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notesSlides/notesSlide9.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30.xml" ContentType="application/vnd.openxmlformats-officedocument.presentationml.slideLayout+xml"/>
  <Override PartName="/ppt/notesMasters/notesMaster1.xml" ContentType="application/vnd.openxmlformats-officedocument.presentationml.notesMaster+xml"/>
  <Override PartName="/ppt/charts/chart2.xml" ContentType="application/vnd.openxmlformats-officedocument.drawingml.chart+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Lst>
  <p:notesMasterIdLst>
    <p:notesMasterId r:id="rId89"/>
  </p:notesMasterIdLst>
  <p:sldIdLst>
    <p:sldId id="379" r:id="rId4"/>
    <p:sldId id="345" r:id="rId5"/>
    <p:sldId id="346" r:id="rId6"/>
    <p:sldId id="274" r:id="rId7"/>
    <p:sldId id="275" r:id="rId8"/>
    <p:sldId id="377" r:id="rId9"/>
    <p:sldId id="378" r:id="rId10"/>
    <p:sldId id="347" r:id="rId11"/>
    <p:sldId id="348" r:id="rId12"/>
    <p:sldId id="367" r:id="rId13"/>
    <p:sldId id="349" r:id="rId14"/>
    <p:sldId id="273" r:id="rId15"/>
    <p:sldId id="276" r:id="rId16"/>
    <p:sldId id="282" r:id="rId17"/>
    <p:sldId id="350" r:id="rId18"/>
    <p:sldId id="267" r:id="rId19"/>
    <p:sldId id="351" r:id="rId20"/>
    <p:sldId id="269" r:id="rId21"/>
    <p:sldId id="270" r:id="rId22"/>
    <p:sldId id="271" r:id="rId23"/>
    <p:sldId id="278" r:id="rId24"/>
    <p:sldId id="368" r:id="rId25"/>
    <p:sldId id="369" r:id="rId26"/>
    <p:sldId id="279" r:id="rId27"/>
    <p:sldId id="280" r:id="rId28"/>
    <p:sldId id="281" r:id="rId29"/>
    <p:sldId id="354" r:id="rId30"/>
    <p:sldId id="370" r:id="rId31"/>
    <p:sldId id="371" r:id="rId32"/>
    <p:sldId id="283" r:id="rId33"/>
    <p:sldId id="284" r:id="rId34"/>
    <p:sldId id="285" r:id="rId35"/>
    <p:sldId id="286" r:id="rId36"/>
    <p:sldId id="287" r:id="rId37"/>
    <p:sldId id="355" r:id="rId38"/>
    <p:sldId id="356" r:id="rId39"/>
    <p:sldId id="291" r:id="rId40"/>
    <p:sldId id="294" r:id="rId41"/>
    <p:sldId id="373" r:id="rId42"/>
    <p:sldId id="374" r:id="rId43"/>
    <p:sldId id="376" r:id="rId44"/>
    <p:sldId id="375" r:id="rId45"/>
    <p:sldId id="357"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58" r:id="rId70"/>
    <p:sldId id="359" r:id="rId71"/>
    <p:sldId id="360" r:id="rId72"/>
    <p:sldId id="361" r:id="rId73"/>
    <p:sldId id="362" r:id="rId74"/>
    <p:sldId id="321" r:id="rId75"/>
    <p:sldId id="322" r:id="rId76"/>
    <p:sldId id="323" r:id="rId77"/>
    <p:sldId id="324" r:id="rId78"/>
    <p:sldId id="325" r:id="rId79"/>
    <p:sldId id="326" r:id="rId80"/>
    <p:sldId id="327" r:id="rId81"/>
    <p:sldId id="382" r:id="rId82"/>
    <p:sldId id="343" r:id="rId83"/>
    <p:sldId id="364" r:id="rId84"/>
    <p:sldId id="363" r:id="rId85"/>
    <p:sldId id="365" r:id="rId86"/>
    <p:sldId id="366" r:id="rId87"/>
    <p:sldId id="344" r:id="rId8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1" autoAdjust="0"/>
    <p:restoredTop sz="78731" autoAdjust="0"/>
  </p:normalViewPr>
  <p:slideViewPr>
    <p:cSldViewPr snapToGrid="0">
      <p:cViewPr varScale="1">
        <p:scale>
          <a:sx n="86" d="100"/>
          <a:sy n="86" d="100"/>
        </p:scale>
        <p:origin x="1356" y="8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notesMaster" Target="notesMasters/notesMaster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presProps" Target="presProps.xml"/><Relationship Id="rId95" Type="http://schemas.openxmlformats.org/officeDocument/2006/relationships/customXml" Target="../customXml/item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viewProps" Target="viewProps.xml"/><Relationship Id="rId96"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customXml" Target="../customXml/item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strRef>
              <c:f>Sheet1!$B$1</c:f>
              <c:strCache>
                <c:ptCount val="1"/>
                <c:pt idx="0">
                  <c:v>Y-Value 1</c:v>
                </c:pt>
              </c:strCache>
            </c:strRef>
          </c:tx>
          <c:spPr>
            <a:ln w="19050" cap="rnd">
              <a:solidFill>
                <a:schemeClr val="accent1"/>
              </a:solidFill>
              <a:round/>
            </a:ln>
            <a:effectLst/>
          </c:spPr>
          <c:marker>
            <c:symbol val="none"/>
          </c:marker>
          <c:xVal>
            <c:numRef>
              <c:f>Sheet1!$A$2:$A$17</c:f>
              <c:numCache>
                <c:formatCode>General</c:formatCode>
                <c:ptCount val="1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numCache>
            </c:numRef>
          </c:xVal>
          <c:yVal>
            <c:numRef>
              <c:f>Sheet1!$B$2:$B$17</c:f>
              <c:numCache>
                <c:formatCode>General</c:formatCode>
                <c:ptCount val="16"/>
                <c:pt idx="0">
                  <c:v>10</c:v>
                </c:pt>
                <c:pt idx="1">
                  <c:v>10</c:v>
                </c:pt>
                <c:pt idx="2">
                  <c:v>10</c:v>
                </c:pt>
                <c:pt idx="3">
                  <c:v>5</c:v>
                </c:pt>
                <c:pt idx="4">
                  <c:v>2</c:v>
                </c:pt>
                <c:pt idx="5">
                  <c:v>1</c:v>
                </c:pt>
                <c:pt idx="6">
                  <c:v>1</c:v>
                </c:pt>
                <c:pt idx="7">
                  <c:v>1</c:v>
                </c:pt>
                <c:pt idx="8">
                  <c:v>1</c:v>
                </c:pt>
                <c:pt idx="9">
                  <c:v>2</c:v>
                </c:pt>
                <c:pt idx="10">
                  <c:v>4</c:v>
                </c:pt>
                <c:pt idx="11">
                  <c:v>7</c:v>
                </c:pt>
                <c:pt idx="12">
                  <c:v>15</c:v>
                </c:pt>
                <c:pt idx="13">
                  <c:v>15</c:v>
                </c:pt>
                <c:pt idx="14">
                  <c:v>12</c:v>
                </c:pt>
                <c:pt idx="15">
                  <c:v>10</c:v>
                </c:pt>
              </c:numCache>
            </c:numRef>
          </c:yVal>
          <c:smooth val="1"/>
          <c:extLst>
            <c:ext xmlns:c16="http://schemas.microsoft.com/office/drawing/2014/chart" uri="{C3380CC4-5D6E-409C-BE32-E72D297353CC}">
              <c16:uniqueId val="{00000000-F62D-4AC7-B0A0-5797D295FC23}"/>
            </c:ext>
          </c:extLst>
        </c:ser>
        <c:ser>
          <c:idx val="1"/>
          <c:order val="1"/>
          <c:tx>
            <c:strRef>
              <c:f>Sheet1!$C$1</c:f>
              <c:strCache>
                <c:ptCount val="1"/>
                <c:pt idx="0">
                  <c:v>Y-Value 2</c:v>
                </c:pt>
              </c:strCache>
            </c:strRef>
          </c:tx>
          <c:spPr>
            <a:ln w="19050" cap="rnd">
              <a:solidFill>
                <a:schemeClr val="accent2"/>
              </a:solidFill>
              <a:round/>
            </a:ln>
            <a:effectLst/>
          </c:spPr>
          <c:marker>
            <c:symbol val="none"/>
          </c:marker>
          <c:xVal>
            <c:numRef>
              <c:f>Sheet1!$A$2:$A$17</c:f>
              <c:numCache>
                <c:formatCode>General</c:formatCode>
                <c:ptCount val="1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numCache>
            </c:numRef>
          </c:xVal>
          <c:yVal>
            <c:numRef>
              <c:f>Sheet1!$C$2:$C$17</c:f>
              <c:numCache>
                <c:formatCode>General</c:formatCode>
                <c:ptCount val="16"/>
                <c:pt idx="0">
                  <c:v>1</c:v>
                </c:pt>
                <c:pt idx="1">
                  <c:v>1</c:v>
                </c:pt>
                <c:pt idx="2">
                  <c:v>1</c:v>
                </c:pt>
                <c:pt idx="3">
                  <c:v>1</c:v>
                </c:pt>
                <c:pt idx="4">
                  <c:v>1</c:v>
                </c:pt>
                <c:pt idx="5">
                  <c:v>1</c:v>
                </c:pt>
                <c:pt idx="6">
                  <c:v>1</c:v>
                </c:pt>
                <c:pt idx="7">
                  <c:v>1</c:v>
                </c:pt>
                <c:pt idx="8">
                  <c:v>1</c:v>
                </c:pt>
                <c:pt idx="9">
                  <c:v>2</c:v>
                </c:pt>
                <c:pt idx="10">
                  <c:v>3</c:v>
                </c:pt>
                <c:pt idx="11">
                  <c:v>6</c:v>
                </c:pt>
                <c:pt idx="12">
                  <c:v>12</c:v>
                </c:pt>
                <c:pt idx="13">
                  <c:v>6</c:v>
                </c:pt>
                <c:pt idx="14">
                  <c:v>1</c:v>
                </c:pt>
                <c:pt idx="15">
                  <c:v>1</c:v>
                </c:pt>
              </c:numCache>
            </c:numRef>
          </c:yVal>
          <c:smooth val="1"/>
          <c:extLst>
            <c:ext xmlns:c16="http://schemas.microsoft.com/office/drawing/2014/chart" uri="{C3380CC4-5D6E-409C-BE32-E72D297353CC}">
              <c16:uniqueId val="{00000001-F62D-4AC7-B0A0-5797D295FC23}"/>
            </c:ext>
          </c:extLst>
        </c:ser>
        <c:dLbls>
          <c:showLegendKey val="0"/>
          <c:showVal val="0"/>
          <c:showCatName val="0"/>
          <c:showSerName val="0"/>
          <c:showPercent val="0"/>
          <c:showBubbleSize val="0"/>
        </c:dLbls>
        <c:axId val="-1965602608"/>
        <c:axId val="-1965604928"/>
      </c:scatterChart>
      <c:valAx>
        <c:axId val="-19656026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65604928"/>
        <c:crosses val="autoZero"/>
        <c:crossBetween val="midCat"/>
      </c:valAx>
      <c:valAx>
        <c:axId val="-19656049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6560260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plotArea>
      <c:layout/>
      <c:barChart>
        <c:barDir val="col"/>
        <c:grouping val="stacked"/>
        <c:varyColors val="0"/>
        <c:ser>
          <c:idx val="0"/>
          <c:order val="0"/>
          <c:tx>
            <c:strRef>
              <c:f>Sheet1!$B$1</c:f>
              <c:strCache>
                <c:ptCount val="1"/>
                <c:pt idx="0">
                  <c:v>Allogeneic (Total N=1,541)</c:v>
                </c:pt>
              </c:strCache>
            </c:strRef>
          </c:tx>
          <c:invertIfNegative val="0"/>
          <c:cat>
            <c:strRef>
              <c:f>Sheet1!$A$2:$A$9</c:f>
              <c:strCache>
                <c:ptCount val="8"/>
                <c:pt idx="0">
                  <c:v>Other
Cancer</c:v>
                </c:pt>
                <c:pt idx="1">
                  <c:v>ALL</c:v>
                </c:pt>
                <c:pt idx="2">
                  <c:v>AML</c:v>
                </c:pt>
                <c:pt idx="3">
                  <c:v>HD</c:v>
                </c:pt>
                <c:pt idx="4">
                  <c:v>NHL</c:v>
                </c:pt>
                <c:pt idx="5">
                  <c:v>MDS/
MPD</c:v>
                </c:pt>
                <c:pt idx="6">
                  <c:v>Aplastic
Anemia</c:v>
                </c:pt>
                <c:pt idx="7">
                  <c:v>Other
Non-Malig
Disease</c:v>
                </c:pt>
              </c:strCache>
            </c:strRef>
          </c:cat>
          <c:val>
            <c:numRef>
              <c:f>Sheet1!$B$2:$B$9</c:f>
              <c:numCache>
                <c:formatCode>########0</c:formatCode>
                <c:ptCount val="8"/>
                <c:pt idx="0">
                  <c:v>23</c:v>
                </c:pt>
                <c:pt idx="1">
                  <c:v>324</c:v>
                </c:pt>
                <c:pt idx="2">
                  <c:v>307</c:v>
                </c:pt>
                <c:pt idx="3">
                  <c:v>7</c:v>
                </c:pt>
                <c:pt idx="4">
                  <c:v>25</c:v>
                </c:pt>
                <c:pt idx="5">
                  <c:v>60</c:v>
                </c:pt>
                <c:pt idx="6">
                  <c:v>164</c:v>
                </c:pt>
                <c:pt idx="7">
                  <c:v>631</c:v>
                </c:pt>
              </c:numCache>
            </c:numRef>
          </c:val>
          <c:extLst>
            <c:ext xmlns:c16="http://schemas.microsoft.com/office/drawing/2014/chart" uri="{C3380CC4-5D6E-409C-BE32-E72D297353CC}">
              <c16:uniqueId val="{00000000-6100-400F-8280-4C71C59DCB99}"/>
            </c:ext>
          </c:extLst>
        </c:ser>
        <c:ser>
          <c:idx val="1"/>
          <c:order val="1"/>
          <c:tx>
            <c:strRef>
              <c:f>Sheet1!$C$1</c:f>
              <c:strCache>
                <c:ptCount val="1"/>
                <c:pt idx="0">
                  <c:v>Autologous (Total N=699)</c:v>
                </c:pt>
              </c:strCache>
            </c:strRef>
          </c:tx>
          <c:invertIfNegative val="0"/>
          <c:cat>
            <c:strRef>
              <c:f>Sheet1!$A$2:$A$9</c:f>
              <c:strCache>
                <c:ptCount val="8"/>
                <c:pt idx="0">
                  <c:v>Other
Cancer</c:v>
                </c:pt>
                <c:pt idx="1">
                  <c:v>ALL</c:v>
                </c:pt>
                <c:pt idx="2">
                  <c:v>AML</c:v>
                </c:pt>
                <c:pt idx="3">
                  <c:v>HD</c:v>
                </c:pt>
                <c:pt idx="4">
                  <c:v>NHL</c:v>
                </c:pt>
                <c:pt idx="5">
                  <c:v>MDS/
MPD</c:v>
                </c:pt>
                <c:pt idx="6">
                  <c:v>Aplastic
Anemia</c:v>
                </c:pt>
                <c:pt idx="7">
                  <c:v>Other
Non-Malig
Disease</c:v>
                </c:pt>
              </c:strCache>
            </c:strRef>
          </c:cat>
          <c:val>
            <c:numRef>
              <c:f>Sheet1!$C$2:$C$9</c:f>
              <c:numCache>
                <c:formatCode>########0</c:formatCode>
                <c:ptCount val="8"/>
                <c:pt idx="0">
                  <c:v>520</c:v>
                </c:pt>
                <c:pt idx="1">
                  <c:v>0</c:v>
                </c:pt>
                <c:pt idx="2">
                  <c:v>3</c:v>
                </c:pt>
                <c:pt idx="3">
                  <c:v>115</c:v>
                </c:pt>
                <c:pt idx="4">
                  <c:v>30</c:v>
                </c:pt>
                <c:pt idx="5">
                  <c:v>0</c:v>
                </c:pt>
                <c:pt idx="6">
                  <c:v>0</c:v>
                </c:pt>
                <c:pt idx="7">
                  <c:v>31</c:v>
                </c:pt>
              </c:numCache>
            </c:numRef>
          </c:val>
          <c:extLst>
            <c:ext xmlns:c16="http://schemas.microsoft.com/office/drawing/2014/chart" uri="{C3380CC4-5D6E-409C-BE32-E72D297353CC}">
              <c16:uniqueId val="{00000001-6100-400F-8280-4C71C59DCB99}"/>
            </c:ext>
          </c:extLst>
        </c:ser>
        <c:dLbls>
          <c:showLegendKey val="0"/>
          <c:showVal val="0"/>
          <c:showCatName val="0"/>
          <c:showSerName val="0"/>
          <c:showPercent val="0"/>
          <c:showBubbleSize val="0"/>
        </c:dLbls>
        <c:gapWidth val="50"/>
        <c:overlap val="100"/>
        <c:axId val="20691968"/>
        <c:axId val="20747008"/>
      </c:barChart>
      <c:catAx>
        <c:axId val="20691968"/>
        <c:scaling>
          <c:orientation val="minMax"/>
        </c:scaling>
        <c:delete val="0"/>
        <c:axPos val="b"/>
        <c:numFmt formatCode="@" sourceLinked="0"/>
        <c:majorTickMark val="out"/>
        <c:minorTickMark val="none"/>
        <c:tickLblPos val="nextTo"/>
        <c:spPr>
          <a:ln>
            <a:solidFill>
              <a:srgbClr val="000000"/>
            </a:solidFill>
          </a:ln>
        </c:spPr>
        <c:txPr>
          <a:bodyPr rot="0" vert="horz"/>
          <a:lstStyle/>
          <a:p>
            <a:pPr>
              <a:defRPr sz="1600">
                <a:solidFill>
                  <a:srgbClr val="000000"/>
                </a:solidFill>
                <a:latin typeface="Arial Narrow" panose="020B0606020202030204" pitchFamily="34" charset="0"/>
              </a:defRPr>
            </a:pPr>
            <a:endParaRPr lang="en-US"/>
          </a:p>
        </c:txPr>
        <c:crossAx val="20747008"/>
        <c:crosses val="autoZero"/>
        <c:auto val="1"/>
        <c:lblAlgn val="ctr"/>
        <c:lblOffset val="25"/>
        <c:noMultiLvlLbl val="0"/>
      </c:catAx>
      <c:valAx>
        <c:axId val="20747008"/>
        <c:scaling>
          <c:orientation val="minMax"/>
          <c:max val="700"/>
          <c:min val="0"/>
        </c:scaling>
        <c:delete val="0"/>
        <c:axPos val="l"/>
        <c:majorGridlines>
          <c:spPr>
            <a:ln>
              <a:solidFill>
                <a:srgbClr val="000000"/>
              </a:solidFill>
            </a:ln>
          </c:spPr>
        </c:majorGridlines>
        <c:numFmt formatCode="########0" sourceLinked="1"/>
        <c:majorTickMark val="out"/>
        <c:minorTickMark val="none"/>
        <c:tickLblPos val="nextTo"/>
        <c:spPr>
          <a:ln>
            <a:solidFill>
              <a:srgbClr val="000000"/>
            </a:solidFill>
          </a:ln>
        </c:spPr>
        <c:crossAx val="20691968"/>
        <c:crosses val="autoZero"/>
        <c:crossBetween val="between"/>
      </c:valAx>
    </c:plotArea>
    <c:legend>
      <c:legendPos val="t"/>
      <c:overlay val="0"/>
      <c:txPr>
        <a:bodyPr/>
        <a:lstStyle/>
        <a:p>
          <a:pPr>
            <a:defRPr>
              <a:solidFill>
                <a:srgbClr val="000000"/>
              </a:solidFill>
            </a:defRPr>
          </a:pPr>
          <a:endParaRPr lang="en-US"/>
        </a:p>
      </c:txPr>
    </c:legend>
    <c:plotVisOnly val="1"/>
    <c:dispBlanksAs val="gap"/>
    <c:showDLblsOverMax val="0"/>
  </c:chart>
  <c:txPr>
    <a:bodyPr/>
    <a:lstStyle/>
    <a:p>
      <a:pPr>
        <a:defRPr sz="1800">
          <a:solidFill>
            <a:srgbClr val="000000"/>
          </a:solidFill>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2E872B8E-FAC5-C24D-B28C-BC36FF4B6885}" type="datetimeFigureOut">
              <a:rPr lang="en-US" smtClean="0"/>
              <a:t>12/17/2020</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FB31FE1E-81E8-864E-9596-E38BDF57DF09}" type="slidenum">
              <a:rPr lang="en-US" smtClean="0"/>
              <a:t>‹#›</a:t>
            </a:fld>
            <a:endParaRPr lang="en-US"/>
          </a:p>
        </p:txBody>
      </p:sp>
    </p:spTree>
    <p:extLst>
      <p:ext uri="{BB962C8B-B14F-4D97-AF65-F5344CB8AC3E}">
        <p14:creationId xmlns:p14="http://schemas.microsoft.com/office/powerpoint/2010/main" val="34831805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1746"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
        <p:nvSpPr>
          <p:cNvPr id="3174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500">
                <a:solidFill>
                  <a:schemeClr val="tx1"/>
                </a:solidFill>
                <a:latin typeface="Calibri" charset="0"/>
                <a:ea typeface="MS PGothic" charset="0"/>
                <a:cs typeface="MS PGothic" charset="0"/>
              </a:defRPr>
            </a:lvl1pPr>
            <a:lvl2pPr marL="785372" indent="-302066">
              <a:defRPr sz="2500">
                <a:solidFill>
                  <a:schemeClr val="tx1"/>
                </a:solidFill>
                <a:latin typeface="Calibri" charset="0"/>
                <a:ea typeface="MS PGothic" charset="0"/>
                <a:cs typeface="MS PGothic" charset="0"/>
              </a:defRPr>
            </a:lvl2pPr>
            <a:lvl3pPr marL="1208265" indent="-241653">
              <a:defRPr sz="2500">
                <a:solidFill>
                  <a:schemeClr val="tx1"/>
                </a:solidFill>
                <a:latin typeface="Calibri" charset="0"/>
                <a:ea typeface="MS PGothic" charset="0"/>
                <a:cs typeface="MS PGothic" charset="0"/>
              </a:defRPr>
            </a:lvl3pPr>
            <a:lvl4pPr marL="1691571" indent="-241653">
              <a:defRPr sz="2500">
                <a:solidFill>
                  <a:schemeClr val="tx1"/>
                </a:solidFill>
                <a:latin typeface="Calibri" charset="0"/>
                <a:ea typeface="MS PGothic" charset="0"/>
                <a:cs typeface="MS PGothic" charset="0"/>
              </a:defRPr>
            </a:lvl4pPr>
            <a:lvl5pPr marL="2174878" indent="-241653">
              <a:defRPr sz="2500">
                <a:solidFill>
                  <a:schemeClr val="tx1"/>
                </a:solidFill>
                <a:latin typeface="Calibri" charset="0"/>
                <a:ea typeface="MS PGothic" charset="0"/>
                <a:cs typeface="MS PGothic" charset="0"/>
              </a:defRPr>
            </a:lvl5pPr>
            <a:lvl6pPr marL="2658184" indent="-241653" eaLnBrk="0" fontAlgn="base" hangingPunct="0">
              <a:spcBef>
                <a:spcPct val="0"/>
              </a:spcBef>
              <a:spcAft>
                <a:spcPct val="0"/>
              </a:spcAft>
              <a:defRPr sz="2500">
                <a:solidFill>
                  <a:schemeClr val="tx1"/>
                </a:solidFill>
                <a:latin typeface="Calibri" charset="0"/>
                <a:ea typeface="MS PGothic" charset="0"/>
                <a:cs typeface="MS PGothic" charset="0"/>
              </a:defRPr>
            </a:lvl6pPr>
            <a:lvl7pPr marL="3141490" indent="-241653" eaLnBrk="0" fontAlgn="base" hangingPunct="0">
              <a:spcBef>
                <a:spcPct val="0"/>
              </a:spcBef>
              <a:spcAft>
                <a:spcPct val="0"/>
              </a:spcAft>
              <a:defRPr sz="2500">
                <a:solidFill>
                  <a:schemeClr val="tx1"/>
                </a:solidFill>
                <a:latin typeface="Calibri" charset="0"/>
                <a:ea typeface="MS PGothic" charset="0"/>
                <a:cs typeface="MS PGothic" charset="0"/>
              </a:defRPr>
            </a:lvl7pPr>
            <a:lvl8pPr marL="3624796" indent="-241653" eaLnBrk="0" fontAlgn="base" hangingPunct="0">
              <a:spcBef>
                <a:spcPct val="0"/>
              </a:spcBef>
              <a:spcAft>
                <a:spcPct val="0"/>
              </a:spcAft>
              <a:defRPr sz="2500">
                <a:solidFill>
                  <a:schemeClr val="tx1"/>
                </a:solidFill>
                <a:latin typeface="Calibri" charset="0"/>
                <a:ea typeface="MS PGothic" charset="0"/>
                <a:cs typeface="MS PGothic" charset="0"/>
              </a:defRPr>
            </a:lvl8pPr>
            <a:lvl9pPr marL="4108102" indent="-241653" eaLnBrk="0" fontAlgn="base" hangingPunct="0">
              <a:spcBef>
                <a:spcPct val="0"/>
              </a:spcBef>
              <a:spcAft>
                <a:spcPct val="0"/>
              </a:spcAft>
              <a:defRPr sz="2500">
                <a:solidFill>
                  <a:schemeClr val="tx1"/>
                </a:solidFill>
                <a:latin typeface="Calibri" charset="0"/>
                <a:ea typeface="MS PGothic" charset="0"/>
                <a:cs typeface="MS PGothic" charset="0"/>
              </a:defRPr>
            </a:lvl9pPr>
          </a:lstStyle>
          <a:p>
            <a:fld id="{978F6606-7FEE-744A-8D7C-6F6570E4AE38}" type="slidenum">
              <a:rPr lang="en-US" sz="1300">
                <a:cs typeface="Arial" charset="0"/>
              </a:rPr>
              <a:pPr/>
              <a:t>25</a:t>
            </a:fld>
            <a:endParaRPr lang="en-US" sz="130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3"/>
          <p:cNvSpPr>
            <a:spLocks noGrp="1" noChangeArrowheads="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500">
                <a:solidFill>
                  <a:schemeClr val="tx1"/>
                </a:solidFill>
                <a:latin typeface="Calibri" charset="0"/>
                <a:ea typeface="MS PGothic" charset="0"/>
                <a:cs typeface="MS PGothic" charset="0"/>
              </a:defRPr>
            </a:lvl1pPr>
            <a:lvl2pPr marL="785372" indent="-302066">
              <a:defRPr sz="2500">
                <a:solidFill>
                  <a:schemeClr val="tx1"/>
                </a:solidFill>
                <a:latin typeface="Calibri" charset="0"/>
                <a:ea typeface="MS PGothic" charset="0"/>
                <a:cs typeface="MS PGothic" charset="0"/>
              </a:defRPr>
            </a:lvl2pPr>
            <a:lvl3pPr marL="1208265" indent="-241653">
              <a:defRPr sz="2500">
                <a:solidFill>
                  <a:schemeClr val="tx1"/>
                </a:solidFill>
                <a:latin typeface="Calibri" charset="0"/>
                <a:ea typeface="MS PGothic" charset="0"/>
                <a:cs typeface="MS PGothic" charset="0"/>
              </a:defRPr>
            </a:lvl3pPr>
            <a:lvl4pPr marL="1691571" indent="-241653">
              <a:defRPr sz="2500">
                <a:solidFill>
                  <a:schemeClr val="tx1"/>
                </a:solidFill>
                <a:latin typeface="Calibri" charset="0"/>
                <a:ea typeface="MS PGothic" charset="0"/>
                <a:cs typeface="MS PGothic" charset="0"/>
              </a:defRPr>
            </a:lvl4pPr>
            <a:lvl5pPr marL="2174878" indent="-241653">
              <a:defRPr sz="2500">
                <a:solidFill>
                  <a:schemeClr val="tx1"/>
                </a:solidFill>
                <a:latin typeface="Calibri" charset="0"/>
                <a:ea typeface="MS PGothic" charset="0"/>
                <a:cs typeface="MS PGothic" charset="0"/>
              </a:defRPr>
            </a:lvl5pPr>
            <a:lvl6pPr marL="2658184" indent="-241653" eaLnBrk="0" fontAlgn="base" hangingPunct="0">
              <a:spcBef>
                <a:spcPct val="0"/>
              </a:spcBef>
              <a:spcAft>
                <a:spcPct val="0"/>
              </a:spcAft>
              <a:defRPr sz="2500">
                <a:solidFill>
                  <a:schemeClr val="tx1"/>
                </a:solidFill>
                <a:latin typeface="Calibri" charset="0"/>
                <a:ea typeface="MS PGothic" charset="0"/>
                <a:cs typeface="MS PGothic" charset="0"/>
              </a:defRPr>
            </a:lvl6pPr>
            <a:lvl7pPr marL="3141490" indent="-241653" eaLnBrk="0" fontAlgn="base" hangingPunct="0">
              <a:spcBef>
                <a:spcPct val="0"/>
              </a:spcBef>
              <a:spcAft>
                <a:spcPct val="0"/>
              </a:spcAft>
              <a:defRPr sz="2500">
                <a:solidFill>
                  <a:schemeClr val="tx1"/>
                </a:solidFill>
                <a:latin typeface="Calibri" charset="0"/>
                <a:ea typeface="MS PGothic" charset="0"/>
                <a:cs typeface="MS PGothic" charset="0"/>
              </a:defRPr>
            </a:lvl7pPr>
            <a:lvl8pPr marL="3624796" indent="-241653" eaLnBrk="0" fontAlgn="base" hangingPunct="0">
              <a:spcBef>
                <a:spcPct val="0"/>
              </a:spcBef>
              <a:spcAft>
                <a:spcPct val="0"/>
              </a:spcAft>
              <a:defRPr sz="2500">
                <a:solidFill>
                  <a:schemeClr val="tx1"/>
                </a:solidFill>
                <a:latin typeface="Calibri" charset="0"/>
                <a:ea typeface="MS PGothic" charset="0"/>
                <a:cs typeface="MS PGothic" charset="0"/>
              </a:defRPr>
            </a:lvl8pPr>
            <a:lvl9pPr marL="4108102" indent="-241653" eaLnBrk="0" fontAlgn="base" hangingPunct="0">
              <a:spcBef>
                <a:spcPct val="0"/>
              </a:spcBef>
              <a:spcAft>
                <a:spcPct val="0"/>
              </a:spcAft>
              <a:defRPr sz="2500">
                <a:solidFill>
                  <a:schemeClr val="tx1"/>
                </a:solidFill>
                <a:latin typeface="Calibri" charset="0"/>
                <a:ea typeface="MS PGothic" charset="0"/>
                <a:cs typeface="MS PGothic" charset="0"/>
              </a:defRPr>
            </a:lvl9pPr>
          </a:lstStyle>
          <a:p>
            <a:fld id="{7CD50C85-947E-0640-B324-09388AA370F2}" type="datetime1">
              <a:rPr lang="en-US" sz="1300">
                <a:solidFill>
                  <a:srgbClr val="FFFFFF"/>
                </a:solidFill>
                <a:cs typeface="Arial" charset="0"/>
              </a:rPr>
              <a:pPr/>
              <a:t>12/17/2020</a:t>
            </a:fld>
            <a:endParaRPr lang="en-US" sz="1300">
              <a:solidFill>
                <a:srgbClr val="FFFFFF"/>
              </a:solidFill>
              <a:cs typeface="Arial" charset="0"/>
            </a:endParaRPr>
          </a:p>
        </p:txBody>
      </p:sp>
      <p:sp>
        <p:nvSpPr>
          <p:cNvPr id="91138" name="Rectangle 2"/>
          <p:cNvSpPr>
            <a:spLocks noGrp="1" noRot="1" noChangeAspect="1" noChangeArrowheads="1" noTextEdit="1"/>
          </p:cNvSpPr>
          <p:nvPr>
            <p:ph type="sldImg"/>
          </p:nvPr>
        </p:nvSpPr>
        <p:spPr bwMode="auto">
          <a:xfrm>
            <a:off x="919163" y="946150"/>
            <a:ext cx="5543550" cy="311785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3"/>
          <p:cNvSpPr>
            <a:spLocks noGrp="1" noChangeArrowheads="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500">
                <a:solidFill>
                  <a:schemeClr val="tx1"/>
                </a:solidFill>
                <a:latin typeface="Calibri" charset="0"/>
                <a:ea typeface="MS PGothic" charset="0"/>
                <a:cs typeface="MS PGothic" charset="0"/>
              </a:defRPr>
            </a:lvl1pPr>
            <a:lvl2pPr marL="785372" indent="-302066">
              <a:defRPr sz="2500">
                <a:solidFill>
                  <a:schemeClr val="tx1"/>
                </a:solidFill>
                <a:latin typeface="Calibri" charset="0"/>
                <a:ea typeface="MS PGothic" charset="0"/>
                <a:cs typeface="MS PGothic" charset="0"/>
              </a:defRPr>
            </a:lvl2pPr>
            <a:lvl3pPr marL="1208265" indent="-241653">
              <a:defRPr sz="2500">
                <a:solidFill>
                  <a:schemeClr val="tx1"/>
                </a:solidFill>
                <a:latin typeface="Calibri" charset="0"/>
                <a:ea typeface="MS PGothic" charset="0"/>
                <a:cs typeface="MS PGothic" charset="0"/>
              </a:defRPr>
            </a:lvl3pPr>
            <a:lvl4pPr marL="1691571" indent="-241653">
              <a:defRPr sz="2500">
                <a:solidFill>
                  <a:schemeClr val="tx1"/>
                </a:solidFill>
                <a:latin typeface="Calibri" charset="0"/>
                <a:ea typeface="MS PGothic" charset="0"/>
                <a:cs typeface="MS PGothic" charset="0"/>
              </a:defRPr>
            </a:lvl4pPr>
            <a:lvl5pPr marL="2174878" indent="-241653">
              <a:defRPr sz="2500">
                <a:solidFill>
                  <a:schemeClr val="tx1"/>
                </a:solidFill>
                <a:latin typeface="Calibri" charset="0"/>
                <a:ea typeface="MS PGothic" charset="0"/>
                <a:cs typeface="MS PGothic" charset="0"/>
              </a:defRPr>
            </a:lvl5pPr>
            <a:lvl6pPr marL="2658184" indent="-241653" eaLnBrk="0" fontAlgn="base" hangingPunct="0">
              <a:spcBef>
                <a:spcPct val="0"/>
              </a:spcBef>
              <a:spcAft>
                <a:spcPct val="0"/>
              </a:spcAft>
              <a:defRPr sz="2500">
                <a:solidFill>
                  <a:schemeClr val="tx1"/>
                </a:solidFill>
                <a:latin typeface="Calibri" charset="0"/>
                <a:ea typeface="MS PGothic" charset="0"/>
                <a:cs typeface="MS PGothic" charset="0"/>
              </a:defRPr>
            </a:lvl6pPr>
            <a:lvl7pPr marL="3141490" indent="-241653" eaLnBrk="0" fontAlgn="base" hangingPunct="0">
              <a:spcBef>
                <a:spcPct val="0"/>
              </a:spcBef>
              <a:spcAft>
                <a:spcPct val="0"/>
              </a:spcAft>
              <a:defRPr sz="2500">
                <a:solidFill>
                  <a:schemeClr val="tx1"/>
                </a:solidFill>
                <a:latin typeface="Calibri" charset="0"/>
                <a:ea typeface="MS PGothic" charset="0"/>
                <a:cs typeface="MS PGothic" charset="0"/>
              </a:defRPr>
            </a:lvl7pPr>
            <a:lvl8pPr marL="3624796" indent="-241653" eaLnBrk="0" fontAlgn="base" hangingPunct="0">
              <a:spcBef>
                <a:spcPct val="0"/>
              </a:spcBef>
              <a:spcAft>
                <a:spcPct val="0"/>
              </a:spcAft>
              <a:defRPr sz="2500">
                <a:solidFill>
                  <a:schemeClr val="tx1"/>
                </a:solidFill>
                <a:latin typeface="Calibri" charset="0"/>
                <a:ea typeface="MS PGothic" charset="0"/>
                <a:cs typeface="MS PGothic" charset="0"/>
              </a:defRPr>
            </a:lvl8pPr>
            <a:lvl9pPr marL="4108102" indent="-241653" eaLnBrk="0" fontAlgn="base" hangingPunct="0">
              <a:spcBef>
                <a:spcPct val="0"/>
              </a:spcBef>
              <a:spcAft>
                <a:spcPct val="0"/>
              </a:spcAft>
              <a:defRPr sz="2500">
                <a:solidFill>
                  <a:schemeClr val="tx1"/>
                </a:solidFill>
                <a:latin typeface="Calibri" charset="0"/>
                <a:ea typeface="MS PGothic" charset="0"/>
                <a:cs typeface="MS PGothic" charset="0"/>
              </a:defRPr>
            </a:lvl9pPr>
          </a:lstStyle>
          <a:p>
            <a:fld id="{BC54AD78-A620-9746-AF11-B38724D81113}" type="datetime1">
              <a:rPr lang="en-US" sz="1300">
                <a:solidFill>
                  <a:srgbClr val="FFFFFF"/>
                </a:solidFill>
                <a:cs typeface="Arial" charset="0"/>
              </a:rPr>
              <a:pPr/>
              <a:t>12/17/2020</a:t>
            </a:fld>
            <a:endParaRPr lang="en-US" sz="1300">
              <a:solidFill>
                <a:srgbClr val="FFFFFF"/>
              </a:solidFill>
              <a:cs typeface="Arial" charset="0"/>
            </a:endParaRPr>
          </a:p>
        </p:txBody>
      </p:sp>
      <p:sp>
        <p:nvSpPr>
          <p:cNvPr id="93186" name="Rectangle 2"/>
          <p:cNvSpPr>
            <a:spLocks noGrp="1" noRot="1" noChangeAspect="1" noChangeArrowheads="1" noTextEdit="1"/>
          </p:cNvSpPr>
          <p:nvPr>
            <p:ph type="sldImg"/>
          </p:nvPr>
        </p:nvSpPr>
        <p:spPr bwMode="auto">
          <a:xfrm>
            <a:off x="919163" y="946150"/>
            <a:ext cx="5543550" cy="311785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dirty="0"/>
              <a:t>Recent data from CIBMTR</a:t>
            </a:r>
          </a:p>
          <a:p>
            <a:r>
              <a:rPr lang="en-US" dirty="0">
                <a:latin typeface="Calibri" charset="0"/>
                <a:ea typeface="MS PGothic" charset="0"/>
              </a:rPr>
              <a:t>From 2011 chart notes: In the pediatric population, allogeneic transplants are performed more often than autologous transplants. In 2011, allogeneic transplants performed in patients younger than 20 were for acute leukemias (43%) and non-malignant indications (35%). Among other non-malignant indication, primary </a:t>
            </a:r>
            <a:r>
              <a:rPr lang="en-US" dirty="0" err="1">
                <a:latin typeface="Calibri" charset="0"/>
                <a:ea typeface="MS PGothic" charset="0"/>
              </a:rPr>
              <a:t>immunedeficiencies</a:t>
            </a:r>
            <a:r>
              <a:rPr lang="en-US" dirty="0">
                <a:latin typeface="Calibri" charset="0"/>
                <a:ea typeface="MS PGothic" charset="0"/>
              </a:rPr>
              <a:t>  and hemoglobinopathies are the most common indications.  Autologous transplants were mostly performed for treatment of lymphoma and solid tumors in this patient population. </a:t>
            </a:r>
            <a:endParaRPr lang="en-US" dirty="0"/>
          </a:p>
          <a:p>
            <a:r>
              <a:rPr lang="en-US" sz="1300" dirty="0"/>
              <a:t>“</a:t>
            </a:r>
            <a:r>
              <a:rPr lang="en-US" sz="1300" b="1" i="1" dirty="0"/>
              <a:t>The views expressed in this presentation are that of the authors and does not reflect the position of the Center for International Blood and Marrow</a:t>
            </a:r>
          </a:p>
          <a:p>
            <a:r>
              <a:rPr lang="en-US" sz="1300" b="1" i="1" dirty="0"/>
              <a:t>Transplant Research</a:t>
            </a:r>
            <a:r>
              <a:rPr lang="en-US" sz="1300" dirty="0"/>
              <a:t>.”</a:t>
            </a:r>
            <a:endParaRPr lang="en-US" dirty="0"/>
          </a:p>
        </p:txBody>
      </p:sp>
      <p:sp>
        <p:nvSpPr>
          <p:cNvPr id="4" name="Slide Number Placeholder 3"/>
          <p:cNvSpPr>
            <a:spLocks noGrp="1"/>
          </p:cNvSpPr>
          <p:nvPr>
            <p:ph type="sldNum" sz="quarter" idx="10"/>
          </p:nvPr>
        </p:nvSpPr>
        <p:spPr/>
        <p:txBody>
          <a:bodyPr/>
          <a:lstStyle/>
          <a:p>
            <a:pPr defTabSz="966612">
              <a:defRPr/>
            </a:pPr>
            <a:fld id="{F2811B2F-B7A4-4416-8D41-02EBE22E8F09}" type="slidenum">
              <a:rPr lang="en-US">
                <a:solidFill>
                  <a:prstClr val="black"/>
                </a:solidFill>
                <a:latin typeface="Calibri"/>
              </a:rPr>
              <a:pPr defTabSz="966612">
                <a:defRPr/>
              </a:pPr>
              <a:t>79</a:t>
            </a:fld>
            <a:endParaRPr lang="en-US" dirty="0">
              <a:solidFill>
                <a:prstClr val="black"/>
              </a:solidFill>
              <a:latin typeface="Calibri"/>
            </a:endParaRPr>
          </a:p>
        </p:txBody>
      </p:sp>
    </p:spTree>
    <p:extLst>
      <p:ext uri="{BB962C8B-B14F-4D97-AF65-F5344CB8AC3E}">
        <p14:creationId xmlns:p14="http://schemas.microsoft.com/office/powerpoint/2010/main" val="3062153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pitchFamily="34" charset="-128"/>
              </a:rPr>
              <a:t>Genetically modify T-cells to express an antigen recognition domain of a specific antibody, in this case CD-19. Traditionally did not lead to in vivo expansion. The newest generation of CAR T-cells were enhanced by adding a co-stimulatory domain. In our model the co-stimulatory domain is 4-1BB (CD137) CARs are not all the same. </a:t>
            </a:r>
          </a:p>
          <a:p>
            <a:r>
              <a:rPr lang="en-US">
                <a:ea typeface="ＭＳ Ｐゴシック" pitchFamily="34" charset="-128"/>
              </a:rPr>
              <a:t>The co-stimulatory domains were murine but now humanized to try to further minimize rejection.</a:t>
            </a:r>
          </a:p>
        </p:txBody>
      </p:sp>
      <p:sp>
        <p:nvSpPr>
          <p:cNvPr id="60420"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7911" indent="-299196" eaLnBrk="0" hangingPunct="0">
              <a:defRPr>
                <a:solidFill>
                  <a:schemeClr val="tx1"/>
                </a:solidFill>
                <a:latin typeface="Arial" pitchFamily="34" charset="0"/>
              </a:defRPr>
            </a:lvl2pPr>
            <a:lvl3pPr marL="1196787" indent="-239357" eaLnBrk="0" hangingPunct="0">
              <a:defRPr>
                <a:solidFill>
                  <a:schemeClr val="tx1"/>
                </a:solidFill>
                <a:latin typeface="Arial" pitchFamily="34" charset="0"/>
              </a:defRPr>
            </a:lvl3pPr>
            <a:lvl4pPr marL="1675501" indent="-239357" eaLnBrk="0" hangingPunct="0">
              <a:defRPr>
                <a:solidFill>
                  <a:schemeClr val="tx1"/>
                </a:solidFill>
                <a:latin typeface="Arial" pitchFamily="34" charset="0"/>
              </a:defRPr>
            </a:lvl4pPr>
            <a:lvl5pPr marL="2154217" indent="-239357" eaLnBrk="0" hangingPunct="0">
              <a:defRPr>
                <a:solidFill>
                  <a:schemeClr val="tx1"/>
                </a:solidFill>
                <a:latin typeface="Arial" pitchFamily="34" charset="0"/>
              </a:defRPr>
            </a:lvl5pPr>
            <a:lvl6pPr marL="2632931" indent="-239357" eaLnBrk="0" fontAlgn="base" hangingPunct="0">
              <a:spcBef>
                <a:spcPct val="0"/>
              </a:spcBef>
              <a:spcAft>
                <a:spcPct val="0"/>
              </a:spcAft>
              <a:defRPr>
                <a:solidFill>
                  <a:schemeClr val="tx1"/>
                </a:solidFill>
                <a:latin typeface="Arial" pitchFamily="34" charset="0"/>
              </a:defRPr>
            </a:lvl6pPr>
            <a:lvl7pPr marL="3111646" indent="-239357" eaLnBrk="0" fontAlgn="base" hangingPunct="0">
              <a:spcBef>
                <a:spcPct val="0"/>
              </a:spcBef>
              <a:spcAft>
                <a:spcPct val="0"/>
              </a:spcAft>
              <a:defRPr>
                <a:solidFill>
                  <a:schemeClr val="tx1"/>
                </a:solidFill>
                <a:latin typeface="Arial" pitchFamily="34" charset="0"/>
              </a:defRPr>
            </a:lvl7pPr>
            <a:lvl8pPr marL="3590361" indent="-239357" eaLnBrk="0" fontAlgn="base" hangingPunct="0">
              <a:spcBef>
                <a:spcPct val="0"/>
              </a:spcBef>
              <a:spcAft>
                <a:spcPct val="0"/>
              </a:spcAft>
              <a:defRPr>
                <a:solidFill>
                  <a:schemeClr val="tx1"/>
                </a:solidFill>
                <a:latin typeface="Arial" pitchFamily="34" charset="0"/>
              </a:defRPr>
            </a:lvl8pPr>
            <a:lvl9pPr marL="4069075" indent="-239357" eaLnBrk="0" fontAlgn="base" hangingPunct="0">
              <a:spcBef>
                <a:spcPct val="0"/>
              </a:spcBef>
              <a:spcAft>
                <a:spcPct val="0"/>
              </a:spcAft>
              <a:defRPr>
                <a:solidFill>
                  <a:schemeClr val="tx1"/>
                </a:solidFill>
                <a:latin typeface="Arial" pitchFamily="34" charset="0"/>
              </a:defRPr>
            </a:lvl9pPr>
          </a:lstStyle>
          <a:p>
            <a:pPr eaLnBrk="1" hangingPunct="1"/>
            <a:fld id="{5460FE09-D6AF-4578-98C4-5B84D50D5265}" type="slidenum">
              <a:rPr lang="en-US" smtClean="0">
                <a:solidFill>
                  <a:srgbClr val="000000"/>
                </a:solidFill>
                <a:latin typeface="Calibri" pitchFamily="34" charset="0"/>
              </a:rPr>
              <a:pPr eaLnBrk="1" hangingPunct="1"/>
              <a:t>81</a:t>
            </a:fld>
            <a:endParaRPr lang="en-US">
              <a:solidFill>
                <a:srgbClr val="000000"/>
              </a:solidFill>
              <a:latin typeface="Calibri" pitchFamily="34" charset="0"/>
            </a:endParaRPr>
          </a:p>
        </p:txBody>
      </p:sp>
    </p:spTree>
    <p:extLst>
      <p:ext uri="{BB962C8B-B14F-4D97-AF65-F5344CB8AC3E}">
        <p14:creationId xmlns:p14="http://schemas.microsoft.com/office/powerpoint/2010/main" val="1609008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31FE1E-81E8-864E-9596-E38BDF57DF09}" type="slidenum">
              <a:rPr lang="en-US" smtClean="0"/>
              <a:t>84</a:t>
            </a:fld>
            <a:endParaRPr lang="en-US"/>
          </a:p>
        </p:txBody>
      </p:sp>
    </p:spTree>
    <p:extLst>
      <p:ext uri="{BB962C8B-B14F-4D97-AF65-F5344CB8AC3E}">
        <p14:creationId xmlns:p14="http://schemas.microsoft.com/office/powerpoint/2010/main" val="3961552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Slide 8</a:t>
            </a:r>
            <a:r>
              <a:rPr lang="en-US" dirty="0"/>
              <a:t>: This slide</a:t>
            </a:r>
            <a:r>
              <a:rPr lang="en-US" baseline="0" dirty="0"/>
              <a:t> demonstrates the overall utilization of unrelated donors in pediatric allogeneic transplants.  Bone marrow remains the most common graft source for unrelated donors accounting for </a:t>
            </a:r>
            <a:r>
              <a:rPr lang="en-US" i="0" baseline="0" dirty="0"/>
              <a:t>57% in 2018</a:t>
            </a:r>
            <a:r>
              <a:rPr lang="en-US" baseline="0" dirty="0"/>
              <a:t>. The use of umbilical cord blood peaked in 2009 at 48% of unrelated donor transplants but has since shown a downward trend and is at </a:t>
            </a:r>
            <a:r>
              <a:rPr lang="en-US" i="0" baseline="0" dirty="0"/>
              <a:t>25% of pediatric unrelated donor transplant activity in 2018.  Peripheral blood accounted for 18% of pediatric unrelated donor graft type in 2018. </a:t>
            </a:r>
            <a:r>
              <a:rPr lang="en-US" b="0" i="0" baseline="0" dirty="0">
                <a:solidFill>
                  <a:srgbClr val="FF0000"/>
                </a:solidFill>
              </a:rPr>
              <a:t>Please note slide includes non-US transplants.</a:t>
            </a:r>
            <a:endParaRPr lang="en-US" b="0" i="0" dirty="0">
              <a:solidFill>
                <a:srgbClr val="FF0000"/>
              </a:solidFill>
            </a:endParaRPr>
          </a:p>
          <a:p>
            <a:endParaRPr lang="en-US" dirty="0"/>
          </a:p>
        </p:txBody>
      </p:sp>
      <p:sp>
        <p:nvSpPr>
          <p:cNvPr id="4" name="Slide Number Placeholder 3"/>
          <p:cNvSpPr>
            <a:spLocks noGrp="1"/>
          </p:cNvSpPr>
          <p:nvPr>
            <p:ph type="sldNum" sz="quarter" idx="5"/>
          </p:nvPr>
        </p:nvSpPr>
        <p:spPr/>
        <p:txBody>
          <a:bodyPr/>
          <a:lstStyle/>
          <a:p>
            <a:fld id="{53666E47-F25C-4669-B596-EB2548CC5640}" type="slidenum">
              <a:rPr lang="en-US" smtClean="0"/>
              <a:t>28</a:t>
            </a:fld>
            <a:endParaRPr lang="en-US"/>
          </a:p>
        </p:txBody>
      </p:sp>
    </p:spTree>
    <p:extLst>
      <p:ext uri="{BB962C8B-B14F-4D97-AF65-F5344CB8AC3E}">
        <p14:creationId xmlns:p14="http://schemas.microsoft.com/office/powerpoint/2010/main" val="1876089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Slide 11: </a:t>
            </a:r>
            <a:r>
              <a:rPr lang="en-US" b="0" dirty="0"/>
              <a:t>The </a:t>
            </a:r>
            <a:r>
              <a:rPr lang="en-US" b="0" baseline="0" dirty="0"/>
              <a:t>graft source was peripheral blood in 70% of haploidentical transplants in 2018. </a:t>
            </a:r>
            <a:endParaRPr lang="en-US" b="1" dirty="0"/>
          </a:p>
          <a:p>
            <a:endParaRPr lang="en-US" dirty="0"/>
          </a:p>
        </p:txBody>
      </p:sp>
      <p:sp>
        <p:nvSpPr>
          <p:cNvPr id="4" name="Slide Number Placeholder 3"/>
          <p:cNvSpPr>
            <a:spLocks noGrp="1"/>
          </p:cNvSpPr>
          <p:nvPr>
            <p:ph type="sldNum" sz="quarter" idx="5"/>
          </p:nvPr>
        </p:nvSpPr>
        <p:spPr/>
        <p:txBody>
          <a:bodyPr/>
          <a:lstStyle/>
          <a:p>
            <a:fld id="{53666E47-F25C-4669-B596-EB2548CC5640}" type="slidenum">
              <a:rPr lang="en-US" smtClean="0"/>
              <a:t>29</a:t>
            </a:fld>
            <a:endParaRPr lang="en-US"/>
          </a:p>
        </p:txBody>
      </p:sp>
    </p:spTree>
    <p:extLst>
      <p:ext uri="{BB962C8B-B14F-4D97-AF65-F5344CB8AC3E}">
        <p14:creationId xmlns:p14="http://schemas.microsoft.com/office/powerpoint/2010/main" val="606585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3"/>
          <p:cNvSpPr>
            <a:spLocks noGrp="1" noChangeArrowheads="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500">
                <a:solidFill>
                  <a:schemeClr val="tx1"/>
                </a:solidFill>
                <a:latin typeface="Calibri" charset="0"/>
                <a:ea typeface="MS PGothic" charset="0"/>
                <a:cs typeface="MS PGothic" charset="0"/>
              </a:defRPr>
            </a:lvl1pPr>
            <a:lvl2pPr marL="785372" indent="-302066">
              <a:defRPr sz="2500">
                <a:solidFill>
                  <a:schemeClr val="tx1"/>
                </a:solidFill>
                <a:latin typeface="Calibri" charset="0"/>
                <a:ea typeface="MS PGothic" charset="0"/>
                <a:cs typeface="MS PGothic" charset="0"/>
              </a:defRPr>
            </a:lvl2pPr>
            <a:lvl3pPr marL="1208265" indent="-241653">
              <a:defRPr sz="2500">
                <a:solidFill>
                  <a:schemeClr val="tx1"/>
                </a:solidFill>
                <a:latin typeface="Calibri" charset="0"/>
                <a:ea typeface="MS PGothic" charset="0"/>
                <a:cs typeface="MS PGothic" charset="0"/>
              </a:defRPr>
            </a:lvl3pPr>
            <a:lvl4pPr marL="1691571" indent="-241653">
              <a:defRPr sz="2500">
                <a:solidFill>
                  <a:schemeClr val="tx1"/>
                </a:solidFill>
                <a:latin typeface="Calibri" charset="0"/>
                <a:ea typeface="MS PGothic" charset="0"/>
                <a:cs typeface="MS PGothic" charset="0"/>
              </a:defRPr>
            </a:lvl4pPr>
            <a:lvl5pPr marL="2174878" indent="-241653">
              <a:defRPr sz="2500">
                <a:solidFill>
                  <a:schemeClr val="tx1"/>
                </a:solidFill>
                <a:latin typeface="Calibri" charset="0"/>
                <a:ea typeface="MS PGothic" charset="0"/>
                <a:cs typeface="MS PGothic" charset="0"/>
              </a:defRPr>
            </a:lvl5pPr>
            <a:lvl6pPr marL="2658184" indent="-241653" eaLnBrk="0" fontAlgn="base" hangingPunct="0">
              <a:spcBef>
                <a:spcPct val="0"/>
              </a:spcBef>
              <a:spcAft>
                <a:spcPct val="0"/>
              </a:spcAft>
              <a:defRPr sz="2500">
                <a:solidFill>
                  <a:schemeClr val="tx1"/>
                </a:solidFill>
                <a:latin typeface="Calibri" charset="0"/>
                <a:ea typeface="MS PGothic" charset="0"/>
                <a:cs typeface="MS PGothic" charset="0"/>
              </a:defRPr>
            </a:lvl6pPr>
            <a:lvl7pPr marL="3141490" indent="-241653" eaLnBrk="0" fontAlgn="base" hangingPunct="0">
              <a:spcBef>
                <a:spcPct val="0"/>
              </a:spcBef>
              <a:spcAft>
                <a:spcPct val="0"/>
              </a:spcAft>
              <a:defRPr sz="2500">
                <a:solidFill>
                  <a:schemeClr val="tx1"/>
                </a:solidFill>
                <a:latin typeface="Calibri" charset="0"/>
                <a:ea typeface="MS PGothic" charset="0"/>
                <a:cs typeface="MS PGothic" charset="0"/>
              </a:defRPr>
            </a:lvl7pPr>
            <a:lvl8pPr marL="3624796" indent="-241653" eaLnBrk="0" fontAlgn="base" hangingPunct="0">
              <a:spcBef>
                <a:spcPct val="0"/>
              </a:spcBef>
              <a:spcAft>
                <a:spcPct val="0"/>
              </a:spcAft>
              <a:defRPr sz="2500">
                <a:solidFill>
                  <a:schemeClr val="tx1"/>
                </a:solidFill>
                <a:latin typeface="Calibri" charset="0"/>
                <a:ea typeface="MS PGothic" charset="0"/>
                <a:cs typeface="MS PGothic" charset="0"/>
              </a:defRPr>
            </a:lvl8pPr>
            <a:lvl9pPr marL="4108102" indent="-241653" eaLnBrk="0" fontAlgn="base" hangingPunct="0">
              <a:spcBef>
                <a:spcPct val="0"/>
              </a:spcBef>
              <a:spcAft>
                <a:spcPct val="0"/>
              </a:spcAft>
              <a:defRPr sz="2500">
                <a:solidFill>
                  <a:schemeClr val="tx1"/>
                </a:solidFill>
                <a:latin typeface="Calibri" charset="0"/>
                <a:ea typeface="MS PGothic" charset="0"/>
                <a:cs typeface="MS PGothic" charset="0"/>
              </a:defRPr>
            </a:lvl9pPr>
          </a:lstStyle>
          <a:p>
            <a:fld id="{A22EA762-F7A8-0C40-A765-650C0C0C8382}" type="datetime1">
              <a:rPr lang="en-US" sz="1300">
                <a:solidFill>
                  <a:srgbClr val="FFFFFF"/>
                </a:solidFill>
                <a:cs typeface="Arial" charset="0"/>
              </a:rPr>
              <a:pPr/>
              <a:t>12/17/2020</a:t>
            </a:fld>
            <a:endParaRPr lang="en-US" sz="1300">
              <a:solidFill>
                <a:srgbClr val="FFFFFF"/>
              </a:solidFill>
              <a:cs typeface="Arial" charset="0"/>
            </a:endParaRPr>
          </a:p>
        </p:txBody>
      </p:sp>
      <p:sp>
        <p:nvSpPr>
          <p:cNvPr id="47106" name="Rectangle 2"/>
          <p:cNvSpPr>
            <a:spLocks noGrp="1" noRot="1" noChangeAspect="1" noChangeArrowheads="1" noTextEdit="1"/>
          </p:cNvSpPr>
          <p:nvPr>
            <p:ph type="sldImg"/>
          </p:nvPr>
        </p:nvSpPr>
        <p:spPr bwMode="auto">
          <a:xfrm>
            <a:off x="919163" y="946150"/>
            <a:ext cx="5543550" cy="311785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7107" name="Rectangle 3"/>
          <p:cNvSpPr>
            <a:spLocks noGrp="1" noChangeArrowheads="1"/>
          </p:cNvSpPr>
          <p:nvPr>
            <p:ph type="body" idx="1"/>
          </p:nvPr>
        </p:nvSpPr>
        <p:spPr bwMode="auto">
          <a:xfrm>
            <a:off x="975360" y="4532233"/>
            <a:ext cx="196427" cy="291703"/>
          </a:xfrm>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numCol="1" anchor="t" anchorCtr="0" compatLnSpc="1">
            <a:prstTxWarp prst="textNoShape">
              <a:avLst/>
            </a:prstTxWarp>
            <a:spAutoFit/>
          </a:bodyPr>
          <a:lstStyle/>
          <a:p>
            <a:pPr eaLnBrk="1" hangingPunct="1">
              <a:spcBef>
                <a:spcPct val="0"/>
              </a:spcBef>
            </a:pPr>
            <a:endParaRPr lang="en-US">
              <a:latin typeface="Calibri" charset="0"/>
              <a:ea typeface="MS PGothic"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93521" y="960120"/>
            <a:ext cx="4326467" cy="3292079"/>
          </a:xfrm>
          <a:prstGeom prst="rect">
            <a:avLst/>
          </a:prstGeom>
          <a:solidFill>
            <a:srgbClr val="FFFFFF"/>
          </a:solidFill>
          <a:ln w="9525">
            <a:solidFill>
              <a:srgbClr val="000000"/>
            </a:solidFill>
            <a:miter lim="800000"/>
            <a:headEnd/>
            <a:tailEnd/>
          </a:ln>
          <a:effectLst/>
        </p:spPr>
        <p:txBody>
          <a:bodyPr wrap="none" lIns="86744" tIns="43372" rIns="86744" bIns="43372" anchor="ctr"/>
          <a:lstStyle/>
          <a:p>
            <a:pPr eaLnBrk="1" hangingPunct="1">
              <a:defRPr/>
            </a:pPr>
            <a:endParaRPr lang="en-US">
              <a:latin typeface="Calibri" panose="020F0502020204030204" pitchFamily="34" charset="0"/>
              <a:ea typeface="+mn-ea"/>
              <a:cs typeface="Arial" charset="0"/>
            </a:endParaRPr>
          </a:p>
        </p:txBody>
      </p:sp>
      <p:sp>
        <p:nvSpPr>
          <p:cNvPr id="4098" name="Text Box 2"/>
          <p:cNvSpPr>
            <a:spLocks noGrp="1" noChangeArrowheads="1"/>
          </p:cNvSpPr>
          <p:nvPr>
            <p:ph type="body"/>
          </p:nvPr>
        </p:nvSpPr>
        <p:spPr bwMode="auto">
          <a:xfrm>
            <a:off x="1115908" y="4570572"/>
            <a:ext cx="5088466" cy="3652124"/>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square" lIns="0" tIns="0" rIns="0" bIns="0" numCol="1" anchor="t" anchorCtr="0" compatLnSpc="1">
            <a:prstTxWarp prst="textNoShape">
              <a:avLst/>
            </a:prstTxWarp>
          </a:bodyPr>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a:lnSpc>
                <a:spcPct val="93000"/>
              </a:lnSpc>
              <a:spcBef>
                <a:spcPct val="0"/>
              </a:spcBef>
              <a:buSzPct val="45000"/>
              <a:defRPr/>
            </a:pPr>
            <a:r>
              <a:rPr lang="en-GB">
                <a:latin typeface="Arial" charset="0"/>
                <a:cs typeface="msgothic" charset="0"/>
              </a:rPr>
              <a:t>Cumulative incidence of discontinuation of immune suppression after the diagnosis of cGVHD shown with OS.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93521" y="960120"/>
            <a:ext cx="4326467" cy="3292079"/>
          </a:xfrm>
          <a:prstGeom prst="rect">
            <a:avLst/>
          </a:prstGeom>
          <a:solidFill>
            <a:srgbClr val="FFFFFF"/>
          </a:solidFill>
          <a:ln w="9525">
            <a:solidFill>
              <a:srgbClr val="000000"/>
            </a:solidFill>
            <a:miter lim="800000"/>
            <a:headEnd/>
            <a:tailEnd/>
          </a:ln>
          <a:effectLst/>
        </p:spPr>
        <p:txBody>
          <a:bodyPr wrap="none" lIns="86744" tIns="43372" rIns="86744" bIns="43372" anchor="ctr"/>
          <a:lstStyle/>
          <a:p>
            <a:pPr eaLnBrk="1" hangingPunct="1">
              <a:defRPr/>
            </a:pPr>
            <a:endParaRPr lang="en-US">
              <a:latin typeface="Calibri" panose="020F0502020204030204" pitchFamily="34" charset="0"/>
              <a:ea typeface="+mn-ea"/>
              <a:cs typeface="Arial" charset="0"/>
            </a:endParaRPr>
          </a:p>
        </p:txBody>
      </p:sp>
      <p:sp>
        <p:nvSpPr>
          <p:cNvPr id="4098" name="Text Box 2"/>
          <p:cNvSpPr>
            <a:spLocks noGrp="1" noChangeArrowheads="1"/>
          </p:cNvSpPr>
          <p:nvPr>
            <p:ph type="body"/>
          </p:nvPr>
        </p:nvSpPr>
        <p:spPr bwMode="auto">
          <a:xfrm>
            <a:off x="1115908" y="4570572"/>
            <a:ext cx="5088466" cy="3652124"/>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square" lIns="0" tIns="0" rIns="0" bIns="0" numCol="1" anchor="t" anchorCtr="0" compatLnSpc="1">
            <a:prstTxWarp prst="textNoShape">
              <a:avLst/>
            </a:prstTxWarp>
          </a:bodyPr>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a:lnSpc>
                <a:spcPct val="93000"/>
              </a:lnSpc>
              <a:spcBef>
                <a:spcPct val="0"/>
              </a:spcBef>
              <a:buSzPct val="45000"/>
              <a:defRPr/>
            </a:pPr>
            <a:r>
              <a:rPr lang="en-GB">
                <a:latin typeface="Arial" charset="0"/>
                <a:cs typeface="msgothic" charset="0"/>
              </a:rPr>
              <a:t>OS by risk factors included in multivariate analysis.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76802"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
        <p:nvSpPr>
          <p:cNvPr id="768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500">
                <a:solidFill>
                  <a:schemeClr val="tx1"/>
                </a:solidFill>
                <a:latin typeface="Calibri" charset="0"/>
                <a:ea typeface="MS PGothic" charset="0"/>
                <a:cs typeface="MS PGothic" charset="0"/>
              </a:defRPr>
            </a:lvl1pPr>
            <a:lvl2pPr marL="785372" indent="-302066">
              <a:defRPr sz="2500">
                <a:solidFill>
                  <a:schemeClr val="tx1"/>
                </a:solidFill>
                <a:latin typeface="Calibri" charset="0"/>
                <a:ea typeface="MS PGothic" charset="0"/>
                <a:cs typeface="MS PGothic" charset="0"/>
              </a:defRPr>
            </a:lvl2pPr>
            <a:lvl3pPr marL="1208265" indent="-241653">
              <a:defRPr sz="2500">
                <a:solidFill>
                  <a:schemeClr val="tx1"/>
                </a:solidFill>
                <a:latin typeface="Calibri" charset="0"/>
                <a:ea typeface="MS PGothic" charset="0"/>
                <a:cs typeface="MS PGothic" charset="0"/>
              </a:defRPr>
            </a:lvl3pPr>
            <a:lvl4pPr marL="1691571" indent="-241653">
              <a:defRPr sz="2500">
                <a:solidFill>
                  <a:schemeClr val="tx1"/>
                </a:solidFill>
                <a:latin typeface="Calibri" charset="0"/>
                <a:ea typeface="MS PGothic" charset="0"/>
                <a:cs typeface="MS PGothic" charset="0"/>
              </a:defRPr>
            </a:lvl4pPr>
            <a:lvl5pPr marL="2174878" indent="-241653">
              <a:defRPr sz="2500">
                <a:solidFill>
                  <a:schemeClr val="tx1"/>
                </a:solidFill>
                <a:latin typeface="Calibri" charset="0"/>
                <a:ea typeface="MS PGothic" charset="0"/>
                <a:cs typeface="MS PGothic" charset="0"/>
              </a:defRPr>
            </a:lvl5pPr>
            <a:lvl6pPr marL="2658184" indent="-241653" eaLnBrk="0" fontAlgn="base" hangingPunct="0">
              <a:spcBef>
                <a:spcPct val="0"/>
              </a:spcBef>
              <a:spcAft>
                <a:spcPct val="0"/>
              </a:spcAft>
              <a:defRPr sz="2500">
                <a:solidFill>
                  <a:schemeClr val="tx1"/>
                </a:solidFill>
                <a:latin typeface="Calibri" charset="0"/>
                <a:ea typeface="MS PGothic" charset="0"/>
                <a:cs typeface="MS PGothic" charset="0"/>
              </a:defRPr>
            </a:lvl6pPr>
            <a:lvl7pPr marL="3141490" indent="-241653" eaLnBrk="0" fontAlgn="base" hangingPunct="0">
              <a:spcBef>
                <a:spcPct val="0"/>
              </a:spcBef>
              <a:spcAft>
                <a:spcPct val="0"/>
              </a:spcAft>
              <a:defRPr sz="2500">
                <a:solidFill>
                  <a:schemeClr val="tx1"/>
                </a:solidFill>
                <a:latin typeface="Calibri" charset="0"/>
                <a:ea typeface="MS PGothic" charset="0"/>
                <a:cs typeface="MS PGothic" charset="0"/>
              </a:defRPr>
            </a:lvl7pPr>
            <a:lvl8pPr marL="3624796" indent="-241653" eaLnBrk="0" fontAlgn="base" hangingPunct="0">
              <a:spcBef>
                <a:spcPct val="0"/>
              </a:spcBef>
              <a:spcAft>
                <a:spcPct val="0"/>
              </a:spcAft>
              <a:defRPr sz="2500">
                <a:solidFill>
                  <a:schemeClr val="tx1"/>
                </a:solidFill>
                <a:latin typeface="Calibri" charset="0"/>
                <a:ea typeface="MS PGothic" charset="0"/>
                <a:cs typeface="MS PGothic" charset="0"/>
              </a:defRPr>
            </a:lvl8pPr>
            <a:lvl9pPr marL="4108102" indent="-241653" eaLnBrk="0" fontAlgn="base" hangingPunct="0">
              <a:spcBef>
                <a:spcPct val="0"/>
              </a:spcBef>
              <a:spcAft>
                <a:spcPct val="0"/>
              </a:spcAft>
              <a:defRPr sz="2500">
                <a:solidFill>
                  <a:schemeClr val="tx1"/>
                </a:solidFill>
                <a:latin typeface="Calibri" charset="0"/>
                <a:ea typeface="MS PGothic" charset="0"/>
                <a:cs typeface="MS PGothic" charset="0"/>
              </a:defRPr>
            </a:lvl9pPr>
          </a:lstStyle>
          <a:p>
            <a:fld id="{A6C105BD-DE24-5F40-9138-D4DB28992B2C}" type="slidenum">
              <a:rPr lang="en-US" sz="1300">
                <a:cs typeface="Arial" charset="0"/>
              </a:rPr>
              <a:pPr/>
              <a:t>64</a:t>
            </a:fld>
            <a:endParaRPr lang="en-US" sz="130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78850"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
        <p:nvSpPr>
          <p:cNvPr id="7885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500">
                <a:solidFill>
                  <a:schemeClr val="tx1"/>
                </a:solidFill>
                <a:latin typeface="Calibri" charset="0"/>
                <a:ea typeface="MS PGothic" charset="0"/>
                <a:cs typeface="MS PGothic" charset="0"/>
              </a:defRPr>
            </a:lvl1pPr>
            <a:lvl2pPr marL="785372" indent="-302066">
              <a:defRPr sz="2500">
                <a:solidFill>
                  <a:schemeClr val="tx1"/>
                </a:solidFill>
                <a:latin typeface="Calibri" charset="0"/>
                <a:ea typeface="MS PGothic" charset="0"/>
                <a:cs typeface="MS PGothic" charset="0"/>
              </a:defRPr>
            </a:lvl2pPr>
            <a:lvl3pPr marL="1208265" indent="-241653">
              <a:defRPr sz="2500">
                <a:solidFill>
                  <a:schemeClr val="tx1"/>
                </a:solidFill>
                <a:latin typeface="Calibri" charset="0"/>
                <a:ea typeface="MS PGothic" charset="0"/>
                <a:cs typeface="MS PGothic" charset="0"/>
              </a:defRPr>
            </a:lvl3pPr>
            <a:lvl4pPr marL="1691571" indent="-241653">
              <a:defRPr sz="2500">
                <a:solidFill>
                  <a:schemeClr val="tx1"/>
                </a:solidFill>
                <a:latin typeface="Calibri" charset="0"/>
                <a:ea typeface="MS PGothic" charset="0"/>
                <a:cs typeface="MS PGothic" charset="0"/>
              </a:defRPr>
            </a:lvl4pPr>
            <a:lvl5pPr marL="2174878" indent="-241653">
              <a:defRPr sz="2500">
                <a:solidFill>
                  <a:schemeClr val="tx1"/>
                </a:solidFill>
                <a:latin typeface="Calibri" charset="0"/>
                <a:ea typeface="MS PGothic" charset="0"/>
                <a:cs typeface="MS PGothic" charset="0"/>
              </a:defRPr>
            </a:lvl5pPr>
            <a:lvl6pPr marL="2658184" indent="-241653" eaLnBrk="0" fontAlgn="base" hangingPunct="0">
              <a:spcBef>
                <a:spcPct val="0"/>
              </a:spcBef>
              <a:spcAft>
                <a:spcPct val="0"/>
              </a:spcAft>
              <a:defRPr sz="2500">
                <a:solidFill>
                  <a:schemeClr val="tx1"/>
                </a:solidFill>
                <a:latin typeface="Calibri" charset="0"/>
                <a:ea typeface="MS PGothic" charset="0"/>
                <a:cs typeface="MS PGothic" charset="0"/>
              </a:defRPr>
            </a:lvl6pPr>
            <a:lvl7pPr marL="3141490" indent="-241653" eaLnBrk="0" fontAlgn="base" hangingPunct="0">
              <a:spcBef>
                <a:spcPct val="0"/>
              </a:spcBef>
              <a:spcAft>
                <a:spcPct val="0"/>
              </a:spcAft>
              <a:defRPr sz="2500">
                <a:solidFill>
                  <a:schemeClr val="tx1"/>
                </a:solidFill>
                <a:latin typeface="Calibri" charset="0"/>
                <a:ea typeface="MS PGothic" charset="0"/>
                <a:cs typeface="MS PGothic" charset="0"/>
              </a:defRPr>
            </a:lvl7pPr>
            <a:lvl8pPr marL="3624796" indent="-241653" eaLnBrk="0" fontAlgn="base" hangingPunct="0">
              <a:spcBef>
                <a:spcPct val="0"/>
              </a:spcBef>
              <a:spcAft>
                <a:spcPct val="0"/>
              </a:spcAft>
              <a:defRPr sz="2500">
                <a:solidFill>
                  <a:schemeClr val="tx1"/>
                </a:solidFill>
                <a:latin typeface="Calibri" charset="0"/>
                <a:ea typeface="MS PGothic" charset="0"/>
                <a:cs typeface="MS PGothic" charset="0"/>
              </a:defRPr>
            </a:lvl8pPr>
            <a:lvl9pPr marL="4108102" indent="-241653" eaLnBrk="0" fontAlgn="base" hangingPunct="0">
              <a:spcBef>
                <a:spcPct val="0"/>
              </a:spcBef>
              <a:spcAft>
                <a:spcPct val="0"/>
              </a:spcAft>
              <a:defRPr sz="2500">
                <a:solidFill>
                  <a:schemeClr val="tx1"/>
                </a:solidFill>
                <a:latin typeface="Calibri" charset="0"/>
                <a:ea typeface="MS PGothic" charset="0"/>
                <a:cs typeface="MS PGothic" charset="0"/>
              </a:defRPr>
            </a:lvl9pPr>
          </a:lstStyle>
          <a:p>
            <a:fld id="{6ABB1E7A-85FC-AA44-8140-13F9CAFBDF37}" type="slidenum">
              <a:rPr lang="en-US" sz="1300">
                <a:cs typeface="Arial" charset="0"/>
              </a:rPr>
              <a:pPr/>
              <a:t>65</a:t>
            </a:fld>
            <a:endParaRPr lang="en-US" sz="130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3"/>
          <p:cNvSpPr>
            <a:spLocks noGrp="1" noChangeArrowheads="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500">
                <a:solidFill>
                  <a:schemeClr val="tx1"/>
                </a:solidFill>
                <a:latin typeface="Calibri" charset="0"/>
                <a:ea typeface="MS PGothic" charset="0"/>
                <a:cs typeface="MS PGothic" charset="0"/>
              </a:defRPr>
            </a:lvl1pPr>
            <a:lvl2pPr marL="785372" indent="-302066">
              <a:defRPr sz="2500">
                <a:solidFill>
                  <a:schemeClr val="tx1"/>
                </a:solidFill>
                <a:latin typeface="Calibri" charset="0"/>
                <a:ea typeface="MS PGothic" charset="0"/>
                <a:cs typeface="MS PGothic" charset="0"/>
              </a:defRPr>
            </a:lvl2pPr>
            <a:lvl3pPr marL="1208265" indent="-241653">
              <a:defRPr sz="2500">
                <a:solidFill>
                  <a:schemeClr val="tx1"/>
                </a:solidFill>
                <a:latin typeface="Calibri" charset="0"/>
                <a:ea typeface="MS PGothic" charset="0"/>
                <a:cs typeface="MS PGothic" charset="0"/>
              </a:defRPr>
            </a:lvl3pPr>
            <a:lvl4pPr marL="1691571" indent="-241653">
              <a:defRPr sz="2500">
                <a:solidFill>
                  <a:schemeClr val="tx1"/>
                </a:solidFill>
                <a:latin typeface="Calibri" charset="0"/>
                <a:ea typeface="MS PGothic" charset="0"/>
                <a:cs typeface="MS PGothic" charset="0"/>
              </a:defRPr>
            </a:lvl4pPr>
            <a:lvl5pPr marL="2174878" indent="-241653">
              <a:defRPr sz="2500">
                <a:solidFill>
                  <a:schemeClr val="tx1"/>
                </a:solidFill>
                <a:latin typeface="Calibri" charset="0"/>
                <a:ea typeface="MS PGothic" charset="0"/>
                <a:cs typeface="MS PGothic" charset="0"/>
              </a:defRPr>
            </a:lvl5pPr>
            <a:lvl6pPr marL="2658184" indent="-241653" eaLnBrk="0" fontAlgn="base" hangingPunct="0">
              <a:spcBef>
                <a:spcPct val="0"/>
              </a:spcBef>
              <a:spcAft>
                <a:spcPct val="0"/>
              </a:spcAft>
              <a:defRPr sz="2500">
                <a:solidFill>
                  <a:schemeClr val="tx1"/>
                </a:solidFill>
                <a:latin typeface="Calibri" charset="0"/>
                <a:ea typeface="MS PGothic" charset="0"/>
                <a:cs typeface="MS PGothic" charset="0"/>
              </a:defRPr>
            </a:lvl6pPr>
            <a:lvl7pPr marL="3141490" indent="-241653" eaLnBrk="0" fontAlgn="base" hangingPunct="0">
              <a:spcBef>
                <a:spcPct val="0"/>
              </a:spcBef>
              <a:spcAft>
                <a:spcPct val="0"/>
              </a:spcAft>
              <a:defRPr sz="2500">
                <a:solidFill>
                  <a:schemeClr val="tx1"/>
                </a:solidFill>
                <a:latin typeface="Calibri" charset="0"/>
                <a:ea typeface="MS PGothic" charset="0"/>
                <a:cs typeface="MS PGothic" charset="0"/>
              </a:defRPr>
            </a:lvl7pPr>
            <a:lvl8pPr marL="3624796" indent="-241653" eaLnBrk="0" fontAlgn="base" hangingPunct="0">
              <a:spcBef>
                <a:spcPct val="0"/>
              </a:spcBef>
              <a:spcAft>
                <a:spcPct val="0"/>
              </a:spcAft>
              <a:defRPr sz="2500">
                <a:solidFill>
                  <a:schemeClr val="tx1"/>
                </a:solidFill>
                <a:latin typeface="Calibri" charset="0"/>
                <a:ea typeface="MS PGothic" charset="0"/>
                <a:cs typeface="MS PGothic" charset="0"/>
              </a:defRPr>
            </a:lvl8pPr>
            <a:lvl9pPr marL="4108102" indent="-241653" eaLnBrk="0" fontAlgn="base" hangingPunct="0">
              <a:spcBef>
                <a:spcPct val="0"/>
              </a:spcBef>
              <a:spcAft>
                <a:spcPct val="0"/>
              </a:spcAft>
              <a:defRPr sz="2500">
                <a:solidFill>
                  <a:schemeClr val="tx1"/>
                </a:solidFill>
                <a:latin typeface="Calibri" charset="0"/>
                <a:ea typeface="MS PGothic" charset="0"/>
                <a:cs typeface="MS PGothic" charset="0"/>
              </a:defRPr>
            </a:lvl9pPr>
          </a:lstStyle>
          <a:p>
            <a:fld id="{FFEAC7E0-1CFA-DA41-992B-CBC2311DD281}" type="datetime1">
              <a:rPr lang="en-US" sz="1300">
                <a:solidFill>
                  <a:srgbClr val="FFFFFF"/>
                </a:solidFill>
                <a:cs typeface="Arial" charset="0"/>
              </a:rPr>
              <a:pPr/>
              <a:t>12/17/2020</a:t>
            </a:fld>
            <a:endParaRPr lang="en-US" sz="1300">
              <a:solidFill>
                <a:srgbClr val="FFFFFF"/>
              </a:solidFill>
              <a:cs typeface="Arial" charset="0"/>
            </a:endParaRPr>
          </a:p>
        </p:txBody>
      </p:sp>
      <p:sp>
        <p:nvSpPr>
          <p:cNvPr id="88066" name="Rectangle 2"/>
          <p:cNvSpPr>
            <a:spLocks noGrp="1" noRot="1" noChangeAspect="1" noChangeArrowheads="1" noTextEdit="1"/>
          </p:cNvSpPr>
          <p:nvPr>
            <p:ph type="sldImg"/>
          </p:nvPr>
        </p:nvSpPr>
        <p:spPr bwMode="auto">
          <a:xfrm>
            <a:off x="919163" y="946150"/>
            <a:ext cx="5543550" cy="311785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0896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2E7260-98A2-4B3E-BC0D-F34B56742F26}" type="datetimeFigureOut">
              <a:rPr lang="en-US" smtClean="0"/>
              <a:t>12/17/2020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DA224-759A-4BB5-9A94-C09FF052618D}" type="slidenum">
              <a:rPr lang="en-US" smtClean="0"/>
              <a:t>‹#›</a:t>
            </a:fld>
            <a:endParaRPr lang="en-US"/>
          </a:p>
        </p:txBody>
      </p:sp>
    </p:spTree>
    <p:extLst>
      <p:ext uri="{BB962C8B-B14F-4D97-AF65-F5344CB8AC3E}">
        <p14:creationId xmlns:p14="http://schemas.microsoft.com/office/powerpoint/2010/main" val="3041499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2E7260-98A2-4B3E-BC0D-F34B56742F26}" type="datetimeFigureOut">
              <a:rPr lang="en-US" smtClean="0"/>
              <a:t>12/17/2020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DA224-759A-4BB5-9A94-C09FF052618D}" type="slidenum">
              <a:rPr lang="en-US" smtClean="0"/>
              <a:t>‹#›</a:t>
            </a:fld>
            <a:endParaRPr lang="en-US"/>
          </a:p>
        </p:txBody>
      </p:sp>
    </p:spTree>
    <p:extLst>
      <p:ext uri="{BB962C8B-B14F-4D97-AF65-F5344CB8AC3E}">
        <p14:creationId xmlns:p14="http://schemas.microsoft.com/office/powerpoint/2010/main" val="2491086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rtlCol="0"/>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smtClean="0"/>
            </a:lvl1pPr>
          </a:lstStyle>
          <a:p>
            <a:pPr>
              <a:defRPr/>
            </a:pPr>
            <a:fld id="{72729CD0-390A-AF47-A63D-3CF65D114BA0}" type="slidenum">
              <a:rPr lang="en-US"/>
              <a:pPr>
                <a:defRPr/>
              </a:pPr>
              <a:t>‹#›</a:t>
            </a:fld>
            <a:endParaRPr lang="en-US"/>
          </a:p>
        </p:txBody>
      </p:sp>
    </p:spTree>
    <p:extLst>
      <p:ext uri="{BB962C8B-B14F-4D97-AF65-F5344CB8AC3E}">
        <p14:creationId xmlns:p14="http://schemas.microsoft.com/office/powerpoint/2010/main" val="21879411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1"/>
          <p:cNvSpPr txBox="1">
            <a:spLocks/>
          </p:cNvSpPr>
          <p:nvPr userDrawn="1"/>
        </p:nvSpPr>
        <p:spPr bwMode="auto">
          <a:xfrm>
            <a:off x="304800" y="76200"/>
            <a:ext cx="908473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5" tIns="45686" rIns="91375" bIns="45686"/>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fontAlgn="base" hangingPunct="1">
              <a:spcBef>
                <a:spcPct val="0"/>
              </a:spcBef>
              <a:spcAft>
                <a:spcPct val="0"/>
              </a:spcAft>
            </a:pPr>
            <a:r>
              <a:rPr lang="en-US" sz="2700">
                <a:solidFill>
                  <a:srgbClr val="FFFFFF"/>
                </a:solidFill>
                <a:latin typeface="Calibri" pitchFamily="34" charset="0"/>
                <a:ea typeface="ＭＳ Ｐゴシック" pitchFamily="34" charset="-128"/>
              </a:rPr>
              <a:t> </a:t>
            </a:r>
          </a:p>
        </p:txBody>
      </p:sp>
      <p:sp>
        <p:nvSpPr>
          <p:cNvPr id="3" name="Content Placeholder 2"/>
          <p:cNvSpPr>
            <a:spLocks noGrp="1"/>
          </p:cNvSpPr>
          <p:nvPr>
            <p:ph idx="1"/>
          </p:nvPr>
        </p:nvSpPr>
        <p:spPr>
          <a:noFill/>
        </p:spPr>
        <p:txBody>
          <a:bodyPr/>
          <a:lstStyle>
            <a:lvl2pPr>
              <a:buFont typeface="Arial" pitchFamily="34" charset="0"/>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10"/>
          </p:nvPr>
        </p:nvSpPr>
        <p:spPr>
          <a:xfrm>
            <a:off x="3657600" y="6096009"/>
            <a:ext cx="2743200" cy="365125"/>
          </a:xfrm>
          <a:prstGeom prst="rect">
            <a:avLst/>
          </a:prstGeom>
        </p:spPr>
        <p:txBody>
          <a:bodyPr lIns="91375" tIns="45686" rIns="91375" bIns="45686"/>
          <a:lstStyle>
            <a:lvl1pPr>
              <a:defRPr>
                <a:solidFill>
                  <a:prstClr val="black"/>
                </a:solidFill>
                <a:latin typeface="Arial" charset="0"/>
                <a:ea typeface="ＭＳ Ｐゴシック" charset="0"/>
                <a:cs typeface="ＭＳ Ｐゴシック" charset="0"/>
              </a:defRPr>
            </a:lvl1pPr>
          </a:lstStyle>
          <a:p>
            <a:pPr defTabSz="914400" fontAlgn="base">
              <a:spcBef>
                <a:spcPct val="0"/>
              </a:spcBef>
              <a:spcAft>
                <a:spcPct val="0"/>
              </a:spcAft>
              <a:defRPr/>
            </a:pPr>
            <a:fld id="{9FE4AE41-790A-4C26-889D-C8673CDD70B8}" type="slidenum">
              <a:rPr lang="en-US"/>
              <a:pPr defTabSz="914400" fontAlgn="base">
                <a:spcBef>
                  <a:spcPct val="0"/>
                </a:spcBef>
                <a:spcAft>
                  <a:spcPct val="0"/>
                </a:spcAft>
                <a:defRPr/>
              </a:pPr>
              <a:t>‹#›</a:t>
            </a:fld>
            <a:endParaRPr lang="en-US" dirty="0"/>
          </a:p>
        </p:txBody>
      </p:sp>
    </p:spTree>
    <p:extLst>
      <p:ext uri="{BB962C8B-B14F-4D97-AF65-F5344CB8AC3E}">
        <p14:creationId xmlns:p14="http://schemas.microsoft.com/office/powerpoint/2010/main" val="805269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95456" y="257695"/>
            <a:ext cx="6833060" cy="3252268"/>
          </a:xfrm>
        </p:spPr>
        <p:txBody>
          <a:bodyPr anchor="b"/>
          <a:lstStyle>
            <a:lvl1pPr algn="ctr">
              <a:defRPr sz="6000" b="1">
                <a:solidFill>
                  <a:schemeClr val="bg1"/>
                </a:solidFill>
              </a:defRPr>
            </a:lvl1pPr>
          </a:lstStyle>
          <a:p>
            <a:r>
              <a:rPr lang="en-US" dirty="0"/>
              <a:t>Session Title</a:t>
            </a:r>
          </a:p>
        </p:txBody>
      </p:sp>
      <p:sp>
        <p:nvSpPr>
          <p:cNvPr id="3" name="Subtitle 2"/>
          <p:cNvSpPr>
            <a:spLocks noGrp="1"/>
          </p:cNvSpPr>
          <p:nvPr>
            <p:ph type="subTitle" idx="1" hasCustomPrompt="1"/>
          </p:nvPr>
        </p:nvSpPr>
        <p:spPr>
          <a:xfrm>
            <a:off x="5195456" y="3740583"/>
            <a:ext cx="6833059" cy="1671925"/>
          </a:xfrm>
        </p:spPr>
        <p:txBody>
          <a:bodyPr/>
          <a:lstStyle>
            <a:lvl1pPr marL="0" indent="0" algn="ctr">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a:t>
            </a:r>
            <a:br>
              <a:rPr lang="en-US" dirty="0"/>
            </a:br>
            <a:r>
              <a:rPr lang="en-US" b="0" dirty="0"/>
              <a:t>Speaker Institution</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77091" y="1825625"/>
            <a:ext cx="5742709"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7150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8617" y="365125"/>
            <a:ext cx="11665527" cy="1325563"/>
          </a:xfrm>
        </p:spPr>
        <p:txBody>
          <a:bodyPr/>
          <a:lstStyle/>
          <a:p>
            <a:r>
              <a:rPr lang="en-US" dirty="0"/>
              <a:t>Click to edit Master title style</a:t>
            </a:r>
          </a:p>
        </p:txBody>
      </p:sp>
      <p:sp>
        <p:nvSpPr>
          <p:cNvPr id="3" name="Text Placeholder 2"/>
          <p:cNvSpPr>
            <a:spLocks noGrp="1"/>
          </p:cNvSpPr>
          <p:nvPr>
            <p:ph type="body" idx="1"/>
          </p:nvPr>
        </p:nvSpPr>
        <p:spPr>
          <a:xfrm>
            <a:off x="258618" y="1681163"/>
            <a:ext cx="573895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618" y="2505075"/>
            <a:ext cx="573895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76118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76118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2E7260-98A2-4B3E-BC0D-F34B56742F26}" type="datetimeFigureOut">
              <a:rPr lang="en-US" smtClean="0"/>
              <a:t>12/17/2020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DA224-759A-4BB5-9A94-C09FF052618D}" type="slidenum">
              <a:rPr lang="en-US" smtClean="0"/>
              <a:t>‹#›</a:t>
            </a:fld>
            <a:endParaRPr lang="en-US"/>
          </a:p>
        </p:txBody>
      </p:sp>
    </p:spTree>
    <p:extLst>
      <p:ext uri="{BB962C8B-B14F-4D97-AF65-F5344CB8AC3E}">
        <p14:creationId xmlns:p14="http://schemas.microsoft.com/office/powerpoint/2010/main" val="16993112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5564" y="332509"/>
            <a:ext cx="4476461" cy="1724891"/>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332509"/>
            <a:ext cx="6172200" cy="553647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95564" y="2057400"/>
            <a:ext cx="447646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543B04-3909-9F45-BCD9-03CE9A6E19FA}"/>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FEE9921-C18A-604F-9069-8A997880C8BA}" type="datetimeFigureOut">
              <a:rPr lang="en-US">
                <a:solidFill>
                  <a:prstClr val="black"/>
                </a:solidFill>
              </a:rPr>
              <a:pPr>
                <a:defRPr/>
              </a:pPr>
              <a:t>12/17/2020</a:t>
            </a:fld>
            <a:endParaRPr lang="en-US">
              <a:solidFill>
                <a:prstClr val="black"/>
              </a:solidFill>
            </a:endParaRPr>
          </a:p>
        </p:txBody>
      </p:sp>
      <p:sp>
        <p:nvSpPr>
          <p:cNvPr id="6" name="Footer Placeholder 5">
            <a:extLst>
              <a:ext uri="{FF2B5EF4-FFF2-40B4-BE49-F238E27FC236}">
                <a16:creationId xmlns:a16="http://schemas.microsoft.com/office/drawing/2014/main" id="{FFD2B96B-090F-4348-BB84-288C0C15CCD5}"/>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solidFill>
                <a:prstClr val="black"/>
              </a:solidFill>
            </a:endParaRPr>
          </a:p>
        </p:txBody>
      </p:sp>
      <p:sp>
        <p:nvSpPr>
          <p:cNvPr id="7" name="Slide Number Placeholder 6">
            <a:extLst>
              <a:ext uri="{FF2B5EF4-FFF2-40B4-BE49-F238E27FC236}">
                <a16:creationId xmlns:a16="http://schemas.microsoft.com/office/drawing/2014/main" id="{221F4324-0123-B845-8B65-CB856CF8689C}"/>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C18D5A93-B5B0-5D49-BF64-FE44E597D0DC}" type="slidenum">
              <a:rPr lang="en-US">
                <a:solidFill>
                  <a:prstClr val="black"/>
                </a:solidFill>
              </a:rPr>
              <a:pPr>
                <a:defRPr/>
              </a:pPr>
              <a:t>‹#›</a:t>
            </a:fld>
            <a:endParaRPr lang="en-US">
              <a:solidFill>
                <a:prstClr val="black"/>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F26B3C-DD9A-5F47-92DC-8D0C2397D36A}"/>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E1822369-DD4F-A64F-8FBE-460AAB12AF27}" type="datetimeFigureOut">
              <a:rPr lang="en-US">
                <a:solidFill>
                  <a:prstClr val="black"/>
                </a:solidFill>
              </a:rPr>
              <a:pPr>
                <a:defRPr/>
              </a:pPr>
              <a:t>12/17/2020</a:t>
            </a:fld>
            <a:endParaRPr lang="en-US">
              <a:solidFill>
                <a:prstClr val="black"/>
              </a:solidFill>
            </a:endParaRPr>
          </a:p>
        </p:txBody>
      </p:sp>
      <p:sp>
        <p:nvSpPr>
          <p:cNvPr id="5" name="Footer Placeholder 4">
            <a:extLst>
              <a:ext uri="{FF2B5EF4-FFF2-40B4-BE49-F238E27FC236}">
                <a16:creationId xmlns:a16="http://schemas.microsoft.com/office/drawing/2014/main" id="{C1A99C88-5FC5-3C45-B4A6-CD23B40197A6}"/>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solidFill>
                <a:prstClr val="black"/>
              </a:solidFill>
            </a:endParaRPr>
          </a:p>
        </p:txBody>
      </p:sp>
      <p:sp>
        <p:nvSpPr>
          <p:cNvPr id="6" name="Slide Number Placeholder 5">
            <a:extLst>
              <a:ext uri="{FF2B5EF4-FFF2-40B4-BE49-F238E27FC236}">
                <a16:creationId xmlns:a16="http://schemas.microsoft.com/office/drawing/2014/main" id="{9BC170D4-10D2-FC49-8933-460869B08DF5}"/>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62E15B82-B716-3E4F-A62D-764CBC616414}" type="slidenum">
              <a:rPr lang="en-US">
                <a:solidFill>
                  <a:prstClr val="black"/>
                </a:solidFill>
              </a:rPr>
              <a:pPr>
                <a:defRPr/>
              </a:pPr>
              <a:t>‹#›</a:t>
            </a:fld>
            <a:endParaRPr lang="en-US">
              <a:solidFill>
                <a:prstClr val="black"/>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AEB4BA-77F7-854C-9381-CCB677264394}"/>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33E251E4-A4F5-8049-9403-568B14079F31}" type="datetimeFigureOut">
              <a:rPr lang="en-US">
                <a:solidFill>
                  <a:prstClr val="black"/>
                </a:solidFill>
              </a:rPr>
              <a:pPr>
                <a:defRPr/>
              </a:pPr>
              <a:t>12/17/2020</a:t>
            </a:fld>
            <a:endParaRPr lang="en-US">
              <a:solidFill>
                <a:prstClr val="black"/>
              </a:solidFill>
            </a:endParaRPr>
          </a:p>
        </p:txBody>
      </p:sp>
      <p:sp>
        <p:nvSpPr>
          <p:cNvPr id="5" name="Footer Placeholder 4">
            <a:extLst>
              <a:ext uri="{FF2B5EF4-FFF2-40B4-BE49-F238E27FC236}">
                <a16:creationId xmlns:a16="http://schemas.microsoft.com/office/drawing/2014/main" id="{081FDA10-CF2C-E94E-B88E-E5C766CC7705}"/>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solidFill>
                <a:prstClr val="black"/>
              </a:solidFill>
            </a:endParaRPr>
          </a:p>
        </p:txBody>
      </p:sp>
      <p:sp>
        <p:nvSpPr>
          <p:cNvPr id="6" name="Slide Number Placeholder 5">
            <a:extLst>
              <a:ext uri="{FF2B5EF4-FFF2-40B4-BE49-F238E27FC236}">
                <a16:creationId xmlns:a16="http://schemas.microsoft.com/office/drawing/2014/main" id="{66A8CB88-E26B-2746-81F1-E61FAFAA92CE}"/>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221FD50D-FD06-CC41-9B36-AE578ECBC588}" type="slidenum">
              <a:rPr lang="en-US">
                <a:solidFill>
                  <a:prstClr val="black"/>
                </a:solidFill>
              </a:rPr>
              <a:pPr>
                <a:defRPr/>
              </a:pPr>
              <a:t>‹#›</a:t>
            </a:fld>
            <a:endParaRPr lang="en-US">
              <a:solidFill>
                <a:prstClr val="black"/>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RGB New PP_5_cj.jpg"/>
          <p:cNvPicPr>
            <a:picLocks noChangeAspect="1"/>
          </p:cNvPicPr>
          <p:nvPr/>
        </p:nvPicPr>
        <p:blipFill>
          <a:blip r:embed="rId2" cstate="print"/>
          <a:stretch>
            <a:fillRect/>
          </a:stretch>
        </p:blipFill>
        <p:spPr>
          <a:xfrm>
            <a:off x="0" y="0"/>
            <a:ext cx="12192000" cy="6858000"/>
          </a:xfrm>
          <a:prstGeom prst="rect">
            <a:avLst/>
          </a:prstGeom>
        </p:spPr>
      </p:pic>
      <p:sp>
        <p:nvSpPr>
          <p:cNvPr id="2" name="Title 1"/>
          <p:cNvSpPr>
            <a:spLocks noGrp="1"/>
          </p:cNvSpPr>
          <p:nvPr>
            <p:ph type="ctrTitle"/>
          </p:nvPr>
        </p:nvSpPr>
        <p:spPr>
          <a:xfrm>
            <a:off x="812800" y="1981202"/>
            <a:ext cx="10464800" cy="1219199"/>
          </a:xfrm>
        </p:spPr>
        <p:txBody>
          <a:bodyPr anchor="b">
            <a:normAutofit/>
          </a:bodyPr>
          <a:lstStyle>
            <a:lvl1pPr algn="l">
              <a:defRPr sz="4000" b="0" cap="none"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812800" y="3200400"/>
            <a:ext cx="9956800" cy="990600"/>
          </a:xfrm>
        </p:spPr>
        <p:txBody>
          <a:bodyPr/>
          <a:lstStyle>
            <a:lvl1pPr marL="0" indent="0" algn="l">
              <a:buNone/>
              <a:defRPr>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2"/>
          <p:cNvPicPr>
            <a:picLocks noChangeAspect="1" noChangeArrowheads="1"/>
          </p:cNvPicPr>
          <p:nvPr userDrawn="1"/>
        </p:nvPicPr>
        <p:blipFill>
          <a:blip r:embed="rId3" cstate="print"/>
          <a:srcRect/>
          <a:stretch>
            <a:fillRect/>
          </a:stretch>
        </p:blipFill>
        <p:spPr bwMode="auto">
          <a:xfrm>
            <a:off x="0" y="6350"/>
            <a:ext cx="12192000" cy="6858000"/>
          </a:xfrm>
          <a:prstGeom prst="rect">
            <a:avLst/>
          </a:prstGeom>
          <a:noFill/>
          <a:ln w="9525">
            <a:noFill/>
            <a:miter lim="800000"/>
            <a:headEnd/>
            <a:tailEnd/>
          </a:ln>
          <a:effectLst/>
        </p:spPr>
      </p:pic>
    </p:spTree>
    <p:extLst>
      <p:ext uri="{BB962C8B-B14F-4D97-AF65-F5344CB8AC3E}">
        <p14:creationId xmlns:p14="http://schemas.microsoft.com/office/powerpoint/2010/main" val="14343009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143000"/>
          </a:xfrm>
        </p:spPr>
        <p:txBody>
          <a:bodyPr anchor="b"/>
          <a:lstStyle/>
          <a:p>
            <a:r>
              <a:rPr lang="en-US"/>
              <a:t>Click to edit Master title style</a:t>
            </a:r>
            <a:endParaRPr lang="en-US" dirty="0"/>
          </a:p>
        </p:txBody>
      </p:sp>
      <p:sp>
        <p:nvSpPr>
          <p:cNvPr id="3" name="Content Placeholder 2"/>
          <p:cNvSpPr>
            <a:spLocks noGrp="1"/>
          </p:cNvSpPr>
          <p:nvPr>
            <p:ph idx="1"/>
          </p:nvPr>
        </p:nvSpPr>
        <p:spPr>
          <a:xfrm>
            <a:off x="609600" y="1371601"/>
            <a:ext cx="109728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p>
            <a:fld id="{23A446DA-D2FC-491E-A26B-6B2D41D55751}" type="slidenum">
              <a:rPr lang="en-US" smtClean="0"/>
              <a:pPr/>
              <a:t>‹#›</a:t>
            </a:fld>
            <a:endParaRPr lang="en-US" dirty="0"/>
          </a:p>
        </p:txBody>
      </p:sp>
      <p:cxnSp>
        <p:nvCxnSpPr>
          <p:cNvPr id="7" name="Straight Connector 6"/>
          <p:cNvCxnSpPr/>
          <p:nvPr/>
        </p:nvCxnSpPr>
        <p:spPr>
          <a:xfrm>
            <a:off x="609600" y="1295400"/>
            <a:ext cx="115824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609600" y="1295400"/>
            <a:ext cx="115824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33411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No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7D9A75CE-7F8A-4968-A013-5FFD1A976351}" type="slidenum">
              <a:rPr lang="en-US" smtClean="0"/>
              <a:pPr/>
              <a:t>‹#›</a:t>
            </a:fld>
            <a:endParaRPr lang="en-US" dirty="0"/>
          </a:p>
        </p:txBody>
      </p:sp>
      <p:sp>
        <p:nvSpPr>
          <p:cNvPr id="5" name="Content Placeholder 2"/>
          <p:cNvSpPr>
            <a:spLocks noGrp="1"/>
          </p:cNvSpPr>
          <p:nvPr>
            <p:ph idx="1"/>
          </p:nvPr>
        </p:nvSpPr>
        <p:spPr>
          <a:xfrm>
            <a:off x="609600" y="1371601"/>
            <a:ext cx="109728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4291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71600"/>
            <a:ext cx="5384800" cy="46482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371600"/>
            <a:ext cx="5384800" cy="46482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A446DA-D2FC-491E-A26B-6B2D41D55751}" type="slidenum">
              <a:rPr lang="en-US" smtClean="0"/>
              <a:pPr/>
              <a:t>‹#›</a:t>
            </a:fld>
            <a:endParaRPr lang="en-US" dirty="0"/>
          </a:p>
        </p:txBody>
      </p:sp>
      <p:cxnSp>
        <p:nvCxnSpPr>
          <p:cNvPr id="8" name="Straight Connector 7"/>
          <p:cNvCxnSpPr/>
          <p:nvPr/>
        </p:nvCxnSpPr>
        <p:spPr>
          <a:xfrm>
            <a:off x="609600" y="1295400"/>
            <a:ext cx="115824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609600" y="152400"/>
            <a:ext cx="10972800" cy="1143000"/>
          </a:xfrm>
        </p:spPr>
        <p:txBody>
          <a:bodyPr anchor="b"/>
          <a:lstStyle/>
          <a:p>
            <a:r>
              <a:rPr lang="en-US"/>
              <a:t>Click to edit Master title style</a:t>
            </a:r>
            <a:endParaRPr lang="en-US" dirty="0"/>
          </a:p>
        </p:txBody>
      </p:sp>
      <p:cxnSp>
        <p:nvCxnSpPr>
          <p:cNvPr id="10" name="Straight Connector 9"/>
          <p:cNvCxnSpPr/>
          <p:nvPr userDrawn="1"/>
        </p:nvCxnSpPr>
        <p:spPr>
          <a:xfrm>
            <a:off x="609600" y="1295400"/>
            <a:ext cx="115824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4763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371600"/>
            <a:ext cx="5386917" cy="803275"/>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371600"/>
            <a:ext cx="5389033" cy="803275"/>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A446DA-D2FC-491E-A26B-6B2D41D55751}" type="slidenum">
              <a:rPr lang="en-US" smtClean="0"/>
              <a:pPr/>
              <a:t>‹#›</a:t>
            </a:fld>
            <a:endParaRPr lang="en-US" dirty="0"/>
          </a:p>
        </p:txBody>
      </p:sp>
      <p:cxnSp>
        <p:nvCxnSpPr>
          <p:cNvPr id="10" name="Straight Connector 9"/>
          <p:cNvCxnSpPr/>
          <p:nvPr/>
        </p:nvCxnSpPr>
        <p:spPr>
          <a:xfrm>
            <a:off x="609600" y="1295400"/>
            <a:ext cx="115824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609600" y="152400"/>
            <a:ext cx="10972800" cy="1143000"/>
          </a:xfrm>
        </p:spPr>
        <p:txBody>
          <a:bodyPr anchor="b"/>
          <a:lstStyle/>
          <a:p>
            <a:r>
              <a:rPr lang="en-US"/>
              <a:t>Click to edit Master title style</a:t>
            </a:r>
            <a:endParaRPr lang="en-US" dirty="0"/>
          </a:p>
        </p:txBody>
      </p:sp>
      <p:cxnSp>
        <p:nvCxnSpPr>
          <p:cNvPr id="12" name="Straight Connector 11"/>
          <p:cNvCxnSpPr/>
          <p:nvPr userDrawn="1"/>
        </p:nvCxnSpPr>
        <p:spPr>
          <a:xfrm>
            <a:off x="609600" y="1295400"/>
            <a:ext cx="115824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5301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2E7260-98A2-4B3E-BC0D-F34B56742F26}" type="datetimeFigureOut">
              <a:rPr lang="en-US" smtClean="0"/>
              <a:t>12/17/2020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DA224-759A-4BB5-9A94-C09FF052618D}" type="slidenum">
              <a:rPr lang="en-US" smtClean="0"/>
              <a:t>‹#›</a:t>
            </a:fld>
            <a:endParaRPr lang="en-US"/>
          </a:p>
        </p:txBody>
      </p:sp>
    </p:spTree>
    <p:extLst>
      <p:ext uri="{BB962C8B-B14F-4D97-AF65-F5344CB8AC3E}">
        <p14:creationId xmlns:p14="http://schemas.microsoft.com/office/powerpoint/2010/main" val="38407870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A446DA-D2FC-491E-A26B-6B2D41D55751}" type="slidenum">
              <a:rPr lang="en-US" smtClean="0"/>
              <a:pPr/>
              <a:t>‹#›</a:t>
            </a:fld>
            <a:endParaRPr lang="en-US" dirty="0"/>
          </a:p>
        </p:txBody>
      </p:sp>
      <p:cxnSp>
        <p:nvCxnSpPr>
          <p:cNvPr id="6" name="Straight Connector 5"/>
          <p:cNvCxnSpPr/>
          <p:nvPr/>
        </p:nvCxnSpPr>
        <p:spPr>
          <a:xfrm>
            <a:off x="609600" y="1295400"/>
            <a:ext cx="115824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609600" y="1295400"/>
            <a:ext cx="115824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21303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A446DA-D2FC-491E-A26B-6B2D41D55751}" type="slidenum">
              <a:rPr lang="en-US" smtClean="0"/>
              <a:pPr/>
              <a:t>‹#›</a:t>
            </a:fld>
            <a:endParaRPr lang="en-US" dirty="0"/>
          </a:p>
        </p:txBody>
      </p:sp>
    </p:spTree>
    <p:extLst>
      <p:ext uri="{BB962C8B-B14F-4D97-AF65-F5344CB8AC3E}">
        <p14:creationId xmlns:p14="http://schemas.microsoft.com/office/powerpoint/2010/main" val="30227173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A446DA-D2FC-491E-A26B-6B2D41D55751}" type="slidenum">
              <a:rPr lang="en-US" smtClean="0"/>
              <a:pPr/>
              <a:t>‹#›</a:t>
            </a:fld>
            <a:endParaRPr lang="en-US" dirty="0"/>
          </a:p>
        </p:txBody>
      </p:sp>
    </p:spTree>
    <p:extLst>
      <p:ext uri="{BB962C8B-B14F-4D97-AF65-F5344CB8AC3E}">
        <p14:creationId xmlns:p14="http://schemas.microsoft.com/office/powerpoint/2010/main" val="21348785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A446DA-D2FC-491E-A26B-6B2D41D55751}" type="slidenum">
              <a:rPr lang="en-US" smtClean="0"/>
              <a:pPr/>
              <a:t>‹#›</a:t>
            </a:fld>
            <a:endParaRPr lang="en-US" dirty="0"/>
          </a:p>
        </p:txBody>
      </p:sp>
    </p:spTree>
    <p:extLst>
      <p:ext uri="{BB962C8B-B14F-4D97-AF65-F5344CB8AC3E}">
        <p14:creationId xmlns:p14="http://schemas.microsoft.com/office/powerpoint/2010/main" val="8094837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ntent No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7D9A75CE-7F8A-4968-A013-5FFD1A976351}" type="slidenum">
              <a:rPr lang="en-US" smtClean="0"/>
              <a:pPr/>
              <a:t>‹#›</a:t>
            </a:fld>
            <a:endParaRPr lang="en-US" dirty="0"/>
          </a:p>
        </p:txBody>
      </p:sp>
      <p:sp>
        <p:nvSpPr>
          <p:cNvPr id="5" name="Content Placeholder 2"/>
          <p:cNvSpPr>
            <a:spLocks noGrp="1"/>
          </p:cNvSpPr>
          <p:nvPr>
            <p:ph idx="1"/>
          </p:nvPr>
        </p:nvSpPr>
        <p:spPr>
          <a:xfrm>
            <a:off x="609600" y="1371601"/>
            <a:ext cx="10972800" cy="4648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67346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71600"/>
            <a:ext cx="5384800" cy="46482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71600"/>
            <a:ext cx="5384800" cy="46482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A446DA-D2FC-491E-A26B-6B2D41D55751}" type="slidenum">
              <a:rPr lang="en-US" smtClean="0"/>
              <a:pPr/>
              <a:t>‹#›</a:t>
            </a:fld>
            <a:endParaRPr lang="en-US" dirty="0"/>
          </a:p>
        </p:txBody>
      </p:sp>
      <p:cxnSp>
        <p:nvCxnSpPr>
          <p:cNvPr id="8" name="Straight Connector 7"/>
          <p:cNvCxnSpPr/>
          <p:nvPr userDrawn="1"/>
        </p:nvCxnSpPr>
        <p:spPr>
          <a:xfrm>
            <a:off x="609600" y="1295400"/>
            <a:ext cx="115824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609600" y="152400"/>
            <a:ext cx="10972800" cy="1143000"/>
          </a:xfrm>
        </p:spPr>
        <p:txBody>
          <a:bodyPr anchor="b"/>
          <a:lstStyle/>
          <a:p>
            <a:r>
              <a:rPr lang="en-US" dirty="0"/>
              <a:t>Click to edit Master title style</a:t>
            </a:r>
          </a:p>
        </p:txBody>
      </p:sp>
    </p:spTree>
    <p:extLst>
      <p:ext uri="{BB962C8B-B14F-4D97-AF65-F5344CB8AC3E}">
        <p14:creationId xmlns:p14="http://schemas.microsoft.com/office/powerpoint/2010/main" val="23740413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371600"/>
            <a:ext cx="5386917" cy="803275"/>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371600"/>
            <a:ext cx="5389033" cy="803275"/>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A446DA-D2FC-491E-A26B-6B2D41D55751}" type="slidenum">
              <a:rPr lang="en-US" smtClean="0"/>
              <a:pPr/>
              <a:t>‹#›</a:t>
            </a:fld>
            <a:endParaRPr lang="en-US" dirty="0"/>
          </a:p>
        </p:txBody>
      </p:sp>
      <p:cxnSp>
        <p:nvCxnSpPr>
          <p:cNvPr id="10" name="Straight Connector 9"/>
          <p:cNvCxnSpPr/>
          <p:nvPr userDrawn="1"/>
        </p:nvCxnSpPr>
        <p:spPr>
          <a:xfrm>
            <a:off x="609600" y="1295400"/>
            <a:ext cx="115824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609600" y="152400"/>
            <a:ext cx="10972800" cy="1143000"/>
          </a:xfrm>
        </p:spPr>
        <p:txBody>
          <a:bodyPr anchor="b"/>
          <a:lstStyle/>
          <a:p>
            <a:r>
              <a:rPr lang="en-US" dirty="0"/>
              <a:t>Click to edit Master title style</a:t>
            </a:r>
          </a:p>
        </p:txBody>
      </p:sp>
    </p:spTree>
    <p:extLst>
      <p:ext uri="{BB962C8B-B14F-4D97-AF65-F5344CB8AC3E}">
        <p14:creationId xmlns:p14="http://schemas.microsoft.com/office/powerpoint/2010/main" val="2377219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32E7260-98A2-4B3E-BC0D-F34B56742F26}" type="datetimeFigureOut">
              <a:rPr lang="en-US" smtClean="0"/>
              <a:t>12/17/2020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BDA224-759A-4BB5-9A94-C09FF052618D}" type="slidenum">
              <a:rPr lang="en-US" smtClean="0"/>
              <a:t>‹#›</a:t>
            </a:fld>
            <a:endParaRPr lang="en-US"/>
          </a:p>
        </p:txBody>
      </p:sp>
    </p:spTree>
    <p:extLst>
      <p:ext uri="{BB962C8B-B14F-4D97-AF65-F5344CB8AC3E}">
        <p14:creationId xmlns:p14="http://schemas.microsoft.com/office/powerpoint/2010/main" val="1287536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32E7260-98A2-4B3E-BC0D-F34B56742F26}" type="datetimeFigureOut">
              <a:rPr lang="en-US" smtClean="0"/>
              <a:t>12/17/2020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BDA224-759A-4BB5-9A94-C09FF052618D}" type="slidenum">
              <a:rPr lang="en-US" smtClean="0"/>
              <a:t>‹#›</a:t>
            </a:fld>
            <a:endParaRPr lang="en-US"/>
          </a:p>
        </p:txBody>
      </p:sp>
    </p:spTree>
    <p:extLst>
      <p:ext uri="{BB962C8B-B14F-4D97-AF65-F5344CB8AC3E}">
        <p14:creationId xmlns:p14="http://schemas.microsoft.com/office/powerpoint/2010/main" val="1607302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32E7260-98A2-4B3E-BC0D-F34B56742F26}" type="datetimeFigureOut">
              <a:rPr lang="en-US" smtClean="0"/>
              <a:t>12/17/2020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BDA224-759A-4BB5-9A94-C09FF052618D}" type="slidenum">
              <a:rPr lang="en-US" smtClean="0"/>
              <a:t>‹#›</a:t>
            </a:fld>
            <a:endParaRPr lang="en-US"/>
          </a:p>
        </p:txBody>
      </p:sp>
    </p:spTree>
    <p:extLst>
      <p:ext uri="{BB962C8B-B14F-4D97-AF65-F5344CB8AC3E}">
        <p14:creationId xmlns:p14="http://schemas.microsoft.com/office/powerpoint/2010/main" val="3358208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2E7260-98A2-4B3E-BC0D-F34B56742F26}" type="datetimeFigureOut">
              <a:rPr lang="en-US" smtClean="0"/>
              <a:t>12/17/2020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BDA224-759A-4BB5-9A94-C09FF052618D}" type="slidenum">
              <a:rPr lang="en-US" smtClean="0"/>
              <a:t>‹#›</a:t>
            </a:fld>
            <a:endParaRPr lang="en-US"/>
          </a:p>
        </p:txBody>
      </p:sp>
    </p:spTree>
    <p:extLst>
      <p:ext uri="{BB962C8B-B14F-4D97-AF65-F5344CB8AC3E}">
        <p14:creationId xmlns:p14="http://schemas.microsoft.com/office/powerpoint/2010/main" val="4271704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32E7260-98A2-4B3E-BC0D-F34B56742F26}" type="datetimeFigureOut">
              <a:rPr lang="en-US" smtClean="0"/>
              <a:t>12/17/2020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BDA224-759A-4BB5-9A94-C09FF052618D}" type="slidenum">
              <a:rPr lang="en-US" smtClean="0"/>
              <a:t>‹#›</a:t>
            </a:fld>
            <a:endParaRPr lang="en-US"/>
          </a:p>
        </p:txBody>
      </p:sp>
    </p:spTree>
    <p:extLst>
      <p:ext uri="{BB962C8B-B14F-4D97-AF65-F5344CB8AC3E}">
        <p14:creationId xmlns:p14="http://schemas.microsoft.com/office/powerpoint/2010/main" val="330690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32E7260-98A2-4B3E-BC0D-F34B56742F26}" type="datetimeFigureOut">
              <a:rPr lang="en-US" smtClean="0"/>
              <a:t>12/17/2020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BDA224-759A-4BB5-9A94-C09FF052618D}" type="slidenum">
              <a:rPr lang="en-US" smtClean="0"/>
              <a:t>‹#›</a:t>
            </a:fld>
            <a:endParaRPr lang="en-US"/>
          </a:p>
        </p:txBody>
      </p:sp>
    </p:spTree>
    <p:extLst>
      <p:ext uri="{BB962C8B-B14F-4D97-AF65-F5344CB8AC3E}">
        <p14:creationId xmlns:p14="http://schemas.microsoft.com/office/powerpoint/2010/main" val="2259623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2E7260-98A2-4B3E-BC0D-F34B56742F26}" type="datetimeFigureOut">
              <a:rPr lang="en-US" smtClean="0"/>
              <a:t>12/17/2020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BDA224-759A-4BB5-9A94-C09FF052618D}" type="slidenum">
              <a:rPr lang="en-US" smtClean="0"/>
              <a:t>‹#›</a:t>
            </a:fld>
            <a:endParaRPr lang="en-US"/>
          </a:p>
        </p:txBody>
      </p:sp>
    </p:spTree>
    <p:extLst>
      <p:ext uri="{BB962C8B-B14F-4D97-AF65-F5344CB8AC3E}">
        <p14:creationId xmlns:p14="http://schemas.microsoft.com/office/powerpoint/2010/main" val="794615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5FBAF6-927D-8E42-806C-9682F08AD10C}"/>
              </a:ext>
            </a:extLst>
          </p:cNvPr>
          <p:cNvSpPr>
            <a:spLocks noGrp="1" noChangeArrowheads="1"/>
          </p:cNvSpPr>
          <p:nvPr>
            <p:ph type="title"/>
          </p:nvPr>
        </p:nvSpPr>
        <p:spPr bwMode="auto">
          <a:xfrm>
            <a:off x="277091" y="365125"/>
            <a:ext cx="11610109"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BC715126-FB0B-C442-B926-BAAEB1BFAC77}"/>
              </a:ext>
            </a:extLst>
          </p:cNvPr>
          <p:cNvSpPr>
            <a:spLocks noGrp="1" noChangeArrowheads="1"/>
          </p:cNvSpPr>
          <p:nvPr>
            <p:ph type="body" idx="1"/>
          </p:nvPr>
        </p:nvSpPr>
        <p:spPr bwMode="auto">
          <a:xfrm>
            <a:off x="277091" y="1825625"/>
            <a:ext cx="11610109"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108218408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rtl="0" eaLnBrk="1" fontAlgn="base" hangingPunct="1">
        <a:lnSpc>
          <a:spcPct val="90000"/>
        </a:lnSpc>
        <a:spcBef>
          <a:spcPct val="0"/>
        </a:spcBef>
        <a:spcAft>
          <a:spcPct val="0"/>
        </a:spcAft>
        <a:defRPr sz="4400" b="1" kern="1200">
          <a:solidFill>
            <a:schemeClr val="bg2">
              <a:lumMod val="25000"/>
            </a:schemeClr>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bg2">
              <a:lumMod val="25000"/>
            </a:schemeClr>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pic>
        <p:nvPicPr>
          <p:cNvPr id="7" name="Picture 6" descr="RGB New PP_5_cj2.jpg"/>
          <p:cNvPicPr>
            <a:picLocks noChangeAspect="1"/>
          </p:cNvPicPr>
          <p:nvPr/>
        </p:nvPicPr>
        <p:blipFill>
          <a:blip r:embed="rId14" cstate="print"/>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274638"/>
            <a:ext cx="10972800" cy="10207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371600"/>
            <a:ext cx="10972800" cy="46482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165600" y="6356351"/>
            <a:ext cx="6705600" cy="365125"/>
          </a:xfrm>
          <a:prstGeom prst="rect">
            <a:avLst/>
          </a:prstGeom>
          <a:noFill/>
        </p:spPr>
        <p:txBody>
          <a:bodyPr vert="horz" lIns="91440" tIns="45720" rIns="91440" bIns="45720" rtlCol="0" anchor="ctr"/>
          <a:lstStyle>
            <a:lvl1pPr algn="r">
              <a:defRPr sz="1200">
                <a:solidFill>
                  <a:schemeClr val="tx1"/>
                </a:solidFill>
              </a:defRPr>
            </a:lvl1pPr>
          </a:lstStyle>
          <a:p>
            <a:endParaRPr lang="en-US" dirty="0"/>
          </a:p>
        </p:txBody>
      </p:sp>
      <p:sp>
        <p:nvSpPr>
          <p:cNvPr id="6" name="Slide Number Placeholder 5"/>
          <p:cNvSpPr>
            <a:spLocks noGrp="1"/>
          </p:cNvSpPr>
          <p:nvPr>
            <p:ph type="sldNum" sz="quarter" idx="4"/>
          </p:nvPr>
        </p:nvSpPr>
        <p:spPr>
          <a:xfrm>
            <a:off x="10972800" y="6356351"/>
            <a:ext cx="609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A75CE-7F8A-4968-A013-5FFD1A976351}" type="slidenum">
              <a:rPr lang="en-US" smtClean="0"/>
              <a:pPr/>
              <a:t>‹#›</a:t>
            </a:fld>
            <a:endParaRPr lang="en-US" dirty="0"/>
          </a:p>
        </p:txBody>
      </p:sp>
    </p:spTree>
    <p:extLst>
      <p:ext uri="{BB962C8B-B14F-4D97-AF65-F5344CB8AC3E}">
        <p14:creationId xmlns:p14="http://schemas.microsoft.com/office/powerpoint/2010/main" val="200358617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dt="0"/>
  <p:txStyles>
    <p:titleStyle>
      <a:lvl1pPr algn="l" defTabSz="914400" rtl="0" eaLnBrk="1" latinLnBrk="0" hangingPunct="1">
        <a:spcBef>
          <a:spcPct val="0"/>
        </a:spcBef>
        <a:buNone/>
        <a:defRPr sz="3800" kern="1200" cap="none" baseline="0">
          <a:solidFill>
            <a:schemeClr val="accent2"/>
          </a:solidFill>
          <a:latin typeface="+mn-lt"/>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000" kern="1200">
          <a:solidFill>
            <a:schemeClr val="tx1"/>
          </a:solidFill>
          <a:latin typeface="+mj-lt"/>
          <a:ea typeface="+mn-ea"/>
          <a:cs typeface="Arial" pitchFamily="34" charset="0"/>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j-lt"/>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j-lt"/>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6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id="{98B250AD-5EEA-C24D-8F00-A6428F0E3A78}"/>
              </a:ext>
            </a:extLst>
          </p:cNvPr>
          <p:cNvSpPr>
            <a:spLocks noGrp="1" noChangeArrowheads="1"/>
          </p:cNvSpPr>
          <p:nvPr>
            <p:ph type="ctrTitle"/>
          </p:nvPr>
        </p:nvSpPr>
        <p:spPr>
          <a:xfrm>
            <a:off x="5311775" y="1122363"/>
            <a:ext cx="6564313" cy="2387600"/>
          </a:xfrm>
        </p:spPr>
        <p:txBody>
          <a:bodyPr/>
          <a:lstStyle/>
          <a:p>
            <a:r>
              <a:rPr lang="en-US" dirty="0">
                <a:solidFill>
                  <a:schemeClr val="accent6">
                    <a:lumMod val="60000"/>
                    <a:lumOff val="40000"/>
                  </a:schemeClr>
                </a:solidFill>
              </a:rPr>
              <a:t>Stem Cell Transplantation</a:t>
            </a:r>
          </a:p>
        </p:txBody>
      </p:sp>
      <p:sp>
        <p:nvSpPr>
          <p:cNvPr id="14338" name="Subtitle 2">
            <a:extLst>
              <a:ext uri="{FF2B5EF4-FFF2-40B4-BE49-F238E27FC236}">
                <a16:creationId xmlns:a16="http://schemas.microsoft.com/office/drawing/2014/main" id="{252F0D66-137E-FE47-8C21-F6B35E5632DD}"/>
              </a:ext>
            </a:extLst>
          </p:cNvPr>
          <p:cNvSpPr>
            <a:spLocks noGrp="1" noChangeArrowheads="1"/>
          </p:cNvSpPr>
          <p:nvPr>
            <p:ph type="subTitle" idx="1"/>
          </p:nvPr>
        </p:nvSpPr>
        <p:spPr>
          <a:xfrm>
            <a:off x="5311775" y="3602038"/>
            <a:ext cx="6564313" cy="1655762"/>
          </a:xfrm>
        </p:spPr>
        <p:txBody>
          <a:bodyPr/>
          <a:lstStyle/>
          <a:p>
            <a:r>
              <a:rPr lang="en-US" dirty="0">
                <a:solidFill>
                  <a:schemeClr val="accent6">
                    <a:lumMod val="60000"/>
                    <a:lumOff val="40000"/>
                  </a:schemeClr>
                </a:solidFill>
              </a:rPr>
              <a:t>Michael A. Pulsipher, MD</a:t>
            </a:r>
          </a:p>
          <a:p>
            <a:r>
              <a:rPr lang="en-US" dirty="0">
                <a:solidFill>
                  <a:schemeClr val="accent6">
                    <a:lumMod val="60000"/>
                    <a:lumOff val="40000"/>
                  </a:schemeClr>
                </a:solidFill>
              </a:rPr>
              <a:t>Children’s Hospital Los Angeles</a:t>
            </a:r>
          </a:p>
          <a:p>
            <a:r>
              <a:rPr lang="en-US" dirty="0">
                <a:solidFill>
                  <a:schemeClr val="accent6">
                    <a:lumMod val="60000"/>
                    <a:lumOff val="40000"/>
                  </a:schemeClr>
                </a:solidFill>
              </a:rPr>
              <a:t>USC Keck School of Medicine</a:t>
            </a:r>
          </a:p>
        </p:txBody>
      </p:sp>
    </p:spTree>
    <p:extLst>
      <p:ext uri="{BB962C8B-B14F-4D97-AF65-F5344CB8AC3E}">
        <p14:creationId xmlns:p14="http://schemas.microsoft.com/office/powerpoint/2010/main" val="1228943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Processing for Cell Therapy</a:t>
            </a:r>
          </a:p>
        </p:txBody>
      </p:sp>
      <p:sp>
        <p:nvSpPr>
          <p:cNvPr id="3" name="Content Placeholder 2"/>
          <p:cNvSpPr>
            <a:spLocks noGrp="1"/>
          </p:cNvSpPr>
          <p:nvPr>
            <p:ph idx="1"/>
          </p:nvPr>
        </p:nvSpPr>
        <p:spPr/>
        <p:txBody>
          <a:bodyPr/>
          <a:lstStyle/>
          <a:p>
            <a:r>
              <a:rPr lang="en-US" dirty="0"/>
              <a:t>Apheresis for collection of T-cells</a:t>
            </a:r>
          </a:p>
          <a:p>
            <a:pPr lvl="1"/>
            <a:r>
              <a:rPr lang="en-US" dirty="0"/>
              <a:t>Best done early, prior to excessive chemotherapy, to maintain T-cell quality</a:t>
            </a:r>
          </a:p>
          <a:p>
            <a:pPr lvl="1"/>
            <a:r>
              <a:rPr lang="en-US" dirty="0"/>
              <a:t>Some labs do further processing (CD4, CD8 selection)</a:t>
            </a:r>
          </a:p>
          <a:p>
            <a:pPr lvl="1"/>
            <a:r>
              <a:rPr lang="en-US" dirty="0"/>
              <a:t>Cells sent for viral transduction, expansion</a:t>
            </a:r>
          </a:p>
          <a:p>
            <a:pPr lvl="1"/>
            <a:r>
              <a:rPr lang="en-US" dirty="0"/>
              <a:t>Cryopreserved and returned for infusion</a:t>
            </a:r>
          </a:p>
          <a:p>
            <a:r>
              <a:rPr lang="en-US" dirty="0"/>
              <a:t>Peripheral blood collection of T-cells/NK cells</a:t>
            </a:r>
          </a:p>
          <a:p>
            <a:pPr lvl="1"/>
            <a:r>
              <a:rPr lang="en-US" dirty="0"/>
              <a:t>Sent fresh or cryopreserved</a:t>
            </a:r>
          </a:p>
          <a:p>
            <a:pPr lvl="1"/>
            <a:r>
              <a:rPr lang="en-US" dirty="0"/>
              <a:t>Expanded, potentially manipulated, returned for infusion</a:t>
            </a:r>
          </a:p>
        </p:txBody>
      </p:sp>
    </p:spTree>
    <p:extLst>
      <p:ext uri="{BB962C8B-B14F-4D97-AF65-F5344CB8AC3E}">
        <p14:creationId xmlns:p14="http://schemas.microsoft.com/office/powerpoint/2010/main" val="690477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Storage of Stem Cells</a:t>
            </a:r>
          </a:p>
        </p:txBody>
      </p:sp>
      <p:sp>
        <p:nvSpPr>
          <p:cNvPr id="3" name="Content Placeholder 2"/>
          <p:cNvSpPr>
            <a:spLocks noGrp="1"/>
          </p:cNvSpPr>
          <p:nvPr>
            <p:ph idx="1"/>
          </p:nvPr>
        </p:nvSpPr>
        <p:spPr/>
        <p:txBody>
          <a:bodyPr/>
          <a:lstStyle/>
          <a:p>
            <a:r>
              <a:rPr lang="en-US" dirty="0"/>
              <a:t>For transport</a:t>
            </a:r>
          </a:p>
          <a:p>
            <a:pPr lvl="1"/>
            <a:r>
              <a:rPr lang="en-US" dirty="0"/>
              <a:t>Fresh cells transported cool</a:t>
            </a:r>
          </a:p>
          <a:p>
            <a:pPr lvl="1"/>
            <a:r>
              <a:rPr lang="en-US" dirty="0"/>
              <a:t>Frozen cells in regulated shippers (continuous temperature monitoring)</a:t>
            </a:r>
          </a:p>
          <a:p>
            <a:r>
              <a:rPr lang="en-US" dirty="0"/>
              <a:t>In the stem cell lab</a:t>
            </a:r>
          </a:p>
          <a:p>
            <a:pPr lvl="1"/>
            <a:r>
              <a:rPr lang="en-US" dirty="0"/>
              <a:t>Dedicated liquid nitrogen tanks</a:t>
            </a:r>
          </a:p>
          <a:p>
            <a:pPr lvl="1"/>
            <a:r>
              <a:rPr lang="en-US" dirty="0"/>
              <a:t>Liquid vs. Vapor phase</a:t>
            </a:r>
          </a:p>
          <a:p>
            <a:pPr lvl="2"/>
            <a:r>
              <a:rPr lang="en-US" dirty="0"/>
              <a:t>Liquid phase after HIV/viral screening</a:t>
            </a:r>
          </a:p>
          <a:p>
            <a:pPr lvl="1"/>
            <a:r>
              <a:rPr lang="en-US" dirty="0"/>
              <a:t>Continuous alarmed monitoring</a:t>
            </a:r>
          </a:p>
          <a:p>
            <a:pPr lvl="1"/>
            <a:r>
              <a:rPr lang="en-US" dirty="0"/>
              <a:t>Cells viable 30+ years</a:t>
            </a:r>
          </a:p>
        </p:txBody>
      </p:sp>
      <p:pic>
        <p:nvPicPr>
          <p:cNvPr id="8" name="Picture 7"/>
          <p:cNvPicPr>
            <a:picLocks noChangeAspect="1"/>
          </p:cNvPicPr>
          <p:nvPr/>
        </p:nvPicPr>
        <p:blipFill>
          <a:blip r:embed="rId2"/>
          <a:stretch>
            <a:fillRect/>
          </a:stretch>
        </p:blipFill>
        <p:spPr>
          <a:xfrm>
            <a:off x="6820006" y="3196023"/>
            <a:ext cx="4262149" cy="2825820"/>
          </a:xfrm>
          <a:prstGeom prst="rect">
            <a:avLst/>
          </a:prstGeom>
        </p:spPr>
      </p:pic>
      <p:sp>
        <p:nvSpPr>
          <p:cNvPr id="4" name="TextBox 3">
            <a:extLst>
              <a:ext uri="{FF2B5EF4-FFF2-40B4-BE49-F238E27FC236}">
                <a16:creationId xmlns:a16="http://schemas.microsoft.com/office/drawing/2014/main" id="{5255286F-86F4-4015-A327-AB6624EE6428}"/>
              </a:ext>
            </a:extLst>
          </p:cNvPr>
          <p:cNvSpPr txBox="1"/>
          <p:nvPr/>
        </p:nvSpPr>
        <p:spPr>
          <a:xfrm>
            <a:off x="6096000" y="6142697"/>
            <a:ext cx="3620743" cy="523220"/>
          </a:xfrm>
          <a:prstGeom prst="rect">
            <a:avLst/>
          </a:prstGeom>
          <a:noFill/>
        </p:spPr>
        <p:txBody>
          <a:bodyPr wrap="square" rtlCol="0">
            <a:spAutoFit/>
          </a:bodyPr>
          <a:lstStyle/>
          <a:p>
            <a:r>
              <a:rPr lang="en-US" sz="1400" i="1" dirty="0"/>
              <a:t>Image courtesy of </a:t>
            </a:r>
            <a:r>
              <a:rPr lang="en-US" sz="1400" i="1" dirty="0" err="1"/>
              <a:t>Waisman</a:t>
            </a:r>
            <a:r>
              <a:rPr lang="en-US" sz="1400" i="1" dirty="0"/>
              <a:t> Biomanufacturing, University of Wisconsin-Madison</a:t>
            </a:r>
          </a:p>
        </p:txBody>
      </p:sp>
    </p:spTree>
    <p:extLst>
      <p:ext uri="{BB962C8B-B14F-4D97-AF65-F5344CB8AC3E}">
        <p14:creationId xmlns:p14="http://schemas.microsoft.com/office/powerpoint/2010/main" val="4087888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pPr eaLnBrk="1" hangingPunct="1"/>
            <a:r>
              <a:rPr lang="en-US" sz="3200">
                <a:latin typeface="Times New Roman" charset="0"/>
                <a:ea typeface="MS PGothic" charset="0"/>
              </a:rPr>
              <a:t>Stem Cell Sources—Different Ways to Grow a New Bone Marrow</a:t>
            </a:r>
          </a:p>
        </p:txBody>
      </p:sp>
      <p:sp>
        <p:nvSpPr>
          <p:cNvPr id="22530" name="Rectangle 3"/>
          <p:cNvSpPr>
            <a:spLocks noGrp="1" noChangeArrowheads="1"/>
          </p:cNvSpPr>
          <p:nvPr>
            <p:ph idx="1"/>
          </p:nvPr>
        </p:nvSpPr>
        <p:spPr/>
        <p:txBody>
          <a:bodyPr/>
          <a:lstStyle/>
          <a:p>
            <a:pPr eaLnBrk="1" hangingPunct="1"/>
            <a:r>
              <a:rPr lang="en-US" dirty="0">
                <a:latin typeface="Times New Roman" charset="0"/>
                <a:ea typeface="MS PGothic" charset="0"/>
              </a:rPr>
              <a:t>Reported Sources</a:t>
            </a:r>
          </a:p>
          <a:p>
            <a:pPr lvl="1" eaLnBrk="1" hangingPunct="1"/>
            <a:r>
              <a:rPr lang="en-US" dirty="0">
                <a:solidFill>
                  <a:schemeClr val="accent1"/>
                </a:solidFill>
                <a:latin typeface="Times New Roman" charset="0"/>
                <a:ea typeface="MS PGothic" charset="0"/>
              </a:rPr>
              <a:t>Fetal Liver Cells</a:t>
            </a:r>
          </a:p>
          <a:p>
            <a:pPr lvl="1" eaLnBrk="1" hangingPunct="1"/>
            <a:r>
              <a:rPr lang="en-US" dirty="0">
                <a:solidFill>
                  <a:schemeClr val="accent1"/>
                </a:solidFill>
                <a:latin typeface="Times New Roman" charset="0"/>
                <a:ea typeface="MS PGothic" charset="0"/>
              </a:rPr>
              <a:t>Single or small numbers of </a:t>
            </a:r>
            <a:r>
              <a:rPr lang="ja-JP" altLang="en-US" dirty="0">
                <a:solidFill>
                  <a:schemeClr val="accent1"/>
                </a:solidFill>
                <a:latin typeface="Times New Roman" charset="0"/>
                <a:ea typeface="MS PGothic" charset="0"/>
              </a:rPr>
              <a:t>“</a:t>
            </a:r>
            <a:r>
              <a:rPr lang="en-US" altLang="ja-JP" dirty="0">
                <a:solidFill>
                  <a:schemeClr val="accent1"/>
                </a:solidFill>
                <a:latin typeface="Times New Roman" charset="0"/>
                <a:ea typeface="MS PGothic" charset="0"/>
              </a:rPr>
              <a:t>stem cells</a:t>
            </a:r>
            <a:r>
              <a:rPr lang="ja-JP" altLang="en-US" dirty="0">
                <a:solidFill>
                  <a:schemeClr val="accent1"/>
                </a:solidFill>
                <a:latin typeface="Times New Roman" charset="0"/>
                <a:ea typeface="MS PGothic" charset="0"/>
              </a:rPr>
              <a:t>”</a:t>
            </a:r>
            <a:endParaRPr lang="en-US" altLang="ja-JP" dirty="0">
              <a:solidFill>
                <a:schemeClr val="accent1"/>
              </a:solidFill>
              <a:latin typeface="Times New Roman" charset="0"/>
              <a:ea typeface="MS PGothic" charset="0"/>
            </a:endParaRPr>
          </a:p>
          <a:p>
            <a:pPr lvl="2"/>
            <a:r>
              <a:rPr lang="en-US" altLang="ja-JP" dirty="0" err="1">
                <a:solidFill>
                  <a:schemeClr val="accent1"/>
                </a:solidFill>
                <a:latin typeface="Times New Roman" charset="0"/>
                <a:ea typeface="MS PGothic" charset="0"/>
              </a:rPr>
              <a:t>iPSCs</a:t>
            </a:r>
            <a:endParaRPr lang="en-US" altLang="ja-JP" dirty="0">
              <a:solidFill>
                <a:schemeClr val="accent1"/>
              </a:solidFill>
              <a:latin typeface="Times New Roman" charset="0"/>
              <a:ea typeface="MS PGothic" charset="0"/>
            </a:endParaRPr>
          </a:p>
          <a:p>
            <a:r>
              <a:rPr lang="en-US" dirty="0">
                <a:latin typeface="Times New Roman" charset="0"/>
                <a:ea typeface="MS PGothic" charset="0"/>
              </a:rPr>
              <a:t>Sources in use</a:t>
            </a:r>
          </a:p>
          <a:p>
            <a:pPr lvl="1" eaLnBrk="1" hangingPunct="1"/>
            <a:r>
              <a:rPr lang="en-US" dirty="0">
                <a:latin typeface="Times New Roman" charset="0"/>
                <a:ea typeface="MS PGothic" charset="0"/>
              </a:rPr>
              <a:t>Umbilical Cord Blood (UCB)</a:t>
            </a:r>
          </a:p>
          <a:p>
            <a:pPr lvl="1" eaLnBrk="1" hangingPunct="1"/>
            <a:r>
              <a:rPr lang="en-US" dirty="0">
                <a:latin typeface="Times New Roman" charset="0"/>
                <a:ea typeface="MS PGothic" charset="0"/>
              </a:rPr>
              <a:t>Bone Marrow (BM)</a:t>
            </a:r>
          </a:p>
          <a:p>
            <a:pPr lvl="1" eaLnBrk="1" hangingPunct="1"/>
            <a:r>
              <a:rPr lang="en-US" dirty="0">
                <a:latin typeface="Times New Roman" charset="0"/>
                <a:ea typeface="MS PGothic" charset="0"/>
              </a:rPr>
              <a:t>Cytokine Mobilized Peripheral Blood Mononuclear Cells (PBMC)</a:t>
            </a:r>
          </a:p>
        </p:txBody>
      </p:sp>
    </p:spTree>
    <p:extLst>
      <p:ext uri="{BB962C8B-B14F-4D97-AF65-F5344CB8AC3E}">
        <p14:creationId xmlns:p14="http://schemas.microsoft.com/office/powerpoint/2010/main" val="659963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a:xfrm>
            <a:off x="732368" y="107951"/>
            <a:ext cx="10723033" cy="1336675"/>
          </a:xfrm>
        </p:spPr>
        <p:txBody>
          <a:bodyPr/>
          <a:lstStyle/>
          <a:p>
            <a:pPr eaLnBrk="1" hangingPunct="1"/>
            <a:r>
              <a:rPr lang="en-US" sz="4000">
                <a:latin typeface="Times New Roman" charset="0"/>
                <a:ea typeface="MS PGothic" charset="0"/>
              </a:rPr>
              <a:t>Hematopoietic Cell Sources—Content of the Product Dictates Uses</a:t>
            </a:r>
          </a:p>
        </p:txBody>
      </p:sp>
      <p:sp>
        <p:nvSpPr>
          <p:cNvPr id="25602" name="Rectangle 3"/>
          <p:cNvSpPr>
            <a:spLocks noGrp="1" noChangeArrowheads="1"/>
          </p:cNvSpPr>
          <p:nvPr>
            <p:ph sz="half" idx="1"/>
          </p:nvPr>
        </p:nvSpPr>
        <p:spPr>
          <a:xfrm>
            <a:off x="732367" y="1600200"/>
            <a:ext cx="5120217" cy="4343400"/>
          </a:xfrm>
        </p:spPr>
        <p:txBody>
          <a:bodyPr>
            <a:normAutofit/>
          </a:bodyPr>
          <a:lstStyle/>
          <a:p>
            <a:pPr eaLnBrk="1" hangingPunct="1"/>
            <a:r>
              <a:rPr lang="en-US" dirty="0">
                <a:latin typeface="Times New Roman" charset="0"/>
                <a:ea typeface="MS PGothic" charset="0"/>
              </a:rPr>
              <a:t>Autologous Transplant (High Dose or Mega-Dose Therapy)</a:t>
            </a:r>
          </a:p>
          <a:p>
            <a:pPr lvl="1" eaLnBrk="1" hangingPunct="1"/>
            <a:r>
              <a:rPr lang="en-US" sz="2000" dirty="0">
                <a:latin typeface="Times New Roman" charset="0"/>
                <a:ea typeface="MS PGothic" charset="0"/>
              </a:rPr>
              <a:t>Bone Marrow (risk with harvest)</a:t>
            </a:r>
          </a:p>
          <a:p>
            <a:pPr lvl="1" eaLnBrk="1" hangingPunct="1"/>
            <a:r>
              <a:rPr lang="en-US" sz="2000" dirty="0">
                <a:latin typeface="Times New Roman" charset="0"/>
                <a:ea typeface="MS PGothic" charset="0"/>
              </a:rPr>
              <a:t>Cytokine Mobilized Peripheral Blood Mononuclear Cells (PBMC, quick engraftment)</a:t>
            </a:r>
          </a:p>
          <a:p>
            <a:pPr lvl="1" eaLnBrk="1" hangingPunct="1"/>
            <a:r>
              <a:rPr lang="en-US" sz="2000" dirty="0">
                <a:latin typeface="Times New Roman" charset="0"/>
                <a:ea typeface="MS PGothic" charset="0"/>
              </a:rPr>
              <a:t>Manipulation of either source to alter immune response</a:t>
            </a:r>
          </a:p>
          <a:p>
            <a:pPr lvl="1" eaLnBrk="1" hangingPunct="1">
              <a:lnSpc>
                <a:spcPct val="60000"/>
              </a:lnSpc>
              <a:buFontTx/>
              <a:buNone/>
            </a:pPr>
            <a:endParaRPr lang="en-US" sz="2000" dirty="0">
              <a:latin typeface="Times New Roman" charset="0"/>
              <a:ea typeface="MS PGothic" charset="0"/>
            </a:endParaRPr>
          </a:p>
          <a:p>
            <a:pPr lvl="1" eaLnBrk="1" hangingPunct="1">
              <a:lnSpc>
                <a:spcPct val="60000"/>
              </a:lnSpc>
              <a:buFontTx/>
              <a:buNone/>
            </a:pPr>
            <a:endParaRPr lang="en-US" sz="2000" dirty="0">
              <a:latin typeface="Times New Roman" charset="0"/>
              <a:ea typeface="MS PGothic" charset="0"/>
            </a:endParaRPr>
          </a:p>
          <a:p>
            <a:pPr lvl="1" eaLnBrk="1" hangingPunct="1">
              <a:lnSpc>
                <a:spcPct val="60000"/>
              </a:lnSpc>
              <a:buFontTx/>
              <a:buNone/>
            </a:pPr>
            <a:endParaRPr lang="en-US" sz="2800" dirty="0">
              <a:solidFill>
                <a:schemeClr val="accent1"/>
              </a:solidFill>
              <a:latin typeface="Times New Roman" charset="0"/>
              <a:ea typeface="MS PGothic" charset="0"/>
            </a:endParaRPr>
          </a:p>
          <a:p>
            <a:pPr lvl="1" eaLnBrk="1" hangingPunct="1">
              <a:lnSpc>
                <a:spcPct val="60000"/>
              </a:lnSpc>
              <a:buFontTx/>
              <a:buNone/>
            </a:pPr>
            <a:r>
              <a:rPr lang="en-US" sz="2800" dirty="0">
                <a:solidFill>
                  <a:schemeClr val="accent1"/>
                </a:solidFill>
                <a:latin typeface="Times New Roman" charset="0"/>
                <a:ea typeface="MS PGothic" charset="0"/>
              </a:rPr>
              <a:t>Winner—PBMC!</a:t>
            </a:r>
          </a:p>
        </p:txBody>
      </p:sp>
      <p:sp>
        <p:nvSpPr>
          <p:cNvPr id="25603" name="Rectangle 4"/>
          <p:cNvSpPr>
            <a:spLocks noGrp="1" noChangeArrowheads="1"/>
          </p:cNvSpPr>
          <p:nvPr>
            <p:ph sz="half" idx="2"/>
          </p:nvPr>
        </p:nvSpPr>
        <p:spPr>
          <a:xfrm>
            <a:off x="6335184" y="1600200"/>
            <a:ext cx="5120216" cy="4343400"/>
          </a:xfrm>
        </p:spPr>
        <p:txBody>
          <a:bodyPr>
            <a:normAutofit/>
          </a:bodyPr>
          <a:lstStyle/>
          <a:p>
            <a:pPr eaLnBrk="1" hangingPunct="1"/>
            <a:r>
              <a:rPr lang="en-US" dirty="0">
                <a:latin typeface="Times New Roman" charset="0"/>
                <a:ea typeface="MS PGothic" charset="0"/>
              </a:rPr>
              <a:t>Allogeneic Transplant</a:t>
            </a:r>
          </a:p>
          <a:p>
            <a:pPr lvl="1" eaLnBrk="1" hangingPunct="1"/>
            <a:r>
              <a:rPr lang="en-US" sz="2000" dirty="0">
                <a:latin typeface="Times New Roman" charset="0"/>
                <a:ea typeface="MS PGothic" charset="0"/>
              </a:rPr>
              <a:t>Umbilical Cord Blood (few T-cells, increased risk of rejection and slow engraftment, can use safely with more HLA mismatches, less chronic GVHD)</a:t>
            </a:r>
          </a:p>
          <a:p>
            <a:pPr lvl="1" eaLnBrk="1" hangingPunct="1"/>
            <a:r>
              <a:rPr lang="en-US" sz="2000" dirty="0">
                <a:latin typeface="Times New Roman" charset="0"/>
                <a:ea typeface="MS PGothic" charset="0"/>
              </a:rPr>
              <a:t>Bone Marrow (Intermediate T-cells numbers, intermediate rejection and GVHD)</a:t>
            </a:r>
          </a:p>
          <a:p>
            <a:pPr lvl="1" eaLnBrk="1" hangingPunct="1"/>
            <a:r>
              <a:rPr lang="en-US" sz="2000" dirty="0">
                <a:latin typeface="Times New Roman" charset="0"/>
                <a:ea typeface="MS PGothic" charset="0"/>
              </a:rPr>
              <a:t>PBMC (More T-cells, rapid engraftment, less early transplant morbidity, probably more chronic GVHD)</a:t>
            </a:r>
          </a:p>
          <a:p>
            <a:pPr lvl="1" eaLnBrk="1" hangingPunct="1">
              <a:lnSpc>
                <a:spcPct val="60000"/>
              </a:lnSpc>
            </a:pPr>
            <a:endParaRPr lang="en-US" sz="2000" dirty="0">
              <a:latin typeface="Times New Roman" charset="0"/>
              <a:ea typeface="MS PGothic" charset="0"/>
            </a:endParaRPr>
          </a:p>
          <a:p>
            <a:pPr lvl="1" eaLnBrk="1" hangingPunct="1">
              <a:lnSpc>
                <a:spcPct val="60000"/>
              </a:lnSpc>
              <a:buFontTx/>
              <a:buNone/>
            </a:pPr>
            <a:r>
              <a:rPr lang="en-US" sz="2800" dirty="0">
                <a:solidFill>
                  <a:schemeClr val="accent1"/>
                </a:solidFill>
                <a:latin typeface="Times New Roman" charset="0"/>
                <a:ea typeface="MS PGothic" charset="0"/>
              </a:rPr>
              <a:t>Winner—?</a:t>
            </a:r>
          </a:p>
        </p:txBody>
      </p:sp>
    </p:spTree>
    <p:extLst>
      <p:ext uri="{BB962C8B-B14F-4D97-AF65-F5344CB8AC3E}">
        <p14:creationId xmlns:p14="http://schemas.microsoft.com/office/powerpoint/2010/main" val="735928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4"/>
          <p:cNvSpPr>
            <a:spLocks noGrp="1"/>
          </p:cNvSpPr>
          <p:nvPr>
            <p:ph type="title"/>
          </p:nvPr>
        </p:nvSpPr>
        <p:spPr/>
        <p:txBody>
          <a:bodyPr/>
          <a:lstStyle/>
          <a:p>
            <a:r>
              <a:rPr lang="en-US" sz="3200" dirty="0">
                <a:latin typeface="Calibri" charset="0"/>
                <a:ea typeface="MS PGothic" charset="0"/>
              </a:rPr>
              <a:t>Differences Between Stem Cell Sources—T-cell Content Key </a:t>
            </a:r>
          </a:p>
        </p:txBody>
      </p:sp>
      <p:pic>
        <p:nvPicPr>
          <p:cNvPr id="33794"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rcRect l="-33673" r="-33673"/>
          <a:stretch>
            <a:fillRect/>
          </a:stretch>
        </p:blipFill>
        <p:spPr>
          <a:xfrm>
            <a:off x="137574" y="1322962"/>
            <a:ext cx="12153743" cy="5029199"/>
          </a:xfrm>
        </p:spPr>
      </p:pic>
    </p:spTree>
    <p:extLst>
      <p:ext uri="{BB962C8B-B14F-4D97-AF65-F5344CB8AC3E}">
        <p14:creationId xmlns:p14="http://schemas.microsoft.com/office/powerpoint/2010/main" val="172748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Doses of Stem Cells Vary by Source</a:t>
            </a:r>
          </a:p>
        </p:txBody>
      </p:sp>
      <p:sp>
        <p:nvSpPr>
          <p:cNvPr id="3" name="Content Placeholder 2"/>
          <p:cNvSpPr>
            <a:spLocks noGrp="1"/>
          </p:cNvSpPr>
          <p:nvPr>
            <p:ph idx="1"/>
          </p:nvPr>
        </p:nvSpPr>
        <p:spPr/>
        <p:txBody>
          <a:bodyPr>
            <a:normAutofit fontScale="92500" lnSpcReduction="20000"/>
          </a:bodyPr>
          <a:lstStyle/>
          <a:p>
            <a:r>
              <a:rPr lang="en-US" dirty="0"/>
              <a:t>Bone marrow &amp; PBSC with matched related and unrelated donors</a:t>
            </a:r>
          </a:p>
          <a:p>
            <a:pPr lvl="1"/>
            <a:r>
              <a:rPr lang="en-US" dirty="0"/>
              <a:t>Target &gt;4-8x10</a:t>
            </a:r>
            <a:r>
              <a:rPr lang="en-US" baseline="30000" dirty="0"/>
              <a:t>6</a:t>
            </a:r>
            <a:r>
              <a:rPr lang="en-US" dirty="0"/>
              <a:t> CD34 cells/kg recipient </a:t>
            </a:r>
            <a:r>
              <a:rPr lang="en-US" dirty="0" err="1"/>
              <a:t>wt</a:t>
            </a:r>
            <a:endParaRPr lang="en-US" dirty="0"/>
          </a:p>
          <a:p>
            <a:pPr lvl="2"/>
            <a:r>
              <a:rPr lang="en-US" dirty="0"/>
              <a:t>Can go higher, debate about upper limit re GVHD concerns</a:t>
            </a:r>
          </a:p>
          <a:p>
            <a:r>
              <a:rPr lang="en-US" dirty="0"/>
              <a:t>Cord Blood</a:t>
            </a:r>
          </a:p>
          <a:p>
            <a:pPr lvl="1"/>
            <a:r>
              <a:rPr lang="en-US" dirty="0"/>
              <a:t>Target &gt;4x10</a:t>
            </a:r>
            <a:r>
              <a:rPr lang="en-US" baseline="30000" dirty="0"/>
              <a:t>7</a:t>
            </a:r>
            <a:r>
              <a:rPr lang="en-US" dirty="0"/>
              <a:t> TNC/kg single unit</a:t>
            </a:r>
          </a:p>
          <a:p>
            <a:pPr lvl="2"/>
            <a:r>
              <a:rPr lang="en-US" dirty="0"/>
              <a:t>For highly mismatched &gt;5x10</a:t>
            </a:r>
            <a:r>
              <a:rPr lang="en-US" baseline="30000" dirty="0"/>
              <a:t>7</a:t>
            </a:r>
            <a:r>
              <a:rPr lang="en-US" dirty="0"/>
              <a:t>/kg recipient </a:t>
            </a:r>
            <a:r>
              <a:rPr lang="en-US" dirty="0" err="1"/>
              <a:t>wt</a:t>
            </a:r>
            <a:endParaRPr lang="en-US" dirty="0"/>
          </a:p>
          <a:p>
            <a:pPr lvl="2"/>
            <a:r>
              <a:rPr lang="en-US" dirty="0"/>
              <a:t>Two units as needed for at least 3x10</a:t>
            </a:r>
            <a:r>
              <a:rPr lang="en-US" baseline="30000" dirty="0"/>
              <a:t>7</a:t>
            </a:r>
            <a:r>
              <a:rPr lang="en-US" dirty="0"/>
              <a:t>/kg recipient </a:t>
            </a:r>
            <a:r>
              <a:rPr lang="en-US" dirty="0" err="1"/>
              <a:t>wt</a:t>
            </a:r>
            <a:endParaRPr lang="en-US" dirty="0"/>
          </a:p>
          <a:p>
            <a:pPr lvl="2"/>
            <a:r>
              <a:rPr lang="en-US" dirty="0"/>
              <a:t>No advantage to 2 units if single unit dose adequate, more GVHD with 2 units</a:t>
            </a:r>
          </a:p>
          <a:p>
            <a:r>
              <a:rPr lang="en-US" dirty="0"/>
              <a:t>T-cell depleted/</a:t>
            </a:r>
            <a:r>
              <a:rPr lang="en-US" dirty="0" err="1"/>
              <a:t>haploidentical</a:t>
            </a:r>
            <a:endParaRPr lang="en-US" dirty="0"/>
          </a:p>
          <a:p>
            <a:pPr lvl="1"/>
            <a:r>
              <a:rPr lang="en-US" dirty="0"/>
              <a:t>Target &gt;5-20x10</a:t>
            </a:r>
            <a:r>
              <a:rPr lang="en-US" baseline="30000" dirty="0"/>
              <a:t>6 </a:t>
            </a:r>
            <a:r>
              <a:rPr lang="en-US" dirty="0"/>
              <a:t>CD34+ cells/kg recipient </a:t>
            </a:r>
            <a:r>
              <a:rPr lang="en-US" dirty="0" err="1"/>
              <a:t>wt</a:t>
            </a:r>
            <a:endParaRPr lang="en-US" dirty="0"/>
          </a:p>
          <a:p>
            <a:pPr lvl="1"/>
            <a:r>
              <a:rPr lang="en-US" dirty="0"/>
              <a:t>Target &lt;1x10</a:t>
            </a:r>
            <a:r>
              <a:rPr lang="en-US" baseline="30000" dirty="0"/>
              <a:t>5</a:t>
            </a:r>
            <a:r>
              <a:rPr lang="en-US" dirty="0"/>
              <a:t> CD3+ or αβCD3+ cells/kg recipient </a:t>
            </a:r>
            <a:r>
              <a:rPr lang="en-US" dirty="0" err="1"/>
              <a:t>wt</a:t>
            </a:r>
            <a:endParaRPr lang="en-US" dirty="0"/>
          </a:p>
          <a:p>
            <a:r>
              <a:rPr lang="en-US" dirty="0"/>
              <a:t>Post-transplant cyclophosphamide</a:t>
            </a:r>
          </a:p>
          <a:p>
            <a:pPr lvl="1"/>
            <a:r>
              <a:rPr lang="en-US" dirty="0"/>
              <a:t>Target &gt;4x10</a:t>
            </a:r>
            <a:r>
              <a:rPr lang="en-US" baseline="30000" dirty="0"/>
              <a:t>8</a:t>
            </a:r>
            <a:r>
              <a:rPr lang="en-US" dirty="0"/>
              <a:t> MNC/kg recipient weight</a:t>
            </a:r>
          </a:p>
          <a:p>
            <a:pPr lvl="2"/>
            <a:endParaRPr lang="en-US" dirty="0"/>
          </a:p>
        </p:txBody>
      </p:sp>
    </p:spTree>
    <p:extLst>
      <p:ext uri="{BB962C8B-B14F-4D97-AF65-F5344CB8AC3E}">
        <p14:creationId xmlns:p14="http://schemas.microsoft.com/office/powerpoint/2010/main" val="3523994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dirty="0">
                <a:latin typeface="Calibri" charset="0"/>
                <a:ea typeface="MS PGothic" charset="0"/>
              </a:rPr>
              <a:t>Case Presentation: HLA and Donor Choice</a:t>
            </a:r>
          </a:p>
        </p:txBody>
      </p:sp>
      <p:sp>
        <p:nvSpPr>
          <p:cNvPr id="16386" name="Content Placeholder 2"/>
          <p:cNvSpPr>
            <a:spLocks noGrp="1"/>
          </p:cNvSpPr>
          <p:nvPr>
            <p:ph idx="1"/>
          </p:nvPr>
        </p:nvSpPr>
        <p:spPr/>
        <p:txBody>
          <a:bodyPr/>
          <a:lstStyle/>
          <a:p>
            <a:pPr marL="0" indent="0">
              <a:lnSpc>
                <a:spcPct val="80000"/>
              </a:lnSpc>
              <a:buFont typeface="Arial" charset="0"/>
              <a:buNone/>
            </a:pPr>
            <a:r>
              <a:rPr lang="en-US" sz="2200" dirty="0">
                <a:latin typeface="Calibri" charset="0"/>
                <a:ea typeface="MS PGothic" charset="0"/>
              </a:rPr>
              <a:t>An 18-month-old child with ALL in second remission is referred for transplantation. Which would be the best donor for this child?</a:t>
            </a:r>
          </a:p>
          <a:p>
            <a:pPr marL="0" indent="0">
              <a:lnSpc>
                <a:spcPct val="80000"/>
              </a:lnSpc>
              <a:buFont typeface="Arial" charset="0"/>
              <a:buNone/>
            </a:pPr>
            <a:r>
              <a:rPr lang="en-US" sz="2200" dirty="0">
                <a:latin typeface="Calibri" charset="0"/>
                <a:ea typeface="MS PGothic" charset="0"/>
              </a:rPr>
              <a:t>	A.	The child</a:t>
            </a:r>
            <a:r>
              <a:rPr lang="ja-JP" altLang="en-US" sz="2200" dirty="0">
                <a:latin typeface="Calibri" charset="0"/>
                <a:ea typeface="MS PGothic" charset="0"/>
              </a:rPr>
              <a:t>’</a:t>
            </a:r>
            <a:r>
              <a:rPr lang="en-US" altLang="ja-JP" sz="2200" dirty="0">
                <a:latin typeface="Calibri" charset="0"/>
                <a:ea typeface="MS PGothic" charset="0"/>
              </a:rPr>
              <a:t>s own cryopreserved cord blood (cell dose 5X10</a:t>
            </a:r>
            <a:r>
              <a:rPr lang="en-US" altLang="ja-JP" sz="2200" baseline="30000" dirty="0">
                <a:latin typeface="Calibri" charset="0"/>
                <a:ea typeface="MS PGothic" charset="0"/>
              </a:rPr>
              <a:t>7</a:t>
            </a:r>
            <a:r>
              <a:rPr lang="en-US" altLang="ja-JP" sz="2200" dirty="0">
                <a:latin typeface="Calibri" charset="0"/>
                <a:ea typeface="MS PGothic" charset="0"/>
              </a:rPr>
              <a:t> TNC/kg) 	</a:t>
            </a:r>
          </a:p>
          <a:p>
            <a:pPr marL="0" indent="0">
              <a:lnSpc>
                <a:spcPct val="80000"/>
              </a:lnSpc>
              <a:buFont typeface="Arial" charset="0"/>
              <a:buNone/>
            </a:pPr>
            <a:r>
              <a:rPr lang="en-US" sz="2200" dirty="0">
                <a:latin typeface="Calibri" charset="0"/>
                <a:ea typeface="MS PGothic" charset="0"/>
              </a:rPr>
              <a:t>	B.	A 55-year-old female unrelated donor, 7/8 match (willing to donate marrow or peripheral blood stem cells)</a:t>
            </a:r>
          </a:p>
          <a:p>
            <a:pPr marL="0" indent="0">
              <a:lnSpc>
                <a:spcPct val="80000"/>
              </a:lnSpc>
              <a:buFont typeface="Arial" charset="0"/>
              <a:buNone/>
            </a:pPr>
            <a:r>
              <a:rPr lang="en-US" sz="2200" dirty="0">
                <a:latin typeface="Calibri" charset="0"/>
                <a:ea typeface="MS PGothic" charset="0"/>
              </a:rPr>
              <a:t>	C.	A cord blood unit matched at 4/6 antigens: cell dose 5.4x10</a:t>
            </a:r>
            <a:r>
              <a:rPr lang="en-US" sz="2200" baseline="30000" dirty="0">
                <a:latin typeface="Calibri" charset="0"/>
                <a:ea typeface="MS PGothic" charset="0"/>
              </a:rPr>
              <a:t>7</a:t>
            </a:r>
            <a:r>
              <a:rPr lang="en-US" sz="2200" dirty="0">
                <a:latin typeface="Calibri" charset="0"/>
                <a:ea typeface="MS PGothic" charset="0"/>
              </a:rPr>
              <a:t> TNC/kg</a:t>
            </a:r>
          </a:p>
          <a:p>
            <a:pPr marL="0" indent="0">
              <a:lnSpc>
                <a:spcPct val="80000"/>
              </a:lnSpc>
              <a:buFont typeface="Arial" charset="0"/>
              <a:buNone/>
            </a:pPr>
            <a:r>
              <a:rPr lang="en-US" sz="2200" dirty="0">
                <a:latin typeface="Calibri" charset="0"/>
                <a:ea typeface="MS PGothic" charset="0"/>
              </a:rPr>
              <a:t>	D.	A 40-year-old male unrelated donor matched at 8/8 loci (only willing to donate peripheral blood stem cells)</a:t>
            </a:r>
          </a:p>
          <a:p>
            <a:pPr marL="0" indent="0">
              <a:lnSpc>
                <a:spcPct val="80000"/>
              </a:lnSpc>
              <a:buFont typeface="Arial" charset="0"/>
              <a:buNone/>
            </a:pPr>
            <a:r>
              <a:rPr lang="en-US" sz="2200" dirty="0">
                <a:latin typeface="Calibri" charset="0"/>
                <a:ea typeface="MS PGothic" charset="0"/>
              </a:rPr>
              <a:t>	E.	A cord blood unit matched at 8/8 antigens (HLA A, B, DRB1) with a cell dose of 4.0x10</a:t>
            </a:r>
            <a:r>
              <a:rPr lang="en-US" sz="2200" baseline="30000" dirty="0">
                <a:latin typeface="Calibri" charset="0"/>
                <a:ea typeface="MS PGothic" charset="0"/>
              </a:rPr>
              <a:t>7</a:t>
            </a:r>
            <a:r>
              <a:rPr lang="en-US" sz="2200" dirty="0">
                <a:latin typeface="Calibri" charset="0"/>
                <a:ea typeface="MS PGothic" charset="0"/>
              </a:rPr>
              <a:t> TNC/kg</a:t>
            </a:r>
          </a:p>
          <a:p>
            <a:pPr marL="0" indent="0">
              <a:lnSpc>
                <a:spcPct val="80000"/>
              </a:lnSpc>
              <a:buFont typeface="Arial" charset="0"/>
              <a:buNone/>
            </a:pPr>
            <a:endParaRPr lang="en-US" sz="2200" dirty="0">
              <a:latin typeface="Calibri" charset="0"/>
              <a:ea typeface="MS PGothic" charset="0"/>
            </a:endParaRPr>
          </a:p>
        </p:txBody>
      </p:sp>
    </p:spTree>
    <p:extLst>
      <p:ext uri="{BB962C8B-B14F-4D97-AF65-F5344CB8AC3E}">
        <p14:creationId xmlns:p14="http://schemas.microsoft.com/office/powerpoint/2010/main" val="2830028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dirty="0">
                <a:latin typeface="Calibri" charset="0"/>
                <a:ea typeface="MS PGothic" charset="0"/>
              </a:rPr>
              <a:t>Case Presentation: HLA and Donor Choice</a:t>
            </a:r>
          </a:p>
        </p:txBody>
      </p:sp>
      <p:sp>
        <p:nvSpPr>
          <p:cNvPr id="16386" name="Content Placeholder 2"/>
          <p:cNvSpPr>
            <a:spLocks noGrp="1"/>
          </p:cNvSpPr>
          <p:nvPr>
            <p:ph idx="1"/>
          </p:nvPr>
        </p:nvSpPr>
        <p:spPr/>
        <p:txBody>
          <a:bodyPr/>
          <a:lstStyle/>
          <a:p>
            <a:pPr marL="0" indent="0">
              <a:lnSpc>
                <a:spcPct val="80000"/>
              </a:lnSpc>
              <a:buFont typeface="Arial" charset="0"/>
              <a:buNone/>
            </a:pPr>
            <a:r>
              <a:rPr lang="en-US" sz="2200" dirty="0">
                <a:latin typeface="Calibri" charset="0"/>
                <a:ea typeface="MS PGothic" charset="0"/>
              </a:rPr>
              <a:t>An 18-month-old child with ALL in second remission is referred for transplantation. Which would be the best donor for this child?</a:t>
            </a:r>
          </a:p>
          <a:p>
            <a:pPr marL="0" indent="0">
              <a:lnSpc>
                <a:spcPct val="80000"/>
              </a:lnSpc>
              <a:buFont typeface="Arial" charset="0"/>
              <a:buNone/>
            </a:pPr>
            <a:r>
              <a:rPr lang="en-US" sz="2200" dirty="0">
                <a:latin typeface="Calibri" charset="0"/>
                <a:ea typeface="MS PGothic" charset="0"/>
              </a:rPr>
              <a:t>	A.	The child</a:t>
            </a:r>
            <a:r>
              <a:rPr lang="ja-JP" altLang="en-US" sz="2200" dirty="0">
                <a:latin typeface="Calibri" charset="0"/>
                <a:ea typeface="MS PGothic" charset="0"/>
              </a:rPr>
              <a:t>’</a:t>
            </a:r>
            <a:r>
              <a:rPr lang="en-US" altLang="ja-JP" sz="2200" dirty="0">
                <a:latin typeface="Calibri" charset="0"/>
                <a:ea typeface="MS PGothic" charset="0"/>
              </a:rPr>
              <a:t>s own cryopreserved cord blood (cell dose 5X10</a:t>
            </a:r>
            <a:r>
              <a:rPr lang="en-US" altLang="ja-JP" sz="2200" baseline="30000" dirty="0">
                <a:latin typeface="Calibri" charset="0"/>
                <a:ea typeface="MS PGothic" charset="0"/>
              </a:rPr>
              <a:t>7</a:t>
            </a:r>
            <a:r>
              <a:rPr lang="en-US" altLang="ja-JP" sz="2200" dirty="0">
                <a:latin typeface="Calibri" charset="0"/>
                <a:ea typeface="MS PGothic" charset="0"/>
              </a:rPr>
              <a:t> TNC/kg) 	</a:t>
            </a:r>
          </a:p>
          <a:p>
            <a:pPr marL="0" indent="0">
              <a:lnSpc>
                <a:spcPct val="80000"/>
              </a:lnSpc>
              <a:buFont typeface="Arial" charset="0"/>
              <a:buNone/>
            </a:pPr>
            <a:r>
              <a:rPr lang="en-US" sz="2200" dirty="0">
                <a:latin typeface="Calibri" charset="0"/>
                <a:ea typeface="MS PGothic" charset="0"/>
              </a:rPr>
              <a:t>	B.	A 55-year-old female unrelated donor, 7/8 match (willing to donate marrow or peripheral blood stem cells)</a:t>
            </a:r>
          </a:p>
          <a:p>
            <a:pPr marL="0" indent="0">
              <a:lnSpc>
                <a:spcPct val="80000"/>
              </a:lnSpc>
              <a:buFont typeface="Arial" charset="0"/>
              <a:buNone/>
            </a:pPr>
            <a:r>
              <a:rPr lang="en-US" sz="2200" dirty="0">
                <a:latin typeface="Calibri" charset="0"/>
                <a:ea typeface="MS PGothic" charset="0"/>
              </a:rPr>
              <a:t>	C.	A cord blood unit matched at 4/6 antigens: cell dose 5.4x10</a:t>
            </a:r>
            <a:r>
              <a:rPr lang="en-US" sz="2200" baseline="30000" dirty="0">
                <a:latin typeface="Calibri" charset="0"/>
                <a:ea typeface="MS PGothic" charset="0"/>
              </a:rPr>
              <a:t>7</a:t>
            </a:r>
            <a:r>
              <a:rPr lang="en-US" sz="2200" dirty="0">
                <a:latin typeface="Calibri" charset="0"/>
                <a:ea typeface="MS PGothic" charset="0"/>
              </a:rPr>
              <a:t> TNC/kg</a:t>
            </a:r>
          </a:p>
          <a:p>
            <a:pPr marL="0" indent="0">
              <a:lnSpc>
                <a:spcPct val="80000"/>
              </a:lnSpc>
              <a:buFont typeface="Arial" charset="0"/>
              <a:buNone/>
            </a:pPr>
            <a:r>
              <a:rPr lang="en-US" sz="2200" dirty="0">
                <a:latin typeface="Calibri" charset="0"/>
                <a:ea typeface="MS PGothic" charset="0"/>
              </a:rPr>
              <a:t>	D.	A 40-year-old male unrelated donor matched at 8/8 loci (only willing to donate peripheral blood stem cells)</a:t>
            </a:r>
          </a:p>
          <a:p>
            <a:pPr marL="0" indent="0">
              <a:lnSpc>
                <a:spcPct val="80000"/>
              </a:lnSpc>
              <a:buFont typeface="Arial" charset="0"/>
              <a:buNone/>
            </a:pPr>
            <a:r>
              <a:rPr lang="en-US" sz="2200" dirty="0">
                <a:latin typeface="Calibri" charset="0"/>
                <a:ea typeface="MS PGothic" charset="0"/>
              </a:rPr>
              <a:t>	</a:t>
            </a:r>
            <a:r>
              <a:rPr lang="en-US" sz="2200" b="1" dirty="0">
                <a:latin typeface="Calibri" charset="0"/>
                <a:ea typeface="MS PGothic" charset="0"/>
              </a:rPr>
              <a:t>E.	A cord blood unit matched at 8/8 antigens (HLA A, B, DRB1) with a cell dose of 4.0x10</a:t>
            </a:r>
            <a:r>
              <a:rPr lang="en-US" sz="2200" b="1" baseline="30000" dirty="0">
                <a:latin typeface="Calibri" charset="0"/>
                <a:ea typeface="MS PGothic" charset="0"/>
              </a:rPr>
              <a:t>7</a:t>
            </a:r>
            <a:r>
              <a:rPr lang="en-US" sz="2200" b="1" dirty="0">
                <a:latin typeface="Calibri" charset="0"/>
                <a:ea typeface="MS PGothic" charset="0"/>
              </a:rPr>
              <a:t> TNC/kg</a:t>
            </a:r>
          </a:p>
          <a:p>
            <a:pPr marL="0" indent="0">
              <a:lnSpc>
                <a:spcPct val="80000"/>
              </a:lnSpc>
              <a:buFont typeface="Arial" charset="0"/>
              <a:buNone/>
            </a:pPr>
            <a:endParaRPr lang="en-US" sz="2200" dirty="0">
              <a:latin typeface="Calibri" charset="0"/>
              <a:ea typeface="MS PGothic" charset="0"/>
            </a:endParaRPr>
          </a:p>
        </p:txBody>
      </p:sp>
    </p:spTree>
    <p:extLst>
      <p:ext uri="{BB962C8B-B14F-4D97-AF65-F5344CB8AC3E}">
        <p14:creationId xmlns:p14="http://schemas.microsoft.com/office/powerpoint/2010/main" val="1702224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p:txBody>
          <a:bodyPr>
            <a:normAutofit fontScale="90000"/>
          </a:bodyPr>
          <a:lstStyle/>
          <a:p>
            <a:pPr eaLnBrk="1" hangingPunct="1">
              <a:defRPr/>
            </a:pPr>
            <a:r>
              <a:rPr lang="en-US" sz="4000" dirty="0">
                <a:latin typeface="Times New Roman" charset="0"/>
                <a:ea typeface="+mj-ea"/>
                <a:cs typeface="+mj-cs"/>
              </a:rPr>
              <a:t>Human Leukocyte Antigen Groups (HLA, Chromosome 6)</a:t>
            </a:r>
          </a:p>
        </p:txBody>
      </p:sp>
      <p:pic>
        <p:nvPicPr>
          <p:cNvPr id="18434" name="Picture 5" descr="HLA diagram"/>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l="-20779" r="-20779"/>
          <a:stretch>
            <a:fillRect/>
          </a:stretch>
        </p:blipFill>
        <p:spPr/>
      </p:pic>
      <p:pic>
        <p:nvPicPr>
          <p:cNvPr id="18435" name="Content Placeholder 2"/>
          <p:cNvPicPr>
            <a:picLocks noGrp="1" noChangeAspect="1"/>
          </p:cNvPicPr>
          <p:nvPr>
            <p:ph sz="quarter" idx="2"/>
          </p:nvPr>
        </p:nvPicPr>
        <p:blipFill>
          <a:blip r:embed="rId3">
            <a:extLst>
              <a:ext uri="{28A0092B-C50C-407E-A947-70E740481C1C}">
                <a14:useLocalDpi xmlns:a14="http://schemas.microsoft.com/office/drawing/2010/main" val="0"/>
              </a:ext>
            </a:extLst>
          </a:blip>
          <a:srcRect l="6731" r="6731"/>
          <a:stretch>
            <a:fillRect/>
          </a:stretch>
        </p:blipFill>
        <p:spPr>
          <a:xfrm>
            <a:off x="4756152" y="1419226"/>
            <a:ext cx="8589433" cy="3349625"/>
          </a:xfrm>
        </p:spPr>
      </p:pic>
      <p:pic>
        <p:nvPicPr>
          <p:cNvPr id="18436" name="Picture 2" descr="HLA molecule picture"/>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t="-55600" b="-55600"/>
          <a:stretch>
            <a:fillRect/>
          </a:stretch>
        </p:blipFill>
        <p:spPr/>
      </p:pic>
      <p:sp>
        <p:nvSpPr>
          <p:cNvPr id="18437" name="TextBox 1"/>
          <p:cNvSpPr txBox="1">
            <a:spLocks noChangeArrowheads="1"/>
          </p:cNvSpPr>
          <p:nvPr/>
        </p:nvSpPr>
        <p:spPr bwMode="auto">
          <a:xfrm>
            <a:off x="7527544" y="3693612"/>
            <a:ext cx="3783515" cy="461665"/>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sz="1200" dirty="0"/>
              <a:t>© 2012 Terese Winslow LLC, U.S. Govt. has certain rights</a:t>
            </a:r>
          </a:p>
          <a:p>
            <a:endParaRPr lang="en-US" sz="1200" dirty="0"/>
          </a:p>
        </p:txBody>
      </p:sp>
    </p:spTree>
    <p:extLst>
      <p:ext uri="{BB962C8B-B14F-4D97-AF65-F5344CB8AC3E}">
        <p14:creationId xmlns:p14="http://schemas.microsoft.com/office/powerpoint/2010/main" val="1384280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p:txBody>
          <a:bodyPr/>
          <a:lstStyle/>
          <a:p>
            <a:pPr eaLnBrk="1" hangingPunct="1"/>
            <a:r>
              <a:rPr lang="en-US" dirty="0">
                <a:latin typeface="Times New Roman" charset="0"/>
                <a:ea typeface="MS PGothic" charset="0"/>
              </a:rPr>
              <a:t>HLA Loci and Known Alleles (DNA Level)</a:t>
            </a:r>
          </a:p>
        </p:txBody>
      </p:sp>
      <p:sp>
        <p:nvSpPr>
          <p:cNvPr id="64514" name="Rectangle 3"/>
          <p:cNvSpPr>
            <a:spLocks noGrp="1" noChangeArrowheads="1"/>
          </p:cNvSpPr>
          <p:nvPr>
            <p:ph idx="1"/>
          </p:nvPr>
        </p:nvSpPr>
        <p:spPr/>
        <p:txBody>
          <a:bodyPr rtlCol="0">
            <a:normAutofit fontScale="92500" lnSpcReduction="10000"/>
          </a:bodyPr>
          <a:lstStyle/>
          <a:p>
            <a:pPr marL="0" indent="0">
              <a:buClr>
                <a:schemeClr val="accent1">
                  <a:lumMod val="60000"/>
                  <a:lumOff val="40000"/>
                </a:schemeClr>
              </a:buClr>
              <a:buFont typeface="Arial" charset="0"/>
              <a:buNone/>
              <a:defRPr/>
            </a:pPr>
            <a:r>
              <a:rPr lang="en-US" sz="2400" b="1" dirty="0">
                <a:solidFill>
                  <a:schemeClr val="tx1">
                    <a:lumMod val="65000"/>
                    <a:lumOff val="35000"/>
                  </a:schemeClr>
                </a:solidFill>
                <a:latin typeface="Times New Roman" charset="0"/>
                <a:ea typeface="+mn-ea"/>
                <a:cs typeface="+mn-cs"/>
              </a:rPr>
              <a:t>Class I (A, B, C)</a:t>
            </a:r>
          </a:p>
          <a:p>
            <a:pPr marL="0" indent="0">
              <a:buClr>
                <a:schemeClr val="accent1">
                  <a:lumMod val="60000"/>
                  <a:lumOff val="40000"/>
                </a:schemeClr>
              </a:buClr>
              <a:buFont typeface="Arial" charset="0"/>
              <a:buNone/>
              <a:defRPr/>
            </a:pPr>
            <a:r>
              <a:rPr lang="en-US" sz="2400" b="1" dirty="0">
                <a:solidFill>
                  <a:schemeClr val="tx1">
                    <a:lumMod val="65000"/>
                    <a:lumOff val="35000"/>
                  </a:schemeClr>
                </a:solidFill>
                <a:latin typeface="Times New Roman" charset="0"/>
                <a:ea typeface="+mn-ea"/>
                <a:cs typeface="+mn-cs"/>
              </a:rPr>
              <a:t>Found on almost all cells (except  some neurons)</a:t>
            </a:r>
          </a:p>
          <a:p>
            <a:pPr>
              <a:buClr>
                <a:schemeClr val="accent1">
                  <a:lumMod val="60000"/>
                  <a:lumOff val="40000"/>
                </a:schemeClr>
              </a:buClr>
              <a:buFont typeface="Wingdings 2" pitchFamily="18" charset="2"/>
              <a:buChar char=""/>
              <a:defRPr/>
            </a:pPr>
            <a:r>
              <a:rPr lang="en-US" sz="2400" dirty="0">
                <a:solidFill>
                  <a:schemeClr val="tx1">
                    <a:lumMod val="65000"/>
                    <a:lumOff val="35000"/>
                  </a:schemeClr>
                </a:solidFill>
                <a:latin typeface="Times New Roman" charset="0"/>
                <a:ea typeface="+mn-ea"/>
                <a:cs typeface="+mn-cs"/>
              </a:rPr>
              <a:t>HLA-A 							</a:t>
            </a:r>
            <a:r>
              <a:rPr lang="en-US" sz="2400" dirty="0">
                <a:ea typeface="+mn-ea"/>
                <a:cs typeface="+mn-cs"/>
              </a:rPr>
              <a:t>6192</a:t>
            </a:r>
            <a:endParaRPr lang="en-US" sz="2400" dirty="0">
              <a:solidFill>
                <a:schemeClr val="tx1">
                  <a:lumMod val="65000"/>
                  <a:lumOff val="35000"/>
                </a:schemeClr>
              </a:solidFill>
              <a:latin typeface="Times New Roman" charset="0"/>
              <a:ea typeface="+mn-ea"/>
              <a:cs typeface="+mn-cs"/>
            </a:endParaRPr>
          </a:p>
          <a:p>
            <a:pPr>
              <a:buClr>
                <a:schemeClr val="accent1">
                  <a:lumMod val="60000"/>
                  <a:lumOff val="40000"/>
                </a:schemeClr>
              </a:buClr>
              <a:buFont typeface="Wingdings 2" pitchFamily="18" charset="2"/>
              <a:buChar char=""/>
              <a:defRPr/>
            </a:pPr>
            <a:r>
              <a:rPr lang="en-US" sz="2400" dirty="0">
                <a:solidFill>
                  <a:schemeClr val="tx1">
                    <a:lumMod val="65000"/>
                    <a:lumOff val="35000"/>
                  </a:schemeClr>
                </a:solidFill>
                <a:latin typeface="Times New Roman" charset="0"/>
                <a:ea typeface="+mn-ea"/>
                <a:cs typeface="+mn-cs"/>
              </a:rPr>
              <a:t>HLA-B 							</a:t>
            </a:r>
            <a:r>
              <a:rPr lang="en-US" sz="2400" dirty="0">
                <a:ea typeface="+mn-ea"/>
                <a:cs typeface="+mn-cs"/>
              </a:rPr>
              <a:t>7431</a:t>
            </a:r>
            <a:endParaRPr lang="en-US" sz="2400" dirty="0">
              <a:solidFill>
                <a:schemeClr val="tx1">
                  <a:lumMod val="65000"/>
                  <a:lumOff val="35000"/>
                </a:schemeClr>
              </a:solidFill>
              <a:latin typeface="Times New Roman" charset="0"/>
              <a:ea typeface="+mn-ea"/>
              <a:cs typeface="+mn-cs"/>
            </a:endParaRPr>
          </a:p>
          <a:p>
            <a:pPr>
              <a:buClr>
                <a:schemeClr val="accent1">
                  <a:lumMod val="60000"/>
                  <a:lumOff val="40000"/>
                </a:schemeClr>
              </a:buClr>
              <a:buFont typeface="Wingdings 2" pitchFamily="18" charset="2"/>
              <a:buChar char=""/>
              <a:defRPr/>
            </a:pPr>
            <a:r>
              <a:rPr lang="en-US" sz="2400" dirty="0">
                <a:solidFill>
                  <a:schemeClr val="tx1">
                    <a:lumMod val="65000"/>
                    <a:lumOff val="35000"/>
                  </a:schemeClr>
                </a:solidFill>
                <a:latin typeface="Times New Roman" charset="0"/>
                <a:ea typeface="+mn-ea"/>
                <a:cs typeface="+mn-cs"/>
              </a:rPr>
              <a:t>HLA-C 							</a:t>
            </a:r>
            <a:r>
              <a:rPr lang="en-US" sz="2400" dirty="0"/>
              <a:t>6067</a:t>
            </a:r>
            <a:r>
              <a:rPr lang="en-US" sz="2400" dirty="0">
                <a:solidFill>
                  <a:schemeClr val="tx1">
                    <a:lumMod val="65000"/>
                    <a:lumOff val="35000"/>
                  </a:schemeClr>
                </a:solidFill>
                <a:latin typeface="Times New Roman" charset="0"/>
                <a:ea typeface="+mn-ea"/>
                <a:cs typeface="+mn-cs"/>
              </a:rPr>
              <a:t> </a:t>
            </a:r>
          </a:p>
          <a:p>
            <a:pPr marL="0" indent="0">
              <a:buClr>
                <a:schemeClr val="accent1">
                  <a:lumMod val="60000"/>
                  <a:lumOff val="40000"/>
                </a:schemeClr>
              </a:buClr>
              <a:buNone/>
              <a:defRPr/>
            </a:pPr>
            <a:r>
              <a:rPr lang="en-US" sz="2400" b="1" dirty="0">
                <a:solidFill>
                  <a:schemeClr val="tx1">
                    <a:lumMod val="65000"/>
                    <a:lumOff val="35000"/>
                  </a:schemeClr>
                </a:solidFill>
                <a:latin typeface="Times New Roman" charset="0"/>
              </a:rPr>
              <a:t>Class II (DR, DQ, DP)</a:t>
            </a:r>
          </a:p>
          <a:p>
            <a:pPr marL="0" indent="0">
              <a:buClr>
                <a:schemeClr val="accent1">
                  <a:lumMod val="60000"/>
                  <a:lumOff val="40000"/>
                </a:schemeClr>
              </a:buClr>
              <a:buNone/>
              <a:defRPr/>
            </a:pPr>
            <a:r>
              <a:rPr lang="en-US" sz="2400" b="1" dirty="0">
                <a:solidFill>
                  <a:schemeClr val="tx1">
                    <a:lumMod val="65000"/>
                    <a:lumOff val="35000"/>
                  </a:schemeClr>
                </a:solidFill>
                <a:latin typeface="Times New Roman" charset="0"/>
              </a:rPr>
              <a:t>Found on antigen-presenting cells, B cells</a:t>
            </a:r>
          </a:p>
          <a:p>
            <a:pPr>
              <a:buClr>
                <a:schemeClr val="accent1">
                  <a:lumMod val="60000"/>
                  <a:lumOff val="40000"/>
                </a:schemeClr>
              </a:buClr>
              <a:buFont typeface="Wingdings 2" pitchFamily="18" charset="2"/>
              <a:buChar char=""/>
              <a:defRPr/>
            </a:pPr>
            <a:r>
              <a:rPr lang="en-US" sz="2400" dirty="0">
                <a:solidFill>
                  <a:schemeClr val="tx1">
                    <a:lumMod val="65000"/>
                    <a:lumOff val="35000"/>
                  </a:schemeClr>
                </a:solidFill>
                <a:latin typeface="Times New Roman" charset="0"/>
                <a:ea typeface="+mn-ea"/>
                <a:cs typeface="+mn-cs"/>
              </a:rPr>
              <a:t>DRB1 							</a:t>
            </a:r>
            <a:r>
              <a:rPr lang="en-US" sz="2400" dirty="0"/>
              <a:t>2737</a:t>
            </a:r>
            <a:r>
              <a:rPr lang="en-US" sz="2400" dirty="0">
                <a:solidFill>
                  <a:schemeClr val="tx1">
                    <a:lumMod val="65000"/>
                    <a:lumOff val="35000"/>
                  </a:schemeClr>
                </a:solidFill>
                <a:latin typeface="Times New Roman" charset="0"/>
                <a:ea typeface="+mn-ea"/>
                <a:cs typeface="+mn-cs"/>
              </a:rPr>
              <a:t> </a:t>
            </a:r>
          </a:p>
          <a:p>
            <a:pPr>
              <a:buClr>
                <a:schemeClr val="accent1">
                  <a:lumMod val="60000"/>
                  <a:lumOff val="40000"/>
                </a:schemeClr>
              </a:buClr>
              <a:buFont typeface="Wingdings 2" pitchFamily="18" charset="2"/>
              <a:buChar char=""/>
              <a:defRPr/>
            </a:pPr>
            <a:r>
              <a:rPr lang="en-US" sz="2400" dirty="0">
                <a:solidFill>
                  <a:schemeClr val="tx1">
                    <a:lumMod val="65000"/>
                    <a:lumOff val="35000"/>
                  </a:schemeClr>
                </a:solidFill>
                <a:latin typeface="Times New Roman" charset="0"/>
                <a:ea typeface="+mn-ea"/>
                <a:cs typeface="+mn-cs"/>
              </a:rPr>
              <a:t>DQB1 					 		</a:t>
            </a:r>
            <a:r>
              <a:rPr lang="en-US" sz="2400" dirty="0"/>
              <a:t>1857</a:t>
            </a:r>
            <a:endParaRPr lang="en-US" sz="2400" dirty="0">
              <a:solidFill>
                <a:schemeClr val="tx1">
                  <a:lumMod val="65000"/>
                  <a:lumOff val="35000"/>
                </a:schemeClr>
              </a:solidFill>
              <a:latin typeface="Times New Roman" charset="0"/>
              <a:ea typeface="+mn-ea"/>
              <a:cs typeface="+mn-cs"/>
            </a:endParaRPr>
          </a:p>
          <a:p>
            <a:pPr>
              <a:buClr>
                <a:schemeClr val="accent1">
                  <a:lumMod val="60000"/>
                  <a:lumOff val="40000"/>
                </a:schemeClr>
              </a:buClr>
              <a:buFont typeface="Wingdings 2" pitchFamily="18" charset="2"/>
              <a:buChar char=""/>
              <a:defRPr/>
            </a:pPr>
            <a:r>
              <a:rPr lang="en-US" sz="2400" dirty="0">
                <a:solidFill>
                  <a:schemeClr val="tx1">
                    <a:lumMod val="65000"/>
                    <a:lumOff val="35000"/>
                  </a:schemeClr>
                </a:solidFill>
                <a:latin typeface="Times New Roman" charset="0"/>
                <a:ea typeface="+mn-ea"/>
                <a:cs typeface="+mn-cs"/>
              </a:rPr>
              <a:t>DPB1 							</a:t>
            </a:r>
            <a:r>
              <a:rPr lang="en-US" sz="2400" dirty="0"/>
              <a:t>1584</a:t>
            </a:r>
            <a:r>
              <a:rPr lang="en-US" sz="2400" dirty="0">
                <a:solidFill>
                  <a:schemeClr val="tx1">
                    <a:lumMod val="65000"/>
                    <a:lumOff val="35000"/>
                  </a:schemeClr>
                </a:solidFill>
                <a:latin typeface="Times New Roman" charset="0"/>
                <a:ea typeface="+mn-ea"/>
                <a:cs typeface="+mn-cs"/>
              </a:rPr>
              <a:t>				</a:t>
            </a:r>
            <a:r>
              <a:rPr lang="en-US" sz="2000" dirty="0">
                <a:solidFill>
                  <a:schemeClr val="tx1">
                    <a:lumMod val="65000"/>
                    <a:lumOff val="35000"/>
                  </a:schemeClr>
                </a:solidFill>
                <a:latin typeface="Times New Roman" charset="0"/>
                <a:ea typeface="+mn-ea"/>
                <a:cs typeface="+mn-cs"/>
              </a:rPr>
              <a:t>				 </a:t>
            </a:r>
            <a:r>
              <a:rPr lang="en-US" dirty="0">
                <a:solidFill>
                  <a:schemeClr val="tx1">
                    <a:lumMod val="65000"/>
                    <a:lumOff val="35000"/>
                  </a:schemeClr>
                </a:solidFill>
                <a:latin typeface="Times New Roman" charset="0"/>
                <a:ea typeface="+mn-ea"/>
                <a:cs typeface="+mn-cs"/>
              </a:rPr>
              <a:t>  </a:t>
            </a:r>
          </a:p>
        </p:txBody>
      </p:sp>
    </p:spTree>
    <p:extLst>
      <p:ext uri="{BB962C8B-B14F-4D97-AF65-F5344CB8AC3E}">
        <p14:creationId xmlns:p14="http://schemas.microsoft.com/office/powerpoint/2010/main" val="4163337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Hematopoietic Stem Cell Transplant Outline</a:t>
            </a:r>
          </a:p>
        </p:txBody>
      </p:sp>
      <p:sp>
        <p:nvSpPr>
          <p:cNvPr id="3" name="Content Placeholder 2"/>
          <p:cNvSpPr>
            <a:spLocks noGrp="1"/>
          </p:cNvSpPr>
          <p:nvPr>
            <p:ph idx="1"/>
          </p:nvPr>
        </p:nvSpPr>
        <p:spPr/>
        <p:txBody>
          <a:bodyPr>
            <a:normAutofit fontScale="70000" lnSpcReduction="20000"/>
          </a:bodyPr>
          <a:lstStyle/>
          <a:p>
            <a:pPr marL="0" indent="0">
              <a:buNone/>
            </a:pPr>
            <a:r>
              <a:rPr lang="en-US" dirty="0"/>
              <a:t>A. Principles and products</a:t>
            </a:r>
          </a:p>
          <a:p>
            <a:pPr marL="457200" lvl="1" indent="0">
              <a:buNone/>
            </a:pPr>
            <a:r>
              <a:rPr lang="en-US" dirty="0"/>
              <a:t>1. Collection, processing, and storage</a:t>
            </a:r>
          </a:p>
          <a:p>
            <a:pPr marL="457200" lvl="1" indent="0">
              <a:buNone/>
            </a:pPr>
            <a:r>
              <a:rPr lang="en-US" dirty="0"/>
              <a:t>2. Stem-cell source and dose</a:t>
            </a:r>
          </a:p>
          <a:p>
            <a:pPr marL="457200" lvl="1" indent="0">
              <a:buNone/>
            </a:pPr>
            <a:r>
              <a:rPr lang="en-US" dirty="0"/>
              <a:t>3. Donor selection</a:t>
            </a:r>
          </a:p>
          <a:p>
            <a:pPr marL="457200" lvl="1" indent="0">
              <a:buNone/>
            </a:pPr>
            <a:r>
              <a:rPr lang="en-US" dirty="0"/>
              <a:t>4. Contraindications</a:t>
            </a:r>
          </a:p>
          <a:p>
            <a:pPr marL="0" indent="0">
              <a:buNone/>
            </a:pPr>
            <a:r>
              <a:rPr lang="en-US" dirty="0"/>
              <a:t>B. Conditioning therapy</a:t>
            </a:r>
          </a:p>
          <a:p>
            <a:pPr marL="457200" lvl="1" indent="0">
              <a:buNone/>
            </a:pPr>
            <a:r>
              <a:rPr lang="en-US" sz="2500" dirty="0"/>
              <a:t>1. Autologous HSCT</a:t>
            </a:r>
          </a:p>
          <a:p>
            <a:pPr marL="457200" lvl="1" indent="0">
              <a:buNone/>
            </a:pPr>
            <a:r>
              <a:rPr lang="en-US" sz="2500" dirty="0"/>
              <a:t>2. Allogeneic HSCT</a:t>
            </a:r>
          </a:p>
          <a:p>
            <a:pPr marL="0" indent="0">
              <a:buNone/>
            </a:pPr>
            <a:r>
              <a:rPr lang="en-US" dirty="0"/>
              <a:t>C. Complications</a:t>
            </a:r>
          </a:p>
          <a:p>
            <a:pPr marL="457200" lvl="1" indent="0">
              <a:buNone/>
            </a:pPr>
            <a:r>
              <a:rPr lang="en-US" sz="2500" dirty="0"/>
              <a:t>1. Graft failure</a:t>
            </a:r>
          </a:p>
          <a:p>
            <a:pPr marL="457200" lvl="1" indent="0">
              <a:buNone/>
            </a:pPr>
            <a:r>
              <a:rPr lang="en-US" sz="2500" dirty="0"/>
              <a:t>2. Graft-versus-host disease (GVHD)</a:t>
            </a:r>
          </a:p>
          <a:p>
            <a:pPr marL="457200" lvl="1" indent="0">
              <a:buNone/>
            </a:pPr>
            <a:r>
              <a:rPr lang="en-US" sz="2500" dirty="0"/>
              <a:t>3. Infections – Sung-Yun </a:t>
            </a:r>
            <a:r>
              <a:rPr lang="en-US" sz="2500" dirty="0" err="1"/>
              <a:t>Pai</a:t>
            </a:r>
            <a:r>
              <a:rPr lang="en-US" sz="2500" dirty="0"/>
              <a:t> to cover in Immune Deficiency Session</a:t>
            </a:r>
          </a:p>
          <a:p>
            <a:pPr marL="457200" lvl="1" indent="0">
              <a:buNone/>
            </a:pPr>
            <a:r>
              <a:rPr lang="en-US" sz="2500" dirty="0"/>
              <a:t>4. Non-infectious complications</a:t>
            </a:r>
          </a:p>
          <a:p>
            <a:pPr marL="0" indent="0">
              <a:buNone/>
            </a:pPr>
            <a:r>
              <a:rPr lang="en-US" dirty="0"/>
              <a:t>D. Disease-specific indications and outcomes—Covered in disease sessions</a:t>
            </a:r>
          </a:p>
          <a:p>
            <a:pPr marL="457200" lvl="1" indent="0">
              <a:buNone/>
            </a:pPr>
            <a:r>
              <a:rPr lang="en-US" sz="2600" dirty="0"/>
              <a:t>1. Other Non-malignant disorders</a:t>
            </a:r>
          </a:p>
          <a:p>
            <a:pPr marL="457200" lvl="1" indent="0">
              <a:buNone/>
            </a:pPr>
            <a:r>
              <a:rPr lang="en-US" sz="2600" dirty="0"/>
              <a:t>2. Cell Therapy</a:t>
            </a:r>
          </a:p>
          <a:p>
            <a:pPr marL="0" indent="0">
              <a:buNone/>
            </a:pPr>
            <a:endParaRPr lang="en-US" dirty="0"/>
          </a:p>
        </p:txBody>
      </p:sp>
    </p:spTree>
    <p:extLst>
      <p:ext uri="{BB962C8B-B14F-4D97-AF65-F5344CB8AC3E}">
        <p14:creationId xmlns:p14="http://schemas.microsoft.com/office/powerpoint/2010/main" val="2647405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pPr eaLnBrk="1" hangingPunct="1"/>
            <a:r>
              <a:rPr lang="en-US" sz="3200">
                <a:latin typeface="Times New Roman" charset="0"/>
                <a:ea typeface="MS PGothic" charset="0"/>
              </a:rPr>
              <a:t>Minor HLA Antigens—If it were only as simple as HLA</a:t>
            </a:r>
          </a:p>
        </p:txBody>
      </p:sp>
      <p:sp>
        <p:nvSpPr>
          <p:cNvPr id="20482" name="Rectangle 3"/>
          <p:cNvSpPr>
            <a:spLocks noGrp="1" noChangeArrowheads="1"/>
          </p:cNvSpPr>
          <p:nvPr>
            <p:ph idx="1"/>
          </p:nvPr>
        </p:nvSpPr>
        <p:spPr/>
        <p:txBody>
          <a:bodyPr/>
          <a:lstStyle/>
          <a:p>
            <a:pPr eaLnBrk="1" hangingPunct="1">
              <a:lnSpc>
                <a:spcPct val="80000"/>
              </a:lnSpc>
              <a:buClr>
                <a:srgbClr val="95B3D7"/>
              </a:buClr>
              <a:buFontTx/>
              <a:buNone/>
            </a:pPr>
            <a:r>
              <a:rPr lang="en-US">
                <a:solidFill>
                  <a:srgbClr val="595959"/>
                </a:solidFill>
                <a:latin typeface="Times New Roman" charset="0"/>
                <a:ea typeface="MS PGothic" charset="0"/>
              </a:rPr>
              <a:t>Minor H Antigens Encoded by Autosomal Genes</a:t>
            </a:r>
          </a:p>
          <a:p>
            <a:pPr eaLnBrk="1" hangingPunct="1">
              <a:lnSpc>
                <a:spcPct val="80000"/>
              </a:lnSpc>
              <a:buClr>
                <a:srgbClr val="95B3D7"/>
              </a:buClr>
              <a:buFont typeface="Wingdings 2" charset="0"/>
              <a:buChar char=""/>
            </a:pPr>
            <a:r>
              <a:rPr lang="en-US" sz="2000">
                <a:solidFill>
                  <a:srgbClr val="595959"/>
                </a:solidFill>
                <a:latin typeface="Times New Roman" charset="0"/>
                <a:ea typeface="MS PGothic" charset="0"/>
              </a:rPr>
              <a:t>HA-1 – HA-7</a:t>
            </a:r>
          </a:p>
          <a:p>
            <a:pPr eaLnBrk="1" hangingPunct="1">
              <a:lnSpc>
                <a:spcPct val="80000"/>
              </a:lnSpc>
              <a:buClr>
                <a:srgbClr val="95B3D7"/>
              </a:buClr>
              <a:buFont typeface="Wingdings 2" charset="0"/>
              <a:buChar char=""/>
            </a:pPr>
            <a:r>
              <a:rPr lang="en-US" sz="2000">
                <a:solidFill>
                  <a:srgbClr val="595959"/>
                </a:solidFill>
                <a:latin typeface="Times New Roman" charset="0"/>
                <a:ea typeface="MS PGothic" charset="0"/>
              </a:rPr>
              <a:t>A2-1 – A2-4</a:t>
            </a:r>
          </a:p>
          <a:p>
            <a:pPr eaLnBrk="1" hangingPunct="1">
              <a:lnSpc>
                <a:spcPct val="80000"/>
              </a:lnSpc>
              <a:buClr>
                <a:srgbClr val="95B3D7"/>
              </a:buClr>
              <a:buFont typeface="Wingdings 2" charset="0"/>
              <a:buChar char=""/>
            </a:pPr>
            <a:r>
              <a:rPr lang="en-US" sz="2000">
                <a:solidFill>
                  <a:srgbClr val="595959"/>
                </a:solidFill>
                <a:latin typeface="Times New Roman" charset="0"/>
                <a:ea typeface="MS PGothic" charset="0"/>
              </a:rPr>
              <a:t>B7-1 – B7-6</a:t>
            </a:r>
          </a:p>
          <a:p>
            <a:pPr eaLnBrk="1" hangingPunct="1">
              <a:lnSpc>
                <a:spcPct val="80000"/>
              </a:lnSpc>
              <a:buClr>
                <a:srgbClr val="95B3D7"/>
              </a:buClr>
              <a:buFont typeface="Wingdings 2" charset="0"/>
              <a:buChar char=""/>
            </a:pPr>
            <a:r>
              <a:rPr lang="en-US" sz="2000">
                <a:solidFill>
                  <a:srgbClr val="595959"/>
                </a:solidFill>
                <a:latin typeface="Times New Roman" charset="0"/>
                <a:ea typeface="MS PGothic" charset="0"/>
              </a:rPr>
              <a:t>A3, A11, A29, B44, B65, Cw7</a:t>
            </a:r>
          </a:p>
          <a:p>
            <a:pPr eaLnBrk="1" hangingPunct="1">
              <a:lnSpc>
                <a:spcPct val="80000"/>
              </a:lnSpc>
              <a:buClr>
                <a:srgbClr val="95B3D7"/>
              </a:buClr>
              <a:buFont typeface="Wingdings 2" charset="0"/>
              <a:buChar char=""/>
            </a:pPr>
            <a:endParaRPr lang="en-US" sz="2000">
              <a:solidFill>
                <a:srgbClr val="595959"/>
              </a:solidFill>
              <a:latin typeface="Times New Roman" charset="0"/>
              <a:ea typeface="MS PGothic" charset="0"/>
            </a:endParaRPr>
          </a:p>
          <a:p>
            <a:pPr eaLnBrk="1" hangingPunct="1">
              <a:lnSpc>
                <a:spcPct val="80000"/>
              </a:lnSpc>
              <a:buClr>
                <a:srgbClr val="95B3D7"/>
              </a:buClr>
              <a:buFontTx/>
              <a:buNone/>
            </a:pPr>
            <a:r>
              <a:rPr lang="en-US">
                <a:solidFill>
                  <a:srgbClr val="595959"/>
                </a:solidFill>
                <a:latin typeface="Times New Roman" charset="0"/>
                <a:ea typeface="MS PGothic" charset="0"/>
              </a:rPr>
              <a:t>Minor H Antigens Encoded by the Y chromosome</a:t>
            </a:r>
          </a:p>
          <a:p>
            <a:pPr eaLnBrk="1" hangingPunct="1">
              <a:lnSpc>
                <a:spcPct val="80000"/>
              </a:lnSpc>
              <a:buClr>
                <a:srgbClr val="95B3D7"/>
              </a:buClr>
              <a:buFont typeface="Wingdings 2" charset="0"/>
              <a:buChar char=""/>
            </a:pPr>
            <a:r>
              <a:rPr lang="en-US" sz="2000">
                <a:solidFill>
                  <a:srgbClr val="595959"/>
                </a:solidFill>
                <a:latin typeface="Times New Roman" charset="0"/>
                <a:ea typeface="MS PGothic" charset="0"/>
              </a:rPr>
              <a:t>HLA-A2-HY</a:t>
            </a:r>
          </a:p>
          <a:p>
            <a:pPr eaLnBrk="1" hangingPunct="1">
              <a:lnSpc>
                <a:spcPct val="80000"/>
              </a:lnSpc>
              <a:buClr>
                <a:srgbClr val="95B3D7"/>
              </a:buClr>
              <a:buFont typeface="Wingdings 2" charset="0"/>
              <a:buChar char=""/>
            </a:pPr>
            <a:r>
              <a:rPr lang="en-US" sz="2000">
                <a:solidFill>
                  <a:srgbClr val="595959"/>
                </a:solidFill>
                <a:latin typeface="Times New Roman" charset="0"/>
                <a:ea typeface="MS PGothic" charset="0"/>
              </a:rPr>
              <a:t>HLA-A1-HY</a:t>
            </a:r>
          </a:p>
          <a:p>
            <a:pPr eaLnBrk="1" hangingPunct="1">
              <a:lnSpc>
                <a:spcPct val="80000"/>
              </a:lnSpc>
              <a:buClr>
                <a:srgbClr val="95B3D7"/>
              </a:buClr>
              <a:buFont typeface="Wingdings 2" charset="0"/>
              <a:buChar char=""/>
            </a:pPr>
            <a:r>
              <a:rPr lang="en-US" sz="2000">
                <a:solidFill>
                  <a:srgbClr val="595959"/>
                </a:solidFill>
                <a:latin typeface="Times New Roman" charset="0"/>
                <a:ea typeface="MS PGothic" charset="0"/>
              </a:rPr>
              <a:t>HLA-B7-HY</a:t>
            </a:r>
          </a:p>
          <a:p>
            <a:pPr eaLnBrk="1" hangingPunct="1">
              <a:lnSpc>
                <a:spcPct val="80000"/>
              </a:lnSpc>
              <a:buClr>
                <a:srgbClr val="95B3D7"/>
              </a:buClr>
              <a:buFont typeface="Wingdings 2" charset="0"/>
              <a:buChar char=""/>
            </a:pPr>
            <a:r>
              <a:rPr lang="en-US" sz="2000">
                <a:solidFill>
                  <a:srgbClr val="595959"/>
                </a:solidFill>
                <a:latin typeface="Times New Roman" charset="0"/>
                <a:ea typeface="MS PGothic" charset="0"/>
              </a:rPr>
              <a:t>B8-1</a:t>
            </a:r>
          </a:p>
          <a:p>
            <a:pPr eaLnBrk="1" hangingPunct="1">
              <a:lnSpc>
                <a:spcPct val="80000"/>
              </a:lnSpc>
              <a:buClr>
                <a:srgbClr val="95B3D7"/>
              </a:buClr>
              <a:buFont typeface="Wingdings 2" charset="0"/>
              <a:buChar char=""/>
            </a:pPr>
            <a:endParaRPr lang="en-US" sz="2000">
              <a:solidFill>
                <a:srgbClr val="595959"/>
              </a:solidFill>
              <a:latin typeface="Times New Roman" charset="0"/>
              <a:ea typeface="MS PGothic" charset="0"/>
            </a:endParaRPr>
          </a:p>
        </p:txBody>
      </p:sp>
    </p:spTree>
    <p:extLst>
      <p:ext uri="{BB962C8B-B14F-4D97-AF65-F5344CB8AC3E}">
        <p14:creationId xmlns:p14="http://schemas.microsoft.com/office/powerpoint/2010/main" val="2692127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r>
              <a:rPr lang="en-US" dirty="0">
                <a:latin typeface="Calibri" charset="0"/>
                <a:ea typeface="MS PGothic" charset="0"/>
              </a:rPr>
              <a:t>Terms and Levels of Matching</a:t>
            </a:r>
          </a:p>
        </p:txBody>
      </p:sp>
      <p:sp>
        <p:nvSpPr>
          <p:cNvPr id="3" name="Content Placeholder 2"/>
          <p:cNvSpPr>
            <a:spLocks noGrp="1"/>
          </p:cNvSpPr>
          <p:nvPr>
            <p:ph idx="1"/>
          </p:nvPr>
        </p:nvSpPr>
        <p:spPr/>
        <p:txBody>
          <a:bodyPr/>
          <a:lstStyle/>
          <a:p>
            <a:r>
              <a:rPr lang="en-US" dirty="0"/>
              <a:t>Antigen level: protein by serology antibody test</a:t>
            </a:r>
          </a:p>
          <a:p>
            <a:r>
              <a:rPr lang="en-US" dirty="0"/>
              <a:t>Allele level: DNA-based testing</a:t>
            </a:r>
          </a:p>
          <a:p>
            <a:r>
              <a:rPr lang="en-US" dirty="0"/>
              <a:t>Antigen Recognition Domain (ARD): DNA sequences that replicate vital parts of the protein.</a:t>
            </a:r>
          </a:p>
        </p:txBody>
      </p:sp>
      <p:pic>
        <p:nvPicPr>
          <p:cNvPr id="6" name="Content Placeholder 3"/>
          <p:cNvPicPr>
            <a:picLocks noChangeAspect="1"/>
          </p:cNvPicPr>
          <p:nvPr/>
        </p:nvPicPr>
        <p:blipFill>
          <a:blip r:embed="rId2">
            <a:extLst>
              <a:ext uri="{28A0092B-C50C-407E-A947-70E740481C1C}">
                <a14:useLocalDpi xmlns:a14="http://schemas.microsoft.com/office/drawing/2010/main" val="0"/>
              </a:ext>
            </a:extLst>
          </a:blip>
          <a:srcRect t="-20900" b="-20900"/>
          <a:stretch>
            <a:fillRect/>
          </a:stretch>
        </p:blipFill>
        <p:spPr>
          <a:xfrm>
            <a:off x="1028179" y="3193049"/>
            <a:ext cx="10515600" cy="4351338"/>
          </a:xfrm>
          <a:prstGeom prst="rect">
            <a:avLst/>
          </a:prstGeom>
        </p:spPr>
      </p:pic>
    </p:spTree>
    <p:extLst>
      <p:ext uri="{BB962C8B-B14F-4D97-AF65-F5344CB8AC3E}">
        <p14:creationId xmlns:p14="http://schemas.microsoft.com/office/powerpoint/2010/main" val="1724646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NMDP Guidelines for URD Searches </a:t>
            </a:r>
            <a:r>
              <a:rPr lang="en-US" sz="2400" dirty="0" err="1"/>
              <a:t>Dehn</a:t>
            </a:r>
            <a:r>
              <a:rPr lang="en-US" sz="2400" dirty="0"/>
              <a:t> Blood 2019</a:t>
            </a:r>
            <a:endParaRPr lang="en-US" dirty="0"/>
          </a:p>
        </p:txBody>
      </p:sp>
      <p:pic>
        <p:nvPicPr>
          <p:cNvPr id="4" name="Content Placeholder 3"/>
          <p:cNvPicPr>
            <a:picLocks noGrp="1" noChangeAspect="1"/>
          </p:cNvPicPr>
          <p:nvPr>
            <p:ph idx="1"/>
          </p:nvPr>
        </p:nvPicPr>
        <p:blipFill>
          <a:blip r:embed="rId2"/>
          <a:stretch>
            <a:fillRect/>
          </a:stretch>
        </p:blipFill>
        <p:spPr>
          <a:xfrm>
            <a:off x="1402916" y="1323953"/>
            <a:ext cx="9131474" cy="5350474"/>
          </a:xfrm>
          <a:prstGeom prst="rect">
            <a:avLst/>
          </a:prstGeom>
        </p:spPr>
      </p:pic>
      <p:sp>
        <p:nvSpPr>
          <p:cNvPr id="5" name="TextBox 4"/>
          <p:cNvSpPr txBox="1"/>
          <p:nvPr/>
        </p:nvSpPr>
        <p:spPr>
          <a:xfrm>
            <a:off x="10700426" y="1527243"/>
            <a:ext cx="1342417" cy="2031325"/>
          </a:xfrm>
          <a:prstGeom prst="rect">
            <a:avLst/>
          </a:prstGeom>
          <a:noFill/>
        </p:spPr>
        <p:txBody>
          <a:bodyPr wrap="square" rtlCol="0">
            <a:spAutoFit/>
          </a:bodyPr>
          <a:lstStyle/>
          <a:p>
            <a:r>
              <a:rPr lang="en-US" dirty="0"/>
              <a:t>ARDS: Antigen Recognition Domain—key part of the HLA protein</a:t>
            </a:r>
          </a:p>
        </p:txBody>
      </p:sp>
      <p:sp>
        <p:nvSpPr>
          <p:cNvPr id="3" name="Rectangle 2">
            <a:extLst>
              <a:ext uri="{FF2B5EF4-FFF2-40B4-BE49-F238E27FC236}">
                <a16:creationId xmlns:a16="http://schemas.microsoft.com/office/drawing/2014/main" id="{5A303FF1-B502-4208-8E57-07EE2A1288D7}"/>
              </a:ext>
            </a:extLst>
          </p:cNvPr>
          <p:cNvSpPr/>
          <p:nvPr/>
        </p:nvSpPr>
        <p:spPr>
          <a:xfrm>
            <a:off x="10534390" y="3761251"/>
            <a:ext cx="1508453" cy="3046988"/>
          </a:xfrm>
          <a:prstGeom prst="rect">
            <a:avLst/>
          </a:prstGeom>
          <a:solidFill>
            <a:schemeClr val="bg1"/>
          </a:solidFill>
        </p:spPr>
        <p:txBody>
          <a:bodyPr wrap="square">
            <a:spAutoFit/>
          </a:bodyPr>
          <a:lstStyle/>
          <a:p>
            <a:r>
              <a:rPr lang="en-US" sz="1200" dirty="0">
                <a:solidFill>
                  <a:srgbClr val="000000"/>
                </a:solidFill>
                <a:latin typeface="Calibri" panose="020F0502020204030204" pitchFamily="34" charset="0"/>
              </a:rPr>
              <a:t>Reproduced with permission from </a:t>
            </a:r>
            <a:r>
              <a:rPr lang="en-US" sz="1200" dirty="0" err="1">
                <a:solidFill>
                  <a:srgbClr val="000000"/>
                </a:solidFill>
                <a:latin typeface="Calibri" panose="020F0502020204030204" pitchFamily="34" charset="0"/>
              </a:rPr>
              <a:t>Dehn</a:t>
            </a:r>
            <a:r>
              <a:rPr lang="en-US" sz="1200" dirty="0">
                <a:solidFill>
                  <a:srgbClr val="000000"/>
                </a:solidFill>
                <a:latin typeface="Calibri" panose="020F0502020204030204" pitchFamily="34" charset="0"/>
              </a:rPr>
              <a:t> J, Spellman S, Hurley CK, et al. Selection of unrelated donors and cord blood units for hematopoietic cell transplantation: guidelines from the NMDP/CIBMTR. </a:t>
            </a:r>
            <a:r>
              <a:rPr lang="en-US" sz="1200" i="1" dirty="0">
                <a:solidFill>
                  <a:srgbClr val="000000"/>
                </a:solidFill>
                <a:latin typeface="Calibri" panose="020F0502020204030204" pitchFamily="34" charset="0"/>
              </a:rPr>
              <a:t>Blood</a:t>
            </a:r>
            <a:r>
              <a:rPr lang="en-US" sz="1200" dirty="0">
                <a:solidFill>
                  <a:srgbClr val="000000"/>
                </a:solidFill>
                <a:latin typeface="Calibri" panose="020F0502020204030204" pitchFamily="34" charset="0"/>
              </a:rPr>
              <a:t>. 2019 Sep 19;134(12):924-934. ©2019 by the American Society of Hematology.</a:t>
            </a:r>
            <a:endParaRPr lang="en-US" sz="1200" dirty="0"/>
          </a:p>
        </p:txBody>
      </p:sp>
    </p:spTree>
    <p:extLst>
      <p:ext uri="{BB962C8B-B14F-4D97-AF65-F5344CB8AC3E}">
        <p14:creationId xmlns:p14="http://schemas.microsoft.com/office/powerpoint/2010/main" val="13471995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NMDP Guidelines for Cord Choice </a:t>
            </a:r>
            <a:r>
              <a:rPr lang="en-US" sz="2400" dirty="0" err="1"/>
              <a:t>Dehn</a:t>
            </a:r>
            <a:r>
              <a:rPr lang="en-US" sz="2400" dirty="0"/>
              <a:t> Blood 2019</a:t>
            </a:r>
            <a:endParaRPr lang="en-US" dirty="0"/>
          </a:p>
        </p:txBody>
      </p:sp>
      <p:pic>
        <p:nvPicPr>
          <p:cNvPr id="4" name="Content Placeholder 3"/>
          <p:cNvPicPr>
            <a:picLocks noGrp="1" noChangeAspect="1"/>
          </p:cNvPicPr>
          <p:nvPr>
            <p:ph idx="1"/>
          </p:nvPr>
        </p:nvPicPr>
        <p:blipFill>
          <a:blip r:embed="rId2"/>
          <a:stretch>
            <a:fillRect/>
          </a:stretch>
        </p:blipFill>
        <p:spPr>
          <a:xfrm>
            <a:off x="1316739" y="1403066"/>
            <a:ext cx="9246293" cy="5241172"/>
          </a:xfrm>
          <a:prstGeom prst="rect">
            <a:avLst/>
          </a:prstGeom>
        </p:spPr>
      </p:pic>
      <p:sp>
        <p:nvSpPr>
          <p:cNvPr id="5" name="Rectangle 4">
            <a:extLst>
              <a:ext uri="{FF2B5EF4-FFF2-40B4-BE49-F238E27FC236}">
                <a16:creationId xmlns:a16="http://schemas.microsoft.com/office/drawing/2014/main" id="{A63E75BD-A6FD-4226-97B9-B35B1C8FB35B}"/>
              </a:ext>
            </a:extLst>
          </p:cNvPr>
          <p:cNvSpPr/>
          <p:nvPr/>
        </p:nvSpPr>
        <p:spPr>
          <a:xfrm>
            <a:off x="10563032" y="3597250"/>
            <a:ext cx="1508453" cy="3046988"/>
          </a:xfrm>
          <a:prstGeom prst="rect">
            <a:avLst/>
          </a:prstGeom>
          <a:solidFill>
            <a:schemeClr val="bg1"/>
          </a:solidFill>
        </p:spPr>
        <p:txBody>
          <a:bodyPr wrap="square">
            <a:spAutoFit/>
          </a:bodyPr>
          <a:lstStyle/>
          <a:p>
            <a:r>
              <a:rPr lang="en-US" sz="1200" dirty="0">
                <a:solidFill>
                  <a:srgbClr val="000000"/>
                </a:solidFill>
                <a:latin typeface="Calibri" panose="020F0502020204030204" pitchFamily="34" charset="0"/>
              </a:rPr>
              <a:t>Reproduced with permission from </a:t>
            </a:r>
            <a:r>
              <a:rPr lang="en-US" sz="1200" dirty="0" err="1">
                <a:solidFill>
                  <a:srgbClr val="000000"/>
                </a:solidFill>
                <a:latin typeface="Calibri" panose="020F0502020204030204" pitchFamily="34" charset="0"/>
              </a:rPr>
              <a:t>Dehn</a:t>
            </a:r>
            <a:r>
              <a:rPr lang="en-US" sz="1200" dirty="0">
                <a:solidFill>
                  <a:srgbClr val="000000"/>
                </a:solidFill>
                <a:latin typeface="Calibri" panose="020F0502020204030204" pitchFamily="34" charset="0"/>
              </a:rPr>
              <a:t> J, Spellman S, Hurley CK, et al. Selection of unrelated donors and cord blood units for hematopoietic cell transplantation: guidelines from the NMDP/CIBMTR. </a:t>
            </a:r>
            <a:r>
              <a:rPr lang="en-US" sz="1200" i="1" dirty="0">
                <a:solidFill>
                  <a:srgbClr val="000000"/>
                </a:solidFill>
                <a:latin typeface="Calibri" panose="020F0502020204030204" pitchFamily="34" charset="0"/>
              </a:rPr>
              <a:t>Blood</a:t>
            </a:r>
            <a:r>
              <a:rPr lang="en-US" sz="1200" dirty="0">
                <a:solidFill>
                  <a:srgbClr val="000000"/>
                </a:solidFill>
                <a:latin typeface="Calibri" panose="020F0502020204030204" pitchFamily="34" charset="0"/>
              </a:rPr>
              <a:t>. 2019 Sep 19;134(12):924-934. ©2019 by the American Society of Hematology.</a:t>
            </a:r>
            <a:endParaRPr lang="en-US" sz="1200" dirty="0"/>
          </a:p>
        </p:txBody>
      </p:sp>
    </p:spTree>
    <p:extLst>
      <p:ext uri="{BB962C8B-B14F-4D97-AF65-F5344CB8AC3E}">
        <p14:creationId xmlns:p14="http://schemas.microsoft.com/office/powerpoint/2010/main" val="560030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r>
              <a:rPr lang="en-US">
                <a:latin typeface="Calibri" charset="0"/>
                <a:ea typeface="MS PGothic" charset="0"/>
              </a:rPr>
              <a:t>Key Considerations Donor/HLA</a:t>
            </a:r>
          </a:p>
        </p:txBody>
      </p:sp>
      <p:sp>
        <p:nvSpPr>
          <p:cNvPr id="3" name="Content Placeholder 2"/>
          <p:cNvSpPr>
            <a:spLocks noGrp="1"/>
          </p:cNvSpPr>
          <p:nvPr>
            <p:ph idx="1"/>
          </p:nvPr>
        </p:nvSpPr>
        <p:spPr/>
        <p:txBody>
          <a:bodyPr>
            <a:normAutofit/>
          </a:bodyPr>
          <a:lstStyle/>
          <a:p>
            <a:pPr>
              <a:defRPr/>
            </a:pPr>
            <a:r>
              <a:rPr lang="en-US" dirty="0">
                <a:ea typeface="+mn-ea"/>
                <a:cs typeface="+mn-cs"/>
              </a:rPr>
              <a:t>HLA match most important</a:t>
            </a:r>
          </a:p>
          <a:p>
            <a:pPr>
              <a:defRPr/>
            </a:pPr>
            <a:r>
              <a:rPr lang="en-US" dirty="0">
                <a:ea typeface="+mn-ea"/>
                <a:cs typeface="+mn-cs"/>
              </a:rPr>
              <a:t>Single allele/antigen mismatch is the limit for URD BM/PBSC (7/8)</a:t>
            </a:r>
          </a:p>
          <a:p>
            <a:pPr>
              <a:defRPr/>
            </a:pPr>
            <a:r>
              <a:rPr lang="en-US" dirty="0">
                <a:ea typeface="+mn-ea"/>
                <a:cs typeface="+mn-cs"/>
              </a:rPr>
              <a:t>Cord Blood allows 4/6 matches</a:t>
            </a:r>
          </a:p>
          <a:p>
            <a:pPr lvl="1">
              <a:defRPr/>
            </a:pPr>
            <a:r>
              <a:rPr lang="en-US" dirty="0">
                <a:ea typeface="+mn-ea"/>
                <a:cs typeface="+mn-cs"/>
              </a:rPr>
              <a:t>6-7/8 better, high cell dose (&gt;5x10</a:t>
            </a:r>
            <a:r>
              <a:rPr lang="en-US" baseline="30000" dirty="0"/>
              <a:t>7</a:t>
            </a:r>
            <a:r>
              <a:rPr lang="en-US" dirty="0"/>
              <a:t> TNC/kg)</a:t>
            </a:r>
            <a:r>
              <a:rPr lang="en-US" dirty="0">
                <a:ea typeface="+mn-ea"/>
                <a:cs typeface="+mn-cs"/>
              </a:rPr>
              <a:t> helps with mismatches</a:t>
            </a:r>
          </a:p>
          <a:p>
            <a:pPr>
              <a:defRPr/>
            </a:pPr>
            <a:r>
              <a:rPr lang="en-US" dirty="0">
                <a:ea typeface="+mn-ea"/>
                <a:cs typeface="+mn-cs"/>
              </a:rPr>
              <a:t>BM is preferred in pediatrics over PBSC</a:t>
            </a:r>
          </a:p>
          <a:p>
            <a:pPr lvl="1">
              <a:defRPr/>
            </a:pPr>
            <a:r>
              <a:rPr lang="en-US" dirty="0">
                <a:ea typeface="+mn-ea"/>
                <a:cs typeface="+mn-cs"/>
              </a:rPr>
              <a:t>Data especially strong for nonmalignant disorders</a:t>
            </a:r>
          </a:p>
          <a:p>
            <a:pPr lvl="1">
              <a:defRPr/>
            </a:pPr>
            <a:r>
              <a:rPr lang="en-US" dirty="0">
                <a:ea typeface="+mn-ea"/>
                <a:cs typeface="+mn-cs"/>
              </a:rPr>
              <a:t>PBSC results in faster engraftment, more GVHD. </a:t>
            </a:r>
          </a:p>
          <a:p>
            <a:pPr lvl="1">
              <a:defRPr/>
            </a:pPr>
            <a:r>
              <a:rPr lang="en-US" dirty="0"/>
              <a:t>U</a:t>
            </a:r>
            <a:r>
              <a:rPr lang="en-US" dirty="0">
                <a:ea typeface="+mn-ea"/>
                <a:cs typeface="+mn-cs"/>
              </a:rPr>
              <a:t>sed for high risk procedures: reduced intensity regimens, second HCT, etc.</a:t>
            </a:r>
          </a:p>
          <a:p>
            <a:pPr lvl="1">
              <a:defRPr/>
            </a:pPr>
            <a:r>
              <a:rPr lang="en-US" dirty="0"/>
              <a:t>PBSC also used for cell manipulation (T-cell depletion)</a:t>
            </a:r>
            <a:endParaRPr lang="en-US" dirty="0">
              <a:ea typeface="+mn-ea"/>
              <a:cs typeface="+mn-cs"/>
            </a:endParaRPr>
          </a:p>
        </p:txBody>
      </p:sp>
    </p:spTree>
    <p:extLst>
      <p:ext uri="{BB962C8B-B14F-4D97-AF65-F5344CB8AC3E}">
        <p14:creationId xmlns:p14="http://schemas.microsoft.com/office/powerpoint/2010/main" val="17930901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r>
              <a:rPr lang="en-US" dirty="0">
                <a:latin typeface="Calibri" charset="0"/>
                <a:ea typeface="MS PGothic" charset="0"/>
              </a:rPr>
              <a:t>Screening a Pediatric Donor</a:t>
            </a:r>
          </a:p>
        </p:txBody>
      </p:sp>
      <p:sp>
        <p:nvSpPr>
          <p:cNvPr id="30722" name="Content Placeholder 2"/>
          <p:cNvSpPr>
            <a:spLocks noGrp="1"/>
          </p:cNvSpPr>
          <p:nvPr>
            <p:ph idx="1"/>
          </p:nvPr>
        </p:nvSpPr>
        <p:spPr/>
        <p:txBody>
          <a:bodyPr/>
          <a:lstStyle/>
          <a:p>
            <a:r>
              <a:rPr lang="en-US" dirty="0">
                <a:latin typeface="Calibri" charset="0"/>
                <a:ea typeface="MS PGothic" charset="0"/>
              </a:rPr>
              <a:t>Need Assent, beware parental bias</a:t>
            </a:r>
          </a:p>
          <a:p>
            <a:r>
              <a:rPr lang="en-US" dirty="0">
                <a:latin typeface="Calibri" charset="0"/>
                <a:ea typeface="MS PGothic" charset="0"/>
              </a:rPr>
              <a:t>Challenge if recipient unknown or difficult relationship</a:t>
            </a:r>
          </a:p>
          <a:p>
            <a:r>
              <a:rPr lang="en-US" dirty="0">
                <a:latin typeface="Calibri" charset="0"/>
                <a:ea typeface="MS PGothic" charset="0"/>
              </a:rPr>
              <a:t>Avoid risks to donor health</a:t>
            </a:r>
          </a:p>
          <a:p>
            <a:pPr lvl="1"/>
            <a:r>
              <a:rPr lang="en-US" dirty="0">
                <a:latin typeface="Calibri" charset="0"/>
                <a:ea typeface="MS PGothic" charset="0"/>
              </a:rPr>
              <a:t>Careful review of underlying health conditions</a:t>
            </a:r>
          </a:p>
          <a:p>
            <a:pPr lvl="1"/>
            <a:r>
              <a:rPr lang="en-US" dirty="0">
                <a:latin typeface="Calibri" charset="0"/>
                <a:ea typeface="MS PGothic" charset="0"/>
              </a:rPr>
              <a:t>Donors with disorders should be assessed by specialists to define risk (e.g. DM should see their endocrinologist)</a:t>
            </a:r>
          </a:p>
          <a:p>
            <a:pPr lvl="1"/>
            <a:r>
              <a:rPr lang="en-US" dirty="0">
                <a:latin typeface="Calibri" charset="0"/>
                <a:ea typeface="MS PGothic" charset="0"/>
              </a:rPr>
              <a:t>If risk is considered minimal, donation can proceed</a:t>
            </a:r>
          </a:p>
          <a:p>
            <a:r>
              <a:rPr lang="en-US" dirty="0">
                <a:latin typeface="Calibri" charset="0"/>
                <a:ea typeface="MS PGothic" charset="0"/>
              </a:rPr>
              <a:t>Screened for transmissible diseases</a:t>
            </a:r>
          </a:p>
          <a:p>
            <a:pPr lvl="1"/>
            <a:r>
              <a:rPr lang="en-US" dirty="0">
                <a:latin typeface="Calibri" charset="0"/>
                <a:ea typeface="MS PGothic" charset="0"/>
              </a:rPr>
              <a:t>HIV, HBV, HCV, syphilis, WNV, </a:t>
            </a:r>
            <a:r>
              <a:rPr lang="en-US" dirty="0" err="1">
                <a:latin typeface="Calibri" charset="0"/>
                <a:ea typeface="MS PGothic" charset="0"/>
              </a:rPr>
              <a:t>Chagas</a:t>
            </a:r>
            <a:r>
              <a:rPr lang="en-US" dirty="0">
                <a:latin typeface="Calibri" charset="0"/>
                <a:ea typeface="MS PGothic" charset="0"/>
              </a:rPr>
              <a:t>, etc.</a:t>
            </a:r>
          </a:p>
        </p:txBody>
      </p:sp>
    </p:spTree>
    <p:extLst>
      <p:ext uri="{BB962C8B-B14F-4D97-AF65-F5344CB8AC3E}">
        <p14:creationId xmlns:p14="http://schemas.microsoft.com/office/powerpoint/2010/main" val="39638891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ea typeface="+mj-ea"/>
                <a:cs typeface="+mj-cs"/>
              </a:rPr>
              <a:t>Other Considerations for Donor Choice</a:t>
            </a:r>
          </a:p>
        </p:txBody>
      </p:sp>
      <p:sp>
        <p:nvSpPr>
          <p:cNvPr id="32770" name="Content Placeholder 2"/>
          <p:cNvSpPr>
            <a:spLocks noGrp="1"/>
          </p:cNvSpPr>
          <p:nvPr>
            <p:ph idx="1"/>
          </p:nvPr>
        </p:nvSpPr>
        <p:spPr/>
        <p:txBody>
          <a:bodyPr>
            <a:normAutofit lnSpcReduction="10000"/>
          </a:bodyPr>
          <a:lstStyle/>
          <a:p>
            <a:pPr>
              <a:lnSpc>
                <a:spcPct val="80000"/>
              </a:lnSpc>
            </a:pPr>
            <a:r>
              <a:rPr lang="en-US" sz="2700" dirty="0">
                <a:latin typeface="Calibri" charset="0"/>
                <a:ea typeface="MS PGothic" charset="0"/>
              </a:rPr>
              <a:t>Assent/Consent—if an 18+yo sib is equivalent to younger sib, choose the adult</a:t>
            </a:r>
          </a:p>
          <a:p>
            <a:pPr>
              <a:lnSpc>
                <a:spcPct val="80000"/>
              </a:lnSpc>
            </a:pPr>
            <a:r>
              <a:rPr lang="en-US" sz="2700" dirty="0">
                <a:latin typeface="Calibri" charset="0"/>
                <a:ea typeface="MS PGothic" charset="0"/>
              </a:rPr>
              <a:t>Blood type matching helps/not necessary</a:t>
            </a:r>
          </a:p>
          <a:p>
            <a:pPr>
              <a:lnSpc>
                <a:spcPct val="80000"/>
              </a:lnSpc>
            </a:pPr>
            <a:r>
              <a:rPr lang="en-US" sz="2700" dirty="0">
                <a:latin typeface="Calibri" charset="0"/>
                <a:ea typeface="MS PGothic" charset="0"/>
              </a:rPr>
              <a:t>CMV negative donors for negative recipients</a:t>
            </a:r>
          </a:p>
          <a:p>
            <a:pPr lvl="1">
              <a:lnSpc>
                <a:spcPct val="80000"/>
              </a:lnSpc>
            </a:pPr>
            <a:r>
              <a:rPr lang="en-US" sz="2400" dirty="0">
                <a:latin typeface="Calibri" charset="0"/>
                <a:ea typeface="MS PGothic" charset="0"/>
              </a:rPr>
              <a:t>Positive for positive also may be better</a:t>
            </a:r>
          </a:p>
          <a:p>
            <a:pPr>
              <a:lnSpc>
                <a:spcPct val="80000"/>
              </a:lnSpc>
            </a:pPr>
            <a:r>
              <a:rPr lang="en-US" sz="2700" dirty="0">
                <a:latin typeface="Calibri" charset="0"/>
                <a:ea typeface="MS PGothic" charset="0"/>
              </a:rPr>
              <a:t>Gender match or male to female good: avoid multiparous females</a:t>
            </a:r>
          </a:p>
          <a:p>
            <a:pPr>
              <a:lnSpc>
                <a:spcPct val="80000"/>
              </a:lnSpc>
            </a:pPr>
            <a:r>
              <a:rPr lang="en-US" sz="2700" dirty="0">
                <a:latin typeface="Calibri" charset="0"/>
                <a:ea typeface="MS PGothic" charset="0"/>
              </a:rPr>
              <a:t>Donor/recipient size mismatch can be a problem</a:t>
            </a:r>
          </a:p>
          <a:p>
            <a:pPr lvl="1">
              <a:lnSpc>
                <a:spcPct val="80000"/>
              </a:lnSpc>
            </a:pPr>
            <a:r>
              <a:rPr lang="en-US" sz="2400" dirty="0">
                <a:latin typeface="Calibri" charset="0"/>
                <a:ea typeface="MS PGothic" charset="0"/>
              </a:rPr>
              <a:t>Max from donor 20mL/kg, goal </a:t>
            </a:r>
            <a:r>
              <a:rPr lang="en-US" dirty="0">
                <a:latin typeface="Calibri" charset="0"/>
                <a:ea typeface="MS PGothic" charset="0"/>
              </a:rPr>
              <a:t>&gt;4x10</a:t>
            </a:r>
            <a:r>
              <a:rPr lang="en-US" baseline="30000" dirty="0">
                <a:latin typeface="Calibri" charset="0"/>
                <a:ea typeface="MS PGothic" charset="0"/>
              </a:rPr>
              <a:t>6</a:t>
            </a:r>
            <a:r>
              <a:rPr lang="en-US" dirty="0">
                <a:latin typeface="Calibri" charset="0"/>
                <a:ea typeface="MS PGothic" charset="0"/>
              </a:rPr>
              <a:t> CD34+ cells/kg </a:t>
            </a:r>
            <a:endParaRPr lang="en-US" sz="2400" dirty="0">
              <a:latin typeface="Calibri" charset="0"/>
              <a:ea typeface="MS PGothic" charset="0"/>
            </a:endParaRPr>
          </a:p>
          <a:p>
            <a:pPr>
              <a:lnSpc>
                <a:spcPct val="80000"/>
              </a:lnSpc>
            </a:pPr>
            <a:r>
              <a:rPr lang="en-US" sz="2700" dirty="0">
                <a:latin typeface="Calibri" charset="0"/>
                <a:ea typeface="MS PGothic" charset="0"/>
              </a:rPr>
              <a:t>Ideal cord dose &gt;4x10</a:t>
            </a:r>
            <a:r>
              <a:rPr lang="en-US" sz="2700" baseline="30000" dirty="0">
                <a:latin typeface="Calibri" charset="0"/>
                <a:ea typeface="MS PGothic" charset="0"/>
              </a:rPr>
              <a:t>7 </a:t>
            </a:r>
            <a:r>
              <a:rPr lang="en-US" sz="2700" dirty="0">
                <a:latin typeface="Calibri" charset="0"/>
                <a:ea typeface="MS PGothic" charset="0"/>
              </a:rPr>
              <a:t>TNC/kg (min &gt;2.5x10</a:t>
            </a:r>
            <a:r>
              <a:rPr lang="en-US" sz="2700" baseline="30000" dirty="0">
                <a:latin typeface="Calibri" charset="0"/>
                <a:ea typeface="MS PGothic" charset="0"/>
              </a:rPr>
              <a:t>7 </a:t>
            </a:r>
            <a:r>
              <a:rPr lang="en-US" sz="2700" dirty="0">
                <a:latin typeface="Calibri" charset="0"/>
                <a:ea typeface="MS PGothic" charset="0"/>
              </a:rPr>
              <a:t>TNC/kg)</a:t>
            </a:r>
          </a:p>
          <a:p>
            <a:pPr lvl="1">
              <a:lnSpc>
                <a:spcPct val="80000"/>
              </a:lnSpc>
            </a:pPr>
            <a:r>
              <a:rPr lang="en-US" sz="2300" dirty="0">
                <a:latin typeface="Calibri" charset="0"/>
                <a:ea typeface="MS PGothic" charset="0"/>
              </a:rPr>
              <a:t>&gt;3x10^7 TNC/kg total dose if 2 cords used</a:t>
            </a:r>
          </a:p>
          <a:p>
            <a:pPr lvl="1">
              <a:lnSpc>
                <a:spcPct val="80000"/>
              </a:lnSpc>
            </a:pPr>
            <a:r>
              <a:rPr lang="en-US" sz="2400" dirty="0">
                <a:latin typeface="Calibri" charset="0"/>
                <a:ea typeface="MS PGothic" charset="0"/>
              </a:rPr>
              <a:t>Outcomes better with 1 cord vs. 2 if dose OK (less GVHD)</a:t>
            </a:r>
          </a:p>
          <a:p>
            <a:pPr>
              <a:lnSpc>
                <a:spcPct val="80000"/>
              </a:lnSpc>
            </a:pPr>
            <a:endParaRPr lang="en-US" sz="2700" dirty="0">
              <a:latin typeface="Calibri" charset="0"/>
              <a:ea typeface="MS PGothic" charset="0"/>
            </a:endParaRPr>
          </a:p>
        </p:txBody>
      </p:sp>
    </p:spTree>
    <p:extLst>
      <p:ext uri="{BB962C8B-B14F-4D97-AF65-F5344CB8AC3E}">
        <p14:creationId xmlns:p14="http://schemas.microsoft.com/office/powerpoint/2010/main" val="821626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who is the preferred donor?</a:t>
            </a:r>
          </a:p>
        </p:txBody>
      </p:sp>
      <p:sp>
        <p:nvSpPr>
          <p:cNvPr id="3" name="Content Placeholder 2"/>
          <p:cNvSpPr>
            <a:spLocks noGrp="1"/>
          </p:cNvSpPr>
          <p:nvPr>
            <p:ph idx="1"/>
          </p:nvPr>
        </p:nvSpPr>
        <p:spPr/>
        <p:txBody>
          <a:bodyPr>
            <a:normAutofit lnSpcReduction="10000"/>
          </a:bodyPr>
          <a:lstStyle/>
          <a:p>
            <a:r>
              <a:rPr lang="en-US" dirty="0"/>
              <a:t>First Choice:  Matched sibling, still first choice</a:t>
            </a:r>
          </a:p>
          <a:p>
            <a:r>
              <a:rPr lang="en-US" dirty="0"/>
              <a:t>Next: Fully matched unrelated donors (URD, 8/8 or 10/10)</a:t>
            </a:r>
          </a:p>
          <a:p>
            <a:pPr lvl="1"/>
            <a:r>
              <a:rPr lang="en-US" dirty="0"/>
              <a:t>BM preferred source</a:t>
            </a:r>
          </a:p>
          <a:p>
            <a:r>
              <a:rPr lang="en-US" dirty="0"/>
              <a:t>Siblings vs. 10/10 URD, survival similar, more GVHD with URD</a:t>
            </a:r>
          </a:p>
          <a:p>
            <a:pPr lvl="1"/>
            <a:r>
              <a:rPr lang="en-US" dirty="0"/>
              <a:t>Single antigen mismatched sib (cross over, 7/8 match) similar to 10/10 URD</a:t>
            </a:r>
          </a:p>
          <a:p>
            <a:pPr lvl="1"/>
            <a:r>
              <a:rPr lang="en-US" dirty="0"/>
              <a:t>*Emerging data suggest </a:t>
            </a:r>
            <a:r>
              <a:rPr lang="en-US" dirty="0" err="1"/>
              <a:t>haplo</a:t>
            </a:r>
            <a:r>
              <a:rPr lang="en-US" dirty="0"/>
              <a:t> may be equivalent to URD (studies ongoing)</a:t>
            </a:r>
          </a:p>
          <a:p>
            <a:r>
              <a:rPr lang="en-US" dirty="0"/>
              <a:t>Remaining Donors—outcomes similar, institutional preference</a:t>
            </a:r>
          </a:p>
          <a:p>
            <a:pPr lvl="1"/>
            <a:r>
              <a:rPr lang="en-US" dirty="0"/>
              <a:t>Mismatched cord</a:t>
            </a:r>
          </a:p>
          <a:p>
            <a:pPr lvl="1"/>
            <a:r>
              <a:rPr lang="en-US" dirty="0"/>
              <a:t>Mismatched URD</a:t>
            </a:r>
          </a:p>
          <a:p>
            <a:pPr lvl="1"/>
            <a:r>
              <a:rPr lang="en-US" dirty="0" err="1"/>
              <a:t>Haploidentical</a:t>
            </a:r>
            <a:r>
              <a:rPr lang="en-US" dirty="0"/>
              <a:t> parent or sibling (younger donor = better)</a:t>
            </a:r>
          </a:p>
          <a:p>
            <a:endParaRPr lang="en-US" dirty="0"/>
          </a:p>
        </p:txBody>
      </p:sp>
    </p:spTree>
    <p:extLst>
      <p:ext uri="{BB962C8B-B14F-4D97-AF65-F5344CB8AC3E}">
        <p14:creationId xmlns:p14="http://schemas.microsoft.com/office/powerpoint/2010/main" val="10627919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85B571-5CFB-4041-BBC3-4FBAA51C144E}"/>
              </a:ext>
            </a:extLst>
          </p:cNvPr>
          <p:cNvPicPr/>
          <p:nvPr/>
        </p:nvPicPr>
        <p:blipFill>
          <a:blip r:embed="rId3"/>
          <a:stretch>
            <a:fillRect/>
          </a:stretch>
        </p:blipFill>
        <p:spPr>
          <a:xfrm>
            <a:off x="0" y="-26336"/>
            <a:ext cx="10120009" cy="6858000"/>
          </a:xfrm>
          <a:prstGeom prst="rect">
            <a:avLst/>
          </a:prstGeom>
        </p:spPr>
      </p:pic>
      <p:sp>
        <p:nvSpPr>
          <p:cNvPr id="2" name="Title 1" hidden="1">
            <a:extLst>
              <a:ext uri="{FF2B5EF4-FFF2-40B4-BE49-F238E27FC236}">
                <a16:creationId xmlns:a16="http://schemas.microsoft.com/office/drawing/2014/main" id="{1F7AA61C-AD65-41C3-A4DA-6AE4B358060E}"/>
              </a:ext>
            </a:extLst>
          </p:cNvPr>
          <p:cNvSpPr>
            <a:spLocks noGrp="1"/>
          </p:cNvSpPr>
          <p:nvPr>
            <p:ph type="title"/>
          </p:nvPr>
        </p:nvSpPr>
        <p:spPr/>
        <p:txBody>
          <a:bodyPr/>
          <a:lstStyle/>
          <a:p>
            <a:r>
              <a:rPr lang="en-US" sz="2800"/>
              <a:t>Unrelated Donor Allogeneic HCT in Patients &lt;18 Years</a:t>
            </a:r>
            <a:endParaRPr lang="en-US" sz="2800" dirty="0"/>
          </a:p>
        </p:txBody>
      </p:sp>
      <p:sp>
        <p:nvSpPr>
          <p:cNvPr id="4" name="Rectangle 3">
            <a:extLst>
              <a:ext uri="{FF2B5EF4-FFF2-40B4-BE49-F238E27FC236}">
                <a16:creationId xmlns:a16="http://schemas.microsoft.com/office/drawing/2014/main" id="{0CA4400F-FE19-4DD0-9D8E-7DD82AC9931E}"/>
              </a:ext>
            </a:extLst>
          </p:cNvPr>
          <p:cNvSpPr/>
          <p:nvPr/>
        </p:nvSpPr>
        <p:spPr>
          <a:xfrm>
            <a:off x="10225668" y="2014727"/>
            <a:ext cx="1804285" cy="4832092"/>
          </a:xfrm>
          <a:prstGeom prst="rect">
            <a:avLst/>
          </a:prstGeom>
          <a:solidFill>
            <a:schemeClr val="bg1"/>
          </a:solidFill>
        </p:spPr>
        <p:txBody>
          <a:bodyPr wrap="square">
            <a:spAutoFit/>
          </a:bodyPr>
          <a:lstStyle/>
          <a:p>
            <a:r>
              <a:rPr lang="en-US" sz="1400" dirty="0">
                <a:solidFill>
                  <a:srgbClr val="000000"/>
                </a:solidFill>
                <a:latin typeface="Calibri" panose="020F0502020204030204" pitchFamily="34" charset="0"/>
              </a:rPr>
              <a:t>From D'Souza, A, </a:t>
            </a:r>
            <a:r>
              <a:rPr lang="en-US" sz="1400" dirty="0" err="1">
                <a:solidFill>
                  <a:srgbClr val="000000"/>
                </a:solidFill>
                <a:latin typeface="Calibri" panose="020F0502020204030204" pitchFamily="34" charset="0"/>
              </a:rPr>
              <a:t>Fretham</a:t>
            </a:r>
            <a:r>
              <a:rPr lang="en-US" sz="1400" dirty="0">
                <a:solidFill>
                  <a:srgbClr val="000000"/>
                </a:solidFill>
                <a:latin typeface="Calibri" panose="020F0502020204030204" pitchFamily="34" charset="0"/>
              </a:rPr>
              <a:t> C, Lee SJ, et al. Current Use of and Trends in Hematopoietic Cell Transplantation in the United States. </a:t>
            </a:r>
            <a:r>
              <a:rPr lang="en-US" sz="1400" i="1" dirty="0">
                <a:solidFill>
                  <a:srgbClr val="000000"/>
                </a:solidFill>
                <a:latin typeface="Calibri" panose="020F0502020204030204" pitchFamily="34" charset="0"/>
              </a:rPr>
              <a:t>Biol Blood Marrow Transplant. </a:t>
            </a:r>
            <a:r>
              <a:rPr lang="en-US" sz="1400" dirty="0">
                <a:solidFill>
                  <a:srgbClr val="000000"/>
                </a:solidFill>
                <a:latin typeface="Calibri" panose="020F0502020204030204" pitchFamily="34" charset="0"/>
              </a:rPr>
              <a:t>2020 May 11:S1083-8791(20)30225-1, </a:t>
            </a:r>
            <a:r>
              <a:rPr lang="en-US" sz="1400" dirty="0" err="1">
                <a:solidFill>
                  <a:srgbClr val="000000"/>
                </a:solidFill>
                <a:latin typeface="Calibri" panose="020F0502020204030204" pitchFamily="34" charset="0"/>
              </a:rPr>
              <a:t>doi</a:t>
            </a:r>
            <a:r>
              <a:rPr lang="en-US" sz="1400" dirty="0">
                <a:solidFill>
                  <a:srgbClr val="000000"/>
                </a:solidFill>
                <a:latin typeface="Calibri" panose="020F0502020204030204" pitchFamily="34" charset="0"/>
              </a:rPr>
              <a:t>: 10.1016/j.bbmt.2020.04.013, PMID 32438042. The views expressed in this article are that of the authors and does not reflect the position of the Center for International Blood and Marrow Transplant Research.</a:t>
            </a:r>
            <a:endParaRPr lang="en-US" sz="1400" dirty="0"/>
          </a:p>
        </p:txBody>
      </p:sp>
    </p:spTree>
    <p:extLst>
      <p:ext uri="{BB962C8B-B14F-4D97-AF65-F5344CB8AC3E}">
        <p14:creationId xmlns:p14="http://schemas.microsoft.com/office/powerpoint/2010/main" val="2055598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6252486-F08E-4495-930D-67ACC1CAC521}"/>
              </a:ext>
            </a:extLst>
          </p:cNvPr>
          <p:cNvSpPr>
            <a:spLocks noGrp="1"/>
          </p:cNvSpPr>
          <p:nvPr>
            <p:ph type="title"/>
          </p:nvPr>
        </p:nvSpPr>
        <p:spPr/>
        <p:txBody>
          <a:bodyPr/>
          <a:lstStyle/>
          <a:p>
            <a:r>
              <a:rPr lang="en-US" sz="2800"/>
              <a:t>Haploidentical HCT Recipients in the US, by Graft Type</a:t>
            </a:r>
            <a:endParaRPr lang="en-US" sz="2800" dirty="0"/>
          </a:p>
        </p:txBody>
      </p:sp>
      <p:pic>
        <p:nvPicPr>
          <p:cNvPr id="3" name="Picture 2">
            <a:extLst>
              <a:ext uri="{FF2B5EF4-FFF2-40B4-BE49-F238E27FC236}">
                <a16:creationId xmlns:a16="http://schemas.microsoft.com/office/drawing/2014/main" id="{B769DB1E-4DE6-4DF6-8112-0CD030A760A7}"/>
              </a:ext>
            </a:extLst>
          </p:cNvPr>
          <p:cNvPicPr/>
          <p:nvPr/>
        </p:nvPicPr>
        <p:blipFill>
          <a:blip r:embed="rId3"/>
          <a:stretch>
            <a:fillRect/>
          </a:stretch>
        </p:blipFill>
        <p:spPr>
          <a:xfrm>
            <a:off x="0" y="11151"/>
            <a:ext cx="10905893" cy="6750355"/>
          </a:xfrm>
          <a:prstGeom prst="rect">
            <a:avLst/>
          </a:prstGeom>
        </p:spPr>
      </p:pic>
      <p:sp>
        <p:nvSpPr>
          <p:cNvPr id="4" name="Rectangle 3">
            <a:extLst>
              <a:ext uri="{FF2B5EF4-FFF2-40B4-BE49-F238E27FC236}">
                <a16:creationId xmlns:a16="http://schemas.microsoft.com/office/drawing/2014/main" id="{A570121A-0D9D-4023-8F0D-676BC0D69AAE}"/>
              </a:ext>
            </a:extLst>
          </p:cNvPr>
          <p:cNvSpPr/>
          <p:nvPr/>
        </p:nvSpPr>
        <p:spPr>
          <a:xfrm>
            <a:off x="10348329" y="1925519"/>
            <a:ext cx="1804285" cy="4832092"/>
          </a:xfrm>
          <a:prstGeom prst="rect">
            <a:avLst/>
          </a:prstGeom>
          <a:solidFill>
            <a:schemeClr val="bg1"/>
          </a:solidFill>
        </p:spPr>
        <p:txBody>
          <a:bodyPr wrap="square">
            <a:spAutoFit/>
          </a:bodyPr>
          <a:lstStyle/>
          <a:p>
            <a:r>
              <a:rPr lang="en-US" sz="1400" dirty="0">
                <a:solidFill>
                  <a:srgbClr val="000000"/>
                </a:solidFill>
                <a:latin typeface="Calibri" panose="020F0502020204030204" pitchFamily="34" charset="0"/>
              </a:rPr>
              <a:t>From D'Souza, A, </a:t>
            </a:r>
            <a:r>
              <a:rPr lang="en-US" sz="1400" dirty="0" err="1">
                <a:solidFill>
                  <a:srgbClr val="000000"/>
                </a:solidFill>
                <a:latin typeface="Calibri" panose="020F0502020204030204" pitchFamily="34" charset="0"/>
              </a:rPr>
              <a:t>Fretham</a:t>
            </a:r>
            <a:r>
              <a:rPr lang="en-US" sz="1400" dirty="0">
                <a:solidFill>
                  <a:srgbClr val="000000"/>
                </a:solidFill>
                <a:latin typeface="Calibri" panose="020F0502020204030204" pitchFamily="34" charset="0"/>
              </a:rPr>
              <a:t> C, Lee SJ, et al. Current Use of and Trends in Hematopoietic Cell Transplantation in the United States. </a:t>
            </a:r>
            <a:r>
              <a:rPr lang="en-US" sz="1400" i="1" dirty="0">
                <a:solidFill>
                  <a:srgbClr val="000000"/>
                </a:solidFill>
                <a:latin typeface="Calibri" panose="020F0502020204030204" pitchFamily="34" charset="0"/>
              </a:rPr>
              <a:t>Biol Blood Marrow Transplant. </a:t>
            </a:r>
            <a:r>
              <a:rPr lang="en-US" sz="1400" dirty="0">
                <a:solidFill>
                  <a:srgbClr val="000000"/>
                </a:solidFill>
                <a:latin typeface="Calibri" panose="020F0502020204030204" pitchFamily="34" charset="0"/>
              </a:rPr>
              <a:t>2020 May 11:S1083-8791(20)30225-1, </a:t>
            </a:r>
            <a:r>
              <a:rPr lang="en-US" sz="1400" dirty="0" err="1">
                <a:solidFill>
                  <a:srgbClr val="000000"/>
                </a:solidFill>
                <a:latin typeface="Calibri" panose="020F0502020204030204" pitchFamily="34" charset="0"/>
              </a:rPr>
              <a:t>doi</a:t>
            </a:r>
            <a:r>
              <a:rPr lang="en-US" sz="1400" dirty="0">
                <a:solidFill>
                  <a:srgbClr val="000000"/>
                </a:solidFill>
                <a:latin typeface="Calibri" panose="020F0502020204030204" pitchFamily="34" charset="0"/>
              </a:rPr>
              <a:t>: 10.1016/j.bbmt.2020.04.013, PMID 32438042. The views expressed in this article are that of the authors and does not reflect the position of the Center for International Blood and Marrow Transplant Research.</a:t>
            </a:r>
            <a:endParaRPr lang="en-US" sz="1400" dirty="0"/>
          </a:p>
        </p:txBody>
      </p:sp>
    </p:spTree>
    <p:extLst>
      <p:ext uri="{BB962C8B-B14F-4D97-AF65-F5344CB8AC3E}">
        <p14:creationId xmlns:p14="http://schemas.microsoft.com/office/powerpoint/2010/main" val="1053909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Collection, Processing, and Storage</a:t>
            </a:r>
          </a:p>
        </p:txBody>
      </p:sp>
      <p:sp>
        <p:nvSpPr>
          <p:cNvPr id="3" name="Content Placeholder 2"/>
          <p:cNvSpPr>
            <a:spLocks noGrp="1"/>
          </p:cNvSpPr>
          <p:nvPr>
            <p:ph idx="1"/>
          </p:nvPr>
        </p:nvSpPr>
        <p:spPr/>
        <p:txBody>
          <a:bodyPr>
            <a:normAutofit fontScale="92500" lnSpcReduction="10000"/>
          </a:bodyPr>
          <a:lstStyle/>
          <a:p>
            <a:r>
              <a:rPr lang="en-US" dirty="0"/>
              <a:t>Goal is to transfer hematopoietic stem cells (HSC) along with appropriate doses of key immune cells from donor to recipient</a:t>
            </a:r>
          </a:p>
          <a:p>
            <a:r>
              <a:rPr lang="en-US" dirty="0"/>
              <a:t>Cells types that matter and are often measured</a:t>
            </a:r>
          </a:p>
          <a:p>
            <a:pPr lvl="1"/>
            <a:r>
              <a:rPr lang="en-US" dirty="0"/>
              <a:t>CD34+ cells</a:t>
            </a:r>
          </a:p>
          <a:p>
            <a:pPr lvl="1"/>
            <a:r>
              <a:rPr lang="en-US" dirty="0"/>
              <a:t>T-cells (CD3, αβCD3 vs. γδCD3)</a:t>
            </a:r>
          </a:p>
          <a:p>
            <a:pPr lvl="1"/>
            <a:r>
              <a:rPr lang="en-US" dirty="0"/>
              <a:t>B-cells (CD19)</a:t>
            </a:r>
          </a:p>
          <a:p>
            <a:pPr lvl="1"/>
            <a:r>
              <a:rPr lang="en-US" dirty="0"/>
              <a:t>NK Cells (CD16, CD56)</a:t>
            </a:r>
          </a:p>
          <a:p>
            <a:r>
              <a:rPr lang="en-US" dirty="0"/>
              <a:t>Cell numbers that are used to choose doses</a:t>
            </a:r>
          </a:p>
          <a:p>
            <a:pPr lvl="1"/>
            <a:r>
              <a:rPr lang="en-US" dirty="0"/>
              <a:t>CD 34 cells/kg recipient weight</a:t>
            </a:r>
          </a:p>
          <a:p>
            <a:pPr lvl="2"/>
            <a:r>
              <a:rPr lang="en-US" dirty="0"/>
              <a:t>Auto doses 2-5x10</a:t>
            </a:r>
            <a:r>
              <a:rPr lang="en-US" baseline="30000" dirty="0"/>
              <a:t>6</a:t>
            </a:r>
            <a:r>
              <a:rPr lang="en-US" dirty="0"/>
              <a:t> CD34+/kg, </a:t>
            </a:r>
            <a:r>
              <a:rPr lang="en-US" dirty="0" err="1"/>
              <a:t>allo</a:t>
            </a:r>
            <a:r>
              <a:rPr lang="en-US" dirty="0"/>
              <a:t> (4-8x10</a:t>
            </a:r>
            <a:r>
              <a:rPr lang="en-US" baseline="30000" dirty="0"/>
              <a:t>6</a:t>
            </a:r>
            <a:r>
              <a:rPr lang="en-US" dirty="0"/>
              <a:t> CD34+/kg), cord (&gt;1.5-2x10</a:t>
            </a:r>
            <a:r>
              <a:rPr lang="en-US" baseline="30000" dirty="0"/>
              <a:t>5</a:t>
            </a:r>
            <a:r>
              <a:rPr lang="en-US" dirty="0"/>
              <a:t> CD34+/kg)</a:t>
            </a:r>
          </a:p>
          <a:p>
            <a:pPr lvl="1"/>
            <a:r>
              <a:rPr lang="en-US" dirty="0"/>
              <a:t>Total Nucleated Cells (TNC)  or mononuclear cells (MNC)/kg recipient weight</a:t>
            </a:r>
          </a:p>
          <a:p>
            <a:pPr lvl="2"/>
            <a:r>
              <a:rPr lang="en-US" dirty="0"/>
              <a:t>After Harvest 2-6x10</a:t>
            </a:r>
            <a:r>
              <a:rPr lang="en-US" baseline="30000" dirty="0"/>
              <a:t>8</a:t>
            </a:r>
            <a:r>
              <a:rPr lang="en-US" dirty="0"/>
              <a:t> MNC/kg, cords &gt;4x10</a:t>
            </a:r>
            <a:r>
              <a:rPr lang="en-US" baseline="30000" dirty="0"/>
              <a:t>7</a:t>
            </a:r>
            <a:r>
              <a:rPr lang="en-US" dirty="0"/>
              <a:t> TNC/kg increases chance of success</a:t>
            </a:r>
          </a:p>
        </p:txBody>
      </p:sp>
    </p:spTree>
    <p:extLst>
      <p:ext uri="{BB962C8B-B14F-4D97-AF65-F5344CB8AC3E}">
        <p14:creationId xmlns:p14="http://schemas.microsoft.com/office/powerpoint/2010/main" val="36643677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a:xfrm>
            <a:off x="732368" y="107951"/>
            <a:ext cx="10723033" cy="1336675"/>
          </a:xfrm>
        </p:spPr>
        <p:txBody>
          <a:bodyPr/>
          <a:lstStyle/>
          <a:p>
            <a:pPr eaLnBrk="1" hangingPunct="1"/>
            <a:r>
              <a:rPr lang="en-US" sz="4000">
                <a:latin typeface="Times New Roman" charset="0"/>
                <a:ea typeface="MS PGothic" charset="0"/>
              </a:rPr>
              <a:t>Which is syngeneic, which is allogeneic, who is the better donor?</a:t>
            </a:r>
          </a:p>
        </p:txBody>
      </p:sp>
      <p:pic>
        <p:nvPicPr>
          <p:cNvPr id="34818" name="Picture 3" descr="twins (fraternal)"/>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15727" r="15727"/>
          <a:stretch>
            <a:fillRect/>
          </a:stretch>
        </p:blipFill>
        <p:spPr>
          <a:xfrm>
            <a:off x="1145266" y="2144649"/>
            <a:ext cx="4047438" cy="3433378"/>
          </a:xfrm>
        </p:spPr>
      </p:pic>
      <p:pic>
        <p:nvPicPr>
          <p:cNvPr id="34819" name="Picture 4" descr="twins (identical)"/>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623509" y="2149764"/>
            <a:ext cx="4075388" cy="3348428"/>
          </a:xfrm>
        </p:spPr>
      </p:pic>
    </p:spTree>
    <p:extLst>
      <p:ext uri="{BB962C8B-B14F-4D97-AF65-F5344CB8AC3E}">
        <p14:creationId xmlns:p14="http://schemas.microsoft.com/office/powerpoint/2010/main" val="1997731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defRPr/>
            </a:pPr>
            <a:r>
              <a:rPr lang="en-US" dirty="0"/>
              <a:t>Contraindications to HSCT: </a:t>
            </a:r>
            <a:r>
              <a:rPr lang="en-US" dirty="0">
                <a:ea typeface="+mj-ea"/>
                <a:cs typeface="+mj-cs"/>
              </a:rPr>
              <a:t>Major Increases in Risk occur with Pre-transplant Conditions</a:t>
            </a:r>
          </a:p>
        </p:txBody>
      </p:sp>
      <p:sp>
        <p:nvSpPr>
          <p:cNvPr id="35842" name="Content Placeholder 5"/>
          <p:cNvSpPr>
            <a:spLocks noGrp="1"/>
          </p:cNvSpPr>
          <p:nvPr>
            <p:ph idx="1"/>
          </p:nvPr>
        </p:nvSpPr>
        <p:spPr/>
        <p:txBody>
          <a:bodyPr>
            <a:normAutofit fontScale="77500" lnSpcReduction="20000"/>
          </a:bodyPr>
          <a:lstStyle/>
          <a:p>
            <a:pPr>
              <a:lnSpc>
                <a:spcPct val="100000"/>
              </a:lnSpc>
            </a:pPr>
            <a:r>
              <a:rPr lang="en-US" sz="3000" dirty="0">
                <a:latin typeface="Calibri" charset="0"/>
                <a:ea typeface="MS PGothic" charset="0"/>
              </a:rPr>
              <a:t>Active infection/inflammation</a:t>
            </a:r>
          </a:p>
          <a:p>
            <a:pPr>
              <a:lnSpc>
                <a:spcPct val="100000"/>
              </a:lnSpc>
            </a:pPr>
            <a:r>
              <a:rPr lang="en-US" sz="3000" dirty="0">
                <a:latin typeface="Calibri" charset="0"/>
                <a:ea typeface="MS PGothic" charset="0"/>
              </a:rPr>
              <a:t>Non-recovery of counts pre-HCT (prolonged neutropenia)</a:t>
            </a:r>
          </a:p>
          <a:p>
            <a:pPr>
              <a:lnSpc>
                <a:spcPct val="100000"/>
              </a:lnSpc>
            </a:pPr>
            <a:r>
              <a:rPr lang="en-US" sz="3000" dirty="0">
                <a:latin typeface="Calibri" charset="0"/>
                <a:ea typeface="MS PGothic" charset="0"/>
              </a:rPr>
              <a:t>Non-remission</a:t>
            </a:r>
          </a:p>
          <a:p>
            <a:pPr>
              <a:lnSpc>
                <a:spcPct val="100000"/>
              </a:lnSpc>
            </a:pPr>
            <a:r>
              <a:rPr lang="en-US" sz="3000" dirty="0">
                <a:latin typeface="Calibri" charset="0"/>
                <a:ea typeface="MS PGothic" charset="0"/>
              </a:rPr>
              <a:t>MRD positivity—HSCT still done with success, increase relapse risk</a:t>
            </a:r>
          </a:p>
          <a:p>
            <a:pPr>
              <a:lnSpc>
                <a:spcPct val="100000"/>
              </a:lnSpc>
            </a:pPr>
            <a:r>
              <a:rPr lang="en-US" sz="3000" dirty="0">
                <a:latin typeface="Calibri" charset="0"/>
                <a:ea typeface="MS PGothic" charset="0"/>
              </a:rPr>
              <a:t>Comorbidities:  Measured by the HCT </a:t>
            </a:r>
            <a:r>
              <a:rPr lang="en-US" sz="3000" dirty="0" err="1">
                <a:latin typeface="Calibri" charset="0"/>
                <a:ea typeface="MS PGothic" charset="0"/>
              </a:rPr>
              <a:t>Comborbidity</a:t>
            </a:r>
            <a:r>
              <a:rPr lang="en-US" sz="3000" dirty="0">
                <a:latin typeface="Calibri" charset="0"/>
                <a:ea typeface="MS PGothic" charset="0"/>
              </a:rPr>
              <a:t> Index (HCT-CI)</a:t>
            </a:r>
          </a:p>
          <a:p>
            <a:pPr lvl="1">
              <a:lnSpc>
                <a:spcPct val="100000"/>
              </a:lnSpc>
            </a:pPr>
            <a:r>
              <a:rPr lang="en-US" sz="2600" dirty="0">
                <a:latin typeface="Calibri" charset="0"/>
                <a:ea typeface="MS PGothic" charset="0"/>
              </a:rPr>
              <a:t>Underlying organ damage</a:t>
            </a:r>
          </a:p>
          <a:p>
            <a:pPr lvl="2">
              <a:lnSpc>
                <a:spcPct val="100000"/>
              </a:lnSpc>
            </a:pPr>
            <a:r>
              <a:rPr lang="en-US" sz="2200" dirty="0">
                <a:latin typeface="Calibri" charset="0"/>
                <a:ea typeface="MS PGothic" charset="0"/>
              </a:rPr>
              <a:t>Pulmonary (FEV1, </a:t>
            </a:r>
            <a:r>
              <a:rPr lang="en-US" sz="2200" dirty="0" err="1">
                <a:latin typeface="Calibri" charset="0"/>
                <a:ea typeface="MS PGothic" charset="0"/>
              </a:rPr>
              <a:t>DLCOc</a:t>
            </a:r>
            <a:r>
              <a:rPr lang="en-US" sz="2200" dirty="0">
                <a:latin typeface="Calibri" charset="0"/>
                <a:ea typeface="MS PGothic" charset="0"/>
              </a:rPr>
              <a:t> &lt;50%), Hepatic (LFTs &gt;5x ULN, T </a:t>
            </a:r>
            <a:r>
              <a:rPr lang="en-US" sz="2200" dirty="0" err="1">
                <a:latin typeface="Calibri" charset="0"/>
                <a:ea typeface="MS PGothic" charset="0"/>
              </a:rPr>
              <a:t>bil</a:t>
            </a:r>
            <a:r>
              <a:rPr lang="en-US" sz="2200" dirty="0">
                <a:latin typeface="Calibri" charset="0"/>
                <a:ea typeface="MS PGothic" charset="0"/>
              </a:rPr>
              <a:t> &gt;2), Cardiac (EF &lt;50%), Renal (GFR &lt; 70)—all risks</a:t>
            </a:r>
          </a:p>
          <a:p>
            <a:pPr lvl="1">
              <a:lnSpc>
                <a:spcPct val="100000"/>
              </a:lnSpc>
            </a:pPr>
            <a:r>
              <a:rPr lang="en-US" sz="3000" dirty="0">
                <a:latin typeface="Calibri" charset="0"/>
                <a:ea typeface="MS PGothic" charset="0"/>
              </a:rPr>
              <a:t>Performance Status (low KS/LPS)</a:t>
            </a:r>
          </a:p>
          <a:p>
            <a:pPr lvl="2">
              <a:lnSpc>
                <a:spcPct val="100000"/>
              </a:lnSpc>
            </a:pPr>
            <a:r>
              <a:rPr lang="en-US" sz="2200" dirty="0">
                <a:latin typeface="Calibri" charset="0"/>
                <a:ea typeface="MS PGothic" charset="0"/>
              </a:rPr>
              <a:t>&lt;90 falls off, &lt;60 major decline</a:t>
            </a:r>
          </a:p>
          <a:p>
            <a:pPr lvl="1">
              <a:lnSpc>
                <a:spcPct val="100000"/>
              </a:lnSpc>
            </a:pPr>
            <a:r>
              <a:rPr lang="en-US" sz="3000" dirty="0">
                <a:latin typeface="Calibri" charset="0"/>
                <a:ea typeface="MS PGothic" charset="0"/>
              </a:rPr>
              <a:t>Psychiatric Disorder requiring significant therapy</a:t>
            </a:r>
          </a:p>
          <a:p>
            <a:pPr>
              <a:lnSpc>
                <a:spcPct val="100000"/>
              </a:lnSpc>
            </a:pPr>
            <a:r>
              <a:rPr lang="en-US" sz="3000" dirty="0">
                <a:latin typeface="Calibri" charset="0"/>
                <a:ea typeface="MS PGothic" charset="0"/>
              </a:rPr>
              <a:t>Some of these issues can be addressed with reduced intensity regimen approaches</a:t>
            </a:r>
          </a:p>
        </p:txBody>
      </p:sp>
    </p:spTree>
    <p:extLst>
      <p:ext uri="{BB962C8B-B14F-4D97-AF65-F5344CB8AC3E}">
        <p14:creationId xmlns:p14="http://schemas.microsoft.com/office/powerpoint/2010/main" val="21760630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r>
              <a:rPr lang="en-US">
                <a:latin typeface="Calibri" charset="0"/>
                <a:ea typeface="MS PGothic" charset="0"/>
              </a:rPr>
              <a:t>Implications of Reduced Intensity</a:t>
            </a:r>
          </a:p>
        </p:txBody>
      </p:sp>
      <p:pic>
        <p:nvPicPr>
          <p:cNvPr id="3686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p:pic>
      <p:sp>
        <p:nvSpPr>
          <p:cNvPr id="2" name="Rectangle 1">
            <a:extLst>
              <a:ext uri="{FF2B5EF4-FFF2-40B4-BE49-F238E27FC236}">
                <a16:creationId xmlns:a16="http://schemas.microsoft.com/office/drawing/2014/main" id="{5C7BA265-7268-4A58-AF1B-A99F39480A6C}"/>
              </a:ext>
            </a:extLst>
          </p:cNvPr>
          <p:cNvSpPr/>
          <p:nvPr/>
        </p:nvSpPr>
        <p:spPr>
          <a:xfrm>
            <a:off x="9091961" y="4001294"/>
            <a:ext cx="2784088" cy="1200329"/>
          </a:xfrm>
          <a:prstGeom prst="rect">
            <a:avLst/>
          </a:prstGeom>
        </p:spPr>
        <p:txBody>
          <a:bodyPr wrap="square">
            <a:spAutoFit/>
          </a:bodyPr>
          <a:lstStyle/>
          <a:p>
            <a:r>
              <a:rPr lang="en-US" sz="1200" dirty="0">
                <a:solidFill>
                  <a:srgbClr val="000000"/>
                </a:solidFill>
                <a:latin typeface="Calibri" panose="020F0502020204030204" pitchFamily="34" charset="0"/>
              </a:rPr>
              <a:t>Reprinted from Biology of Blood and Marrow Transplantation, Volume 15 (Issue 12), </a:t>
            </a:r>
            <a:r>
              <a:rPr lang="en-US" sz="1200" dirty="0" err="1">
                <a:solidFill>
                  <a:srgbClr val="000000"/>
                </a:solidFill>
                <a:latin typeface="Calibri" panose="020F0502020204030204" pitchFamily="34" charset="0"/>
              </a:rPr>
              <a:t>Bacigalupo</a:t>
            </a:r>
            <a:r>
              <a:rPr lang="en-US" sz="1200" dirty="0">
                <a:solidFill>
                  <a:srgbClr val="000000"/>
                </a:solidFill>
                <a:latin typeface="Calibri" panose="020F0502020204030204" pitchFamily="34" charset="0"/>
              </a:rPr>
              <a:t>, et al, Defining the Intensity of Conditioning Regimens: Working Definitions, Pages 1628-1633. ©2009 by Elsevier. Used with permission.</a:t>
            </a:r>
            <a:endParaRPr lang="en-US" sz="1200" dirty="0"/>
          </a:p>
        </p:txBody>
      </p:sp>
    </p:spTree>
    <p:extLst>
      <p:ext uri="{BB962C8B-B14F-4D97-AF65-F5344CB8AC3E}">
        <p14:creationId xmlns:p14="http://schemas.microsoft.com/office/powerpoint/2010/main" val="33109252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ea typeface="+mj-ea"/>
                <a:cs typeface="+mj-cs"/>
              </a:rPr>
              <a:t>Current Practice: Allogeneic Preparative Regimens</a:t>
            </a:r>
          </a:p>
        </p:txBody>
      </p:sp>
      <p:sp>
        <p:nvSpPr>
          <p:cNvPr id="37890" name="Content Placeholder 2"/>
          <p:cNvSpPr>
            <a:spLocks noGrp="1"/>
          </p:cNvSpPr>
          <p:nvPr>
            <p:ph idx="1"/>
          </p:nvPr>
        </p:nvSpPr>
        <p:spPr/>
        <p:txBody>
          <a:bodyPr>
            <a:normAutofit fontScale="92500" lnSpcReduction="10000"/>
          </a:bodyPr>
          <a:lstStyle/>
          <a:p>
            <a:pPr>
              <a:lnSpc>
                <a:spcPct val="80000"/>
              </a:lnSpc>
            </a:pPr>
            <a:r>
              <a:rPr lang="en-US" sz="2700" dirty="0" err="1">
                <a:latin typeface="Calibri" charset="0"/>
                <a:ea typeface="MS PGothic" charset="0"/>
              </a:rPr>
              <a:t>Myeloablative</a:t>
            </a:r>
            <a:r>
              <a:rPr lang="en-US" sz="2700" dirty="0">
                <a:latin typeface="Calibri" charset="0"/>
                <a:ea typeface="MS PGothic" charset="0"/>
              </a:rPr>
              <a:t> approaches superior to RIC for AML/MDS</a:t>
            </a:r>
          </a:p>
          <a:p>
            <a:pPr lvl="1">
              <a:lnSpc>
                <a:spcPct val="80000"/>
              </a:lnSpc>
            </a:pPr>
            <a:r>
              <a:rPr lang="en-US" sz="2300" dirty="0">
                <a:latin typeface="Calibri" charset="0"/>
                <a:ea typeface="MS PGothic" charset="0"/>
              </a:rPr>
              <a:t>BMT CTN randomized trial—marked increase in relapse with RIC</a:t>
            </a:r>
          </a:p>
          <a:p>
            <a:pPr lvl="1">
              <a:lnSpc>
                <a:spcPct val="80000"/>
              </a:lnSpc>
            </a:pPr>
            <a:r>
              <a:rPr lang="en-US" sz="2400" dirty="0" err="1">
                <a:latin typeface="Calibri" charset="0"/>
                <a:ea typeface="MS PGothic" charset="0"/>
              </a:rPr>
              <a:t>Busulfan</a:t>
            </a:r>
            <a:r>
              <a:rPr lang="en-US" sz="2400" dirty="0">
                <a:latin typeface="Calibri" charset="0"/>
                <a:ea typeface="MS PGothic" charset="0"/>
              </a:rPr>
              <a:t>-based regimens: </a:t>
            </a:r>
            <a:r>
              <a:rPr lang="en-US" sz="2000" dirty="0">
                <a:latin typeface="Calibri" charset="0"/>
                <a:ea typeface="MS PGothic" charset="0"/>
              </a:rPr>
              <a:t>Bu/Cy, Bu/</a:t>
            </a:r>
            <a:r>
              <a:rPr lang="en-US" sz="2000" dirty="0" err="1">
                <a:latin typeface="Calibri" charset="0"/>
                <a:ea typeface="MS PGothic" charset="0"/>
              </a:rPr>
              <a:t>Fludarabine</a:t>
            </a:r>
            <a:r>
              <a:rPr lang="en-US" sz="2000" dirty="0">
                <a:latin typeface="Calibri" charset="0"/>
                <a:ea typeface="MS PGothic" charset="0"/>
              </a:rPr>
              <a:t>, </a:t>
            </a:r>
            <a:r>
              <a:rPr lang="en-US" sz="2000" dirty="0" err="1">
                <a:latin typeface="Calibri" charset="0"/>
                <a:ea typeface="MS PGothic" charset="0"/>
              </a:rPr>
              <a:t>Treosulfan</a:t>
            </a:r>
            <a:r>
              <a:rPr lang="en-US" sz="2000" dirty="0">
                <a:latin typeface="Calibri" charset="0"/>
                <a:ea typeface="MS PGothic" charset="0"/>
              </a:rPr>
              <a:t>/flu</a:t>
            </a:r>
          </a:p>
          <a:p>
            <a:pPr>
              <a:lnSpc>
                <a:spcPct val="80000"/>
              </a:lnSpc>
            </a:pPr>
            <a:r>
              <a:rPr lang="en-US" sz="2700" dirty="0">
                <a:latin typeface="Calibri" charset="0"/>
                <a:ea typeface="MS PGothic" charset="0"/>
              </a:rPr>
              <a:t>TBI-based approaches better for ALL</a:t>
            </a:r>
          </a:p>
          <a:p>
            <a:pPr lvl="1">
              <a:lnSpc>
                <a:spcPct val="80000"/>
              </a:lnSpc>
            </a:pPr>
            <a:r>
              <a:rPr lang="en-US" sz="2400" dirty="0">
                <a:latin typeface="Calibri" charset="0"/>
                <a:ea typeface="MS PGothic" charset="0"/>
              </a:rPr>
              <a:t>Prospective randomized </a:t>
            </a:r>
            <a:r>
              <a:rPr lang="en-US" sz="2400" dirty="0" err="1">
                <a:latin typeface="Calibri" charset="0"/>
                <a:ea typeface="MS PGothic" charset="0"/>
              </a:rPr>
              <a:t>iBFM</a:t>
            </a:r>
            <a:r>
              <a:rPr lang="en-US" sz="2400" dirty="0">
                <a:latin typeface="Calibri" charset="0"/>
                <a:ea typeface="MS PGothic" charset="0"/>
              </a:rPr>
              <a:t> trial: </a:t>
            </a:r>
            <a:r>
              <a:rPr lang="en-US" dirty="0">
                <a:latin typeface="Calibri" charset="0"/>
                <a:ea typeface="MS PGothic" charset="0"/>
              </a:rPr>
              <a:t>relapse ↓21</a:t>
            </a:r>
            <a:r>
              <a:rPr lang="en-US" sz="2400" dirty="0">
                <a:latin typeface="Calibri" charset="0"/>
                <a:ea typeface="MS PGothic" charset="0"/>
              </a:rPr>
              <a:t>%, OS ↑16% with TBI</a:t>
            </a:r>
          </a:p>
          <a:p>
            <a:pPr lvl="2">
              <a:lnSpc>
                <a:spcPct val="80000"/>
              </a:lnSpc>
            </a:pPr>
            <a:r>
              <a:rPr lang="en-US" sz="2000" dirty="0">
                <a:latin typeface="Calibri" charset="0"/>
                <a:ea typeface="MS PGothic" charset="0"/>
              </a:rPr>
              <a:t>TBI ≥1200-13500cGy in 6-8 fractions + </a:t>
            </a:r>
            <a:r>
              <a:rPr lang="en-US" dirty="0">
                <a:latin typeface="Calibri" charset="0"/>
                <a:ea typeface="MS PGothic" charset="0"/>
              </a:rPr>
              <a:t>Cy or </a:t>
            </a:r>
            <a:r>
              <a:rPr lang="en-US" sz="2000" dirty="0">
                <a:latin typeface="Calibri" charset="0"/>
                <a:ea typeface="MS PGothic" charset="0"/>
              </a:rPr>
              <a:t>VP-16, </a:t>
            </a:r>
            <a:r>
              <a:rPr lang="en-US" dirty="0">
                <a:latin typeface="Calibri" charset="0"/>
                <a:ea typeface="MS PGothic" charset="0"/>
              </a:rPr>
              <a:t>±</a:t>
            </a:r>
            <a:r>
              <a:rPr lang="en-US" sz="2000" dirty="0">
                <a:latin typeface="Calibri" charset="0"/>
                <a:ea typeface="MS PGothic" charset="0"/>
              </a:rPr>
              <a:t> </a:t>
            </a:r>
            <a:r>
              <a:rPr lang="en-US" sz="2000" dirty="0" err="1">
                <a:latin typeface="Calibri" charset="0"/>
                <a:ea typeface="MS PGothic" charset="0"/>
              </a:rPr>
              <a:t>thiotepa</a:t>
            </a:r>
            <a:r>
              <a:rPr lang="en-US" sz="2000" dirty="0">
                <a:latin typeface="Calibri" charset="0"/>
                <a:ea typeface="MS PGothic" charset="0"/>
              </a:rPr>
              <a:t>/</a:t>
            </a:r>
            <a:r>
              <a:rPr lang="en-US" sz="2000" dirty="0" err="1">
                <a:latin typeface="Calibri" charset="0"/>
                <a:ea typeface="MS PGothic" charset="0"/>
              </a:rPr>
              <a:t>fludarabine</a:t>
            </a:r>
            <a:r>
              <a:rPr lang="en-US" sz="2000" dirty="0">
                <a:latin typeface="Calibri" charset="0"/>
                <a:ea typeface="MS PGothic" charset="0"/>
              </a:rPr>
              <a:t> </a:t>
            </a:r>
          </a:p>
          <a:p>
            <a:pPr>
              <a:lnSpc>
                <a:spcPct val="80000"/>
              </a:lnSpc>
            </a:pPr>
            <a:r>
              <a:rPr lang="en-US" sz="2700" dirty="0">
                <a:latin typeface="Calibri" charset="0"/>
                <a:ea typeface="MS PGothic" charset="0"/>
              </a:rPr>
              <a:t>Non-malignant disorder prep regimens vary</a:t>
            </a:r>
          </a:p>
          <a:p>
            <a:pPr lvl="1">
              <a:lnSpc>
                <a:spcPct val="80000"/>
              </a:lnSpc>
            </a:pPr>
            <a:r>
              <a:rPr lang="en-US" sz="2400" dirty="0">
                <a:latin typeface="Calibri" charset="0"/>
                <a:ea typeface="MS PGothic" charset="0"/>
              </a:rPr>
              <a:t>RIC for HLH—flu/</a:t>
            </a:r>
            <a:r>
              <a:rPr lang="en-US" sz="2400" dirty="0" err="1">
                <a:latin typeface="Calibri" charset="0"/>
                <a:ea typeface="MS PGothic" charset="0"/>
              </a:rPr>
              <a:t>melphalan</a:t>
            </a:r>
            <a:r>
              <a:rPr lang="en-US" dirty="0">
                <a:latin typeface="Calibri" charset="0"/>
                <a:ea typeface="MS PGothic" charset="0"/>
              </a:rPr>
              <a:t> ± </a:t>
            </a:r>
            <a:r>
              <a:rPr lang="en-US" dirty="0" err="1">
                <a:latin typeface="Calibri" charset="0"/>
                <a:ea typeface="MS PGothic" charset="0"/>
              </a:rPr>
              <a:t>thiotepa</a:t>
            </a:r>
            <a:r>
              <a:rPr lang="en-US" sz="2400" dirty="0">
                <a:latin typeface="Calibri" charset="0"/>
                <a:ea typeface="MS PGothic" charset="0"/>
              </a:rPr>
              <a:t>, </a:t>
            </a:r>
            <a:r>
              <a:rPr lang="en-US" dirty="0" err="1">
                <a:latin typeface="Calibri" charset="0"/>
                <a:ea typeface="MS PGothic" charset="0"/>
              </a:rPr>
              <a:t>b</a:t>
            </a:r>
            <a:r>
              <a:rPr lang="en-US" sz="2400" dirty="0" err="1">
                <a:latin typeface="Calibri" charset="0"/>
                <a:ea typeface="MS PGothic" charset="0"/>
              </a:rPr>
              <a:t>u</a:t>
            </a:r>
            <a:r>
              <a:rPr lang="en-US" sz="2400" dirty="0">
                <a:latin typeface="Calibri" charset="0"/>
                <a:ea typeface="MS PGothic" charset="0"/>
              </a:rPr>
              <a:t>/</a:t>
            </a:r>
            <a:r>
              <a:rPr lang="en-US" dirty="0">
                <a:latin typeface="Calibri" charset="0"/>
                <a:ea typeface="MS PGothic" charset="0"/>
              </a:rPr>
              <a:t>c</a:t>
            </a:r>
            <a:r>
              <a:rPr lang="en-US" sz="2400" dirty="0">
                <a:latin typeface="Calibri" charset="0"/>
                <a:ea typeface="MS PGothic" charset="0"/>
              </a:rPr>
              <a:t>y, </a:t>
            </a:r>
            <a:r>
              <a:rPr lang="en-US" sz="2400" dirty="0" err="1">
                <a:latin typeface="Calibri" charset="0"/>
                <a:ea typeface="MS PGothic" charset="0"/>
              </a:rPr>
              <a:t>treo</a:t>
            </a:r>
            <a:r>
              <a:rPr lang="en-US" sz="2400" dirty="0">
                <a:latin typeface="Calibri" charset="0"/>
                <a:ea typeface="MS PGothic" charset="0"/>
              </a:rPr>
              <a:t>/flu</a:t>
            </a:r>
          </a:p>
          <a:p>
            <a:pPr lvl="1">
              <a:lnSpc>
                <a:spcPct val="80000"/>
              </a:lnSpc>
            </a:pPr>
            <a:r>
              <a:rPr lang="en-US" dirty="0">
                <a:latin typeface="Calibri" charset="0"/>
                <a:ea typeface="MS PGothic" charset="0"/>
              </a:rPr>
              <a:t>Some disorders hard to engraft (SCD/</a:t>
            </a:r>
            <a:r>
              <a:rPr lang="en-US" dirty="0" err="1">
                <a:latin typeface="Calibri" charset="0"/>
                <a:ea typeface="MS PGothic" charset="0"/>
              </a:rPr>
              <a:t>thal</a:t>
            </a:r>
            <a:r>
              <a:rPr lang="en-US" dirty="0">
                <a:latin typeface="Calibri" charset="0"/>
                <a:ea typeface="MS PGothic" charset="0"/>
              </a:rPr>
              <a:t>)</a:t>
            </a:r>
          </a:p>
          <a:p>
            <a:pPr lvl="1">
              <a:lnSpc>
                <a:spcPct val="80000"/>
              </a:lnSpc>
            </a:pPr>
            <a:r>
              <a:rPr lang="en-US" sz="2400" dirty="0" err="1">
                <a:latin typeface="Calibri" charset="0"/>
                <a:ea typeface="MS PGothic" charset="0"/>
              </a:rPr>
              <a:t>Serotherapy</a:t>
            </a:r>
            <a:r>
              <a:rPr lang="en-US" sz="2400" dirty="0">
                <a:latin typeface="Calibri" charset="0"/>
                <a:ea typeface="MS PGothic" charset="0"/>
              </a:rPr>
              <a:t> (</a:t>
            </a:r>
            <a:r>
              <a:rPr lang="en-US" sz="2400" dirty="0" err="1">
                <a:latin typeface="Calibri" charset="0"/>
                <a:ea typeface="MS PGothic" charset="0"/>
              </a:rPr>
              <a:t>rATG</a:t>
            </a:r>
            <a:r>
              <a:rPr lang="en-US" sz="2400" dirty="0">
                <a:latin typeface="Calibri" charset="0"/>
                <a:ea typeface="MS PGothic" charset="0"/>
              </a:rPr>
              <a:t>, </a:t>
            </a:r>
            <a:r>
              <a:rPr lang="en-US" sz="2400" dirty="0" err="1">
                <a:latin typeface="Calibri" charset="0"/>
                <a:ea typeface="MS PGothic" charset="0"/>
              </a:rPr>
              <a:t>Campath</a:t>
            </a:r>
            <a:r>
              <a:rPr lang="en-US" sz="2400" dirty="0">
                <a:latin typeface="Calibri" charset="0"/>
                <a:ea typeface="MS PGothic" charset="0"/>
              </a:rPr>
              <a:t>) always used to reduce GVHD</a:t>
            </a:r>
          </a:p>
          <a:p>
            <a:pPr>
              <a:lnSpc>
                <a:spcPct val="80000"/>
              </a:lnSpc>
            </a:pPr>
            <a:r>
              <a:rPr lang="en-US" sz="2700" dirty="0">
                <a:latin typeface="Calibri" charset="0"/>
                <a:ea typeface="MS PGothic" charset="0"/>
              </a:rPr>
              <a:t>Some disorders require reduced, minimal, or no prep</a:t>
            </a:r>
          </a:p>
          <a:p>
            <a:pPr lvl="1">
              <a:lnSpc>
                <a:spcPct val="80000"/>
              </a:lnSpc>
            </a:pPr>
            <a:r>
              <a:rPr lang="en-US" sz="2400" dirty="0">
                <a:latin typeface="Calibri" charset="0"/>
                <a:ea typeface="MS PGothic" charset="0"/>
              </a:rPr>
              <a:t>FA—sensitive to TBI, 300cGy vs. 1200, lower dose chemo, cy 40 vs. 120 or 200.</a:t>
            </a:r>
          </a:p>
          <a:p>
            <a:pPr lvl="1">
              <a:lnSpc>
                <a:spcPct val="80000"/>
              </a:lnSpc>
            </a:pPr>
            <a:r>
              <a:rPr lang="en-US" sz="2400" dirty="0">
                <a:latin typeface="Calibri" charset="0"/>
                <a:ea typeface="MS PGothic" charset="0"/>
              </a:rPr>
              <a:t>SCID—Sib donors, no prep needed, URD, less prep may be possible.</a:t>
            </a:r>
          </a:p>
        </p:txBody>
      </p:sp>
    </p:spTree>
    <p:extLst>
      <p:ext uri="{BB962C8B-B14F-4D97-AF65-F5344CB8AC3E}">
        <p14:creationId xmlns:p14="http://schemas.microsoft.com/office/powerpoint/2010/main" val="17402916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r>
              <a:rPr lang="en-US">
                <a:latin typeface="Calibri" charset="0"/>
                <a:ea typeface="MS PGothic" charset="0"/>
              </a:rPr>
              <a:t>Allogeneic Conditioning Regimens</a:t>
            </a:r>
          </a:p>
        </p:txBody>
      </p:sp>
      <p:pic>
        <p:nvPicPr>
          <p:cNvPr id="38914" name="Content Placeholder 7" descr="CDR712363-750.jpg"/>
          <p:cNvPicPr>
            <a:picLocks noGrp="1" noChangeAspect="1"/>
          </p:cNvPicPr>
          <p:nvPr>
            <p:ph idx="1"/>
          </p:nvPr>
        </p:nvPicPr>
        <p:blipFill>
          <a:blip r:embed="rId2">
            <a:extLst>
              <a:ext uri="{28A0092B-C50C-407E-A947-70E740481C1C}">
                <a14:useLocalDpi xmlns:a14="http://schemas.microsoft.com/office/drawing/2010/main" val="0"/>
              </a:ext>
            </a:extLst>
          </a:blip>
          <a:srcRect l="-40552" r="-40552"/>
          <a:stretch>
            <a:fillRect/>
          </a:stretch>
        </p:blipFill>
        <p:spPr>
          <a:xfrm>
            <a:off x="-423" y="1478604"/>
            <a:ext cx="11955717" cy="4947256"/>
          </a:xfrm>
        </p:spPr>
      </p:pic>
      <p:sp>
        <p:nvSpPr>
          <p:cNvPr id="2" name="Rectangle 1">
            <a:extLst>
              <a:ext uri="{FF2B5EF4-FFF2-40B4-BE49-F238E27FC236}">
                <a16:creationId xmlns:a16="http://schemas.microsoft.com/office/drawing/2014/main" id="{C08FBA2C-20ED-494F-923C-C7385D5B8AE2}"/>
              </a:ext>
            </a:extLst>
          </p:cNvPr>
          <p:cNvSpPr/>
          <p:nvPr/>
        </p:nvSpPr>
        <p:spPr>
          <a:xfrm>
            <a:off x="9501220" y="4855480"/>
            <a:ext cx="2609004" cy="1015663"/>
          </a:xfrm>
          <a:prstGeom prst="rect">
            <a:avLst/>
          </a:prstGeom>
        </p:spPr>
        <p:txBody>
          <a:bodyPr wrap="square">
            <a:spAutoFit/>
          </a:bodyPr>
          <a:lstStyle/>
          <a:p>
            <a:r>
              <a:rPr lang="en-US" sz="1200" dirty="0">
                <a:solidFill>
                  <a:srgbClr val="000000"/>
                </a:solidFill>
                <a:latin typeface="Calibri" panose="020F0502020204030204" pitchFamily="34" charset="0"/>
              </a:rPr>
              <a:t>Reproduced with permission from Van </a:t>
            </a:r>
            <a:r>
              <a:rPr lang="en-US" sz="1200" dirty="0" err="1">
                <a:solidFill>
                  <a:srgbClr val="000000"/>
                </a:solidFill>
                <a:latin typeface="Calibri" panose="020F0502020204030204" pitchFamily="34" charset="0"/>
              </a:rPr>
              <a:t>Burik</a:t>
            </a:r>
            <a:r>
              <a:rPr lang="en-US" sz="1200" dirty="0">
                <a:solidFill>
                  <a:srgbClr val="000000"/>
                </a:solidFill>
                <a:latin typeface="Calibri" panose="020F0502020204030204" pitchFamily="34" charset="0"/>
              </a:rPr>
              <a:t>, </a:t>
            </a:r>
            <a:r>
              <a:rPr lang="en-US" sz="1200" dirty="0" err="1">
                <a:solidFill>
                  <a:srgbClr val="000000"/>
                </a:solidFill>
                <a:latin typeface="Calibri" panose="020F0502020204030204" pitchFamily="34" charset="0"/>
              </a:rPr>
              <a:t>Freifeld</a:t>
            </a:r>
            <a:r>
              <a:rPr lang="en-US" sz="1200" dirty="0">
                <a:solidFill>
                  <a:srgbClr val="000000"/>
                </a:solidFill>
                <a:latin typeface="Calibri" panose="020F0502020204030204" pitchFamily="34" charset="0"/>
              </a:rPr>
              <a:t>. </a:t>
            </a:r>
            <a:r>
              <a:rPr lang="en-US" sz="1200" i="1" dirty="0">
                <a:solidFill>
                  <a:srgbClr val="000000"/>
                </a:solidFill>
                <a:latin typeface="Calibri" panose="020F0502020204030204" pitchFamily="34" charset="0"/>
              </a:rPr>
              <a:t>Clinical Oncology,</a:t>
            </a:r>
            <a:r>
              <a:rPr lang="en-US" sz="1200" dirty="0">
                <a:solidFill>
                  <a:srgbClr val="000000"/>
                </a:solidFill>
                <a:latin typeface="Calibri" panose="020F0502020204030204" pitchFamily="34" charset="0"/>
              </a:rPr>
              <a:t> 3rd Edition. Philadelphia: Churchill Livingstone; 2004:942. ©2004 by Elsevier. </a:t>
            </a:r>
            <a:endParaRPr lang="en-US" sz="1200" dirty="0"/>
          </a:p>
        </p:txBody>
      </p:sp>
    </p:spTree>
    <p:extLst>
      <p:ext uri="{BB962C8B-B14F-4D97-AF65-F5344CB8AC3E}">
        <p14:creationId xmlns:p14="http://schemas.microsoft.com/office/powerpoint/2010/main" val="1635799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Practice: Autologous Preparative Regimens</a:t>
            </a:r>
          </a:p>
        </p:txBody>
      </p:sp>
      <p:sp>
        <p:nvSpPr>
          <p:cNvPr id="3" name="Content Placeholder 2"/>
          <p:cNvSpPr>
            <a:spLocks noGrp="1"/>
          </p:cNvSpPr>
          <p:nvPr>
            <p:ph idx="1"/>
          </p:nvPr>
        </p:nvSpPr>
        <p:spPr/>
        <p:txBody>
          <a:bodyPr/>
          <a:lstStyle/>
          <a:p>
            <a:r>
              <a:rPr lang="en-US" dirty="0"/>
              <a:t>All autologous regimens are high dose, </a:t>
            </a:r>
            <a:r>
              <a:rPr lang="en-US" dirty="0" err="1"/>
              <a:t>myeloablative</a:t>
            </a:r>
            <a:r>
              <a:rPr lang="en-US" dirty="0"/>
              <a:t> procedures</a:t>
            </a:r>
          </a:p>
          <a:p>
            <a:r>
              <a:rPr lang="en-US" dirty="0"/>
              <a:t>Disease specific (especially if targeted at CNS)</a:t>
            </a:r>
          </a:p>
          <a:p>
            <a:r>
              <a:rPr lang="en-US" dirty="0" err="1"/>
              <a:t>Neuroblastoma</a:t>
            </a:r>
            <a:endParaRPr lang="en-US" dirty="0"/>
          </a:p>
          <a:p>
            <a:pPr lvl="1"/>
            <a:r>
              <a:rPr lang="en-US" dirty="0"/>
              <a:t>Carbo/</a:t>
            </a:r>
            <a:r>
              <a:rPr lang="en-US" dirty="0" err="1"/>
              <a:t>Etop</a:t>
            </a:r>
            <a:r>
              <a:rPr lang="en-US" dirty="0"/>
              <a:t>/Mel (CEM), </a:t>
            </a:r>
            <a:r>
              <a:rPr lang="en-US" dirty="0" err="1"/>
              <a:t>Thio</a:t>
            </a:r>
            <a:r>
              <a:rPr lang="en-US" dirty="0"/>
              <a:t>/Cy, Bu/Mel, I-131 MIBG</a:t>
            </a:r>
          </a:p>
          <a:p>
            <a:pPr lvl="2"/>
            <a:r>
              <a:rPr lang="en-US" dirty="0"/>
              <a:t>Tandem procedures</a:t>
            </a:r>
          </a:p>
          <a:p>
            <a:r>
              <a:rPr lang="en-US" dirty="0"/>
              <a:t>CNS Tumors</a:t>
            </a:r>
          </a:p>
          <a:p>
            <a:pPr lvl="1"/>
            <a:r>
              <a:rPr lang="en-US" dirty="0"/>
              <a:t>Carbo/</a:t>
            </a:r>
            <a:r>
              <a:rPr lang="en-US" dirty="0" err="1"/>
              <a:t>thio</a:t>
            </a:r>
            <a:r>
              <a:rPr lang="en-US" dirty="0"/>
              <a:t> x 3 tandem, Carbo/</a:t>
            </a:r>
            <a:r>
              <a:rPr lang="en-US" dirty="0" err="1"/>
              <a:t>thio</a:t>
            </a:r>
            <a:r>
              <a:rPr lang="en-US" dirty="0"/>
              <a:t>/</a:t>
            </a:r>
            <a:r>
              <a:rPr lang="en-US" dirty="0" err="1"/>
              <a:t>etop</a:t>
            </a:r>
            <a:r>
              <a:rPr lang="en-US" dirty="0"/>
              <a:t> x 1</a:t>
            </a:r>
          </a:p>
          <a:p>
            <a:r>
              <a:rPr lang="en-US" dirty="0"/>
              <a:t>Lymphoma</a:t>
            </a:r>
          </a:p>
          <a:p>
            <a:pPr lvl="1"/>
            <a:r>
              <a:rPr lang="en-US" dirty="0"/>
              <a:t>BEAM (BCNU/</a:t>
            </a:r>
            <a:r>
              <a:rPr lang="en-US" dirty="0" err="1"/>
              <a:t>Etop</a:t>
            </a:r>
            <a:r>
              <a:rPr lang="en-US" dirty="0"/>
              <a:t>/Ara-C/Mel)</a:t>
            </a:r>
          </a:p>
        </p:txBody>
      </p:sp>
    </p:spTree>
    <p:extLst>
      <p:ext uri="{BB962C8B-B14F-4D97-AF65-F5344CB8AC3E}">
        <p14:creationId xmlns:p14="http://schemas.microsoft.com/office/powerpoint/2010/main" val="32545895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Complications:  Infections</a:t>
            </a:r>
          </a:p>
        </p:txBody>
      </p:sp>
      <p:sp>
        <p:nvSpPr>
          <p:cNvPr id="3" name="Content Placeholder 2"/>
          <p:cNvSpPr>
            <a:spLocks noGrp="1"/>
          </p:cNvSpPr>
          <p:nvPr>
            <p:ph idx="1"/>
          </p:nvPr>
        </p:nvSpPr>
        <p:spPr/>
        <p:txBody>
          <a:bodyPr/>
          <a:lstStyle/>
          <a:p>
            <a:pPr>
              <a:spcBef>
                <a:spcPct val="50000"/>
              </a:spcBef>
              <a:buFontTx/>
              <a:buChar char="•"/>
            </a:pPr>
            <a:r>
              <a:rPr lang="en-US" dirty="0">
                <a:solidFill>
                  <a:srgbClr val="000000"/>
                </a:solidFill>
                <a:latin typeface="Arial" charset="0"/>
              </a:rPr>
              <a:t>Occur early and late</a:t>
            </a:r>
          </a:p>
          <a:p>
            <a:pPr>
              <a:spcBef>
                <a:spcPct val="50000"/>
              </a:spcBef>
              <a:buFontTx/>
              <a:buChar char="•"/>
            </a:pPr>
            <a:r>
              <a:rPr lang="en-US" dirty="0">
                <a:solidFill>
                  <a:srgbClr val="000000"/>
                </a:solidFill>
                <a:latin typeface="Arial" charset="0"/>
              </a:rPr>
              <a:t>Please see the following chart and Sung-Yun </a:t>
            </a:r>
            <a:r>
              <a:rPr lang="en-US" dirty="0" err="1">
                <a:solidFill>
                  <a:srgbClr val="000000"/>
                </a:solidFill>
                <a:latin typeface="Arial" charset="0"/>
              </a:rPr>
              <a:t>Pai’s</a:t>
            </a:r>
            <a:r>
              <a:rPr lang="en-US" dirty="0">
                <a:solidFill>
                  <a:srgbClr val="000000"/>
                </a:solidFill>
                <a:latin typeface="Arial" charset="0"/>
              </a:rPr>
              <a:t> lecture</a:t>
            </a:r>
          </a:p>
        </p:txBody>
      </p:sp>
    </p:spTree>
    <p:extLst>
      <p:ext uri="{BB962C8B-B14F-4D97-AF65-F5344CB8AC3E}">
        <p14:creationId xmlns:p14="http://schemas.microsoft.com/office/powerpoint/2010/main" val="23941109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3"/>
          <p:cNvSpPr txBox="1">
            <a:spLocks noChangeArrowheads="1"/>
          </p:cNvSpPr>
          <p:nvPr/>
        </p:nvSpPr>
        <p:spPr bwMode="auto">
          <a:xfrm>
            <a:off x="0" y="787401"/>
            <a:ext cx="1168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71450">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endParaRPr lang="en-US" sz="2000">
              <a:solidFill>
                <a:srgbClr val="FFFFFF"/>
              </a:solidFill>
              <a:latin typeface="Arial" charset="0"/>
            </a:endParaRPr>
          </a:p>
        </p:txBody>
      </p:sp>
      <p:pic>
        <p:nvPicPr>
          <p:cNvPr id="46082" name="Picture 6" descr="HS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7917" y="792164"/>
            <a:ext cx="6779683" cy="5913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20" name="Text Box 7"/>
          <p:cNvSpPr txBox="1">
            <a:spLocks noChangeArrowheads="1"/>
          </p:cNvSpPr>
          <p:nvPr/>
        </p:nvSpPr>
        <p:spPr bwMode="auto">
          <a:xfrm>
            <a:off x="9042400" y="4343401"/>
            <a:ext cx="2844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50000"/>
              </a:spcBef>
              <a:buFontTx/>
              <a:buNone/>
              <a:defRPr/>
            </a:pPr>
            <a:r>
              <a:rPr lang="en-US" altLang="en-US" sz="1200" dirty="0">
                <a:solidFill>
                  <a:srgbClr val="000000"/>
                </a:solidFill>
              </a:rPr>
              <a:t>Adapted from Van </a:t>
            </a:r>
            <a:r>
              <a:rPr lang="en-US" altLang="en-US" sz="1200" dirty="0" err="1">
                <a:solidFill>
                  <a:srgbClr val="000000"/>
                </a:solidFill>
              </a:rPr>
              <a:t>Burik</a:t>
            </a:r>
            <a:r>
              <a:rPr lang="en-US" altLang="en-US" sz="1200" dirty="0">
                <a:solidFill>
                  <a:srgbClr val="000000"/>
                </a:solidFill>
              </a:rPr>
              <a:t>, </a:t>
            </a:r>
            <a:r>
              <a:rPr lang="en-US" altLang="en-US" sz="1200" dirty="0" err="1">
                <a:solidFill>
                  <a:srgbClr val="000000"/>
                </a:solidFill>
              </a:rPr>
              <a:t>Freifeld</a:t>
            </a:r>
            <a:r>
              <a:rPr lang="en-US" altLang="en-US" sz="1200" dirty="0">
                <a:solidFill>
                  <a:srgbClr val="000000"/>
                </a:solidFill>
              </a:rPr>
              <a:t>.  Clinical Oncology, 3rd Edition.  Philadelphia: Churchill Livingstone; 2004:942.</a:t>
            </a:r>
            <a:r>
              <a:rPr lang="en-US" altLang="en-US" sz="1200" i="1" dirty="0">
                <a:solidFill>
                  <a:schemeClr val="bg1">
                    <a:lumMod val="50000"/>
                  </a:schemeClr>
                </a:solidFill>
                <a:latin typeface="+mn-lt"/>
                <a:cs typeface="+mn-cs"/>
              </a:rPr>
              <a:t> </a:t>
            </a:r>
            <a:r>
              <a:rPr lang="en-US" sz="1200" dirty="0">
                <a:solidFill>
                  <a:srgbClr val="000000"/>
                </a:solidFill>
              </a:rPr>
              <a:t>©2004 by Elsevier. </a:t>
            </a:r>
            <a:endParaRPr lang="en-US" altLang="en-US" sz="1200" i="1" dirty="0">
              <a:solidFill>
                <a:schemeClr val="bg1">
                  <a:lumMod val="50000"/>
                </a:schemeClr>
              </a:solidFill>
              <a:latin typeface="+mn-lt"/>
              <a:cs typeface="+mn-cs"/>
            </a:endParaRPr>
          </a:p>
        </p:txBody>
      </p:sp>
      <p:sp>
        <p:nvSpPr>
          <p:cNvPr id="46084" name="Text Box 8"/>
          <p:cNvSpPr txBox="1">
            <a:spLocks noChangeArrowheads="1"/>
          </p:cNvSpPr>
          <p:nvPr/>
        </p:nvSpPr>
        <p:spPr bwMode="auto">
          <a:xfrm>
            <a:off x="289984" y="74613"/>
            <a:ext cx="816561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sz="2800" b="1" dirty="0">
                <a:solidFill>
                  <a:srgbClr val="000000"/>
                </a:solidFill>
                <a:latin typeface="Arial" charset="0"/>
              </a:rPr>
              <a:t>Phases of Predictable Opportunistic Infections</a:t>
            </a:r>
          </a:p>
        </p:txBody>
      </p:sp>
    </p:spTree>
    <p:extLst>
      <p:ext uri="{BB962C8B-B14F-4D97-AF65-F5344CB8AC3E}">
        <p14:creationId xmlns:p14="http://schemas.microsoft.com/office/powerpoint/2010/main" val="317307538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r>
              <a:rPr lang="en-US">
                <a:latin typeface="Calibri" charset="0"/>
                <a:ea typeface="MS PGothic" charset="0"/>
              </a:rPr>
              <a:t>Key Infection Considerations</a:t>
            </a:r>
          </a:p>
        </p:txBody>
      </p:sp>
      <p:sp>
        <p:nvSpPr>
          <p:cNvPr id="52226" name="Content Placeholder 2"/>
          <p:cNvSpPr>
            <a:spLocks noGrp="1"/>
          </p:cNvSpPr>
          <p:nvPr>
            <p:ph idx="1"/>
          </p:nvPr>
        </p:nvSpPr>
        <p:spPr/>
        <p:txBody>
          <a:bodyPr/>
          <a:lstStyle/>
          <a:p>
            <a:r>
              <a:rPr lang="en-US" dirty="0">
                <a:latin typeface="Calibri" charset="0"/>
                <a:ea typeface="MS PGothic" charset="0"/>
              </a:rPr>
              <a:t>Transplant approach affects immune recovery</a:t>
            </a:r>
          </a:p>
          <a:p>
            <a:pPr lvl="1"/>
            <a:r>
              <a:rPr lang="en-US" dirty="0">
                <a:latin typeface="Calibri" charset="0"/>
                <a:ea typeface="MS PGothic" charset="0"/>
              </a:rPr>
              <a:t>Cord blood, T-cell depletion, ATG use=prolonged immune </a:t>
            </a:r>
            <a:r>
              <a:rPr lang="en-US" dirty="0" err="1">
                <a:latin typeface="Calibri" charset="0"/>
                <a:ea typeface="MS PGothic" charset="0"/>
              </a:rPr>
              <a:t>suppresion</a:t>
            </a:r>
            <a:endParaRPr lang="en-US" dirty="0">
              <a:latin typeface="Calibri" charset="0"/>
              <a:ea typeface="MS PGothic" charset="0"/>
            </a:endParaRPr>
          </a:p>
          <a:p>
            <a:pPr lvl="1"/>
            <a:r>
              <a:rPr lang="en-US" dirty="0">
                <a:latin typeface="Calibri" charset="0"/>
                <a:ea typeface="MS PGothic" charset="0"/>
              </a:rPr>
              <a:t>Marked increase in viral reactivation/infection</a:t>
            </a:r>
          </a:p>
          <a:p>
            <a:pPr lvl="2"/>
            <a:r>
              <a:rPr lang="en-US" dirty="0">
                <a:latin typeface="Calibri" charset="0"/>
                <a:ea typeface="MS PGothic" charset="0"/>
              </a:rPr>
              <a:t>CMV, Adeno, EBV—surveillance essential</a:t>
            </a:r>
          </a:p>
          <a:p>
            <a:r>
              <a:rPr lang="en-US" dirty="0">
                <a:latin typeface="Calibri" charset="0"/>
                <a:ea typeface="MS PGothic" charset="0"/>
              </a:rPr>
              <a:t>Occurrence of </a:t>
            </a:r>
            <a:r>
              <a:rPr lang="en-US" dirty="0" err="1">
                <a:latin typeface="Calibri" charset="0"/>
                <a:ea typeface="MS PGothic" charset="0"/>
              </a:rPr>
              <a:t>aGHVD</a:t>
            </a:r>
            <a:r>
              <a:rPr lang="en-US" dirty="0">
                <a:latin typeface="Calibri" charset="0"/>
                <a:ea typeface="MS PGothic" charset="0"/>
              </a:rPr>
              <a:t> or </a:t>
            </a:r>
            <a:r>
              <a:rPr lang="en-US" dirty="0" err="1">
                <a:latin typeface="Calibri" charset="0"/>
                <a:ea typeface="MS PGothic" charset="0"/>
              </a:rPr>
              <a:t>cGVHD</a:t>
            </a:r>
            <a:r>
              <a:rPr lang="en-US" dirty="0">
                <a:latin typeface="Calibri" charset="0"/>
                <a:ea typeface="MS PGothic" charset="0"/>
              </a:rPr>
              <a:t> adds to risk</a:t>
            </a:r>
          </a:p>
          <a:p>
            <a:pPr lvl="1"/>
            <a:r>
              <a:rPr lang="en-US" dirty="0">
                <a:latin typeface="Calibri" charset="0"/>
                <a:ea typeface="MS PGothic" charset="0"/>
              </a:rPr>
              <a:t>Use of and dose of steroids critical risk factor</a:t>
            </a:r>
          </a:p>
          <a:p>
            <a:pPr lvl="1"/>
            <a:r>
              <a:rPr lang="en-US" dirty="0">
                <a:latin typeface="Calibri" charset="0"/>
                <a:ea typeface="MS PGothic" charset="0"/>
              </a:rPr>
              <a:t>Doses &lt;1mg/kg and </a:t>
            </a:r>
            <a:r>
              <a:rPr lang="en-US" dirty="0" err="1">
                <a:latin typeface="Calibri" charset="0"/>
                <a:ea typeface="MS PGothic" charset="0"/>
              </a:rPr>
              <a:t>qod</a:t>
            </a:r>
            <a:r>
              <a:rPr lang="en-US" dirty="0">
                <a:latin typeface="Calibri" charset="0"/>
                <a:ea typeface="MS PGothic" charset="0"/>
              </a:rPr>
              <a:t> dosing can decrease risk</a:t>
            </a:r>
          </a:p>
          <a:p>
            <a:r>
              <a:rPr lang="en-US" dirty="0">
                <a:latin typeface="Calibri" charset="0"/>
                <a:ea typeface="MS PGothic" charset="0"/>
              </a:rPr>
              <a:t>Infection increases the risk of all complications we will review</a:t>
            </a:r>
          </a:p>
        </p:txBody>
      </p:sp>
    </p:spTree>
    <p:extLst>
      <p:ext uri="{BB962C8B-B14F-4D97-AF65-F5344CB8AC3E}">
        <p14:creationId xmlns:p14="http://schemas.microsoft.com/office/powerpoint/2010/main" val="11544067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dirty="0">
                <a:latin typeface="Calibri" charset="0"/>
                <a:ea typeface="MS PGothic" charset="0"/>
              </a:rPr>
              <a:t>Case Presentation: Partial </a:t>
            </a:r>
            <a:r>
              <a:rPr lang="en-US" dirty="0" err="1">
                <a:latin typeface="Calibri" charset="0"/>
                <a:ea typeface="MS PGothic" charset="0"/>
              </a:rPr>
              <a:t>Chimerism</a:t>
            </a:r>
            <a:r>
              <a:rPr lang="en-US" dirty="0">
                <a:latin typeface="Calibri" charset="0"/>
                <a:ea typeface="MS PGothic" charset="0"/>
              </a:rPr>
              <a:t> and Graft Rejection</a:t>
            </a:r>
          </a:p>
        </p:txBody>
      </p:sp>
      <p:sp>
        <p:nvSpPr>
          <p:cNvPr id="16386" name="Content Placeholder 2"/>
          <p:cNvSpPr>
            <a:spLocks noGrp="1"/>
          </p:cNvSpPr>
          <p:nvPr>
            <p:ph idx="1"/>
          </p:nvPr>
        </p:nvSpPr>
        <p:spPr/>
        <p:txBody>
          <a:bodyPr/>
          <a:lstStyle/>
          <a:p>
            <a:pPr marL="0" indent="0">
              <a:lnSpc>
                <a:spcPct val="80000"/>
              </a:lnSpc>
              <a:buFont typeface="Arial" charset="0"/>
              <a:buNone/>
            </a:pPr>
            <a:r>
              <a:rPr lang="en-US" sz="2400" dirty="0"/>
              <a:t>A 9m old with HLH transplanted with a RIC regimen (</a:t>
            </a:r>
            <a:r>
              <a:rPr lang="en-US" sz="2400" dirty="0" err="1"/>
              <a:t>alemtuzumab</a:t>
            </a:r>
            <a:r>
              <a:rPr lang="en-US" sz="2400" dirty="0"/>
              <a:t>/flu/</a:t>
            </a:r>
            <a:r>
              <a:rPr lang="en-US" sz="2400" dirty="0" err="1"/>
              <a:t>mel</a:t>
            </a:r>
            <a:r>
              <a:rPr lang="en-US" sz="2400" dirty="0"/>
              <a:t>) has falling whole blood donor </a:t>
            </a:r>
            <a:r>
              <a:rPr lang="en-US" sz="2400" dirty="0" err="1"/>
              <a:t>chimerism</a:t>
            </a:r>
            <a:r>
              <a:rPr lang="en-US" sz="2400" dirty="0"/>
              <a:t> at day +55 (90% to 70%)</a:t>
            </a:r>
            <a:r>
              <a:rPr lang="en-US" sz="2200" dirty="0">
                <a:latin typeface="Calibri" charset="0"/>
                <a:ea typeface="MS PGothic" charset="0"/>
              </a:rPr>
              <a:t>. You should:</a:t>
            </a:r>
          </a:p>
          <a:p>
            <a:pPr marL="0" lvl="1" indent="0">
              <a:lnSpc>
                <a:spcPct val="80000"/>
              </a:lnSpc>
              <a:spcBef>
                <a:spcPts val="1000"/>
              </a:spcBef>
              <a:buNone/>
            </a:pPr>
            <a:r>
              <a:rPr lang="en-US" sz="2200" dirty="0">
                <a:latin typeface="Calibri" charset="0"/>
                <a:ea typeface="MS PGothic" charset="0"/>
              </a:rPr>
              <a:t>	A.	</a:t>
            </a:r>
            <a:r>
              <a:rPr lang="en-US" dirty="0"/>
              <a:t>Wean immune suppression rapidly and follow </a:t>
            </a:r>
            <a:r>
              <a:rPr lang="en-US" dirty="0" err="1"/>
              <a:t>chimerism</a:t>
            </a:r>
            <a:r>
              <a:rPr lang="en-US" altLang="ja-JP" sz="2200" dirty="0">
                <a:latin typeface="Calibri" charset="0"/>
                <a:ea typeface="MS PGothic" charset="0"/>
              </a:rPr>
              <a:t>	</a:t>
            </a:r>
          </a:p>
          <a:p>
            <a:pPr marL="0" lvl="1" indent="0">
              <a:lnSpc>
                <a:spcPct val="80000"/>
              </a:lnSpc>
              <a:spcBef>
                <a:spcPts val="1000"/>
              </a:spcBef>
              <a:buNone/>
            </a:pPr>
            <a:r>
              <a:rPr lang="en-US" sz="2200" dirty="0">
                <a:latin typeface="Calibri" charset="0"/>
                <a:ea typeface="MS PGothic" charset="0"/>
              </a:rPr>
              <a:t>	B.	</a:t>
            </a:r>
            <a:r>
              <a:rPr lang="en-US" dirty="0"/>
              <a:t>Give </a:t>
            </a:r>
            <a:r>
              <a:rPr lang="en-US" dirty="0" err="1"/>
              <a:t>fludarabine</a:t>
            </a:r>
            <a:r>
              <a:rPr lang="en-US" dirty="0"/>
              <a:t> followed by DLI</a:t>
            </a:r>
          </a:p>
          <a:p>
            <a:pPr marL="0" lvl="1" indent="0">
              <a:lnSpc>
                <a:spcPct val="80000"/>
              </a:lnSpc>
              <a:spcBef>
                <a:spcPts val="1000"/>
              </a:spcBef>
              <a:buNone/>
            </a:pPr>
            <a:r>
              <a:rPr lang="en-US" sz="2200" dirty="0">
                <a:latin typeface="Calibri" charset="0"/>
                <a:ea typeface="MS PGothic" charset="0"/>
              </a:rPr>
              <a:t>	C.	</a:t>
            </a:r>
            <a:r>
              <a:rPr lang="en-US" dirty="0"/>
              <a:t>Give a CD34+ stem cell boost</a:t>
            </a:r>
          </a:p>
          <a:p>
            <a:pPr marL="0" indent="0">
              <a:lnSpc>
                <a:spcPct val="80000"/>
              </a:lnSpc>
              <a:buFont typeface="Arial" charset="0"/>
              <a:buNone/>
            </a:pPr>
            <a:r>
              <a:rPr lang="en-US" sz="2200" dirty="0">
                <a:latin typeface="Calibri" charset="0"/>
                <a:ea typeface="MS PGothic" charset="0"/>
              </a:rPr>
              <a:t>	D.	Arrange for a second HSCT from a different donor using </a:t>
            </a:r>
            <a:r>
              <a:rPr lang="en-US" sz="2200" dirty="0" err="1">
                <a:latin typeface="Calibri" charset="0"/>
                <a:ea typeface="MS PGothic" charset="0"/>
              </a:rPr>
              <a:t>rATG</a:t>
            </a:r>
            <a:r>
              <a:rPr lang="en-US" sz="2200" dirty="0">
                <a:latin typeface="Calibri" charset="0"/>
                <a:ea typeface="MS PGothic" charset="0"/>
              </a:rPr>
              <a:t>/flu/cy/low dose TBI</a:t>
            </a:r>
          </a:p>
          <a:p>
            <a:pPr marL="0" indent="0">
              <a:lnSpc>
                <a:spcPct val="80000"/>
              </a:lnSpc>
              <a:buFont typeface="Arial" charset="0"/>
              <a:buNone/>
            </a:pPr>
            <a:r>
              <a:rPr lang="en-US" sz="2200" dirty="0">
                <a:latin typeface="Calibri" charset="0"/>
                <a:ea typeface="MS PGothic" charset="0"/>
              </a:rPr>
              <a:t>	E.	Increase Immune suppression to stabilize the graft</a:t>
            </a:r>
          </a:p>
        </p:txBody>
      </p:sp>
    </p:spTree>
    <p:extLst>
      <p:ext uri="{BB962C8B-B14F-4D97-AF65-F5344CB8AC3E}">
        <p14:creationId xmlns:p14="http://schemas.microsoft.com/office/powerpoint/2010/main" val="644980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732368" y="107951"/>
            <a:ext cx="10723033" cy="1336675"/>
          </a:xfrm>
        </p:spPr>
        <p:txBody>
          <a:bodyPr/>
          <a:lstStyle/>
          <a:p>
            <a:pPr eaLnBrk="1" hangingPunct="1"/>
            <a:r>
              <a:rPr lang="en-US" sz="4000">
                <a:latin typeface="Times New Roman" charset="0"/>
                <a:ea typeface="MS PGothic" charset="0"/>
              </a:rPr>
              <a:t>Bone Marrow—the Traditional Source</a:t>
            </a:r>
          </a:p>
        </p:txBody>
      </p:sp>
      <p:pic>
        <p:nvPicPr>
          <p:cNvPr id="23554" name="Picture 3" descr="marrow harvest"/>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20651" r="20651"/>
          <a:stretch>
            <a:fillRect/>
          </a:stretch>
        </p:blipFill>
        <p:spPr>
          <a:xfrm>
            <a:off x="732367" y="1600200"/>
            <a:ext cx="5120217" cy="4343400"/>
          </a:xfrm>
        </p:spPr>
      </p:pic>
      <p:pic>
        <p:nvPicPr>
          <p:cNvPr id="23555" name="Picture 4" descr="hip bon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t="12120" b="12120"/>
          <a:stretch>
            <a:fillRect/>
          </a:stretch>
        </p:blipFill>
        <p:spPr>
          <a:xfrm>
            <a:off x="6335184" y="1600200"/>
            <a:ext cx="5120216" cy="4343400"/>
          </a:xfrm>
        </p:spPr>
      </p:pic>
    </p:spTree>
    <p:extLst>
      <p:ext uri="{BB962C8B-B14F-4D97-AF65-F5344CB8AC3E}">
        <p14:creationId xmlns:p14="http://schemas.microsoft.com/office/powerpoint/2010/main" val="24855347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dirty="0">
                <a:latin typeface="Calibri" charset="0"/>
                <a:ea typeface="MS PGothic" charset="0"/>
              </a:rPr>
              <a:t>Case Presentation: Partial </a:t>
            </a:r>
            <a:r>
              <a:rPr lang="en-US" dirty="0" err="1">
                <a:latin typeface="Calibri" charset="0"/>
                <a:ea typeface="MS PGothic" charset="0"/>
              </a:rPr>
              <a:t>Chimerism</a:t>
            </a:r>
            <a:r>
              <a:rPr lang="en-US" dirty="0">
                <a:latin typeface="Calibri" charset="0"/>
                <a:ea typeface="MS PGothic" charset="0"/>
              </a:rPr>
              <a:t> and Graft Rejection</a:t>
            </a:r>
          </a:p>
        </p:txBody>
      </p:sp>
      <p:sp>
        <p:nvSpPr>
          <p:cNvPr id="16386" name="Content Placeholder 2"/>
          <p:cNvSpPr>
            <a:spLocks noGrp="1"/>
          </p:cNvSpPr>
          <p:nvPr>
            <p:ph idx="1"/>
          </p:nvPr>
        </p:nvSpPr>
        <p:spPr/>
        <p:txBody>
          <a:bodyPr/>
          <a:lstStyle/>
          <a:p>
            <a:pPr marL="0" indent="0">
              <a:lnSpc>
                <a:spcPct val="80000"/>
              </a:lnSpc>
              <a:buFont typeface="Arial" charset="0"/>
              <a:buNone/>
            </a:pPr>
            <a:r>
              <a:rPr lang="en-US" sz="2400" dirty="0"/>
              <a:t>A 9m old with HLH transplanted with a RIC regimen (</a:t>
            </a:r>
            <a:r>
              <a:rPr lang="en-US" sz="2400" dirty="0" err="1"/>
              <a:t>alemtuzumab</a:t>
            </a:r>
            <a:r>
              <a:rPr lang="en-US" sz="2400" dirty="0"/>
              <a:t>/flu/</a:t>
            </a:r>
            <a:r>
              <a:rPr lang="en-US" sz="2400" dirty="0" err="1"/>
              <a:t>mel</a:t>
            </a:r>
            <a:r>
              <a:rPr lang="en-US" sz="2400" dirty="0"/>
              <a:t>) has falling whole blood donor </a:t>
            </a:r>
            <a:r>
              <a:rPr lang="en-US" sz="2400" dirty="0" err="1"/>
              <a:t>chimerism</a:t>
            </a:r>
            <a:r>
              <a:rPr lang="en-US" sz="2400" dirty="0"/>
              <a:t> at day +55 (90% to 70%)</a:t>
            </a:r>
            <a:r>
              <a:rPr lang="en-US" sz="2200" dirty="0">
                <a:latin typeface="Calibri" charset="0"/>
                <a:ea typeface="MS PGothic" charset="0"/>
              </a:rPr>
              <a:t>. You should:</a:t>
            </a:r>
          </a:p>
          <a:p>
            <a:pPr marL="0" lvl="1" indent="0">
              <a:lnSpc>
                <a:spcPct val="80000"/>
              </a:lnSpc>
              <a:spcBef>
                <a:spcPts val="1000"/>
              </a:spcBef>
              <a:buNone/>
            </a:pPr>
            <a:r>
              <a:rPr lang="en-US" sz="2200" dirty="0">
                <a:latin typeface="Calibri" charset="0"/>
                <a:ea typeface="MS PGothic" charset="0"/>
              </a:rPr>
              <a:t>	A.	</a:t>
            </a:r>
            <a:r>
              <a:rPr lang="en-US" b="1" dirty="0"/>
              <a:t>Wean immune suppression rapidly and follow </a:t>
            </a:r>
            <a:r>
              <a:rPr lang="en-US" b="1" dirty="0" err="1"/>
              <a:t>chimerism</a:t>
            </a:r>
            <a:r>
              <a:rPr lang="en-US" altLang="ja-JP" sz="2200" dirty="0">
                <a:latin typeface="Calibri" charset="0"/>
                <a:ea typeface="MS PGothic" charset="0"/>
              </a:rPr>
              <a:t>	</a:t>
            </a:r>
          </a:p>
          <a:p>
            <a:pPr marL="0" lvl="1" indent="0">
              <a:lnSpc>
                <a:spcPct val="80000"/>
              </a:lnSpc>
              <a:spcBef>
                <a:spcPts val="1000"/>
              </a:spcBef>
              <a:buNone/>
            </a:pPr>
            <a:r>
              <a:rPr lang="en-US" sz="2200" dirty="0">
                <a:latin typeface="Calibri" charset="0"/>
                <a:ea typeface="MS PGothic" charset="0"/>
              </a:rPr>
              <a:t>	B.	</a:t>
            </a:r>
            <a:r>
              <a:rPr lang="en-US" dirty="0"/>
              <a:t>Give </a:t>
            </a:r>
            <a:r>
              <a:rPr lang="en-US" dirty="0" err="1"/>
              <a:t>fludarabine</a:t>
            </a:r>
            <a:r>
              <a:rPr lang="en-US" dirty="0"/>
              <a:t> followed by DLI</a:t>
            </a:r>
          </a:p>
          <a:p>
            <a:pPr marL="0" lvl="1" indent="0">
              <a:lnSpc>
                <a:spcPct val="80000"/>
              </a:lnSpc>
              <a:spcBef>
                <a:spcPts val="1000"/>
              </a:spcBef>
              <a:buNone/>
            </a:pPr>
            <a:r>
              <a:rPr lang="en-US" sz="2200" dirty="0">
                <a:latin typeface="Calibri" charset="0"/>
                <a:ea typeface="MS PGothic" charset="0"/>
              </a:rPr>
              <a:t>	C.	</a:t>
            </a:r>
            <a:r>
              <a:rPr lang="en-US" dirty="0"/>
              <a:t>Give a CD34+ stem cell boost</a:t>
            </a:r>
          </a:p>
          <a:p>
            <a:pPr marL="0" indent="0">
              <a:lnSpc>
                <a:spcPct val="80000"/>
              </a:lnSpc>
              <a:buFont typeface="Arial" charset="0"/>
              <a:buNone/>
            </a:pPr>
            <a:r>
              <a:rPr lang="en-US" sz="2200" dirty="0">
                <a:latin typeface="Calibri" charset="0"/>
                <a:ea typeface="MS PGothic" charset="0"/>
              </a:rPr>
              <a:t>	D.	Arrange for a second HSCT from a different donor using </a:t>
            </a:r>
            <a:r>
              <a:rPr lang="en-US" sz="2200" dirty="0" err="1">
                <a:latin typeface="Calibri" charset="0"/>
                <a:ea typeface="MS PGothic" charset="0"/>
              </a:rPr>
              <a:t>rATG</a:t>
            </a:r>
            <a:r>
              <a:rPr lang="en-US" sz="2200" dirty="0">
                <a:latin typeface="Calibri" charset="0"/>
                <a:ea typeface="MS PGothic" charset="0"/>
              </a:rPr>
              <a:t>/flu/cy/low dose TBI</a:t>
            </a:r>
          </a:p>
          <a:p>
            <a:pPr marL="0" indent="0">
              <a:lnSpc>
                <a:spcPct val="80000"/>
              </a:lnSpc>
              <a:buFont typeface="Arial" charset="0"/>
              <a:buNone/>
            </a:pPr>
            <a:r>
              <a:rPr lang="en-US" sz="2200" dirty="0">
                <a:latin typeface="Calibri" charset="0"/>
                <a:ea typeface="MS PGothic" charset="0"/>
              </a:rPr>
              <a:t>	E.	Increase Immune suppression to stabilize the graft</a:t>
            </a:r>
          </a:p>
        </p:txBody>
      </p:sp>
    </p:spTree>
    <p:extLst>
      <p:ext uri="{BB962C8B-B14F-4D97-AF65-F5344CB8AC3E}">
        <p14:creationId xmlns:p14="http://schemas.microsoft.com/office/powerpoint/2010/main" val="6749734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Managing Partial </a:t>
            </a:r>
            <a:r>
              <a:rPr lang="en-US" dirty="0" err="1"/>
              <a:t>Chimerism</a:t>
            </a:r>
            <a:endParaRPr lang="en-US" dirty="0"/>
          </a:p>
        </p:txBody>
      </p:sp>
      <p:sp>
        <p:nvSpPr>
          <p:cNvPr id="3" name="Content Placeholder 2"/>
          <p:cNvSpPr>
            <a:spLocks noGrp="1"/>
          </p:cNvSpPr>
          <p:nvPr>
            <p:ph idx="1"/>
          </p:nvPr>
        </p:nvSpPr>
        <p:spPr/>
        <p:txBody>
          <a:bodyPr>
            <a:normAutofit fontScale="92500"/>
          </a:bodyPr>
          <a:lstStyle/>
          <a:p>
            <a:r>
              <a:rPr lang="en-US" dirty="0" err="1"/>
              <a:t>Chimerism</a:t>
            </a:r>
            <a:r>
              <a:rPr lang="en-US" dirty="0"/>
              <a:t> is a measure of donor vs. recipient DNA</a:t>
            </a:r>
          </a:p>
          <a:p>
            <a:pPr lvl="1"/>
            <a:r>
              <a:rPr lang="en-US" dirty="0"/>
              <a:t>Can be done with FISH (if sex mismatched) or short tandem repeats (STRs)</a:t>
            </a:r>
          </a:p>
          <a:p>
            <a:r>
              <a:rPr lang="en-US" dirty="0"/>
              <a:t>Can be whole blood or specific to lineages (T-cell [CD3] important)</a:t>
            </a:r>
          </a:p>
          <a:p>
            <a:r>
              <a:rPr lang="en-US" dirty="0"/>
              <a:t>↑ recipient T-cell </a:t>
            </a:r>
            <a:r>
              <a:rPr lang="en-US" dirty="0" err="1"/>
              <a:t>chimerism</a:t>
            </a:r>
            <a:r>
              <a:rPr lang="en-US" dirty="0"/>
              <a:t> in malignancies associated with relapse</a:t>
            </a:r>
          </a:p>
          <a:p>
            <a:r>
              <a:rPr lang="en-US" dirty="0"/>
              <a:t>Rapid loss of T-cell/whole blood donor </a:t>
            </a:r>
            <a:r>
              <a:rPr lang="en-US" dirty="0" err="1"/>
              <a:t>chimerism</a:t>
            </a:r>
            <a:r>
              <a:rPr lang="en-US" dirty="0"/>
              <a:t> associated with rejection</a:t>
            </a:r>
          </a:p>
          <a:p>
            <a:r>
              <a:rPr lang="en-US" dirty="0"/>
              <a:t>Therapeutic Approach:</a:t>
            </a:r>
          </a:p>
          <a:p>
            <a:pPr lvl="1"/>
            <a:r>
              <a:rPr lang="en-US" dirty="0"/>
              <a:t>Aplastic anemia, ongoing anti-marrow response: increase immune suppression</a:t>
            </a:r>
          </a:p>
          <a:p>
            <a:pPr lvl="1"/>
            <a:r>
              <a:rPr lang="en-US" dirty="0"/>
              <a:t>For most other disorders, wean/stop immune suppression</a:t>
            </a:r>
          </a:p>
          <a:p>
            <a:pPr lvl="1"/>
            <a:r>
              <a:rPr lang="en-US" dirty="0"/>
              <a:t>If no GVHD after taper, consider donor lymphocyte infusion(s)</a:t>
            </a:r>
          </a:p>
          <a:p>
            <a:pPr lvl="1"/>
            <a:r>
              <a:rPr lang="en-US" dirty="0"/>
              <a:t>Some disease states can be cured with low level donor </a:t>
            </a:r>
            <a:r>
              <a:rPr lang="en-US" dirty="0" err="1"/>
              <a:t>chimerism</a:t>
            </a:r>
            <a:r>
              <a:rPr lang="en-US" dirty="0"/>
              <a:t> (5-30%)</a:t>
            </a:r>
          </a:p>
        </p:txBody>
      </p:sp>
    </p:spTree>
    <p:extLst>
      <p:ext uri="{BB962C8B-B14F-4D97-AF65-F5344CB8AC3E}">
        <p14:creationId xmlns:p14="http://schemas.microsoft.com/office/powerpoint/2010/main" val="13428780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Factors for Graft Rejection</a:t>
            </a:r>
          </a:p>
        </p:txBody>
      </p:sp>
      <p:sp>
        <p:nvSpPr>
          <p:cNvPr id="3" name="Content Placeholder 2"/>
          <p:cNvSpPr>
            <a:spLocks noGrp="1"/>
          </p:cNvSpPr>
          <p:nvPr>
            <p:ph idx="1"/>
          </p:nvPr>
        </p:nvSpPr>
        <p:spPr>
          <a:xfrm>
            <a:off x="838200" y="1838151"/>
            <a:ext cx="10515600" cy="4351338"/>
          </a:xfrm>
        </p:spPr>
        <p:txBody>
          <a:bodyPr>
            <a:normAutofit fontScale="92500" lnSpcReduction="20000"/>
          </a:bodyPr>
          <a:lstStyle/>
          <a:p>
            <a:r>
              <a:rPr lang="en-US" dirty="0"/>
              <a:t>NMA or RIC regimens</a:t>
            </a:r>
          </a:p>
          <a:p>
            <a:pPr lvl="1"/>
            <a:r>
              <a:rPr lang="en-US" dirty="0"/>
              <a:t>Less suppression of recipient immunity: use PBSC/agents like </a:t>
            </a:r>
            <a:r>
              <a:rPr lang="en-US" dirty="0" err="1"/>
              <a:t>fludarabine</a:t>
            </a:r>
            <a:endParaRPr lang="en-US" dirty="0"/>
          </a:p>
          <a:p>
            <a:r>
              <a:rPr lang="en-US" dirty="0"/>
              <a:t>HLA Mismatched donors</a:t>
            </a:r>
          </a:p>
          <a:p>
            <a:pPr lvl="1"/>
            <a:r>
              <a:rPr lang="en-US" dirty="0"/>
              <a:t>More chance of immune recognition by recipient: avoid Donor-specific Abs</a:t>
            </a:r>
          </a:p>
          <a:p>
            <a:r>
              <a:rPr lang="en-US" dirty="0"/>
              <a:t>Cord blood/</a:t>
            </a:r>
            <a:r>
              <a:rPr lang="en-US" dirty="0" err="1"/>
              <a:t>Haploidentical</a:t>
            </a:r>
            <a:r>
              <a:rPr lang="en-US" dirty="0"/>
              <a:t> donors</a:t>
            </a:r>
          </a:p>
          <a:p>
            <a:pPr lvl="1"/>
            <a:r>
              <a:rPr lang="en-US" dirty="0"/>
              <a:t>T-depleted products decreases engraftment: use intense, </a:t>
            </a:r>
            <a:r>
              <a:rPr lang="en-US" dirty="0" err="1"/>
              <a:t>immunoablative</a:t>
            </a:r>
            <a:r>
              <a:rPr lang="en-US" dirty="0"/>
              <a:t> regimens</a:t>
            </a:r>
          </a:p>
          <a:p>
            <a:r>
              <a:rPr lang="en-US" dirty="0"/>
              <a:t>Non-malignant disorders</a:t>
            </a:r>
          </a:p>
          <a:p>
            <a:pPr lvl="1"/>
            <a:r>
              <a:rPr lang="en-US" dirty="0"/>
              <a:t>No pre-HSCT chemo means higher engraftment barrier: disease specific approaches</a:t>
            </a:r>
          </a:p>
          <a:p>
            <a:r>
              <a:rPr lang="en-US" dirty="0"/>
              <a:t>Hyper-inflammatory/</a:t>
            </a:r>
            <a:r>
              <a:rPr lang="en-US" dirty="0" err="1"/>
              <a:t>hyperproliferative</a:t>
            </a:r>
            <a:r>
              <a:rPr lang="en-US" dirty="0"/>
              <a:t> states</a:t>
            </a:r>
          </a:p>
          <a:p>
            <a:pPr lvl="1"/>
            <a:r>
              <a:rPr lang="en-US" dirty="0"/>
              <a:t>Inflammation interferes with engraftment: calm down inflammation/proliferation</a:t>
            </a:r>
          </a:p>
          <a:p>
            <a:r>
              <a:rPr lang="en-US" dirty="0"/>
              <a:t>Infection/Viral reactivation</a:t>
            </a:r>
          </a:p>
          <a:p>
            <a:pPr lvl="1"/>
            <a:r>
              <a:rPr lang="en-US" dirty="0"/>
              <a:t>Leads to inflammation: control infection first, prevent viral reactivation if possible</a:t>
            </a:r>
          </a:p>
        </p:txBody>
      </p:sp>
    </p:spTree>
    <p:extLst>
      <p:ext uri="{BB962C8B-B14F-4D97-AF65-F5344CB8AC3E}">
        <p14:creationId xmlns:p14="http://schemas.microsoft.com/office/powerpoint/2010/main" val="17787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Presentation</a:t>
            </a:r>
          </a:p>
        </p:txBody>
      </p:sp>
      <p:sp>
        <p:nvSpPr>
          <p:cNvPr id="3" name="Content Placeholder 2"/>
          <p:cNvSpPr>
            <a:spLocks noGrp="1"/>
          </p:cNvSpPr>
          <p:nvPr>
            <p:ph idx="1"/>
          </p:nvPr>
        </p:nvSpPr>
        <p:spPr/>
        <p:txBody>
          <a:bodyPr/>
          <a:lstStyle/>
          <a:p>
            <a:r>
              <a:rPr lang="en-US" dirty="0"/>
              <a:t>3 year old day +16 after a cord blood transplant</a:t>
            </a:r>
          </a:p>
          <a:p>
            <a:pPr lvl="1"/>
            <a:r>
              <a:rPr lang="en-US" dirty="0"/>
              <a:t>Engraftment day +14</a:t>
            </a:r>
          </a:p>
          <a:p>
            <a:r>
              <a:rPr lang="en-US" dirty="0"/>
              <a:t>Presents with fever to 39.5</a:t>
            </a:r>
          </a:p>
          <a:p>
            <a:pPr lvl="1"/>
            <a:r>
              <a:rPr lang="en-US" dirty="0"/>
              <a:t>Skin rash on trunk with some extension to extremities</a:t>
            </a:r>
          </a:p>
          <a:p>
            <a:pPr lvl="1"/>
            <a:r>
              <a:rPr lang="en-US" dirty="0"/>
              <a:t>Palmar and plantar erythema</a:t>
            </a:r>
          </a:p>
          <a:p>
            <a:pPr lvl="1"/>
            <a:r>
              <a:rPr lang="en-US" dirty="0" err="1"/>
              <a:t>Pruritis</a:t>
            </a:r>
            <a:endParaRPr lang="en-US" dirty="0"/>
          </a:p>
          <a:p>
            <a:pPr lvl="1"/>
            <a:r>
              <a:rPr lang="en-US" dirty="0"/>
              <a:t>No stools, normal LFTs</a:t>
            </a:r>
          </a:p>
          <a:p>
            <a:r>
              <a:rPr lang="en-US" dirty="0"/>
              <a:t>No fluid retention or hypoxia noted</a:t>
            </a:r>
          </a:p>
        </p:txBody>
      </p:sp>
    </p:spTree>
    <p:extLst>
      <p:ext uri="{BB962C8B-B14F-4D97-AF65-F5344CB8AC3E}">
        <p14:creationId xmlns:p14="http://schemas.microsoft.com/office/powerpoint/2010/main" val="15515037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p:txBody>
          <a:bodyPr/>
          <a:lstStyle/>
          <a:p>
            <a:r>
              <a:rPr lang="en-US">
                <a:latin typeface="Times" charset="0"/>
                <a:ea typeface="MS PGothic" charset="0"/>
              </a:rPr>
              <a:t>Acute Graft-vs-Host Disease</a:t>
            </a:r>
          </a:p>
        </p:txBody>
      </p:sp>
      <p:sp>
        <p:nvSpPr>
          <p:cNvPr id="53250" name="Rectangle 3"/>
          <p:cNvSpPr>
            <a:spLocks noGrp="1" noChangeArrowheads="1"/>
          </p:cNvSpPr>
          <p:nvPr>
            <p:ph type="body" idx="1"/>
          </p:nvPr>
        </p:nvSpPr>
        <p:spPr/>
        <p:txBody>
          <a:bodyPr/>
          <a:lstStyle/>
          <a:p>
            <a:pPr eaLnBrk="1" hangingPunct="1"/>
            <a:r>
              <a:rPr lang="en-US" dirty="0">
                <a:latin typeface="Times" charset="0"/>
                <a:ea typeface="MS PGothic" charset="0"/>
              </a:rPr>
              <a:t>Usually diagnosed before day +100</a:t>
            </a:r>
          </a:p>
          <a:p>
            <a:pPr eaLnBrk="1" hangingPunct="1"/>
            <a:r>
              <a:rPr lang="en-US" dirty="0">
                <a:latin typeface="Times" charset="0"/>
                <a:ea typeface="MS PGothic" charset="0"/>
              </a:rPr>
              <a:t>Typically occurs near time of engraftment</a:t>
            </a:r>
          </a:p>
          <a:p>
            <a:pPr eaLnBrk="1" hangingPunct="1"/>
            <a:r>
              <a:rPr lang="en-US" dirty="0">
                <a:latin typeface="Times" charset="0"/>
                <a:ea typeface="MS PGothic" charset="0"/>
              </a:rPr>
              <a:t>Almost always involves skin</a:t>
            </a:r>
          </a:p>
          <a:p>
            <a:pPr eaLnBrk="1" hangingPunct="1"/>
            <a:r>
              <a:rPr lang="en-US" dirty="0">
                <a:latin typeface="Times" charset="0"/>
                <a:ea typeface="MS PGothic" charset="0"/>
              </a:rPr>
              <a:t>Also can involve intestine, liver, or lung</a:t>
            </a:r>
          </a:p>
          <a:p>
            <a:pPr eaLnBrk="1" hangingPunct="1"/>
            <a:r>
              <a:rPr lang="en-US" dirty="0">
                <a:latin typeface="Times" charset="0"/>
                <a:ea typeface="MS PGothic" charset="0"/>
              </a:rPr>
              <a:t>Substantial cause of morbidity and mortality</a:t>
            </a:r>
          </a:p>
        </p:txBody>
      </p:sp>
    </p:spTree>
    <p:extLst>
      <p:ext uri="{BB962C8B-B14F-4D97-AF65-F5344CB8AC3E}">
        <p14:creationId xmlns:p14="http://schemas.microsoft.com/office/powerpoint/2010/main" val="29986362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descr="14MayScan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0"/>
            <a:ext cx="109728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4" name="Text Box 3"/>
          <p:cNvSpPr txBox="1">
            <a:spLocks noChangeArrowheads="1"/>
          </p:cNvSpPr>
          <p:nvPr/>
        </p:nvSpPr>
        <p:spPr bwMode="auto">
          <a:xfrm>
            <a:off x="1727200" y="6400800"/>
            <a:ext cx="8737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dirty="0">
                <a:latin typeface="Times" charset="0"/>
              </a:rPr>
              <a:t>Palmar Erythema</a:t>
            </a:r>
          </a:p>
        </p:txBody>
      </p:sp>
    </p:spTree>
    <p:extLst>
      <p:ext uri="{BB962C8B-B14F-4D97-AF65-F5344CB8AC3E}">
        <p14:creationId xmlns:p14="http://schemas.microsoft.com/office/powerpoint/2010/main" val="31745052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14MayScan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1" y="0"/>
            <a:ext cx="10843684" cy="611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298" name="Text Box 3"/>
          <p:cNvSpPr txBox="1">
            <a:spLocks noChangeArrowheads="1"/>
          </p:cNvSpPr>
          <p:nvPr/>
        </p:nvSpPr>
        <p:spPr bwMode="auto">
          <a:xfrm>
            <a:off x="1930400" y="6248400"/>
            <a:ext cx="8940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dirty="0" err="1">
                <a:latin typeface="Times" charset="0"/>
              </a:rPr>
              <a:t>Puritic</a:t>
            </a:r>
            <a:r>
              <a:rPr lang="en-US" dirty="0">
                <a:latin typeface="Times" charset="0"/>
              </a:rPr>
              <a:t> Maculopapular Rash </a:t>
            </a:r>
          </a:p>
        </p:txBody>
      </p:sp>
    </p:spTree>
    <p:extLst>
      <p:ext uri="{BB962C8B-B14F-4D97-AF65-F5344CB8AC3E}">
        <p14:creationId xmlns:p14="http://schemas.microsoft.com/office/powerpoint/2010/main" val="35272058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14MayScan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0"/>
            <a:ext cx="10871200" cy="611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2" name="Text Box 3"/>
          <p:cNvSpPr txBox="1">
            <a:spLocks noChangeArrowheads="1"/>
          </p:cNvSpPr>
          <p:nvPr/>
        </p:nvSpPr>
        <p:spPr bwMode="auto">
          <a:xfrm>
            <a:off x="2032000" y="6248400"/>
            <a:ext cx="8636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a:latin typeface="Times" charset="0"/>
              </a:rPr>
              <a:t>Basal Keratinocyte Apoptosis</a:t>
            </a:r>
          </a:p>
        </p:txBody>
      </p:sp>
    </p:spTree>
    <p:extLst>
      <p:ext uri="{BB962C8B-B14F-4D97-AF65-F5344CB8AC3E}">
        <p14:creationId xmlns:p14="http://schemas.microsoft.com/office/powerpoint/2010/main" val="4196859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14MayScan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 y="0"/>
            <a:ext cx="10871200" cy="611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6" name="Text Box 3"/>
          <p:cNvSpPr txBox="1">
            <a:spLocks noChangeArrowheads="1"/>
          </p:cNvSpPr>
          <p:nvPr/>
        </p:nvSpPr>
        <p:spPr bwMode="auto">
          <a:xfrm>
            <a:off x="711200" y="6248400"/>
            <a:ext cx="82296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3200">
                <a:latin typeface="Times" charset="0"/>
              </a:rPr>
              <a:t>Basal Intestinal Crypt Apoptosis</a:t>
            </a:r>
          </a:p>
        </p:txBody>
      </p:sp>
    </p:spTree>
    <p:extLst>
      <p:ext uri="{BB962C8B-B14F-4D97-AF65-F5344CB8AC3E}">
        <p14:creationId xmlns:p14="http://schemas.microsoft.com/office/powerpoint/2010/main" val="10571142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026"/>
          <p:cNvSpPr>
            <a:spLocks noGrp="1" noChangeArrowheads="1"/>
          </p:cNvSpPr>
          <p:nvPr>
            <p:ph type="title"/>
          </p:nvPr>
        </p:nvSpPr>
        <p:spPr>
          <a:xfrm>
            <a:off x="914400" y="228600"/>
            <a:ext cx="10363200" cy="1143000"/>
          </a:xfrm>
        </p:spPr>
        <p:txBody>
          <a:bodyPr/>
          <a:lstStyle/>
          <a:p>
            <a:pPr eaLnBrk="1" hangingPunct="1"/>
            <a:r>
              <a:rPr lang="en-US">
                <a:latin typeface="Times" charset="0"/>
                <a:ea typeface="MS PGothic" charset="0"/>
              </a:rPr>
              <a:t>Acute GVHD Staging</a:t>
            </a:r>
          </a:p>
        </p:txBody>
      </p:sp>
      <p:graphicFrame>
        <p:nvGraphicFramePr>
          <p:cNvPr id="136195" name="Group 1027"/>
          <p:cNvGraphicFramePr>
            <a:graphicFrameLocks noGrp="1"/>
          </p:cNvGraphicFramePr>
          <p:nvPr/>
        </p:nvGraphicFramePr>
        <p:xfrm>
          <a:off x="2032000" y="1219200"/>
          <a:ext cx="8128000" cy="4946663"/>
        </p:xfrm>
        <a:graphic>
          <a:graphicData uri="http://schemas.openxmlformats.org/drawingml/2006/table">
            <a:tbl>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tblGrid>
              <a:tr h="5654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0" i="0" u="none" strike="noStrike" cap="none" normalizeH="0" baseline="0" dirty="0">
                          <a:ln>
                            <a:noFill/>
                          </a:ln>
                          <a:solidFill>
                            <a:schemeClr val="tx1"/>
                          </a:solidFill>
                          <a:effectLst/>
                          <a:latin typeface="Times" charset="0"/>
                          <a:ea typeface="ＭＳ Ｐゴシック" charset="0"/>
                          <a:cs typeface="ＭＳ Ｐゴシック" charset="0"/>
                        </a:rPr>
                        <a:t>Stage</a:t>
                      </a:r>
                    </a:p>
                  </a:txBody>
                  <a:tcPr marL="121920" marR="121920" marT="43313" marB="433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0" i="0" u="none" strike="noStrike" cap="none" normalizeH="0" baseline="0">
                          <a:ln>
                            <a:noFill/>
                          </a:ln>
                          <a:solidFill>
                            <a:schemeClr val="tx1"/>
                          </a:solidFill>
                          <a:effectLst/>
                          <a:latin typeface="Times" charset="0"/>
                          <a:ea typeface="ＭＳ Ｐゴシック" charset="0"/>
                          <a:cs typeface="ＭＳ Ｐゴシック" charset="0"/>
                        </a:rPr>
                        <a:t>Skin</a:t>
                      </a:r>
                    </a:p>
                  </a:txBody>
                  <a:tcPr marL="121920" marR="121920" marT="43313" marB="433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0" i="0" u="none" strike="noStrike" cap="none" normalizeH="0" baseline="0">
                          <a:ln>
                            <a:noFill/>
                          </a:ln>
                          <a:solidFill>
                            <a:schemeClr val="tx1"/>
                          </a:solidFill>
                          <a:effectLst/>
                          <a:latin typeface="Times" charset="0"/>
                          <a:ea typeface="ＭＳ Ｐゴシック" charset="0"/>
                          <a:cs typeface="ＭＳ Ｐゴシック" charset="0"/>
                        </a:rPr>
                        <a:t>Liver</a:t>
                      </a:r>
                    </a:p>
                  </a:txBody>
                  <a:tcPr marL="121920" marR="121920" marT="43313" marB="433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0" i="0" u="none" strike="noStrike" cap="none" normalizeH="0" baseline="0">
                          <a:ln>
                            <a:noFill/>
                          </a:ln>
                          <a:solidFill>
                            <a:schemeClr val="tx1"/>
                          </a:solidFill>
                          <a:effectLst/>
                          <a:latin typeface="Times" charset="0"/>
                          <a:ea typeface="ＭＳ Ｐゴシック" charset="0"/>
                          <a:cs typeface="ＭＳ Ｐゴシック" charset="0"/>
                        </a:rPr>
                        <a:t>Gut</a:t>
                      </a:r>
                    </a:p>
                  </a:txBody>
                  <a:tcPr marL="121920" marR="121920" marT="43313" marB="433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6250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0" i="0" u="none" strike="noStrike" cap="none" normalizeH="0" baseline="0">
                          <a:ln>
                            <a:noFill/>
                          </a:ln>
                          <a:solidFill>
                            <a:schemeClr val="tx1"/>
                          </a:solidFill>
                          <a:effectLst/>
                          <a:latin typeface="Times" charset="0"/>
                          <a:ea typeface="ＭＳ Ｐゴシック" charset="0"/>
                          <a:cs typeface="ＭＳ Ｐゴシック" charset="0"/>
                        </a:rPr>
                        <a:t>1</a:t>
                      </a:r>
                    </a:p>
                  </a:txBody>
                  <a:tcPr marL="121920" marR="121920" marT="43313" marB="433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dirty="0">
                          <a:ln>
                            <a:noFill/>
                          </a:ln>
                          <a:solidFill>
                            <a:schemeClr val="tx1"/>
                          </a:solidFill>
                          <a:effectLst/>
                          <a:latin typeface="Times" charset="0"/>
                          <a:ea typeface="ＭＳ Ｐゴシック" charset="0"/>
                          <a:cs typeface="ＭＳ Ｐゴシック" charset="0"/>
                        </a:rPr>
                        <a:t>Rash on &lt;25%</a:t>
                      </a:r>
                    </a:p>
                  </a:txBody>
                  <a:tcPr marL="121920" marR="121920" marT="43313" marB="433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ea typeface="ＭＳ Ｐゴシック" charset="0"/>
                          <a:cs typeface="ＭＳ Ｐゴシック" charset="0"/>
                        </a:rPr>
                        <a:t>Bili 2-3 mg/dl</a:t>
                      </a:r>
                    </a:p>
                  </a:txBody>
                  <a:tcPr marL="121920" marR="121920" marT="43313" marB="433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ea typeface="ＭＳ Ｐゴシック" charset="0"/>
                          <a:cs typeface="ＭＳ Ｐゴシック" charset="0"/>
                        </a:rPr>
                        <a:t>Diarrhea 280-555ml/m</a:t>
                      </a:r>
                      <a:r>
                        <a:rPr kumimoji="0" lang="en-US" sz="1700" b="0" i="0" u="none" strike="noStrike" cap="none" normalizeH="0" baseline="30000">
                          <a:ln>
                            <a:noFill/>
                          </a:ln>
                          <a:solidFill>
                            <a:schemeClr val="tx1"/>
                          </a:solidFill>
                          <a:effectLst/>
                          <a:latin typeface="Times" charset="0"/>
                          <a:ea typeface="ＭＳ Ｐゴシック" charset="0"/>
                          <a:cs typeface="ＭＳ Ｐゴシック" charset="0"/>
                        </a:rPr>
                        <a:t>2</a:t>
                      </a:r>
                      <a:r>
                        <a:rPr kumimoji="0" lang="en-US" sz="1700" b="0" i="0" u="none" strike="noStrike" cap="none" normalizeH="0" baseline="0">
                          <a:ln>
                            <a:noFill/>
                          </a:ln>
                          <a:solidFill>
                            <a:schemeClr val="tx1"/>
                          </a:solidFill>
                          <a:effectLst/>
                          <a:latin typeface="Times" charset="0"/>
                          <a:ea typeface="ＭＳ Ｐゴシック" charset="0"/>
                          <a:cs typeface="ＭＳ Ｐゴシック" charset="0"/>
                        </a:rPr>
                        <a:t>/d</a:t>
                      </a:r>
                    </a:p>
                  </a:txBody>
                  <a:tcPr marL="121920" marR="121920" marT="43313" marB="433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5762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0" i="0" u="none" strike="noStrike" cap="none" normalizeH="0" baseline="0">
                          <a:ln>
                            <a:noFill/>
                          </a:ln>
                          <a:solidFill>
                            <a:schemeClr val="tx1"/>
                          </a:solidFill>
                          <a:effectLst/>
                          <a:latin typeface="Times" charset="0"/>
                          <a:ea typeface="ＭＳ Ｐゴシック" charset="0"/>
                          <a:cs typeface="ＭＳ Ｐゴシック" charset="0"/>
                        </a:rPr>
                        <a:t>2</a:t>
                      </a:r>
                    </a:p>
                  </a:txBody>
                  <a:tcPr marL="121920" marR="121920" marT="43313" marB="433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ea typeface="ＭＳ Ｐゴシック" charset="0"/>
                          <a:cs typeface="ＭＳ Ｐゴシック" charset="0"/>
                        </a:rPr>
                        <a:t>Rash on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ea typeface="ＭＳ Ｐゴシック" charset="0"/>
                          <a:cs typeface="ＭＳ Ｐゴシック" charset="0"/>
                        </a:rPr>
                        <a:t>25-50%</a:t>
                      </a:r>
                    </a:p>
                  </a:txBody>
                  <a:tcPr marL="121920" marR="121920" marT="43313" marB="433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ea typeface="ＭＳ Ｐゴシック" charset="0"/>
                          <a:cs typeface="ＭＳ Ｐゴシック" charset="0"/>
                        </a:rPr>
                        <a:t>Bili 3.1-6 mg/dl</a:t>
                      </a:r>
                    </a:p>
                  </a:txBody>
                  <a:tcPr marL="121920" marR="121920" marT="43313" marB="433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ea typeface="ＭＳ Ｐゴシック" charset="0"/>
                          <a:cs typeface="ＭＳ Ｐゴシック" charset="0"/>
                        </a:rPr>
                        <a:t>Diarrhea 556-883ml/m</a:t>
                      </a:r>
                      <a:r>
                        <a:rPr kumimoji="0" lang="en-US" sz="1700" b="0" i="0" u="none" strike="noStrike" cap="none" normalizeH="0" baseline="30000">
                          <a:ln>
                            <a:noFill/>
                          </a:ln>
                          <a:solidFill>
                            <a:schemeClr val="tx1"/>
                          </a:solidFill>
                          <a:effectLst/>
                          <a:latin typeface="Times" charset="0"/>
                          <a:ea typeface="ＭＳ Ｐゴシック" charset="0"/>
                          <a:cs typeface="ＭＳ Ｐゴシック" charset="0"/>
                        </a:rPr>
                        <a:t>2</a:t>
                      </a:r>
                      <a:r>
                        <a:rPr kumimoji="0" lang="en-US" sz="1700" b="0" i="0" u="none" strike="noStrike" cap="none" normalizeH="0" baseline="0">
                          <a:ln>
                            <a:noFill/>
                          </a:ln>
                          <a:solidFill>
                            <a:schemeClr val="tx1"/>
                          </a:solidFill>
                          <a:effectLst/>
                          <a:latin typeface="Times" charset="0"/>
                          <a:ea typeface="ＭＳ Ｐゴシック" charset="0"/>
                          <a:cs typeface="ＭＳ Ｐゴシック" charset="0"/>
                        </a:rPr>
                        <a:t>/d</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700" b="0" i="0" u="none" strike="noStrike" cap="none" normalizeH="0" baseline="0">
                        <a:ln>
                          <a:noFill/>
                        </a:ln>
                        <a:solidFill>
                          <a:schemeClr val="tx1"/>
                        </a:solidFill>
                        <a:effectLst/>
                        <a:latin typeface="Times" charset="0"/>
                        <a:ea typeface="ＭＳ Ｐゴシック" charset="0"/>
                        <a:cs typeface="ＭＳ Ｐゴシック" charset="0"/>
                      </a:endParaRPr>
                    </a:p>
                  </a:txBody>
                  <a:tcPr marL="121920" marR="121920" marT="43313" marB="433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985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0" i="0" u="none" strike="noStrike" cap="none" normalizeH="0" baseline="0">
                          <a:ln>
                            <a:noFill/>
                          </a:ln>
                          <a:solidFill>
                            <a:schemeClr val="tx1"/>
                          </a:solidFill>
                          <a:effectLst/>
                          <a:latin typeface="Times" charset="0"/>
                          <a:ea typeface="ＭＳ Ｐゴシック" charset="0"/>
                          <a:cs typeface="ＭＳ Ｐゴシック" charset="0"/>
                        </a:rPr>
                        <a:t>3</a:t>
                      </a:r>
                    </a:p>
                  </a:txBody>
                  <a:tcPr marL="121920" marR="121920" marT="43313" marB="433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ea typeface="ＭＳ Ｐゴシック" charset="0"/>
                          <a:cs typeface="ＭＳ Ｐゴシック" charset="0"/>
                        </a:rPr>
                        <a:t>Rash on &gt;50%</a:t>
                      </a:r>
                    </a:p>
                  </a:txBody>
                  <a:tcPr marL="121920" marR="121920" marT="43313" marB="433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ea typeface="ＭＳ Ｐゴシック" charset="0"/>
                          <a:cs typeface="ＭＳ Ｐゴシック" charset="0"/>
                        </a:rPr>
                        <a:t>Bili 6.1-15 mg/dl</a:t>
                      </a:r>
                    </a:p>
                  </a:txBody>
                  <a:tcPr marL="121920" marR="121920" marT="43313" marB="433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ea typeface="ＭＳ Ｐゴシック" charset="0"/>
                          <a:cs typeface="ＭＳ Ｐゴシック" charset="0"/>
                        </a:rPr>
                        <a:t>Diarrhea &gt;883ml/m</a:t>
                      </a:r>
                      <a:r>
                        <a:rPr kumimoji="0" lang="en-US" sz="1700" b="0" i="0" u="none" strike="noStrike" cap="none" normalizeH="0" baseline="30000">
                          <a:ln>
                            <a:noFill/>
                          </a:ln>
                          <a:solidFill>
                            <a:schemeClr val="tx1"/>
                          </a:solidFill>
                          <a:effectLst/>
                          <a:latin typeface="Times" charset="0"/>
                          <a:ea typeface="ＭＳ Ｐゴシック" charset="0"/>
                          <a:cs typeface="ＭＳ Ｐゴシック" charset="0"/>
                        </a:rPr>
                        <a:t>2</a:t>
                      </a:r>
                      <a:r>
                        <a:rPr kumimoji="0" lang="en-US" sz="1700" b="0" i="0" u="none" strike="noStrike" cap="none" normalizeH="0" baseline="0">
                          <a:ln>
                            <a:noFill/>
                          </a:ln>
                          <a:solidFill>
                            <a:schemeClr val="tx1"/>
                          </a:solidFill>
                          <a:effectLst/>
                          <a:latin typeface="Times" charset="0"/>
                          <a:ea typeface="ＭＳ Ｐゴシック" charset="0"/>
                          <a:cs typeface="ＭＳ Ｐゴシック" charset="0"/>
                        </a:rPr>
                        <a:t>/d</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700" b="0" i="0" u="none" strike="noStrike" cap="none" normalizeH="0" baseline="0">
                        <a:ln>
                          <a:noFill/>
                        </a:ln>
                        <a:solidFill>
                          <a:schemeClr val="tx1"/>
                        </a:solidFill>
                        <a:effectLst/>
                        <a:latin typeface="Times" charset="0"/>
                        <a:ea typeface="ＭＳ Ｐゴシック" charset="0"/>
                        <a:cs typeface="ＭＳ Ｐゴシック" charset="0"/>
                      </a:endParaRPr>
                    </a:p>
                  </a:txBody>
                  <a:tcPr marL="121920" marR="121920" marT="43313" marB="433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6250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0" i="0" u="none" strike="noStrike" cap="none" normalizeH="0" baseline="0">
                          <a:ln>
                            <a:noFill/>
                          </a:ln>
                          <a:solidFill>
                            <a:schemeClr val="tx1"/>
                          </a:solidFill>
                          <a:effectLst/>
                          <a:latin typeface="Times" charset="0"/>
                          <a:ea typeface="ＭＳ Ｐゴシック" charset="0"/>
                          <a:cs typeface="ＭＳ Ｐゴシック" charset="0"/>
                        </a:rPr>
                        <a:t>4</a:t>
                      </a:r>
                    </a:p>
                  </a:txBody>
                  <a:tcPr marL="121920" marR="121920" marT="43313" marB="433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ea typeface="ＭＳ Ｐゴシック" charset="0"/>
                          <a:cs typeface="ＭＳ Ｐゴシック" charset="0"/>
                        </a:rPr>
                        <a:t>Generalized erythroderma with bullae</a:t>
                      </a:r>
                    </a:p>
                  </a:txBody>
                  <a:tcPr marL="121920" marR="121920" marT="43313" marB="433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ea typeface="ＭＳ Ｐゴシック" charset="0"/>
                          <a:cs typeface="ＭＳ Ｐゴシック" charset="0"/>
                        </a:rPr>
                        <a:t>Bili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charset="0"/>
                          <a:ea typeface="ＭＳ Ｐゴシック" charset="0"/>
                          <a:cs typeface="ＭＳ Ｐゴシック" charset="0"/>
                        </a:rPr>
                        <a:t>&gt;15 mg/dl</a:t>
                      </a:r>
                    </a:p>
                  </a:txBody>
                  <a:tcPr marL="121920" marR="121920" marT="43313" marB="433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dirty="0">
                          <a:ln>
                            <a:noFill/>
                          </a:ln>
                          <a:solidFill>
                            <a:schemeClr val="tx1"/>
                          </a:solidFill>
                          <a:effectLst/>
                          <a:latin typeface="Times" charset="0"/>
                          <a:ea typeface="ＭＳ Ｐゴシック" charset="0"/>
                          <a:cs typeface="ＭＳ Ｐゴシック" charset="0"/>
                        </a:rPr>
                        <a:t>Severe abdominal pain</a:t>
                      </a:r>
                    </a:p>
                  </a:txBody>
                  <a:tcPr marL="121920" marR="121920" marT="43313" marB="433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252240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732368" y="107951"/>
            <a:ext cx="10723033" cy="1336675"/>
          </a:xfrm>
        </p:spPr>
        <p:txBody>
          <a:bodyPr/>
          <a:lstStyle/>
          <a:p>
            <a:pPr eaLnBrk="1" hangingPunct="1"/>
            <a:r>
              <a:rPr lang="en-US" sz="3200" dirty="0">
                <a:latin typeface="Times New Roman" charset="0"/>
                <a:ea typeface="MS PGothic" charset="0"/>
              </a:rPr>
              <a:t>Other Sources—Peripheral Blood Mononuclear (Stem) Cells and Umbilical Cord Blood</a:t>
            </a:r>
          </a:p>
        </p:txBody>
      </p:sp>
      <p:pic>
        <p:nvPicPr>
          <p:cNvPr id="24579" name="Picture 4" descr="placenta"/>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546459" y="2324172"/>
            <a:ext cx="4368800" cy="2952750"/>
          </a:xfrm>
        </p:spPr>
      </p:pic>
      <p:pic>
        <p:nvPicPr>
          <p:cNvPr id="9" name="Content Placeholder 8"/>
          <p:cNvPicPr>
            <a:picLocks noGrp="1" noChangeAspect="1"/>
          </p:cNvPicPr>
          <p:nvPr>
            <p:ph sz="half" idx="1"/>
          </p:nvPr>
        </p:nvPicPr>
        <p:blipFill>
          <a:blip r:embed="rId3"/>
          <a:srcRect l="-91770" r="-91770"/>
          <a:stretch>
            <a:fillRect/>
          </a:stretch>
        </p:blipFill>
        <p:spPr>
          <a:xfrm>
            <a:off x="-1511595" y="1684807"/>
            <a:ext cx="5181600" cy="4351338"/>
          </a:xfrm>
        </p:spPr>
      </p:pic>
      <p:pic>
        <p:nvPicPr>
          <p:cNvPr id="3" name="Picture 2" descr="A picture containing person, indoor&#10;&#10;Description automatically generated">
            <a:extLst>
              <a:ext uri="{FF2B5EF4-FFF2-40B4-BE49-F238E27FC236}">
                <a16:creationId xmlns:a16="http://schemas.microsoft.com/office/drawing/2014/main" id="{26053A5C-7606-4374-B483-18975F122C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4859" y="2221613"/>
            <a:ext cx="4736803" cy="3157869"/>
          </a:xfrm>
          <a:prstGeom prst="rect">
            <a:avLst/>
          </a:prstGeom>
        </p:spPr>
      </p:pic>
      <p:sp>
        <p:nvSpPr>
          <p:cNvPr id="2" name="Rectangle 1">
            <a:extLst>
              <a:ext uri="{FF2B5EF4-FFF2-40B4-BE49-F238E27FC236}">
                <a16:creationId xmlns:a16="http://schemas.microsoft.com/office/drawing/2014/main" id="{841D27AC-BDF9-4DE4-9AFD-9B567928C2B9}"/>
              </a:ext>
            </a:extLst>
          </p:cNvPr>
          <p:cNvSpPr/>
          <p:nvPr/>
        </p:nvSpPr>
        <p:spPr>
          <a:xfrm>
            <a:off x="941187" y="6036145"/>
            <a:ext cx="4795608" cy="338554"/>
          </a:xfrm>
          <a:prstGeom prst="rect">
            <a:avLst/>
          </a:prstGeom>
        </p:spPr>
        <p:txBody>
          <a:bodyPr wrap="none">
            <a:spAutoFit/>
          </a:bodyPr>
          <a:lstStyle/>
          <a:p>
            <a:r>
              <a:rPr lang="en-US" sz="1600" i="1" dirty="0">
                <a:solidFill>
                  <a:srgbClr val="000000"/>
                </a:solidFill>
                <a:latin typeface="Calibri" panose="020F0502020204030204" pitchFamily="34" charset="0"/>
              </a:rPr>
              <a:t>Images courtesy of Terumo Blood and Cell Technologies</a:t>
            </a:r>
            <a:endParaRPr lang="en-US" sz="1600" i="1" dirty="0"/>
          </a:p>
        </p:txBody>
      </p:sp>
    </p:spTree>
    <p:extLst>
      <p:ext uri="{BB962C8B-B14F-4D97-AF65-F5344CB8AC3E}">
        <p14:creationId xmlns:p14="http://schemas.microsoft.com/office/powerpoint/2010/main" val="17185804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897467" y="342900"/>
            <a:ext cx="10363200" cy="1143000"/>
          </a:xfrm>
        </p:spPr>
        <p:txBody>
          <a:bodyPr/>
          <a:lstStyle/>
          <a:p>
            <a:pPr eaLnBrk="1" hangingPunct="1"/>
            <a:r>
              <a:rPr lang="en-US">
                <a:latin typeface="Times" charset="0"/>
                <a:ea typeface="MS PGothic" charset="0"/>
              </a:rPr>
              <a:t>Acute GVHD Grading</a:t>
            </a:r>
          </a:p>
        </p:txBody>
      </p:sp>
      <p:graphicFrame>
        <p:nvGraphicFramePr>
          <p:cNvPr id="137219" name="Group 3"/>
          <p:cNvGraphicFramePr>
            <a:graphicFrameLocks noGrp="1"/>
          </p:cNvGraphicFramePr>
          <p:nvPr/>
        </p:nvGraphicFramePr>
        <p:xfrm>
          <a:off x="2015067" y="1549400"/>
          <a:ext cx="8128000" cy="4660900"/>
        </p:xfrm>
        <a:graphic>
          <a:graphicData uri="http://schemas.openxmlformats.org/drawingml/2006/table">
            <a:tbl>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tblGrid>
              <a:tr h="596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cs typeface="ＭＳ Ｐゴシック" charset="0"/>
                        </a:rPr>
                        <a:t>Grade</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cs typeface="ＭＳ Ｐゴシック" charset="0"/>
                        </a:rPr>
                        <a:t>Skin</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cs typeface="ＭＳ Ｐゴシック" charset="0"/>
                        </a:rPr>
                        <a:t>Liver</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cs typeface="ＭＳ Ｐゴシック" charset="0"/>
                        </a:rPr>
                        <a:t>Gut</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16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cs typeface="ＭＳ Ｐゴシック" charset="0"/>
                        </a:rPr>
                        <a:t>1</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charset="0"/>
                          <a:ea typeface="ＭＳ Ｐゴシック" charset="0"/>
                          <a:cs typeface="ＭＳ Ｐゴシック" charset="0"/>
                        </a:rPr>
                        <a:t>Stage I-II</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charset="0"/>
                          <a:ea typeface="ＭＳ Ｐゴシック" charset="0"/>
                          <a:cs typeface="ＭＳ Ｐゴシック" charset="0"/>
                        </a:rPr>
                        <a:t>none</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charset="0"/>
                          <a:ea typeface="ＭＳ Ｐゴシック" charset="0"/>
                          <a:cs typeface="ＭＳ Ｐゴシック" charset="0"/>
                        </a:rPr>
                        <a:t>none</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16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cs typeface="ＭＳ Ｐゴシック" charset="0"/>
                        </a:rPr>
                        <a:t>2</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charset="0"/>
                          <a:ea typeface="ＭＳ Ｐゴシック" charset="0"/>
                          <a:cs typeface="ＭＳ Ｐゴシック" charset="0"/>
                        </a:rPr>
                        <a:t>Stage III</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charset="0"/>
                          <a:ea typeface="ＭＳ Ｐゴシック" charset="0"/>
                          <a:cs typeface="ＭＳ Ｐゴシック" charset="0"/>
                        </a:rPr>
                        <a:t>Stage I</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charset="0"/>
                          <a:ea typeface="ＭＳ Ｐゴシック" charset="0"/>
                          <a:cs typeface="ＭＳ Ｐゴシック" charset="0"/>
                        </a:rPr>
                        <a:t>Stage I</a:t>
                      </a:r>
                      <a:endParaRPr kumimoji="0" lang="en-US" sz="2800" b="0" i="0" u="none" strike="noStrike" cap="none" normalizeH="0" baseline="0">
                        <a:ln>
                          <a:noFill/>
                        </a:ln>
                        <a:solidFill>
                          <a:schemeClr val="tx1"/>
                        </a:solidFill>
                        <a:effectLst/>
                        <a:latin typeface="Times" charset="0"/>
                        <a:ea typeface="ＭＳ Ｐゴシック" charset="0"/>
                        <a:cs typeface="ＭＳ Ｐゴシック"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16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cs typeface="ＭＳ Ｐゴシック" charset="0"/>
                        </a:rPr>
                        <a:t>3</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charset="0"/>
                          <a:ea typeface="ＭＳ Ｐゴシック" charset="0"/>
                          <a:cs typeface="ＭＳ Ｐゴシック" charset="0"/>
                        </a:rPr>
                        <a:t>--------</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charset="0"/>
                          <a:ea typeface="ＭＳ Ｐゴシック" charset="0"/>
                          <a:cs typeface="ＭＳ Ｐゴシック" charset="0"/>
                        </a:rPr>
                        <a:t>Stage II-III</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charset="0"/>
                          <a:ea typeface="ＭＳ Ｐゴシック" charset="0"/>
                          <a:cs typeface="ＭＳ Ｐゴシック" charset="0"/>
                        </a:rPr>
                        <a:t>Stage II-III</a:t>
                      </a:r>
                      <a:endParaRPr kumimoji="0" lang="en-US" sz="2800" b="0" i="0" u="none" strike="noStrike" cap="none" normalizeH="0" baseline="0" dirty="0">
                        <a:ln>
                          <a:noFill/>
                        </a:ln>
                        <a:solidFill>
                          <a:schemeClr val="tx1"/>
                        </a:solidFill>
                        <a:effectLst/>
                        <a:latin typeface="Times" charset="0"/>
                        <a:ea typeface="ＭＳ Ｐゴシック" charset="0"/>
                        <a:cs typeface="ＭＳ Ｐゴシック"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16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cs typeface="ＭＳ Ｐゴシック" charset="0"/>
                        </a:rPr>
                        <a:t>4</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charset="0"/>
                          <a:ea typeface="ＭＳ Ｐゴシック" charset="0"/>
                          <a:cs typeface="ＭＳ Ｐゴシック" charset="0"/>
                        </a:rPr>
                        <a:t>Stage IV</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charset="0"/>
                          <a:ea typeface="ＭＳ Ｐゴシック" charset="0"/>
                          <a:cs typeface="ＭＳ Ｐゴシック" charset="0"/>
                        </a:rPr>
                        <a:t>Stage IV</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charset="0"/>
                          <a:ea typeface="ＭＳ Ｐゴシック" charset="0"/>
                          <a:cs typeface="ＭＳ Ｐゴシック" charset="0"/>
                        </a:rPr>
                        <a:t>Stage IV</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5365593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r>
              <a:rPr lang="en-US">
                <a:latin typeface="Calibri" charset="0"/>
                <a:ea typeface="MS PGothic" charset="0"/>
              </a:rPr>
              <a:t>Acute GVHD Prophylaxis</a:t>
            </a:r>
          </a:p>
        </p:txBody>
      </p:sp>
      <p:sp>
        <p:nvSpPr>
          <p:cNvPr id="60418" name="Content Placeholder 2"/>
          <p:cNvSpPr>
            <a:spLocks noGrp="1"/>
          </p:cNvSpPr>
          <p:nvPr>
            <p:ph idx="1"/>
          </p:nvPr>
        </p:nvSpPr>
        <p:spPr/>
        <p:txBody>
          <a:bodyPr>
            <a:normAutofit lnSpcReduction="10000"/>
          </a:bodyPr>
          <a:lstStyle/>
          <a:p>
            <a:r>
              <a:rPr lang="en-US" dirty="0">
                <a:latin typeface="Calibri" charset="0"/>
                <a:ea typeface="MS PGothic" charset="0"/>
              </a:rPr>
              <a:t>Most use </a:t>
            </a:r>
            <a:r>
              <a:rPr lang="en-US" dirty="0" err="1">
                <a:latin typeface="Calibri" charset="0"/>
                <a:ea typeface="MS PGothic" charset="0"/>
              </a:rPr>
              <a:t>calcineurin</a:t>
            </a:r>
            <a:r>
              <a:rPr lang="en-US" dirty="0">
                <a:latin typeface="Calibri" charset="0"/>
                <a:ea typeface="MS PGothic" charset="0"/>
              </a:rPr>
              <a:t> inhibitors (CI, </a:t>
            </a:r>
            <a:r>
              <a:rPr lang="en-US" dirty="0" err="1">
                <a:latin typeface="Calibri" charset="0"/>
                <a:ea typeface="MS PGothic" charset="0"/>
              </a:rPr>
              <a:t>tacro</a:t>
            </a:r>
            <a:r>
              <a:rPr lang="en-US" dirty="0">
                <a:latin typeface="Calibri" charset="0"/>
                <a:ea typeface="MS PGothic" charset="0"/>
              </a:rPr>
              <a:t>/CSP) +</a:t>
            </a:r>
          </a:p>
          <a:p>
            <a:pPr lvl="1"/>
            <a:r>
              <a:rPr lang="en-US" dirty="0">
                <a:latin typeface="Calibri" charset="0"/>
                <a:ea typeface="MS PGothic" charset="0"/>
              </a:rPr>
              <a:t>MTX given days 1,3, 6 +/- 11 for sib/URD BM/PBSC</a:t>
            </a:r>
          </a:p>
          <a:p>
            <a:pPr lvl="1"/>
            <a:r>
              <a:rPr lang="en-US" dirty="0">
                <a:latin typeface="Calibri" charset="0"/>
                <a:ea typeface="MS PGothic" charset="0"/>
              </a:rPr>
              <a:t>Some programs us </a:t>
            </a:r>
            <a:r>
              <a:rPr lang="en-US" dirty="0" err="1">
                <a:latin typeface="Calibri" charset="0"/>
                <a:ea typeface="MS PGothic" charset="0"/>
              </a:rPr>
              <a:t>Mycophenylate</a:t>
            </a:r>
            <a:r>
              <a:rPr lang="en-US" dirty="0">
                <a:latin typeface="Calibri" charset="0"/>
                <a:ea typeface="MS PGothic" charset="0"/>
              </a:rPr>
              <a:t> </a:t>
            </a:r>
            <a:r>
              <a:rPr lang="en-US" dirty="0" err="1">
                <a:latin typeface="Calibri" charset="0"/>
                <a:ea typeface="MS PGothic" charset="0"/>
              </a:rPr>
              <a:t>mofetil</a:t>
            </a:r>
            <a:r>
              <a:rPr lang="en-US" dirty="0">
                <a:latin typeface="Calibri" charset="0"/>
                <a:ea typeface="MS PGothic" charset="0"/>
              </a:rPr>
              <a:t> (MMF) instead of MTX</a:t>
            </a:r>
          </a:p>
          <a:p>
            <a:pPr lvl="1"/>
            <a:r>
              <a:rPr lang="en-US" dirty="0" err="1">
                <a:latin typeface="Calibri" charset="0"/>
                <a:ea typeface="MS PGothic" charset="0"/>
              </a:rPr>
              <a:t>Mycophenylate</a:t>
            </a:r>
            <a:r>
              <a:rPr lang="en-US" dirty="0">
                <a:latin typeface="Calibri" charset="0"/>
                <a:ea typeface="MS PGothic" charset="0"/>
              </a:rPr>
              <a:t> </a:t>
            </a:r>
            <a:r>
              <a:rPr lang="en-US" dirty="0" err="1">
                <a:latin typeface="Calibri" charset="0"/>
                <a:ea typeface="MS PGothic" charset="0"/>
              </a:rPr>
              <a:t>mofetil</a:t>
            </a:r>
            <a:r>
              <a:rPr lang="en-US" dirty="0">
                <a:latin typeface="Calibri" charset="0"/>
                <a:ea typeface="MS PGothic" charset="0"/>
              </a:rPr>
              <a:t> (MMF) plus CI used for cords </a:t>
            </a:r>
          </a:p>
          <a:p>
            <a:pPr lvl="1"/>
            <a:r>
              <a:rPr lang="en-US" dirty="0">
                <a:latin typeface="Calibri" charset="0"/>
                <a:ea typeface="MS PGothic" charset="0"/>
              </a:rPr>
              <a:t>Other agents that can be used:  </a:t>
            </a:r>
            <a:r>
              <a:rPr lang="en-US" dirty="0" err="1">
                <a:latin typeface="Calibri" charset="0"/>
                <a:ea typeface="MS PGothic" charset="0"/>
              </a:rPr>
              <a:t>sirolimus</a:t>
            </a:r>
            <a:r>
              <a:rPr lang="en-US" dirty="0">
                <a:latin typeface="Calibri" charset="0"/>
                <a:ea typeface="MS PGothic" charset="0"/>
              </a:rPr>
              <a:t>, ATG, prednisone, post-transplant cyclophosphamide</a:t>
            </a:r>
          </a:p>
          <a:p>
            <a:r>
              <a:rPr lang="en-US" dirty="0">
                <a:latin typeface="Calibri" charset="0"/>
                <a:ea typeface="MS PGothic" charset="0"/>
              </a:rPr>
              <a:t>T-cell Depletion</a:t>
            </a:r>
          </a:p>
          <a:p>
            <a:pPr lvl="1"/>
            <a:r>
              <a:rPr lang="en-US" i="1" dirty="0">
                <a:latin typeface="Calibri" charset="0"/>
                <a:ea typeface="MS PGothic" charset="0"/>
              </a:rPr>
              <a:t>In vivo:  </a:t>
            </a:r>
            <a:r>
              <a:rPr lang="en-US" dirty="0" err="1">
                <a:latin typeface="Calibri" charset="0"/>
                <a:ea typeface="MS PGothic" charset="0"/>
              </a:rPr>
              <a:t>rATG</a:t>
            </a:r>
            <a:r>
              <a:rPr lang="en-US" dirty="0">
                <a:latin typeface="Calibri" charset="0"/>
                <a:ea typeface="MS PGothic" charset="0"/>
              </a:rPr>
              <a:t>, </a:t>
            </a:r>
            <a:r>
              <a:rPr lang="en-US" dirty="0" err="1">
                <a:latin typeface="Calibri" charset="0"/>
                <a:ea typeface="MS PGothic" charset="0"/>
              </a:rPr>
              <a:t>hATG</a:t>
            </a:r>
            <a:r>
              <a:rPr lang="en-US" dirty="0">
                <a:latin typeface="Calibri" charset="0"/>
                <a:ea typeface="MS PGothic" charset="0"/>
              </a:rPr>
              <a:t>, </a:t>
            </a:r>
            <a:r>
              <a:rPr lang="en-US" dirty="0" err="1">
                <a:latin typeface="Calibri" charset="0"/>
                <a:ea typeface="MS PGothic" charset="0"/>
              </a:rPr>
              <a:t>campath</a:t>
            </a:r>
            <a:r>
              <a:rPr lang="en-US" dirty="0">
                <a:latin typeface="Calibri" charset="0"/>
                <a:ea typeface="MS PGothic" charset="0"/>
              </a:rPr>
              <a:t> (</a:t>
            </a:r>
            <a:r>
              <a:rPr lang="en-US" dirty="0" err="1">
                <a:latin typeface="Calibri" charset="0"/>
                <a:ea typeface="MS PGothic" charset="0"/>
              </a:rPr>
              <a:t>alemtuzumab</a:t>
            </a:r>
            <a:r>
              <a:rPr lang="en-US" dirty="0">
                <a:latin typeface="Calibri" charset="0"/>
                <a:ea typeface="MS PGothic" charset="0"/>
              </a:rPr>
              <a:t>)</a:t>
            </a:r>
          </a:p>
          <a:p>
            <a:pPr lvl="1"/>
            <a:r>
              <a:rPr lang="en-US" i="1" dirty="0">
                <a:latin typeface="Calibri" charset="0"/>
                <a:ea typeface="MS PGothic" charset="0"/>
              </a:rPr>
              <a:t>Ex vivo:</a:t>
            </a:r>
            <a:r>
              <a:rPr lang="en-US" dirty="0">
                <a:latin typeface="Calibri" charset="0"/>
                <a:ea typeface="MS PGothic" charset="0"/>
              </a:rPr>
              <a:t>  CD34+ selection, 𝛼𝛽-CD3/CD19 depletion</a:t>
            </a:r>
            <a:endParaRPr lang="en-US" i="1" dirty="0">
              <a:latin typeface="Calibri" charset="0"/>
              <a:ea typeface="MS PGothic" charset="0"/>
            </a:endParaRPr>
          </a:p>
          <a:p>
            <a:pPr lvl="1"/>
            <a:r>
              <a:rPr lang="en-US" dirty="0">
                <a:latin typeface="Calibri" charset="0"/>
                <a:ea typeface="MS PGothic" charset="0"/>
              </a:rPr>
              <a:t>Increased risk of infection, rejection, relapse</a:t>
            </a:r>
          </a:p>
          <a:p>
            <a:pPr lvl="1"/>
            <a:r>
              <a:rPr lang="en-US" dirty="0">
                <a:latin typeface="Calibri" charset="0"/>
                <a:ea typeface="MS PGothic" charset="0"/>
              </a:rPr>
              <a:t>Different types of depletion have different risks</a:t>
            </a:r>
          </a:p>
        </p:txBody>
      </p:sp>
    </p:spTree>
    <p:extLst>
      <p:ext uri="{BB962C8B-B14F-4D97-AF65-F5344CB8AC3E}">
        <p14:creationId xmlns:p14="http://schemas.microsoft.com/office/powerpoint/2010/main" val="228371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lstStyle/>
          <a:p>
            <a:r>
              <a:rPr lang="en-US">
                <a:latin typeface="Calibri" charset="0"/>
                <a:ea typeface="MS PGothic" charset="0"/>
              </a:rPr>
              <a:t>Primary Acute GVHD Therapy</a:t>
            </a:r>
          </a:p>
        </p:txBody>
      </p:sp>
      <p:sp>
        <p:nvSpPr>
          <p:cNvPr id="61442" name="Content Placeholder 2"/>
          <p:cNvSpPr>
            <a:spLocks noGrp="1"/>
          </p:cNvSpPr>
          <p:nvPr>
            <p:ph idx="1"/>
          </p:nvPr>
        </p:nvSpPr>
        <p:spPr/>
        <p:txBody>
          <a:bodyPr/>
          <a:lstStyle/>
          <a:p>
            <a:r>
              <a:rPr lang="en-US" dirty="0">
                <a:latin typeface="Calibri" charset="0"/>
                <a:ea typeface="MS PGothic" charset="0"/>
              </a:rPr>
              <a:t>Mild disease—limited skin rash alone</a:t>
            </a:r>
          </a:p>
          <a:p>
            <a:pPr lvl="1"/>
            <a:r>
              <a:rPr lang="en-US" dirty="0">
                <a:latin typeface="Calibri" charset="0"/>
                <a:ea typeface="MS PGothic" charset="0"/>
              </a:rPr>
              <a:t>Optimize tacrolimus or CSP levels, topical steroids</a:t>
            </a:r>
          </a:p>
          <a:p>
            <a:r>
              <a:rPr lang="en-US" dirty="0">
                <a:latin typeface="Calibri" charset="0"/>
                <a:ea typeface="MS PGothic" charset="0"/>
              </a:rPr>
              <a:t>If progressive or multisystem</a:t>
            </a:r>
          </a:p>
          <a:p>
            <a:pPr lvl="1"/>
            <a:r>
              <a:rPr lang="en-US" dirty="0" err="1">
                <a:latin typeface="Calibri" charset="0"/>
                <a:ea typeface="MS PGothic" charset="0"/>
              </a:rPr>
              <a:t>Prednisilone</a:t>
            </a:r>
            <a:r>
              <a:rPr lang="en-US" dirty="0">
                <a:latin typeface="Calibri" charset="0"/>
                <a:ea typeface="MS PGothic" charset="0"/>
              </a:rPr>
              <a:t> 1-2mg/kg/d</a:t>
            </a:r>
          </a:p>
          <a:p>
            <a:r>
              <a:rPr lang="en-US" dirty="0">
                <a:latin typeface="Calibri" charset="0"/>
                <a:ea typeface="MS PGothic" charset="0"/>
              </a:rPr>
              <a:t>Steroid Refractory </a:t>
            </a:r>
            <a:r>
              <a:rPr lang="en-US" dirty="0" err="1">
                <a:latin typeface="Calibri" charset="0"/>
                <a:ea typeface="MS PGothic" charset="0"/>
              </a:rPr>
              <a:t>aGVHD</a:t>
            </a:r>
            <a:r>
              <a:rPr lang="en-US" dirty="0">
                <a:latin typeface="Calibri" charset="0"/>
                <a:ea typeface="MS PGothic" charset="0"/>
              </a:rPr>
              <a:t> (no response 3-7d)</a:t>
            </a:r>
          </a:p>
          <a:p>
            <a:pPr lvl="1"/>
            <a:r>
              <a:rPr lang="en-US" dirty="0">
                <a:latin typeface="Calibri" charset="0"/>
                <a:ea typeface="MS PGothic" charset="0"/>
              </a:rPr>
              <a:t>No clearly superior second regimen</a:t>
            </a:r>
          </a:p>
          <a:p>
            <a:pPr lvl="2"/>
            <a:r>
              <a:rPr lang="en-US" dirty="0" err="1">
                <a:latin typeface="Calibri" charset="0"/>
                <a:ea typeface="MS PGothic" charset="0"/>
              </a:rPr>
              <a:t>Ruxolitinib</a:t>
            </a:r>
            <a:r>
              <a:rPr lang="en-US" dirty="0">
                <a:latin typeface="Calibri" charset="0"/>
                <a:ea typeface="MS PGothic" charset="0"/>
              </a:rPr>
              <a:t> approved in kids &gt;12 for SR-</a:t>
            </a:r>
            <a:r>
              <a:rPr lang="en-US" dirty="0" err="1">
                <a:latin typeface="Calibri" charset="0"/>
                <a:ea typeface="MS PGothic" charset="0"/>
              </a:rPr>
              <a:t>aGVHD</a:t>
            </a:r>
            <a:endParaRPr lang="en-US" dirty="0">
              <a:latin typeface="Calibri" charset="0"/>
              <a:ea typeface="MS PGothic" charset="0"/>
            </a:endParaRPr>
          </a:p>
          <a:p>
            <a:pPr lvl="1"/>
            <a:r>
              <a:rPr lang="en-US" dirty="0">
                <a:latin typeface="Calibri" charset="0"/>
                <a:ea typeface="MS PGothic" charset="0"/>
              </a:rPr>
              <a:t>ECP, </a:t>
            </a:r>
            <a:r>
              <a:rPr lang="en-US" dirty="0" err="1">
                <a:latin typeface="Calibri" charset="0"/>
                <a:ea typeface="MS PGothic" charset="0"/>
              </a:rPr>
              <a:t>etanercept</a:t>
            </a:r>
            <a:r>
              <a:rPr lang="en-US" dirty="0">
                <a:latin typeface="Calibri" charset="0"/>
                <a:ea typeface="MS PGothic" charset="0"/>
              </a:rPr>
              <a:t>, infliximab, </a:t>
            </a:r>
            <a:r>
              <a:rPr lang="en-US" dirty="0" err="1">
                <a:latin typeface="Calibri" charset="0"/>
                <a:ea typeface="MS PGothic" charset="0"/>
              </a:rPr>
              <a:t>pentostatin</a:t>
            </a:r>
            <a:endParaRPr lang="en-US" dirty="0">
              <a:latin typeface="Calibri" charset="0"/>
              <a:ea typeface="MS PGothic" charset="0"/>
            </a:endParaRPr>
          </a:p>
          <a:p>
            <a:pPr lvl="1"/>
            <a:r>
              <a:rPr lang="en-US" dirty="0">
                <a:latin typeface="Calibri" charset="0"/>
                <a:ea typeface="MS PGothic" charset="0"/>
              </a:rPr>
              <a:t>Poor prognosis due to infectious complications</a:t>
            </a:r>
          </a:p>
        </p:txBody>
      </p:sp>
    </p:spTree>
    <p:extLst>
      <p:ext uri="{BB962C8B-B14F-4D97-AF65-F5344CB8AC3E}">
        <p14:creationId xmlns:p14="http://schemas.microsoft.com/office/powerpoint/2010/main" val="30527350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p:txBody>
          <a:bodyPr/>
          <a:lstStyle/>
          <a:p>
            <a:r>
              <a:rPr lang="en-US" dirty="0">
                <a:latin typeface="Calibri" charset="0"/>
                <a:ea typeface="MS PGothic" charset="0"/>
              </a:rPr>
              <a:t>Case Presentation</a:t>
            </a:r>
          </a:p>
        </p:txBody>
      </p:sp>
      <p:sp>
        <p:nvSpPr>
          <p:cNvPr id="62466" name="Content Placeholder 2"/>
          <p:cNvSpPr>
            <a:spLocks noGrp="1"/>
          </p:cNvSpPr>
          <p:nvPr>
            <p:ph idx="1"/>
          </p:nvPr>
        </p:nvSpPr>
        <p:spPr/>
        <p:txBody>
          <a:bodyPr/>
          <a:lstStyle/>
          <a:p>
            <a:pPr marL="0" indent="0">
              <a:lnSpc>
                <a:spcPct val="80000"/>
              </a:lnSpc>
              <a:buFont typeface="Arial" charset="0"/>
              <a:buNone/>
            </a:pPr>
            <a:r>
              <a:rPr lang="en-US" sz="2500" dirty="0">
                <a:latin typeface="Calibri" charset="0"/>
                <a:ea typeface="MS PGothic" charset="0"/>
              </a:rPr>
              <a:t>An 8-year-old child with AML 6 months post-transplant comes to clinic complaining of a </a:t>
            </a:r>
            <a:r>
              <a:rPr lang="en-US" sz="2500" dirty="0" err="1">
                <a:latin typeface="Calibri" charset="0"/>
                <a:ea typeface="MS PGothic" charset="0"/>
              </a:rPr>
              <a:t>maculo-papular</a:t>
            </a:r>
            <a:r>
              <a:rPr lang="en-US" sz="2500" dirty="0">
                <a:latin typeface="Calibri" charset="0"/>
                <a:ea typeface="MS PGothic" charset="0"/>
              </a:rPr>
              <a:t> rash on arms and legs, dry, irritated eyes, and a persistent cough. His mother has noticed that he gets winded much more quickly than he used to. Which investigation is most likely to yield a diagnosis?</a:t>
            </a:r>
          </a:p>
          <a:p>
            <a:pPr marL="0" indent="0">
              <a:lnSpc>
                <a:spcPct val="80000"/>
              </a:lnSpc>
              <a:buFont typeface="Arial" charset="0"/>
              <a:buNone/>
            </a:pPr>
            <a:r>
              <a:rPr lang="en-US" sz="2500" dirty="0">
                <a:latin typeface="Calibri" charset="0"/>
                <a:ea typeface="MS PGothic" charset="0"/>
              </a:rPr>
              <a:t>	A.	Blood PCR for CMV</a:t>
            </a:r>
          </a:p>
          <a:p>
            <a:pPr marL="0" indent="0">
              <a:lnSpc>
                <a:spcPct val="80000"/>
              </a:lnSpc>
              <a:buFont typeface="Arial" charset="0"/>
              <a:buNone/>
            </a:pPr>
            <a:r>
              <a:rPr lang="en-US" sz="2500" dirty="0">
                <a:latin typeface="Calibri" charset="0"/>
                <a:ea typeface="MS PGothic" charset="0"/>
              </a:rPr>
              <a:t>	B.	Bronchiolar lavage to rule out pneumocystis infection</a:t>
            </a:r>
          </a:p>
          <a:p>
            <a:pPr marL="0" indent="0">
              <a:lnSpc>
                <a:spcPct val="80000"/>
              </a:lnSpc>
              <a:buFont typeface="Arial" charset="0"/>
              <a:buNone/>
            </a:pPr>
            <a:r>
              <a:rPr lang="en-US" sz="2500" dirty="0">
                <a:latin typeface="Calibri" charset="0"/>
                <a:ea typeface="MS PGothic" charset="0"/>
              </a:rPr>
              <a:t>	C.	Pulmonary function tests and high resolution CT</a:t>
            </a:r>
          </a:p>
          <a:p>
            <a:pPr marL="0" indent="0">
              <a:lnSpc>
                <a:spcPct val="80000"/>
              </a:lnSpc>
              <a:buFont typeface="Arial" charset="0"/>
              <a:buNone/>
            </a:pPr>
            <a:r>
              <a:rPr lang="en-US" sz="2500" dirty="0">
                <a:latin typeface="Calibri" charset="0"/>
                <a:ea typeface="MS PGothic" charset="0"/>
              </a:rPr>
              <a:t>	D.	</a:t>
            </a:r>
            <a:r>
              <a:rPr lang="en-US" sz="2500" dirty="0" err="1">
                <a:latin typeface="Calibri" charset="0"/>
                <a:ea typeface="MS PGothic" charset="0"/>
              </a:rPr>
              <a:t>Galactomannan</a:t>
            </a:r>
            <a:r>
              <a:rPr lang="en-US" sz="2500" dirty="0">
                <a:latin typeface="Calibri" charset="0"/>
                <a:ea typeface="MS PGothic" charset="0"/>
              </a:rPr>
              <a:t> test for fungus</a:t>
            </a:r>
          </a:p>
          <a:p>
            <a:pPr marL="0" indent="0">
              <a:lnSpc>
                <a:spcPct val="80000"/>
              </a:lnSpc>
              <a:buFont typeface="Arial" charset="0"/>
              <a:buNone/>
            </a:pPr>
            <a:r>
              <a:rPr lang="en-US" sz="2500" dirty="0">
                <a:latin typeface="Calibri" charset="0"/>
                <a:ea typeface="MS PGothic" charset="0"/>
              </a:rPr>
              <a:t>	E.	Upper GI endoscopy</a:t>
            </a:r>
          </a:p>
          <a:p>
            <a:pPr marL="0" indent="0">
              <a:lnSpc>
                <a:spcPct val="80000"/>
              </a:lnSpc>
            </a:pPr>
            <a:endParaRPr lang="en-US" sz="2500" dirty="0">
              <a:latin typeface="Calibri" charset="0"/>
              <a:ea typeface="MS PGothic" charset="0"/>
            </a:endParaRPr>
          </a:p>
        </p:txBody>
      </p:sp>
    </p:spTree>
    <p:extLst>
      <p:ext uri="{BB962C8B-B14F-4D97-AF65-F5344CB8AC3E}">
        <p14:creationId xmlns:p14="http://schemas.microsoft.com/office/powerpoint/2010/main" val="1571669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p:txBody>
          <a:bodyPr/>
          <a:lstStyle/>
          <a:p>
            <a:r>
              <a:rPr lang="en-US" dirty="0">
                <a:latin typeface="Calibri" charset="0"/>
                <a:ea typeface="MS PGothic" charset="0"/>
              </a:rPr>
              <a:t>Case Presentation</a:t>
            </a:r>
          </a:p>
        </p:txBody>
      </p:sp>
      <p:sp>
        <p:nvSpPr>
          <p:cNvPr id="63490" name="Content Placeholder 2"/>
          <p:cNvSpPr>
            <a:spLocks noGrp="1"/>
          </p:cNvSpPr>
          <p:nvPr>
            <p:ph idx="1"/>
          </p:nvPr>
        </p:nvSpPr>
        <p:spPr/>
        <p:txBody>
          <a:bodyPr/>
          <a:lstStyle/>
          <a:p>
            <a:pPr marL="0" indent="0">
              <a:lnSpc>
                <a:spcPct val="80000"/>
              </a:lnSpc>
              <a:buFont typeface="Arial" charset="0"/>
              <a:buNone/>
            </a:pPr>
            <a:r>
              <a:rPr lang="en-US" sz="2500" dirty="0">
                <a:latin typeface="Calibri" charset="0"/>
                <a:ea typeface="MS PGothic" charset="0"/>
              </a:rPr>
              <a:t>An 8-year-old child with AML 6 months post-transplant comes to clinic complaining of a </a:t>
            </a:r>
            <a:r>
              <a:rPr lang="en-US" sz="2500" dirty="0" err="1">
                <a:latin typeface="Calibri" charset="0"/>
                <a:ea typeface="MS PGothic" charset="0"/>
              </a:rPr>
              <a:t>maculo-papular</a:t>
            </a:r>
            <a:r>
              <a:rPr lang="en-US" sz="2500" dirty="0">
                <a:latin typeface="Calibri" charset="0"/>
                <a:ea typeface="MS PGothic" charset="0"/>
              </a:rPr>
              <a:t> rash on arms and legs, dry, irritated eyes, and a persistent cough. His mother has noticed that he gets winded much more quickly than he used to. Which investigation is most likely to yield a diagnosis?</a:t>
            </a:r>
          </a:p>
          <a:p>
            <a:pPr marL="0" indent="0">
              <a:lnSpc>
                <a:spcPct val="80000"/>
              </a:lnSpc>
              <a:buFont typeface="Arial" charset="0"/>
              <a:buNone/>
            </a:pPr>
            <a:r>
              <a:rPr lang="en-US" sz="2500" dirty="0">
                <a:latin typeface="Calibri" charset="0"/>
                <a:ea typeface="MS PGothic" charset="0"/>
              </a:rPr>
              <a:t>	A.	Blood PCR for CMV</a:t>
            </a:r>
          </a:p>
          <a:p>
            <a:pPr marL="0" indent="0">
              <a:lnSpc>
                <a:spcPct val="80000"/>
              </a:lnSpc>
              <a:buFont typeface="Arial" charset="0"/>
              <a:buNone/>
            </a:pPr>
            <a:r>
              <a:rPr lang="en-US" sz="2500" dirty="0">
                <a:latin typeface="Calibri" charset="0"/>
                <a:ea typeface="MS PGothic" charset="0"/>
              </a:rPr>
              <a:t>	B.	Bronchiolar lavage to rule out pneumocystis infection</a:t>
            </a:r>
          </a:p>
          <a:p>
            <a:pPr marL="0" indent="0">
              <a:lnSpc>
                <a:spcPct val="80000"/>
              </a:lnSpc>
              <a:buFont typeface="Arial" charset="0"/>
              <a:buNone/>
            </a:pPr>
            <a:r>
              <a:rPr lang="en-US" sz="2500" dirty="0">
                <a:latin typeface="Calibri" charset="0"/>
                <a:ea typeface="MS PGothic" charset="0"/>
              </a:rPr>
              <a:t>	C.	</a:t>
            </a:r>
            <a:r>
              <a:rPr lang="en-US" sz="2500" b="1" dirty="0">
                <a:latin typeface="Calibri" charset="0"/>
                <a:ea typeface="MS PGothic" charset="0"/>
              </a:rPr>
              <a:t>Pulmonary function tests and high resolution CT</a:t>
            </a:r>
          </a:p>
          <a:p>
            <a:pPr marL="0" indent="0">
              <a:lnSpc>
                <a:spcPct val="80000"/>
              </a:lnSpc>
              <a:buFont typeface="Arial" charset="0"/>
              <a:buNone/>
            </a:pPr>
            <a:r>
              <a:rPr lang="en-US" sz="2500" dirty="0">
                <a:latin typeface="Calibri" charset="0"/>
                <a:ea typeface="MS PGothic" charset="0"/>
              </a:rPr>
              <a:t>	D.	</a:t>
            </a:r>
            <a:r>
              <a:rPr lang="en-US" sz="2500" dirty="0" err="1">
                <a:latin typeface="Calibri" charset="0"/>
                <a:ea typeface="MS PGothic" charset="0"/>
              </a:rPr>
              <a:t>Galactomannan</a:t>
            </a:r>
            <a:r>
              <a:rPr lang="en-US" sz="2500" dirty="0">
                <a:latin typeface="Calibri" charset="0"/>
                <a:ea typeface="MS PGothic" charset="0"/>
              </a:rPr>
              <a:t> test for fungus</a:t>
            </a:r>
          </a:p>
          <a:p>
            <a:pPr marL="0" indent="0">
              <a:lnSpc>
                <a:spcPct val="80000"/>
              </a:lnSpc>
              <a:buFont typeface="Arial" charset="0"/>
              <a:buNone/>
            </a:pPr>
            <a:r>
              <a:rPr lang="en-US" sz="2500" dirty="0">
                <a:latin typeface="Calibri" charset="0"/>
                <a:ea typeface="MS PGothic" charset="0"/>
              </a:rPr>
              <a:t>	E.	Upper GI endoscopy</a:t>
            </a:r>
          </a:p>
          <a:p>
            <a:pPr marL="0" indent="0">
              <a:lnSpc>
                <a:spcPct val="80000"/>
              </a:lnSpc>
            </a:pPr>
            <a:endParaRPr lang="en-US" sz="2500" dirty="0">
              <a:latin typeface="Calibri" charset="0"/>
              <a:ea typeface="MS PGothic" charset="0"/>
            </a:endParaRPr>
          </a:p>
        </p:txBody>
      </p:sp>
    </p:spTree>
    <p:extLst>
      <p:ext uri="{BB962C8B-B14F-4D97-AF65-F5344CB8AC3E}">
        <p14:creationId xmlns:p14="http://schemas.microsoft.com/office/powerpoint/2010/main" val="41804442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p:txBody>
          <a:bodyPr/>
          <a:lstStyle/>
          <a:p>
            <a:r>
              <a:rPr lang="en-US">
                <a:latin typeface="Times" charset="0"/>
                <a:ea typeface="MS PGothic" charset="0"/>
              </a:rPr>
              <a:t>Chronic GVHD</a:t>
            </a:r>
          </a:p>
        </p:txBody>
      </p:sp>
      <p:sp>
        <p:nvSpPr>
          <p:cNvPr id="64514" name="Rectangle 3"/>
          <p:cNvSpPr>
            <a:spLocks noGrp="1" noChangeArrowheads="1"/>
          </p:cNvSpPr>
          <p:nvPr>
            <p:ph type="body" idx="1"/>
          </p:nvPr>
        </p:nvSpPr>
        <p:spPr/>
        <p:txBody>
          <a:bodyPr>
            <a:normAutofit lnSpcReduction="10000"/>
          </a:bodyPr>
          <a:lstStyle/>
          <a:p>
            <a:pPr eaLnBrk="1" hangingPunct="1"/>
            <a:r>
              <a:rPr lang="en-US" sz="2800" dirty="0">
                <a:latin typeface="Times" charset="0"/>
                <a:ea typeface="MS PGothic" charset="0"/>
              </a:rPr>
              <a:t>Diagnosed after day 100 (2m sometimes)</a:t>
            </a:r>
          </a:p>
          <a:p>
            <a:pPr lvl="1" eaLnBrk="1" hangingPunct="1"/>
            <a:r>
              <a:rPr lang="en-US" sz="2400" dirty="0">
                <a:latin typeface="Times" charset="0"/>
                <a:ea typeface="MS PGothic" charset="0"/>
              </a:rPr>
              <a:t>Immunodeficiency</a:t>
            </a:r>
          </a:p>
          <a:p>
            <a:pPr lvl="1" eaLnBrk="1" hangingPunct="1"/>
            <a:r>
              <a:rPr lang="en-US" sz="2400" dirty="0">
                <a:latin typeface="Times" charset="0"/>
                <a:ea typeface="MS PGothic" charset="0"/>
              </a:rPr>
              <a:t>Skin- lichen </a:t>
            </a:r>
            <a:r>
              <a:rPr lang="en-US" sz="2400" dirty="0" err="1">
                <a:latin typeface="Times" charset="0"/>
                <a:ea typeface="MS PGothic" charset="0"/>
              </a:rPr>
              <a:t>planus</a:t>
            </a:r>
            <a:r>
              <a:rPr lang="en-US" sz="2400" dirty="0">
                <a:latin typeface="Times" charset="0"/>
                <a:ea typeface="MS PGothic" charset="0"/>
                <a:sym typeface="Wingdings" charset="0"/>
              </a:rPr>
              <a:t></a:t>
            </a:r>
            <a:r>
              <a:rPr lang="en-US" sz="2400" dirty="0">
                <a:latin typeface="Times" charset="0"/>
                <a:ea typeface="MS PGothic" charset="0"/>
                <a:sym typeface="Monotype Sorts" charset="0"/>
              </a:rPr>
              <a:t> </a:t>
            </a:r>
            <a:r>
              <a:rPr lang="en-US" sz="2400" dirty="0" err="1">
                <a:latin typeface="Times" charset="0"/>
                <a:ea typeface="MS PGothic" charset="0"/>
                <a:sym typeface="Monotype Sorts" charset="0"/>
              </a:rPr>
              <a:t>poikiloderma</a:t>
            </a:r>
            <a:endParaRPr lang="en-US" sz="2400" dirty="0">
              <a:latin typeface="Times" charset="0"/>
              <a:ea typeface="MS PGothic" charset="0"/>
              <a:sym typeface="Monotype Sorts" charset="0"/>
            </a:endParaRPr>
          </a:p>
          <a:p>
            <a:pPr lvl="1" eaLnBrk="1" hangingPunct="1"/>
            <a:r>
              <a:rPr lang="en-US" dirty="0" err="1">
                <a:latin typeface="Times" charset="0"/>
                <a:ea typeface="MS PGothic" charset="0"/>
                <a:sym typeface="Monotype Sorts" charset="0"/>
              </a:rPr>
              <a:t>Vitaligo</a:t>
            </a:r>
            <a:r>
              <a:rPr lang="en-US" dirty="0">
                <a:latin typeface="Times" charset="0"/>
                <a:ea typeface="MS PGothic" charset="0"/>
                <a:sym typeface="Monotype Sorts" charset="0"/>
              </a:rPr>
              <a:t>, hyperpigmentation</a:t>
            </a:r>
            <a:endParaRPr lang="en-US" sz="2400" dirty="0">
              <a:latin typeface="Times" charset="0"/>
              <a:ea typeface="MS PGothic" charset="0"/>
              <a:sym typeface="Monotype Sorts" charset="0"/>
            </a:endParaRPr>
          </a:p>
          <a:p>
            <a:pPr lvl="1" eaLnBrk="1" hangingPunct="1"/>
            <a:r>
              <a:rPr lang="en-US" sz="2400" dirty="0">
                <a:latin typeface="Times" charset="0"/>
                <a:ea typeface="MS PGothic" charset="0"/>
              </a:rPr>
              <a:t>Scleroderma</a:t>
            </a:r>
          </a:p>
          <a:p>
            <a:pPr lvl="1" eaLnBrk="1" hangingPunct="1"/>
            <a:r>
              <a:rPr lang="en-US" dirty="0">
                <a:latin typeface="Times" charset="0"/>
                <a:ea typeface="MS PGothic" charset="0"/>
              </a:rPr>
              <a:t>Limited joint mobility</a:t>
            </a:r>
            <a:endParaRPr lang="en-US" sz="2400" dirty="0">
              <a:latin typeface="Times" charset="0"/>
              <a:ea typeface="MS PGothic" charset="0"/>
            </a:endParaRPr>
          </a:p>
          <a:p>
            <a:pPr lvl="1" eaLnBrk="1" hangingPunct="1"/>
            <a:r>
              <a:rPr lang="en-US" sz="2400" dirty="0" err="1">
                <a:latin typeface="Times" charset="0"/>
                <a:ea typeface="MS PGothic" charset="0"/>
              </a:rPr>
              <a:t>Sicca</a:t>
            </a:r>
            <a:r>
              <a:rPr lang="en-US" sz="2400" dirty="0">
                <a:latin typeface="Times" charset="0"/>
                <a:ea typeface="MS PGothic" charset="0"/>
              </a:rPr>
              <a:t> syndrome</a:t>
            </a:r>
          </a:p>
          <a:p>
            <a:pPr lvl="1" eaLnBrk="1" hangingPunct="1"/>
            <a:r>
              <a:rPr lang="en-US" dirty="0">
                <a:latin typeface="Times" charset="0"/>
                <a:ea typeface="MS PGothic" charset="0"/>
              </a:rPr>
              <a:t>Mouth ulceration/food sensitivity</a:t>
            </a:r>
            <a:endParaRPr lang="en-US" sz="2400" dirty="0">
              <a:latin typeface="Times" charset="0"/>
              <a:ea typeface="MS PGothic" charset="0"/>
            </a:endParaRPr>
          </a:p>
          <a:p>
            <a:pPr lvl="1" eaLnBrk="1" hangingPunct="1"/>
            <a:r>
              <a:rPr lang="en-US" sz="2400" dirty="0">
                <a:latin typeface="Times" charset="0"/>
                <a:ea typeface="MS PGothic" charset="0"/>
              </a:rPr>
              <a:t>Hepatic- vanishing bile ducts</a:t>
            </a:r>
          </a:p>
          <a:p>
            <a:pPr lvl="1" eaLnBrk="1" hangingPunct="1"/>
            <a:r>
              <a:rPr lang="en-US" sz="2400" dirty="0">
                <a:latin typeface="Times" charset="0"/>
                <a:ea typeface="MS PGothic" charset="0"/>
              </a:rPr>
              <a:t>Pulmonary- bronchiolitis </a:t>
            </a:r>
            <a:r>
              <a:rPr lang="en-US" sz="2400" dirty="0" err="1">
                <a:latin typeface="Times" charset="0"/>
                <a:ea typeface="MS PGothic" charset="0"/>
              </a:rPr>
              <a:t>obliterans</a:t>
            </a:r>
            <a:endParaRPr lang="en-US" sz="2400" dirty="0">
              <a:latin typeface="Times" charset="0"/>
              <a:ea typeface="MS PGothic" charset="0"/>
            </a:endParaRPr>
          </a:p>
          <a:p>
            <a:pPr lvl="1" eaLnBrk="1" hangingPunct="1"/>
            <a:r>
              <a:rPr lang="en-US" sz="2400" dirty="0">
                <a:latin typeface="Times" charset="0"/>
                <a:ea typeface="MS PGothic" charset="0"/>
              </a:rPr>
              <a:t>GI- esophageal strictures, fat </a:t>
            </a:r>
            <a:r>
              <a:rPr lang="en-US" sz="2400" dirty="0" err="1">
                <a:latin typeface="Times" charset="0"/>
                <a:ea typeface="MS PGothic" charset="0"/>
              </a:rPr>
              <a:t>malabsorption</a:t>
            </a:r>
            <a:endParaRPr lang="en-US" sz="2400" dirty="0">
              <a:latin typeface="Times" charset="0"/>
              <a:ea typeface="MS PGothic" charset="0"/>
            </a:endParaRPr>
          </a:p>
          <a:p>
            <a:pPr eaLnBrk="1" hangingPunct="1"/>
            <a:endParaRPr lang="en-US" sz="2800" dirty="0">
              <a:latin typeface="Times" charset="0"/>
              <a:ea typeface="MS PGothic" charset="0"/>
            </a:endParaRPr>
          </a:p>
        </p:txBody>
      </p:sp>
    </p:spTree>
    <p:extLst>
      <p:ext uri="{BB962C8B-B14F-4D97-AF65-F5344CB8AC3E}">
        <p14:creationId xmlns:p14="http://schemas.microsoft.com/office/powerpoint/2010/main" val="17641047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026" descr="14MayScan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22763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026" descr="14MayScan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6467" y="76200"/>
            <a:ext cx="5956300" cy="6700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6962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0" y="304800"/>
            <a:ext cx="10668000"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75632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026" descr="14MayScan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1723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Collection of Peripheral Blood Stem Cells (PBSC) </a:t>
            </a:r>
          </a:p>
        </p:txBody>
      </p:sp>
      <p:sp>
        <p:nvSpPr>
          <p:cNvPr id="3" name="Content Placeholder 2"/>
          <p:cNvSpPr>
            <a:spLocks noGrp="1"/>
          </p:cNvSpPr>
          <p:nvPr>
            <p:ph idx="1"/>
          </p:nvPr>
        </p:nvSpPr>
        <p:spPr/>
        <p:txBody>
          <a:bodyPr>
            <a:normAutofit lnSpcReduction="10000"/>
          </a:bodyPr>
          <a:lstStyle/>
          <a:p>
            <a:r>
              <a:rPr lang="en-US" dirty="0"/>
              <a:t>Mobilization:  BM CD34+ stem cells multiply and circulate in blood</a:t>
            </a:r>
          </a:p>
          <a:p>
            <a:pPr lvl="1"/>
            <a:r>
              <a:rPr lang="en-US" dirty="0"/>
              <a:t>Priming Chemotherapy + G-CSF most commonly used</a:t>
            </a:r>
          </a:p>
          <a:p>
            <a:pPr lvl="1"/>
            <a:r>
              <a:rPr lang="en-US" dirty="0"/>
              <a:t>G-CSF alone also works</a:t>
            </a:r>
          </a:p>
          <a:p>
            <a:pPr lvl="1"/>
            <a:r>
              <a:rPr lang="en-US" dirty="0"/>
              <a:t>Timing of recovery calculated, patients followed with daily CD34+ measurements</a:t>
            </a:r>
          </a:p>
          <a:p>
            <a:pPr lvl="1"/>
            <a:r>
              <a:rPr lang="en-US" dirty="0"/>
              <a:t>When CD34+ levels &gt;</a:t>
            </a:r>
            <a:r>
              <a:rPr lang="en-US" b="1" dirty="0"/>
              <a:t>20cells/𝜇L </a:t>
            </a:r>
            <a:r>
              <a:rPr lang="en-US" dirty="0"/>
              <a:t>achieved, collection success increases</a:t>
            </a:r>
          </a:p>
          <a:p>
            <a:pPr lvl="1"/>
            <a:r>
              <a:rPr lang="en-US" dirty="0"/>
              <a:t>If CD34+ levels do not rise with increasing WBC, </a:t>
            </a:r>
            <a:r>
              <a:rPr lang="en-US" dirty="0" err="1"/>
              <a:t>plerixafor</a:t>
            </a:r>
            <a:r>
              <a:rPr lang="en-US" dirty="0"/>
              <a:t> may be used</a:t>
            </a:r>
          </a:p>
          <a:p>
            <a:pPr lvl="1"/>
            <a:r>
              <a:rPr lang="en-US" dirty="0" err="1"/>
              <a:t>Plerixafor</a:t>
            </a:r>
            <a:r>
              <a:rPr lang="en-US" dirty="0"/>
              <a:t>: CXCR4 blocker, mobilizes CD34+ cells with a peak at 5-11 hours</a:t>
            </a:r>
          </a:p>
          <a:p>
            <a:r>
              <a:rPr lang="en-US" dirty="0"/>
              <a:t>Collection happens via </a:t>
            </a:r>
            <a:r>
              <a:rPr lang="en-US" dirty="0" err="1"/>
              <a:t>leukapheresis</a:t>
            </a:r>
            <a:endParaRPr lang="en-US" dirty="0"/>
          </a:p>
          <a:p>
            <a:pPr lvl="1"/>
            <a:r>
              <a:rPr lang="en-US" dirty="0"/>
              <a:t>Temporary collection catheter or CVL designed for apheresis needed</a:t>
            </a:r>
          </a:p>
          <a:p>
            <a:r>
              <a:rPr lang="en-US" dirty="0"/>
              <a:t>This process can be used for autologous or allogeneic donors</a:t>
            </a:r>
          </a:p>
        </p:txBody>
      </p:sp>
    </p:spTree>
    <p:extLst>
      <p:ext uri="{BB962C8B-B14F-4D97-AF65-F5344CB8AC3E}">
        <p14:creationId xmlns:p14="http://schemas.microsoft.com/office/powerpoint/2010/main" val="7889556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 Box 1"/>
          <p:cNvSpPr txBox="1">
            <a:spLocks noChangeArrowheads="1"/>
          </p:cNvSpPr>
          <p:nvPr/>
        </p:nvSpPr>
        <p:spPr bwMode="auto">
          <a:xfrm>
            <a:off x="433918" y="381001"/>
            <a:ext cx="11324167" cy="415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Calibri" charset="0"/>
                <a:ea typeface="MS PGothic" charset="0"/>
                <a:cs typeface="MS PGothic" charset="0"/>
              </a:defRPr>
            </a:lvl1pPr>
            <a:lvl2pPr marL="742950" indent="-28575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Calibri" charset="0"/>
                <a:ea typeface="MS PGothic" charset="0"/>
                <a:cs typeface="MS PGothic" charset="0"/>
              </a:defRPr>
            </a:lvl2pPr>
            <a:lvl3pPr marL="1143000" indent="-2286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Calibri" charset="0"/>
                <a:ea typeface="MS PGothic" charset="0"/>
                <a:cs typeface="MS PGothic" charset="0"/>
              </a:defRPr>
            </a:lvl3pPr>
            <a:lvl4pPr marL="1600200" indent="-2286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Calibri" charset="0"/>
                <a:ea typeface="MS PGothic" charset="0"/>
                <a:cs typeface="MS PGothic" charset="0"/>
              </a:defRPr>
            </a:lvl4pPr>
            <a:lvl5pPr marL="2057400" indent="-2286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Calibri" charset="0"/>
                <a:ea typeface="MS PGothic" charset="0"/>
                <a:cs typeface="MS PGothic" charset="0"/>
              </a:defRPr>
            </a:lvl9pPr>
          </a:lstStyle>
          <a:p>
            <a:pPr algn="ctr" eaLnBrk="1" hangingPunct="1"/>
            <a:r>
              <a:rPr lang="en-GB" sz="1500" b="1">
                <a:solidFill>
                  <a:srgbClr val="000000"/>
                </a:solidFill>
                <a:latin typeface="Arial" charset="0"/>
              </a:rPr>
              <a:t>Cumulative incidence of discontinuation of immune suppression after the diagnosis of cGVHD shown with OS.</a:t>
            </a:r>
          </a:p>
        </p:txBody>
      </p:sp>
      <p:pic>
        <p:nvPicPr>
          <p:cNvPr id="696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8418" y="6361113"/>
            <a:ext cx="2089149" cy="360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96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6351" y="979489"/>
            <a:ext cx="9643533" cy="489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6" name="Text Box 5"/>
          <p:cNvSpPr txBox="1">
            <a:spLocks noChangeArrowheads="1"/>
          </p:cNvSpPr>
          <p:nvPr/>
        </p:nvSpPr>
        <p:spPr bwMode="auto">
          <a:xfrm>
            <a:off x="131234" y="6613526"/>
            <a:ext cx="6574367" cy="3470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chemeClr val="tx1"/>
                </a:solidFill>
                <a:latin typeface="Calibri" charset="0"/>
                <a:ea typeface="MS PGothic" charset="0"/>
                <a:cs typeface="MS PGothic" charset="0"/>
              </a:defRPr>
            </a:lvl1pPr>
            <a:lvl2pPr marL="742950" indent="-285750">
              <a:tabLst>
                <a:tab pos="723900" algn="l"/>
                <a:tab pos="1447800" algn="l"/>
                <a:tab pos="2171700" algn="l"/>
                <a:tab pos="2895600" algn="l"/>
                <a:tab pos="3619500" algn="l"/>
                <a:tab pos="4343400" algn="l"/>
                <a:tab pos="5067300" algn="l"/>
              </a:tabLst>
              <a:defRPr sz="2400">
                <a:solidFill>
                  <a:schemeClr val="tx1"/>
                </a:solidFill>
                <a:latin typeface="Calibri" charset="0"/>
                <a:ea typeface="MS PGothic" charset="0"/>
                <a:cs typeface="MS PGothic" charset="0"/>
              </a:defRPr>
            </a:lvl2pPr>
            <a:lvl3pPr marL="1143000" indent="-228600">
              <a:tabLst>
                <a:tab pos="723900" algn="l"/>
                <a:tab pos="1447800" algn="l"/>
                <a:tab pos="2171700" algn="l"/>
                <a:tab pos="2895600" algn="l"/>
                <a:tab pos="3619500" algn="l"/>
                <a:tab pos="4343400" algn="l"/>
                <a:tab pos="5067300" algn="l"/>
              </a:tabLst>
              <a:defRPr sz="2400">
                <a:solidFill>
                  <a:schemeClr val="tx1"/>
                </a:solidFill>
                <a:latin typeface="Calibri" charset="0"/>
                <a:ea typeface="MS PGothic" charset="0"/>
                <a:cs typeface="MS PGothic" charset="0"/>
              </a:defRPr>
            </a:lvl3pPr>
            <a:lvl4pPr marL="1600200" indent="-228600">
              <a:tabLst>
                <a:tab pos="723900" algn="l"/>
                <a:tab pos="1447800" algn="l"/>
                <a:tab pos="2171700" algn="l"/>
                <a:tab pos="2895600" algn="l"/>
                <a:tab pos="3619500" algn="l"/>
                <a:tab pos="4343400" algn="l"/>
                <a:tab pos="5067300" algn="l"/>
              </a:tabLst>
              <a:defRPr sz="2400">
                <a:solidFill>
                  <a:schemeClr val="tx1"/>
                </a:solidFill>
                <a:latin typeface="Calibri" charset="0"/>
                <a:ea typeface="MS PGothic" charset="0"/>
                <a:cs typeface="MS PGothic" charset="0"/>
              </a:defRPr>
            </a:lvl4pPr>
            <a:lvl5pPr marL="2057400" indent="-228600">
              <a:tabLst>
                <a:tab pos="723900" algn="l"/>
                <a:tab pos="1447800" algn="l"/>
                <a:tab pos="2171700" algn="l"/>
                <a:tab pos="2895600" algn="l"/>
                <a:tab pos="3619500" algn="l"/>
                <a:tab pos="4343400" algn="l"/>
                <a:tab pos="5067300" algn="l"/>
              </a:tabLst>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Ls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Ls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Ls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Lst>
              <a:defRPr sz="2400">
                <a:solidFill>
                  <a:schemeClr val="tx1"/>
                </a:solidFill>
                <a:latin typeface="Calibri" charset="0"/>
                <a:ea typeface="MS PGothic" charset="0"/>
                <a:cs typeface="MS PGothic" charset="0"/>
              </a:defRPr>
            </a:lvl9pPr>
          </a:lstStyle>
          <a:p>
            <a:pPr eaLnBrk="1" hangingPunct="1"/>
            <a:r>
              <a:rPr lang="en-GB" sz="900">
                <a:solidFill>
                  <a:srgbClr val="7F7F7F"/>
                </a:solidFill>
                <a:latin typeface="Arial" charset="0"/>
              </a:rPr>
              <a:t>©2011 by American Society of Hematology</a:t>
            </a:r>
          </a:p>
        </p:txBody>
      </p:sp>
      <p:sp>
        <p:nvSpPr>
          <p:cNvPr id="69637" name="Text Box 4"/>
          <p:cNvSpPr txBox="1">
            <a:spLocks noChangeArrowheads="1"/>
          </p:cNvSpPr>
          <p:nvPr/>
        </p:nvSpPr>
        <p:spPr bwMode="auto">
          <a:xfrm>
            <a:off x="135467" y="5872164"/>
            <a:ext cx="7890933" cy="528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tabLst>
                <a:tab pos="723900" algn="l"/>
                <a:tab pos="1447800" algn="l"/>
                <a:tab pos="2171700" algn="l"/>
                <a:tab pos="2895600" algn="l"/>
                <a:tab pos="3619500" algn="l"/>
              </a:tabLst>
              <a:defRPr sz="2400">
                <a:solidFill>
                  <a:schemeClr val="tx1"/>
                </a:solidFill>
                <a:latin typeface="Calibri" charset="0"/>
                <a:ea typeface="MS PGothic" charset="0"/>
                <a:cs typeface="MS PGothic" charset="0"/>
              </a:defRPr>
            </a:lvl1pPr>
            <a:lvl2pPr marL="742950" indent="-285750">
              <a:tabLst>
                <a:tab pos="723900" algn="l"/>
                <a:tab pos="1447800" algn="l"/>
                <a:tab pos="2171700" algn="l"/>
                <a:tab pos="2895600" algn="l"/>
                <a:tab pos="3619500" algn="l"/>
              </a:tabLst>
              <a:defRPr sz="2400">
                <a:solidFill>
                  <a:schemeClr val="tx1"/>
                </a:solidFill>
                <a:latin typeface="Calibri" charset="0"/>
                <a:ea typeface="MS PGothic" charset="0"/>
                <a:cs typeface="MS PGothic" charset="0"/>
              </a:defRPr>
            </a:lvl2pPr>
            <a:lvl3pPr marL="1143000" indent="-228600">
              <a:tabLst>
                <a:tab pos="723900" algn="l"/>
                <a:tab pos="1447800" algn="l"/>
                <a:tab pos="2171700" algn="l"/>
                <a:tab pos="2895600" algn="l"/>
                <a:tab pos="3619500" algn="l"/>
              </a:tabLst>
              <a:defRPr sz="2400">
                <a:solidFill>
                  <a:schemeClr val="tx1"/>
                </a:solidFill>
                <a:latin typeface="Calibri" charset="0"/>
                <a:ea typeface="MS PGothic" charset="0"/>
                <a:cs typeface="MS PGothic" charset="0"/>
              </a:defRPr>
            </a:lvl3pPr>
            <a:lvl4pPr marL="1600200" indent="-228600">
              <a:tabLst>
                <a:tab pos="723900" algn="l"/>
                <a:tab pos="1447800" algn="l"/>
                <a:tab pos="2171700" algn="l"/>
                <a:tab pos="2895600" algn="l"/>
                <a:tab pos="3619500" algn="l"/>
              </a:tabLst>
              <a:defRPr sz="2400">
                <a:solidFill>
                  <a:schemeClr val="tx1"/>
                </a:solidFill>
                <a:latin typeface="Calibri" charset="0"/>
                <a:ea typeface="MS PGothic" charset="0"/>
                <a:cs typeface="MS PGothic" charset="0"/>
              </a:defRPr>
            </a:lvl4pPr>
            <a:lvl5pPr marL="2057400" indent="-228600">
              <a:tabLst>
                <a:tab pos="723900" algn="l"/>
                <a:tab pos="1447800" algn="l"/>
                <a:tab pos="2171700" algn="l"/>
                <a:tab pos="2895600" algn="l"/>
                <a:tab pos="3619500" algn="l"/>
              </a:tabLst>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Calibri" charset="0"/>
                <a:ea typeface="MS PGothic" charset="0"/>
                <a:cs typeface="MS PGothic" charset="0"/>
              </a:defRPr>
            </a:lvl9pPr>
          </a:lstStyle>
          <a:p>
            <a:pPr eaLnBrk="1" hangingPunct="1"/>
            <a:r>
              <a:rPr lang="en-GB" sz="1100">
                <a:solidFill>
                  <a:srgbClr val="7F7F7F"/>
                </a:solidFill>
                <a:latin typeface="Arial" charset="0"/>
              </a:rPr>
              <a:t>Republished with permission of the American Society of Hematology, from Blood, Risk factors associated with increased nonrelapse mortality and with poor overall survival in children with chronic graft-versus-host disease, Jacobsohn, et al, 118, 16, 2011; permission conveyed through Copyright Clearance Center, Inc. </a:t>
            </a:r>
          </a:p>
        </p:txBody>
      </p:sp>
    </p:spTree>
    <p:extLst>
      <p:ext uri="{BB962C8B-B14F-4D97-AF65-F5344CB8AC3E}">
        <p14:creationId xmlns:p14="http://schemas.microsoft.com/office/powerpoint/2010/main" val="37232922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 Box 1"/>
          <p:cNvSpPr txBox="1">
            <a:spLocks noChangeArrowheads="1"/>
          </p:cNvSpPr>
          <p:nvPr/>
        </p:nvSpPr>
        <p:spPr bwMode="auto">
          <a:xfrm>
            <a:off x="433918" y="381001"/>
            <a:ext cx="11324167" cy="415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Calibri" charset="0"/>
                <a:ea typeface="MS PGothic" charset="0"/>
                <a:cs typeface="MS PGothic" charset="0"/>
              </a:defRPr>
            </a:lvl1pPr>
            <a:lvl2pPr marL="742950" indent="-28575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Calibri" charset="0"/>
                <a:ea typeface="MS PGothic" charset="0"/>
                <a:cs typeface="MS PGothic" charset="0"/>
              </a:defRPr>
            </a:lvl2pPr>
            <a:lvl3pPr marL="1143000" indent="-2286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Calibri" charset="0"/>
                <a:ea typeface="MS PGothic" charset="0"/>
                <a:cs typeface="MS PGothic" charset="0"/>
              </a:defRPr>
            </a:lvl3pPr>
            <a:lvl4pPr marL="1600200" indent="-2286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Calibri" charset="0"/>
                <a:ea typeface="MS PGothic" charset="0"/>
                <a:cs typeface="MS PGothic" charset="0"/>
              </a:defRPr>
            </a:lvl4pPr>
            <a:lvl5pPr marL="2057400" indent="-2286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Calibri" charset="0"/>
                <a:ea typeface="MS PGothic" charset="0"/>
                <a:cs typeface="MS PGothic" charset="0"/>
              </a:defRPr>
            </a:lvl9pPr>
          </a:lstStyle>
          <a:p>
            <a:pPr algn="ctr" eaLnBrk="1" hangingPunct="1"/>
            <a:r>
              <a:rPr lang="en-GB" sz="1500" b="1">
                <a:solidFill>
                  <a:srgbClr val="000000"/>
                </a:solidFill>
                <a:latin typeface="Arial" charset="0"/>
              </a:rPr>
              <a:t>OS by risk factors included in multivariate analysis.</a:t>
            </a:r>
          </a:p>
        </p:txBody>
      </p:sp>
      <p:pic>
        <p:nvPicPr>
          <p:cNvPr id="716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8984" y="6477000"/>
            <a:ext cx="2089149" cy="36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6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0918" y="979489"/>
            <a:ext cx="5996516" cy="489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4" name="Text Box 4"/>
          <p:cNvSpPr txBox="1">
            <a:spLocks noChangeArrowheads="1"/>
          </p:cNvSpPr>
          <p:nvPr/>
        </p:nvSpPr>
        <p:spPr bwMode="auto">
          <a:xfrm>
            <a:off x="135467" y="5872164"/>
            <a:ext cx="7890933" cy="528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tabLst>
                <a:tab pos="723900" algn="l"/>
                <a:tab pos="1447800" algn="l"/>
                <a:tab pos="2171700" algn="l"/>
                <a:tab pos="2895600" algn="l"/>
                <a:tab pos="3619500" algn="l"/>
              </a:tabLst>
              <a:defRPr sz="2400">
                <a:solidFill>
                  <a:schemeClr val="tx1"/>
                </a:solidFill>
                <a:latin typeface="Calibri" charset="0"/>
                <a:ea typeface="MS PGothic" charset="0"/>
                <a:cs typeface="MS PGothic" charset="0"/>
              </a:defRPr>
            </a:lvl1pPr>
            <a:lvl2pPr marL="742950" indent="-285750">
              <a:tabLst>
                <a:tab pos="723900" algn="l"/>
                <a:tab pos="1447800" algn="l"/>
                <a:tab pos="2171700" algn="l"/>
                <a:tab pos="2895600" algn="l"/>
                <a:tab pos="3619500" algn="l"/>
              </a:tabLst>
              <a:defRPr sz="2400">
                <a:solidFill>
                  <a:schemeClr val="tx1"/>
                </a:solidFill>
                <a:latin typeface="Calibri" charset="0"/>
                <a:ea typeface="MS PGothic" charset="0"/>
                <a:cs typeface="MS PGothic" charset="0"/>
              </a:defRPr>
            </a:lvl2pPr>
            <a:lvl3pPr marL="1143000" indent="-228600">
              <a:tabLst>
                <a:tab pos="723900" algn="l"/>
                <a:tab pos="1447800" algn="l"/>
                <a:tab pos="2171700" algn="l"/>
                <a:tab pos="2895600" algn="l"/>
                <a:tab pos="3619500" algn="l"/>
              </a:tabLst>
              <a:defRPr sz="2400">
                <a:solidFill>
                  <a:schemeClr val="tx1"/>
                </a:solidFill>
                <a:latin typeface="Calibri" charset="0"/>
                <a:ea typeface="MS PGothic" charset="0"/>
                <a:cs typeface="MS PGothic" charset="0"/>
              </a:defRPr>
            </a:lvl3pPr>
            <a:lvl4pPr marL="1600200" indent="-228600">
              <a:tabLst>
                <a:tab pos="723900" algn="l"/>
                <a:tab pos="1447800" algn="l"/>
                <a:tab pos="2171700" algn="l"/>
                <a:tab pos="2895600" algn="l"/>
                <a:tab pos="3619500" algn="l"/>
              </a:tabLst>
              <a:defRPr sz="2400">
                <a:solidFill>
                  <a:schemeClr val="tx1"/>
                </a:solidFill>
                <a:latin typeface="Calibri" charset="0"/>
                <a:ea typeface="MS PGothic" charset="0"/>
                <a:cs typeface="MS PGothic" charset="0"/>
              </a:defRPr>
            </a:lvl4pPr>
            <a:lvl5pPr marL="2057400" indent="-228600">
              <a:tabLst>
                <a:tab pos="723900" algn="l"/>
                <a:tab pos="1447800" algn="l"/>
                <a:tab pos="2171700" algn="l"/>
                <a:tab pos="2895600" algn="l"/>
                <a:tab pos="3619500" algn="l"/>
              </a:tabLst>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Calibri" charset="0"/>
                <a:ea typeface="MS PGothic" charset="0"/>
                <a:cs typeface="MS PGothic" charset="0"/>
              </a:defRPr>
            </a:lvl9pPr>
          </a:lstStyle>
          <a:p>
            <a:pPr eaLnBrk="1" hangingPunct="1"/>
            <a:r>
              <a:rPr lang="en-GB" sz="1100">
                <a:solidFill>
                  <a:srgbClr val="7F7F7F"/>
                </a:solidFill>
                <a:latin typeface="Arial" charset="0"/>
              </a:rPr>
              <a:t>Republished with permission of the American Society of Hematology, from Blood, Risk factors associated with increased nonrelapse mortality and with poor overall survival in children with chronic graft-versus-host disease, Jacobsohn, et al, 118, 16, 2011; permission conveyed through Copyright Clearance Center, Inc. </a:t>
            </a:r>
          </a:p>
        </p:txBody>
      </p:sp>
      <p:sp>
        <p:nvSpPr>
          <p:cNvPr id="71685" name="Text Box 5"/>
          <p:cNvSpPr txBox="1">
            <a:spLocks noChangeArrowheads="1"/>
          </p:cNvSpPr>
          <p:nvPr/>
        </p:nvSpPr>
        <p:spPr bwMode="auto">
          <a:xfrm>
            <a:off x="131234" y="6613526"/>
            <a:ext cx="6574367" cy="3470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chemeClr val="tx1"/>
                </a:solidFill>
                <a:latin typeface="Calibri" charset="0"/>
                <a:ea typeface="MS PGothic" charset="0"/>
                <a:cs typeface="MS PGothic" charset="0"/>
              </a:defRPr>
            </a:lvl1pPr>
            <a:lvl2pPr marL="742950" indent="-285750">
              <a:tabLst>
                <a:tab pos="723900" algn="l"/>
                <a:tab pos="1447800" algn="l"/>
                <a:tab pos="2171700" algn="l"/>
                <a:tab pos="2895600" algn="l"/>
                <a:tab pos="3619500" algn="l"/>
                <a:tab pos="4343400" algn="l"/>
                <a:tab pos="5067300" algn="l"/>
              </a:tabLst>
              <a:defRPr sz="2400">
                <a:solidFill>
                  <a:schemeClr val="tx1"/>
                </a:solidFill>
                <a:latin typeface="Calibri" charset="0"/>
                <a:ea typeface="MS PGothic" charset="0"/>
                <a:cs typeface="MS PGothic" charset="0"/>
              </a:defRPr>
            </a:lvl2pPr>
            <a:lvl3pPr marL="1143000" indent="-228600">
              <a:tabLst>
                <a:tab pos="723900" algn="l"/>
                <a:tab pos="1447800" algn="l"/>
                <a:tab pos="2171700" algn="l"/>
                <a:tab pos="2895600" algn="l"/>
                <a:tab pos="3619500" algn="l"/>
                <a:tab pos="4343400" algn="l"/>
                <a:tab pos="5067300" algn="l"/>
              </a:tabLst>
              <a:defRPr sz="2400">
                <a:solidFill>
                  <a:schemeClr val="tx1"/>
                </a:solidFill>
                <a:latin typeface="Calibri" charset="0"/>
                <a:ea typeface="MS PGothic" charset="0"/>
                <a:cs typeface="MS PGothic" charset="0"/>
              </a:defRPr>
            </a:lvl3pPr>
            <a:lvl4pPr marL="1600200" indent="-228600">
              <a:tabLst>
                <a:tab pos="723900" algn="l"/>
                <a:tab pos="1447800" algn="l"/>
                <a:tab pos="2171700" algn="l"/>
                <a:tab pos="2895600" algn="l"/>
                <a:tab pos="3619500" algn="l"/>
                <a:tab pos="4343400" algn="l"/>
                <a:tab pos="5067300" algn="l"/>
              </a:tabLst>
              <a:defRPr sz="2400">
                <a:solidFill>
                  <a:schemeClr val="tx1"/>
                </a:solidFill>
                <a:latin typeface="Calibri" charset="0"/>
                <a:ea typeface="MS PGothic" charset="0"/>
                <a:cs typeface="MS PGothic" charset="0"/>
              </a:defRPr>
            </a:lvl4pPr>
            <a:lvl5pPr marL="2057400" indent="-228600">
              <a:tabLst>
                <a:tab pos="723900" algn="l"/>
                <a:tab pos="1447800" algn="l"/>
                <a:tab pos="2171700" algn="l"/>
                <a:tab pos="2895600" algn="l"/>
                <a:tab pos="3619500" algn="l"/>
                <a:tab pos="4343400" algn="l"/>
                <a:tab pos="5067300" algn="l"/>
              </a:tabLst>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Ls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Ls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Ls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Lst>
              <a:defRPr sz="2400">
                <a:solidFill>
                  <a:schemeClr val="tx1"/>
                </a:solidFill>
                <a:latin typeface="Calibri" charset="0"/>
                <a:ea typeface="MS PGothic" charset="0"/>
                <a:cs typeface="MS PGothic" charset="0"/>
              </a:defRPr>
            </a:lvl9pPr>
          </a:lstStyle>
          <a:p>
            <a:pPr eaLnBrk="1" hangingPunct="1"/>
            <a:r>
              <a:rPr lang="en-GB" sz="900">
                <a:solidFill>
                  <a:srgbClr val="7F7F7F"/>
                </a:solidFill>
                <a:latin typeface="Arial" charset="0"/>
              </a:rPr>
              <a:t>©2011 by American Society of Hematology</a:t>
            </a:r>
          </a:p>
        </p:txBody>
      </p:sp>
    </p:spTree>
    <p:extLst>
      <p:ext uri="{BB962C8B-B14F-4D97-AF65-F5344CB8AC3E}">
        <p14:creationId xmlns:p14="http://schemas.microsoft.com/office/powerpoint/2010/main" val="6218823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609600" y="609600"/>
            <a:ext cx="10668000" cy="1143000"/>
          </a:xfrm>
        </p:spPr>
        <p:txBody>
          <a:bodyPr/>
          <a:lstStyle/>
          <a:p>
            <a:pPr eaLnBrk="1" hangingPunct="1"/>
            <a:r>
              <a:rPr lang="en-US" sz="4000">
                <a:latin typeface="Times" charset="0"/>
                <a:ea typeface="MS PGothic" charset="0"/>
              </a:rPr>
              <a:t>Standard Therapy for Chronic GVHD</a:t>
            </a:r>
          </a:p>
        </p:txBody>
      </p:sp>
      <p:sp>
        <p:nvSpPr>
          <p:cNvPr id="73730" name="Rectangle 3"/>
          <p:cNvSpPr>
            <a:spLocks noGrp="1" noChangeArrowheads="1"/>
          </p:cNvSpPr>
          <p:nvPr>
            <p:ph type="body" idx="1"/>
          </p:nvPr>
        </p:nvSpPr>
        <p:spPr/>
        <p:txBody>
          <a:bodyPr/>
          <a:lstStyle/>
          <a:p>
            <a:pPr eaLnBrk="1" hangingPunct="1">
              <a:lnSpc>
                <a:spcPct val="90000"/>
              </a:lnSpc>
            </a:pPr>
            <a:r>
              <a:rPr lang="en-US" dirty="0">
                <a:latin typeface="Times" charset="0"/>
                <a:ea typeface="MS PGothic" charset="0"/>
              </a:rPr>
              <a:t>Prednisone 1 mg/kg/day</a:t>
            </a:r>
          </a:p>
          <a:p>
            <a:pPr eaLnBrk="1" hangingPunct="1">
              <a:lnSpc>
                <a:spcPct val="90000"/>
              </a:lnSpc>
            </a:pPr>
            <a:r>
              <a:rPr lang="en-US" dirty="0">
                <a:latin typeface="Times" charset="0"/>
                <a:ea typeface="MS PGothic" charset="0"/>
              </a:rPr>
              <a:t>Taper to 1 mg/kg/every other day over 6 weeks</a:t>
            </a:r>
          </a:p>
          <a:p>
            <a:pPr eaLnBrk="1" hangingPunct="1">
              <a:lnSpc>
                <a:spcPct val="90000"/>
              </a:lnSpc>
            </a:pPr>
            <a:r>
              <a:rPr lang="en-US" dirty="0">
                <a:latin typeface="Times" charset="0"/>
                <a:ea typeface="MS PGothic" charset="0"/>
              </a:rPr>
              <a:t>Most children with &gt; mild disease require tacrolimus/</a:t>
            </a:r>
            <a:r>
              <a:rPr lang="en-US" dirty="0" err="1">
                <a:latin typeface="Times" charset="0"/>
                <a:ea typeface="MS PGothic" charset="0"/>
              </a:rPr>
              <a:t>sirolimus</a:t>
            </a:r>
            <a:r>
              <a:rPr lang="en-US" dirty="0">
                <a:latin typeface="Times" charset="0"/>
                <a:ea typeface="MS PGothic" charset="0"/>
              </a:rPr>
              <a:t>/ cyclosporine plus other meds</a:t>
            </a:r>
          </a:p>
          <a:p>
            <a:pPr eaLnBrk="1" hangingPunct="1">
              <a:lnSpc>
                <a:spcPct val="90000"/>
              </a:lnSpc>
            </a:pPr>
            <a:r>
              <a:rPr lang="en-US" dirty="0">
                <a:latin typeface="Times" charset="0"/>
                <a:ea typeface="MS PGothic" charset="0"/>
              </a:rPr>
              <a:t>Prolonged course possible</a:t>
            </a:r>
          </a:p>
          <a:p>
            <a:pPr lvl="1"/>
            <a:r>
              <a:rPr lang="en-US" dirty="0">
                <a:latin typeface="Times" charset="0"/>
                <a:ea typeface="MS PGothic" charset="0"/>
              </a:rPr>
              <a:t>Median duration of treatment is 2 years for responding patients</a:t>
            </a:r>
          </a:p>
        </p:txBody>
      </p:sp>
    </p:spTree>
    <p:extLst>
      <p:ext uri="{BB962C8B-B14F-4D97-AF65-F5344CB8AC3E}">
        <p14:creationId xmlns:p14="http://schemas.microsoft.com/office/powerpoint/2010/main" val="3939247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 Box 2"/>
          <p:cNvSpPr txBox="1">
            <a:spLocks noChangeArrowheads="1"/>
          </p:cNvSpPr>
          <p:nvPr/>
        </p:nvSpPr>
        <p:spPr bwMode="auto">
          <a:xfrm>
            <a:off x="1727200" y="457200"/>
            <a:ext cx="84328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3200" u="sng">
                <a:latin typeface="Times" charset="0"/>
              </a:rPr>
              <a:t>Salvage treatment for chronic GVHD</a:t>
            </a:r>
            <a:endParaRPr lang="en-US">
              <a:latin typeface="Times" charset="0"/>
            </a:endParaRPr>
          </a:p>
        </p:txBody>
      </p:sp>
      <p:sp>
        <p:nvSpPr>
          <p:cNvPr id="74754" name="Text Box 3"/>
          <p:cNvSpPr txBox="1">
            <a:spLocks noChangeArrowheads="1"/>
          </p:cNvSpPr>
          <p:nvPr/>
        </p:nvSpPr>
        <p:spPr bwMode="auto">
          <a:xfrm>
            <a:off x="1828800" y="1143000"/>
            <a:ext cx="7315200" cy="6370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buFontTx/>
              <a:buChar char="•"/>
            </a:pPr>
            <a:r>
              <a:rPr lang="en-US" dirty="0">
                <a:latin typeface="Times" charset="0"/>
              </a:rPr>
              <a:t>MMF</a:t>
            </a:r>
          </a:p>
          <a:p>
            <a:pPr eaLnBrk="1" hangingPunct="1">
              <a:buFontTx/>
              <a:buChar char="•"/>
            </a:pPr>
            <a:r>
              <a:rPr lang="en-US" dirty="0">
                <a:latin typeface="Times" charset="0"/>
              </a:rPr>
              <a:t>FK506</a:t>
            </a:r>
          </a:p>
          <a:p>
            <a:pPr eaLnBrk="1" hangingPunct="1">
              <a:buFontTx/>
              <a:buChar char="•"/>
            </a:pPr>
            <a:r>
              <a:rPr lang="en-US" dirty="0">
                <a:latin typeface="Times" charset="0"/>
              </a:rPr>
              <a:t>Thalidomide</a:t>
            </a:r>
          </a:p>
          <a:p>
            <a:pPr eaLnBrk="1" hangingPunct="1">
              <a:buFontTx/>
              <a:buChar char="•"/>
            </a:pPr>
            <a:r>
              <a:rPr lang="en-US" dirty="0" err="1">
                <a:latin typeface="Times" charset="0"/>
              </a:rPr>
              <a:t>Plaquenil</a:t>
            </a:r>
            <a:endParaRPr lang="en-US" dirty="0">
              <a:latin typeface="Times" charset="0"/>
            </a:endParaRPr>
          </a:p>
          <a:p>
            <a:pPr eaLnBrk="1" hangingPunct="1">
              <a:buFontTx/>
              <a:buChar char="•"/>
            </a:pPr>
            <a:r>
              <a:rPr lang="en-US" dirty="0" err="1">
                <a:latin typeface="Times" charset="0"/>
              </a:rPr>
              <a:t>Pentostatin</a:t>
            </a:r>
            <a:endParaRPr lang="en-US" dirty="0">
              <a:latin typeface="Times" charset="0"/>
            </a:endParaRPr>
          </a:p>
          <a:p>
            <a:pPr eaLnBrk="1" hangingPunct="1">
              <a:buFontTx/>
              <a:buChar char="•"/>
            </a:pPr>
            <a:r>
              <a:rPr lang="en-US" dirty="0">
                <a:latin typeface="Times" charset="0"/>
              </a:rPr>
              <a:t>Methotrexate</a:t>
            </a:r>
          </a:p>
          <a:p>
            <a:pPr eaLnBrk="1" hangingPunct="1">
              <a:buFontTx/>
              <a:buChar char="•"/>
            </a:pPr>
            <a:r>
              <a:rPr lang="en-US" dirty="0">
                <a:latin typeface="Times" charset="0"/>
              </a:rPr>
              <a:t>Rituximab</a:t>
            </a:r>
          </a:p>
          <a:p>
            <a:pPr eaLnBrk="1" hangingPunct="1">
              <a:buFontTx/>
              <a:buChar char="•"/>
            </a:pPr>
            <a:r>
              <a:rPr lang="en-US" dirty="0">
                <a:latin typeface="Times" charset="0"/>
              </a:rPr>
              <a:t>PUVA</a:t>
            </a:r>
          </a:p>
          <a:p>
            <a:pPr eaLnBrk="1" hangingPunct="1">
              <a:buFontTx/>
              <a:buChar char="•"/>
            </a:pPr>
            <a:r>
              <a:rPr lang="en-US" dirty="0">
                <a:latin typeface="Times" charset="0"/>
              </a:rPr>
              <a:t>Extracorporeal </a:t>
            </a:r>
            <a:r>
              <a:rPr lang="en-US" dirty="0" err="1">
                <a:latin typeface="Times" charset="0"/>
              </a:rPr>
              <a:t>photopheresis</a:t>
            </a:r>
            <a:endParaRPr lang="en-US" dirty="0">
              <a:latin typeface="Times" charset="0"/>
            </a:endParaRPr>
          </a:p>
          <a:p>
            <a:pPr eaLnBrk="1" hangingPunct="1">
              <a:buFontTx/>
              <a:buChar char="•"/>
            </a:pPr>
            <a:r>
              <a:rPr lang="en-US" dirty="0">
                <a:latin typeface="Times" charset="0"/>
              </a:rPr>
              <a:t>Newer approaches</a:t>
            </a:r>
          </a:p>
          <a:p>
            <a:pPr lvl="1" eaLnBrk="1" hangingPunct="1">
              <a:buFontTx/>
              <a:buChar char="•"/>
            </a:pPr>
            <a:r>
              <a:rPr lang="en-US" dirty="0">
                <a:latin typeface="Times" charset="0"/>
              </a:rPr>
              <a:t>Low dose-IL-2</a:t>
            </a:r>
          </a:p>
          <a:p>
            <a:pPr lvl="1" eaLnBrk="1" hangingPunct="1">
              <a:buFontTx/>
              <a:buChar char="•"/>
            </a:pPr>
            <a:r>
              <a:rPr lang="en-US" dirty="0">
                <a:latin typeface="Times" charset="0"/>
              </a:rPr>
              <a:t>Mesenchymal Stem Cells (filing with the FDA)</a:t>
            </a:r>
          </a:p>
          <a:p>
            <a:pPr lvl="1" eaLnBrk="1" hangingPunct="1">
              <a:buFontTx/>
              <a:buChar char="•"/>
            </a:pPr>
            <a:r>
              <a:rPr lang="en-US" dirty="0" err="1">
                <a:latin typeface="Times" charset="0"/>
              </a:rPr>
              <a:t>Ruxolitinib</a:t>
            </a:r>
            <a:r>
              <a:rPr lang="en-US" dirty="0">
                <a:latin typeface="Times" charset="0"/>
              </a:rPr>
              <a:t> (Jack2 inhibitor)</a:t>
            </a:r>
          </a:p>
          <a:p>
            <a:pPr lvl="1" eaLnBrk="1" hangingPunct="1">
              <a:buFontTx/>
              <a:buChar char="•"/>
            </a:pPr>
            <a:r>
              <a:rPr lang="en-US" dirty="0" err="1">
                <a:latin typeface="Times" charset="0"/>
              </a:rPr>
              <a:t>Ibrutinib</a:t>
            </a:r>
            <a:r>
              <a:rPr lang="en-US" dirty="0">
                <a:latin typeface="Times" charset="0"/>
              </a:rPr>
              <a:t> (FDA approved for </a:t>
            </a:r>
            <a:r>
              <a:rPr lang="en-US" dirty="0" err="1">
                <a:latin typeface="Times" charset="0"/>
              </a:rPr>
              <a:t>cGVHD</a:t>
            </a:r>
            <a:r>
              <a:rPr lang="en-US" dirty="0">
                <a:latin typeface="Times" charset="0"/>
              </a:rPr>
              <a:t> in kids)</a:t>
            </a:r>
          </a:p>
          <a:p>
            <a:pPr eaLnBrk="1" hangingPunct="1">
              <a:buFontTx/>
              <a:buChar char="•"/>
            </a:pPr>
            <a:endParaRPr lang="en-US" dirty="0">
              <a:latin typeface="Times" charset="0"/>
            </a:endParaRPr>
          </a:p>
          <a:p>
            <a:pPr eaLnBrk="1" hangingPunct="1">
              <a:buFontTx/>
              <a:buChar char="•"/>
            </a:pPr>
            <a:endParaRPr lang="en-US" dirty="0">
              <a:latin typeface="Times" charset="0"/>
            </a:endParaRPr>
          </a:p>
          <a:p>
            <a:pPr eaLnBrk="1" hangingPunct="1">
              <a:buFontTx/>
              <a:buChar char="•"/>
            </a:pPr>
            <a:endParaRPr lang="en-US" dirty="0">
              <a:latin typeface="Times" charset="0"/>
            </a:endParaRPr>
          </a:p>
        </p:txBody>
      </p:sp>
    </p:spTree>
    <p:extLst>
      <p:ext uri="{BB962C8B-B14F-4D97-AF65-F5344CB8AC3E}">
        <p14:creationId xmlns:p14="http://schemas.microsoft.com/office/powerpoint/2010/main" val="389252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p:txBody>
          <a:bodyPr/>
          <a:lstStyle/>
          <a:p>
            <a:r>
              <a:rPr lang="en-US" dirty="0">
                <a:latin typeface="Calibri" charset="0"/>
                <a:ea typeface="MS PGothic" charset="0"/>
              </a:rPr>
              <a:t>Case Presentation</a:t>
            </a:r>
          </a:p>
        </p:txBody>
      </p:sp>
      <p:sp>
        <p:nvSpPr>
          <p:cNvPr id="75778" name="Content Placeholder 2"/>
          <p:cNvSpPr>
            <a:spLocks noGrp="1"/>
          </p:cNvSpPr>
          <p:nvPr>
            <p:ph idx="1"/>
          </p:nvPr>
        </p:nvSpPr>
        <p:spPr/>
        <p:txBody>
          <a:bodyPr/>
          <a:lstStyle/>
          <a:p>
            <a:pPr marL="0" indent="0">
              <a:lnSpc>
                <a:spcPct val="80000"/>
              </a:lnSpc>
              <a:buFont typeface="Arial" charset="0"/>
              <a:buNone/>
            </a:pPr>
            <a:r>
              <a:rPr lang="en-US" sz="2500">
                <a:latin typeface="Calibri" charset="0"/>
                <a:ea typeface="MS PGothic" charset="0"/>
              </a:rPr>
              <a:t>A 10 year old by undergoes stem cell transplantation for CML. The graft is T-Cell depleted as part of an NIH sponsored IRB approved research protocol.  Day 145 post transplant the patient develops severe cervical lymphadenopathy and splenomegaly.  The most likely diagnosis is:</a:t>
            </a:r>
          </a:p>
          <a:p>
            <a:pPr marL="0" indent="0">
              <a:lnSpc>
                <a:spcPct val="80000"/>
              </a:lnSpc>
              <a:buFont typeface="Arial" charset="0"/>
              <a:buNone/>
            </a:pPr>
            <a:r>
              <a:rPr lang="en-US" sz="2500">
                <a:latin typeface="Calibri" charset="0"/>
                <a:ea typeface="MS PGothic" charset="0"/>
              </a:rPr>
              <a:t> </a:t>
            </a:r>
          </a:p>
          <a:p>
            <a:pPr marL="0" indent="0">
              <a:lnSpc>
                <a:spcPct val="80000"/>
              </a:lnSpc>
              <a:buFont typeface="Arial" charset="0"/>
              <a:buNone/>
            </a:pPr>
            <a:r>
              <a:rPr lang="en-US" sz="2500">
                <a:latin typeface="Calibri" charset="0"/>
                <a:ea typeface="MS PGothic" charset="0"/>
              </a:rPr>
              <a:t>A.  Relapsed CML in accelerated phase.</a:t>
            </a:r>
          </a:p>
          <a:p>
            <a:pPr marL="0" indent="0">
              <a:lnSpc>
                <a:spcPct val="80000"/>
              </a:lnSpc>
              <a:buFont typeface="Arial" charset="0"/>
              <a:buNone/>
            </a:pPr>
            <a:r>
              <a:rPr lang="en-US" sz="2500">
                <a:latin typeface="Calibri" charset="0"/>
                <a:ea typeface="MS PGothic" charset="0"/>
              </a:rPr>
              <a:t>B.  Secondary Hodgkin disease.</a:t>
            </a:r>
          </a:p>
          <a:p>
            <a:pPr marL="0" indent="0">
              <a:lnSpc>
                <a:spcPct val="80000"/>
              </a:lnSpc>
              <a:buFont typeface="Arial" charset="0"/>
              <a:buNone/>
            </a:pPr>
            <a:r>
              <a:rPr lang="en-US" sz="2500">
                <a:latin typeface="Calibri" charset="0"/>
                <a:ea typeface="MS PGothic" charset="0"/>
              </a:rPr>
              <a:t>C.  PTLD.</a:t>
            </a:r>
          </a:p>
          <a:p>
            <a:pPr marL="0" indent="0">
              <a:lnSpc>
                <a:spcPct val="80000"/>
              </a:lnSpc>
              <a:buFont typeface="Arial" charset="0"/>
              <a:buNone/>
            </a:pPr>
            <a:r>
              <a:rPr lang="en-US" sz="2500">
                <a:latin typeface="Calibri" charset="0"/>
                <a:ea typeface="MS PGothic" charset="0"/>
              </a:rPr>
              <a:t>D. Toxoplasmosis.</a:t>
            </a:r>
          </a:p>
          <a:p>
            <a:pPr marL="0" indent="0">
              <a:lnSpc>
                <a:spcPct val="80000"/>
              </a:lnSpc>
              <a:buFont typeface="Arial" charset="0"/>
              <a:buNone/>
            </a:pPr>
            <a:r>
              <a:rPr lang="en-US" sz="2500">
                <a:latin typeface="Calibri" charset="0"/>
                <a:ea typeface="MS PGothic" charset="0"/>
              </a:rPr>
              <a:t>E.  Transfusion acquired HIV.</a:t>
            </a:r>
          </a:p>
          <a:p>
            <a:pPr marL="0" indent="0">
              <a:lnSpc>
                <a:spcPct val="80000"/>
              </a:lnSpc>
            </a:pPr>
            <a:endParaRPr lang="en-US" sz="2500">
              <a:latin typeface="Calibri" charset="0"/>
              <a:ea typeface="MS PGothic" charset="0"/>
            </a:endParaRPr>
          </a:p>
        </p:txBody>
      </p:sp>
    </p:spTree>
    <p:extLst>
      <p:ext uri="{BB962C8B-B14F-4D97-AF65-F5344CB8AC3E}">
        <p14:creationId xmlns:p14="http://schemas.microsoft.com/office/powerpoint/2010/main" val="26108726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p:txBody>
          <a:bodyPr/>
          <a:lstStyle/>
          <a:p>
            <a:r>
              <a:rPr lang="en-US" dirty="0">
                <a:latin typeface="Calibri" charset="0"/>
                <a:ea typeface="MS PGothic" charset="0"/>
              </a:rPr>
              <a:t>Case Presentation</a:t>
            </a:r>
          </a:p>
        </p:txBody>
      </p:sp>
      <p:sp>
        <p:nvSpPr>
          <p:cNvPr id="77826" name="Content Placeholder 2"/>
          <p:cNvSpPr>
            <a:spLocks noGrp="1"/>
          </p:cNvSpPr>
          <p:nvPr>
            <p:ph idx="1"/>
          </p:nvPr>
        </p:nvSpPr>
        <p:spPr/>
        <p:txBody>
          <a:bodyPr/>
          <a:lstStyle/>
          <a:p>
            <a:pPr marL="0" indent="0">
              <a:lnSpc>
                <a:spcPct val="80000"/>
              </a:lnSpc>
              <a:buFont typeface="Arial" charset="0"/>
              <a:buNone/>
            </a:pPr>
            <a:r>
              <a:rPr lang="en-US" sz="2500" dirty="0">
                <a:latin typeface="Calibri" charset="0"/>
                <a:ea typeface="MS PGothic" charset="0"/>
              </a:rPr>
              <a:t>A 10 year old by undergoes stem cell transplantation for CML. The graft is T-Cell depleted as part of an NIH sponsored IRB approved research protocol.  Day 145 post transplant the patient develops severe cervical lymphadenopathy and splenomegaly.  The most likely diagnosis is:</a:t>
            </a:r>
          </a:p>
          <a:p>
            <a:pPr marL="0" indent="0">
              <a:lnSpc>
                <a:spcPct val="80000"/>
              </a:lnSpc>
              <a:buFont typeface="Arial" charset="0"/>
              <a:buNone/>
            </a:pPr>
            <a:r>
              <a:rPr lang="en-US" sz="2500" dirty="0">
                <a:latin typeface="Calibri" charset="0"/>
                <a:ea typeface="MS PGothic" charset="0"/>
              </a:rPr>
              <a:t> </a:t>
            </a:r>
          </a:p>
          <a:p>
            <a:pPr marL="0" indent="0">
              <a:lnSpc>
                <a:spcPct val="80000"/>
              </a:lnSpc>
              <a:buFont typeface="Arial" charset="0"/>
              <a:buNone/>
            </a:pPr>
            <a:r>
              <a:rPr lang="en-US" sz="2500" dirty="0">
                <a:latin typeface="Calibri" charset="0"/>
                <a:ea typeface="MS PGothic" charset="0"/>
              </a:rPr>
              <a:t>A.  Relapsed CML in accelerated phase</a:t>
            </a:r>
          </a:p>
          <a:p>
            <a:pPr marL="0" indent="0">
              <a:lnSpc>
                <a:spcPct val="80000"/>
              </a:lnSpc>
              <a:buFont typeface="Arial" charset="0"/>
              <a:buNone/>
            </a:pPr>
            <a:r>
              <a:rPr lang="en-US" sz="2500" dirty="0">
                <a:latin typeface="Calibri" charset="0"/>
                <a:ea typeface="MS PGothic" charset="0"/>
              </a:rPr>
              <a:t>B.  Secondary Hodgkin disease</a:t>
            </a:r>
          </a:p>
          <a:p>
            <a:pPr marL="0" indent="0">
              <a:lnSpc>
                <a:spcPct val="80000"/>
              </a:lnSpc>
              <a:buFont typeface="Arial" charset="0"/>
              <a:buNone/>
            </a:pPr>
            <a:r>
              <a:rPr lang="en-US" sz="2500" dirty="0">
                <a:latin typeface="Calibri" charset="0"/>
                <a:ea typeface="MS PGothic" charset="0"/>
              </a:rPr>
              <a:t>C.  </a:t>
            </a:r>
            <a:r>
              <a:rPr lang="en-US" sz="2500" b="1" dirty="0">
                <a:latin typeface="Calibri" charset="0"/>
                <a:ea typeface="MS PGothic" charset="0"/>
              </a:rPr>
              <a:t>PTLD</a:t>
            </a:r>
          </a:p>
          <a:p>
            <a:pPr marL="0" indent="0">
              <a:lnSpc>
                <a:spcPct val="80000"/>
              </a:lnSpc>
              <a:buFont typeface="Arial" charset="0"/>
              <a:buNone/>
            </a:pPr>
            <a:r>
              <a:rPr lang="en-US" sz="2500" dirty="0">
                <a:latin typeface="Calibri" charset="0"/>
                <a:ea typeface="MS PGothic" charset="0"/>
              </a:rPr>
              <a:t>D. Toxoplasmosis</a:t>
            </a:r>
          </a:p>
          <a:p>
            <a:pPr marL="0" indent="0">
              <a:lnSpc>
                <a:spcPct val="80000"/>
              </a:lnSpc>
              <a:buFont typeface="Arial" charset="0"/>
              <a:buNone/>
            </a:pPr>
            <a:r>
              <a:rPr lang="en-US" sz="2500" dirty="0">
                <a:latin typeface="Calibri" charset="0"/>
                <a:ea typeface="MS PGothic" charset="0"/>
              </a:rPr>
              <a:t>E.  Transfusion acquired HIV</a:t>
            </a:r>
          </a:p>
          <a:p>
            <a:pPr marL="0" indent="0">
              <a:lnSpc>
                <a:spcPct val="80000"/>
              </a:lnSpc>
            </a:pPr>
            <a:endParaRPr lang="en-US" sz="2500" dirty="0">
              <a:latin typeface="Calibri" charset="0"/>
              <a:ea typeface="MS PGothic" charset="0"/>
            </a:endParaRPr>
          </a:p>
        </p:txBody>
      </p:sp>
    </p:spTree>
    <p:extLst>
      <p:ext uri="{BB962C8B-B14F-4D97-AF65-F5344CB8AC3E}">
        <p14:creationId xmlns:p14="http://schemas.microsoft.com/office/powerpoint/2010/main" val="14673233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ea typeface="+mj-ea"/>
                <a:cs typeface="+mj-cs"/>
              </a:rPr>
              <a:t>Post-Transplant Lymphoproliferative Disorder</a:t>
            </a:r>
          </a:p>
        </p:txBody>
      </p:sp>
      <p:sp>
        <p:nvSpPr>
          <p:cNvPr id="3" name="Content Placeholder 2"/>
          <p:cNvSpPr>
            <a:spLocks noGrp="1"/>
          </p:cNvSpPr>
          <p:nvPr>
            <p:ph idx="1"/>
          </p:nvPr>
        </p:nvSpPr>
        <p:spPr/>
        <p:txBody>
          <a:bodyPr>
            <a:normAutofit fontScale="85000" lnSpcReduction="20000"/>
          </a:bodyPr>
          <a:lstStyle/>
          <a:p>
            <a:pPr>
              <a:defRPr/>
            </a:pPr>
            <a:r>
              <a:rPr lang="en-US" dirty="0"/>
              <a:t>Lymphoid proliferation resembling lymphoma</a:t>
            </a:r>
          </a:p>
          <a:p>
            <a:pPr lvl="1">
              <a:defRPr/>
            </a:pPr>
            <a:r>
              <a:rPr lang="en-US" dirty="0"/>
              <a:t>EBV-associated: Usually DLBCL, can be Hodgkin-like or </a:t>
            </a:r>
            <a:r>
              <a:rPr lang="en-US" dirty="0" err="1"/>
              <a:t>Plasmacytic</a:t>
            </a:r>
            <a:endParaRPr lang="en-US" dirty="0"/>
          </a:p>
          <a:p>
            <a:pPr lvl="1">
              <a:defRPr/>
            </a:pPr>
            <a:r>
              <a:rPr lang="en-US" dirty="0">
                <a:ea typeface="+mn-ea"/>
                <a:cs typeface="+mn-cs"/>
              </a:rPr>
              <a:t>Occurs within a few months of BMT</a:t>
            </a:r>
          </a:p>
          <a:p>
            <a:pPr lvl="1">
              <a:defRPr/>
            </a:pPr>
            <a:r>
              <a:rPr lang="en-US" dirty="0"/>
              <a:t>Also occurs after solid organ transplantation</a:t>
            </a:r>
            <a:endParaRPr lang="en-US" dirty="0">
              <a:ea typeface="+mn-ea"/>
              <a:cs typeface="+mn-cs"/>
            </a:endParaRPr>
          </a:p>
          <a:p>
            <a:pPr>
              <a:defRPr/>
            </a:pPr>
            <a:r>
              <a:rPr lang="en-US" dirty="0">
                <a:ea typeface="+mn-ea"/>
                <a:cs typeface="+mn-cs"/>
              </a:rPr>
              <a:t>Highly associated with T-cell Depletion</a:t>
            </a:r>
          </a:p>
          <a:p>
            <a:pPr lvl="1">
              <a:defRPr/>
            </a:pPr>
            <a:r>
              <a:rPr lang="en-US" dirty="0">
                <a:ea typeface="+mn-ea"/>
                <a:cs typeface="+mn-cs"/>
              </a:rPr>
              <a:t>Product depletion techniques that preserve B-cells</a:t>
            </a:r>
          </a:p>
          <a:p>
            <a:pPr lvl="2">
              <a:defRPr/>
            </a:pPr>
            <a:r>
              <a:rPr lang="en-US" dirty="0">
                <a:ea typeface="+mn-ea"/>
                <a:cs typeface="+mn-cs"/>
              </a:rPr>
              <a:t>CD34+ selection</a:t>
            </a:r>
          </a:p>
          <a:p>
            <a:pPr lvl="2">
              <a:defRPr/>
            </a:pPr>
            <a:r>
              <a:rPr lang="en-US" dirty="0"/>
              <a:t>CD3+ selection without CD19+ depletion</a:t>
            </a:r>
          </a:p>
          <a:p>
            <a:pPr lvl="2">
              <a:defRPr/>
            </a:pPr>
            <a:r>
              <a:rPr lang="en-US" dirty="0"/>
              <a:t>Cord blood with ATG</a:t>
            </a:r>
            <a:endParaRPr lang="en-US" dirty="0">
              <a:ea typeface="+mn-ea"/>
              <a:cs typeface="+mn-cs"/>
            </a:endParaRPr>
          </a:p>
          <a:p>
            <a:pPr lvl="1">
              <a:defRPr/>
            </a:pPr>
            <a:r>
              <a:rPr lang="en-US" i="1" dirty="0">
                <a:ea typeface="+mn-ea"/>
                <a:cs typeface="+mn-cs"/>
              </a:rPr>
              <a:t>In vivo</a:t>
            </a:r>
            <a:r>
              <a:rPr lang="en-US" dirty="0">
                <a:ea typeface="+mn-ea"/>
                <a:cs typeface="+mn-cs"/>
              </a:rPr>
              <a:t> depletion (ATG, less with </a:t>
            </a:r>
            <a:r>
              <a:rPr lang="en-US" dirty="0" err="1">
                <a:ea typeface="+mn-ea"/>
                <a:cs typeface="+mn-cs"/>
              </a:rPr>
              <a:t>campath</a:t>
            </a:r>
            <a:r>
              <a:rPr lang="en-US" dirty="0">
                <a:ea typeface="+mn-ea"/>
                <a:cs typeface="+mn-cs"/>
              </a:rPr>
              <a:t>)</a:t>
            </a:r>
          </a:p>
          <a:p>
            <a:pPr lvl="1">
              <a:defRPr/>
            </a:pPr>
            <a:r>
              <a:rPr lang="en-US" dirty="0">
                <a:ea typeface="+mn-ea"/>
                <a:cs typeface="+mn-cs"/>
              </a:rPr>
              <a:t>Therapy that is highly T-cell suppressive</a:t>
            </a:r>
          </a:p>
          <a:p>
            <a:pPr lvl="2">
              <a:defRPr/>
            </a:pPr>
            <a:r>
              <a:rPr lang="en-US" dirty="0">
                <a:ea typeface="+mn-ea"/>
                <a:cs typeface="+mn-cs"/>
              </a:rPr>
              <a:t>ATG for resistant GVHD</a:t>
            </a:r>
          </a:p>
          <a:p>
            <a:pPr>
              <a:defRPr/>
            </a:pPr>
            <a:r>
              <a:rPr lang="en-US" dirty="0">
                <a:ea typeface="+mn-ea"/>
                <a:cs typeface="+mn-cs"/>
              </a:rPr>
              <a:t>Treatment</a:t>
            </a:r>
          </a:p>
          <a:p>
            <a:pPr lvl="1">
              <a:defRPr/>
            </a:pPr>
            <a:r>
              <a:rPr lang="en-US" dirty="0"/>
              <a:t>Immune suppression</a:t>
            </a:r>
            <a:r>
              <a:rPr lang="en-US" dirty="0">
                <a:ea typeface="+mn-ea"/>
                <a:cs typeface="+mn-cs"/>
              </a:rPr>
              <a:t> withdrawal, rituximab, cyclophosphamide, EBV-targeted cytotoxic T-lymphocytes (CTLs, also called virus-specific T-cells [VSTs])</a:t>
            </a:r>
          </a:p>
        </p:txBody>
      </p:sp>
    </p:spTree>
    <p:extLst>
      <p:ext uri="{BB962C8B-B14F-4D97-AF65-F5344CB8AC3E}">
        <p14:creationId xmlns:p14="http://schemas.microsoft.com/office/powerpoint/2010/main" val="29518188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Presentation</a:t>
            </a:r>
          </a:p>
        </p:txBody>
      </p:sp>
      <p:sp>
        <p:nvSpPr>
          <p:cNvPr id="3" name="Content Placeholder 2"/>
          <p:cNvSpPr>
            <a:spLocks noGrp="1"/>
          </p:cNvSpPr>
          <p:nvPr>
            <p:ph idx="1"/>
          </p:nvPr>
        </p:nvSpPr>
        <p:spPr/>
        <p:txBody>
          <a:bodyPr/>
          <a:lstStyle/>
          <a:p>
            <a:r>
              <a:rPr lang="en-US" dirty="0"/>
              <a:t>3yo with stage IV </a:t>
            </a:r>
            <a:r>
              <a:rPr lang="en-US" dirty="0" err="1"/>
              <a:t>neuroblastoma</a:t>
            </a:r>
            <a:endParaRPr lang="en-US" dirty="0"/>
          </a:p>
          <a:p>
            <a:r>
              <a:rPr lang="en-US" dirty="0"/>
              <a:t>Treated with 131I-MIBG and rescue</a:t>
            </a:r>
          </a:p>
          <a:p>
            <a:r>
              <a:rPr lang="en-US" dirty="0"/>
              <a:t>Hospitalized for autologous BMT with </a:t>
            </a:r>
            <a:r>
              <a:rPr lang="en-US" dirty="0" err="1"/>
              <a:t>bu</a:t>
            </a:r>
            <a:r>
              <a:rPr lang="en-US" dirty="0"/>
              <a:t>/</a:t>
            </a:r>
            <a:r>
              <a:rPr lang="en-US" dirty="0" err="1"/>
              <a:t>mel</a:t>
            </a:r>
            <a:endParaRPr lang="en-US" dirty="0"/>
          </a:p>
          <a:p>
            <a:r>
              <a:rPr lang="en-US" dirty="0"/>
              <a:t>Day +15, preparing for discharge</a:t>
            </a:r>
          </a:p>
          <a:p>
            <a:pPr lvl="1"/>
            <a:r>
              <a:rPr lang="en-US" dirty="0"/>
              <a:t>Develops abdominal discomfort and swelling</a:t>
            </a:r>
          </a:p>
          <a:p>
            <a:pPr lvl="2"/>
            <a:r>
              <a:rPr lang="en-US" dirty="0"/>
              <a:t>RUQ pain</a:t>
            </a:r>
          </a:p>
          <a:p>
            <a:pPr lvl="1"/>
            <a:r>
              <a:rPr lang="en-US" dirty="0"/>
              <a:t>Bilirubin increases from 1.5 to 4, direct 3.2</a:t>
            </a:r>
          </a:p>
          <a:p>
            <a:pPr lvl="1"/>
            <a:r>
              <a:rPr lang="en-US" dirty="0"/>
              <a:t>Mild need for oxygen</a:t>
            </a:r>
          </a:p>
          <a:p>
            <a:pPr lvl="1"/>
            <a:r>
              <a:rPr lang="en-US" dirty="0"/>
              <a:t>Weight gain of 12% over baseline</a:t>
            </a:r>
          </a:p>
        </p:txBody>
      </p:sp>
    </p:spTree>
    <p:extLst>
      <p:ext uri="{BB962C8B-B14F-4D97-AF65-F5344CB8AC3E}">
        <p14:creationId xmlns:p14="http://schemas.microsoft.com/office/powerpoint/2010/main" val="2160249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Venoocclusive</a:t>
            </a:r>
            <a:r>
              <a:rPr lang="en-US" dirty="0"/>
              <a:t> Disease (VOD, also sinusoidal obstruction syndrome, SOS)</a:t>
            </a:r>
            <a:br>
              <a:rPr lang="en-US" dirty="0"/>
            </a:br>
            <a:endParaRPr lang="en-US" dirty="0"/>
          </a:p>
        </p:txBody>
      </p:sp>
      <p:sp>
        <p:nvSpPr>
          <p:cNvPr id="3" name="Content Placeholder 2"/>
          <p:cNvSpPr>
            <a:spLocks noGrp="1"/>
          </p:cNvSpPr>
          <p:nvPr>
            <p:ph idx="1"/>
          </p:nvPr>
        </p:nvSpPr>
        <p:spPr/>
        <p:txBody>
          <a:bodyPr/>
          <a:lstStyle/>
          <a:p>
            <a:r>
              <a:rPr lang="en-US" dirty="0">
                <a:solidFill>
                  <a:srgbClr val="000000"/>
                </a:solidFill>
              </a:rPr>
              <a:t>Typically in first 14 days of transplant</a:t>
            </a:r>
          </a:p>
          <a:p>
            <a:pPr lvl="1"/>
            <a:r>
              <a:rPr lang="en-US" dirty="0">
                <a:solidFill>
                  <a:srgbClr val="000000"/>
                </a:solidFill>
              </a:rPr>
              <a:t>May present late: through day +30</a:t>
            </a:r>
          </a:p>
          <a:p>
            <a:r>
              <a:rPr lang="en-US" dirty="0">
                <a:solidFill>
                  <a:srgbClr val="000000"/>
                </a:solidFill>
              </a:rPr>
              <a:t>About 25% patients affected, severe in 5-8%</a:t>
            </a:r>
          </a:p>
          <a:p>
            <a:r>
              <a:rPr lang="en-US" dirty="0">
                <a:solidFill>
                  <a:srgbClr val="000000"/>
                </a:solidFill>
              </a:rPr>
              <a:t>Caused by endothelial damage in the hepatic </a:t>
            </a:r>
            <a:r>
              <a:rPr lang="en-US" dirty="0" err="1">
                <a:solidFill>
                  <a:srgbClr val="000000"/>
                </a:solidFill>
              </a:rPr>
              <a:t>venules</a:t>
            </a:r>
            <a:r>
              <a:rPr lang="en-US" dirty="0">
                <a:solidFill>
                  <a:srgbClr val="000000"/>
                </a:solidFill>
              </a:rPr>
              <a:t> </a:t>
            </a:r>
            <a:r>
              <a:rPr lang="en-US" dirty="0">
                <a:solidFill>
                  <a:srgbClr val="000000"/>
                </a:solidFill>
                <a:sym typeface="Symbol" charset="0"/>
              </a:rPr>
              <a:t></a:t>
            </a:r>
            <a:r>
              <a:rPr lang="en-US" dirty="0">
                <a:solidFill>
                  <a:srgbClr val="000000"/>
                </a:solidFill>
              </a:rPr>
              <a:t> platelet deposition  </a:t>
            </a:r>
            <a:r>
              <a:rPr lang="en-US" dirty="0">
                <a:solidFill>
                  <a:srgbClr val="000000"/>
                </a:solidFill>
                <a:sym typeface="Symbol" charset="0"/>
              </a:rPr>
              <a:t></a:t>
            </a:r>
            <a:r>
              <a:rPr lang="en-US" dirty="0">
                <a:solidFill>
                  <a:srgbClr val="000000"/>
                </a:solidFill>
              </a:rPr>
              <a:t> hepatic congestion  </a:t>
            </a:r>
            <a:r>
              <a:rPr lang="en-US" dirty="0">
                <a:solidFill>
                  <a:srgbClr val="000000"/>
                </a:solidFill>
                <a:sym typeface="Symbol" charset="0"/>
              </a:rPr>
              <a:t></a:t>
            </a:r>
            <a:r>
              <a:rPr lang="en-US" dirty="0">
                <a:solidFill>
                  <a:srgbClr val="000000"/>
                </a:solidFill>
              </a:rPr>
              <a:t> cholestasis</a:t>
            </a:r>
          </a:p>
          <a:p>
            <a:pPr>
              <a:spcBef>
                <a:spcPct val="50000"/>
              </a:spcBef>
            </a:pPr>
            <a:r>
              <a:rPr lang="en-US" dirty="0"/>
              <a:t>Associated with Cy, </a:t>
            </a:r>
            <a:r>
              <a:rPr lang="en-US" dirty="0" err="1"/>
              <a:t>Busulfan</a:t>
            </a:r>
            <a:r>
              <a:rPr lang="en-US" dirty="0"/>
              <a:t>, and TBI</a:t>
            </a:r>
          </a:p>
          <a:p>
            <a:pPr lvl="1">
              <a:spcBef>
                <a:spcPct val="50000"/>
              </a:spcBef>
            </a:pPr>
            <a:r>
              <a:rPr lang="en-US" dirty="0" err="1"/>
              <a:t>S</a:t>
            </a:r>
            <a:r>
              <a:rPr lang="en-US" sz="2400" dirty="0" err="1"/>
              <a:t>irolimus</a:t>
            </a:r>
            <a:r>
              <a:rPr lang="en-US" sz="2400" dirty="0"/>
              <a:t> use is a risk when used with tacrolimus or cyclosporine</a:t>
            </a:r>
            <a:r>
              <a:rPr lang="en-US" sz="1600" dirty="0"/>
              <a:t> </a:t>
            </a:r>
          </a:p>
          <a:p>
            <a:endParaRPr lang="en-US" dirty="0">
              <a:solidFill>
                <a:srgbClr val="000000"/>
              </a:solidFill>
              <a:latin typeface="Arial" charset="0"/>
            </a:endParaRPr>
          </a:p>
          <a:p>
            <a:endParaRPr lang="en-US" dirty="0">
              <a:solidFill>
                <a:srgbClr val="000000"/>
              </a:solidFill>
              <a:latin typeface="Arial" charset="0"/>
            </a:endParaRPr>
          </a:p>
        </p:txBody>
      </p:sp>
    </p:spTree>
    <p:extLst>
      <p:ext uri="{BB962C8B-B14F-4D97-AF65-F5344CB8AC3E}">
        <p14:creationId xmlns:p14="http://schemas.microsoft.com/office/powerpoint/2010/main" val="33830563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VOD Signs and Symptoms</a:t>
            </a:r>
          </a:p>
        </p:txBody>
      </p:sp>
      <p:sp>
        <p:nvSpPr>
          <p:cNvPr id="3" name="Content Placeholder 2"/>
          <p:cNvSpPr>
            <a:spLocks noGrp="1"/>
          </p:cNvSpPr>
          <p:nvPr>
            <p:ph idx="1"/>
          </p:nvPr>
        </p:nvSpPr>
        <p:spPr/>
        <p:txBody>
          <a:bodyPr/>
          <a:lstStyle/>
          <a:p>
            <a:pPr marL="914400" lvl="1" indent="-457200">
              <a:spcBef>
                <a:spcPct val="50000"/>
              </a:spcBef>
              <a:buFont typeface="Arial" charset="0"/>
              <a:buAutoNum type="arabicPeriod"/>
            </a:pPr>
            <a:r>
              <a:rPr lang="en-US" sz="2800" dirty="0">
                <a:solidFill>
                  <a:srgbClr val="000000"/>
                </a:solidFill>
                <a:latin typeface="Arial" charset="0"/>
              </a:rPr>
              <a:t>Weight gain</a:t>
            </a:r>
          </a:p>
          <a:p>
            <a:pPr marL="914400" lvl="1" indent="-457200">
              <a:spcBef>
                <a:spcPct val="50000"/>
              </a:spcBef>
              <a:buFont typeface="Arial" charset="0"/>
              <a:buAutoNum type="arabicPeriod"/>
            </a:pPr>
            <a:r>
              <a:rPr lang="en-US" sz="2800" dirty="0">
                <a:solidFill>
                  <a:srgbClr val="000000"/>
                </a:solidFill>
                <a:latin typeface="Arial" charset="0"/>
              </a:rPr>
              <a:t>RUQ pain (capsular distention)</a:t>
            </a:r>
          </a:p>
          <a:p>
            <a:pPr marL="914400" lvl="1" indent="-457200">
              <a:spcBef>
                <a:spcPct val="50000"/>
              </a:spcBef>
              <a:buFont typeface="Arial" charset="0"/>
              <a:buAutoNum type="arabicPeriod"/>
            </a:pPr>
            <a:r>
              <a:rPr lang="en-US" sz="2800" dirty="0" err="1">
                <a:solidFill>
                  <a:srgbClr val="000000"/>
                </a:solidFill>
                <a:latin typeface="Arial" charset="0"/>
              </a:rPr>
              <a:t>Hyperbilirubinemia</a:t>
            </a:r>
            <a:endParaRPr lang="en-US" sz="2800" dirty="0">
              <a:solidFill>
                <a:srgbClr val="000000"/>
              </a:solidFill>
              <a:latin typeface="Arial" charset="0"/>
            </a:endParaRPr>
          </a:p>
          <a:p>
            <a:pPr marL="914400" lvl="1" indent="-457200">
              <a:spcBef>
                <a:spcPct val="50000"/>
              </a:spcBef>
              <a:buFont typeface="Arial" charset="0"/>
              <a:buAutoNum type="arabicPeriod"/>
            </a:pPr>
            <a:r>
              <a:rPr lang="en-US" sz="2800" dirty="0" err="1">
                <a:solidFill>
                  <a:srgbClr val="000000"/>
                </a:solidFill>
                <a:latin typeface="Arial" charset="0"/>
              </a:rPr>
              <a:t>Plt</a:t>
            </a:r>
            <a:r>
              <a:rPr lang="en-US" sz="2800" dirty="0">
                <a:solidFill>
                  <a:srgbClr val="000000"/>
                </a:solidFill>
                <a:latin typeface="Arial" charset="0"/>
              </a:rPr>
              <a:t> refractory</a:t>
            </a:r>
          </a:p>
          <a:p>
            <a:pPr marL="914400" lvl="1" indent="-457200">
              <a:spcBef>
                <a:spcPct val="50000"/>
              </a:spcBef>
              <a:buFont typeface="Arial" charset="0"/>
              <a:buAutoNum type="arabicPeriod"/>
            </a:pPr>
            <a:r>
              <a:rPr lang="en-US" sz="2800" dirty="0">
                <a:solidFill>
                  <a:srgbClr val="000000"/>
                </a:solidFill>
                <a:latin typeface="Arial" charset="0"/>
              </a:rPr>
              <a:t>Ascites (capillary leak)</a:t>
            </a:r>
          </a:p>
          <a:p>
            <a:pPr marL="914400" lvl="1" indent="-457200">
              <a:spcBef>
                <a:spcPct val="50000"/>
              </a:spcBef>
              <a:buFont typeface="Arial" charset="0"/>
              <a:buAutoNum type="arabicPeriod"/>
            </a:pPr>
            <a:r>
              <a:rPr lang="en-US" sz="2800" dirty="0">
                <a:solidFill>
                  <a:srgbClr val="000000"/>
                </a:solidFill>
                <a:latin typeface="Arial" charset="0"/>
              </a:rPr>
              <a:t>Renal Insufficiency</a:t>
            </a:r>
          </a:p>
          <a:p>
            <a:pPr marL="914400" lvl="1" indent="-457200">
              <a:spcBef>
                <a:spcPct val="50000"/>
              </a:spcBef>
              <a:buFont typeface="Arial" charset="0"/>
              <a:buAutoNum type="arabicPeriod"/>
            </a:pPr>
            <a:r>
              <a:rPr lang="en-US" sz="2800" dirty="0">
                <a:solidFill>
                  <a:srgbClr val="000000"/>
                </a:solidFill>
                <a:latin typeface="Arial" charset="0"/>
              </a:rPr>
              <a:t>Pulmonary Edema</a:t>
            </a:r>
          </a:p>
          <a:p>
            <a:endParaRPr lang="en-US" dirty="0"/>
          </a:p>
        </p:txBody>
      </p:sp>
    </p:spTree>
    <p:extLst>
      <p:ext uri="{BB962C8B-B14F-4D97-AF65-F5344CB8AC3E}">
        <p14:creationId xmlns:p14="http://schemas.microsoft.com/office/powerpoint/2010/main" val="219966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WBC and CD34+ Recovery after Chemo/G-CSF</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50912741"/>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645768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VOD Management</a:t>
            </a:r>
          </a:p>
        </p:txBody>
      </p:sp>
      <p:sp>
        <p:nvSpPr>
          <p:cNvPr id="3" name="Content Placeholder 2"/>
          <p:cNvSpPr>
            <a:spLocks noGrp="1"/>
          </p:cNvSpPr>
          <p:nvPr>
            <p:ph idx="1"/>
          </p:nvPr>
        </p:nvSpPr>
        <p:spPr/>
        <p:txBody>
          <a:bodyPr>
            <a:normAutofit fontScale="92500"/>
          </a:bodyPr>
          <a:lstStyle/>
          <a:p>
            <a:pPr>
              <a:spcBef>
                <a:spcPct val="50000"/>
              </a:spcBef>
              <a:buFont typeface="Arial"/>
              <a:buChar char="•"/>
            </a:pPr>
            <a:r>
              <a:rPr lang="en-US" sz="3200" dirty="0">
                <a:solidFill>
                  <a:srgbClr val="000000"/>
                </a:solidFill>
              </a:rPr>
              <a:t>Fluid management</a:t>
            </a:r>
          </a:p>
          <a:p>
            <a:pPr lvl="1">
              <a:spcBef>
                <a:spcPct val="50000"/>
              </a:spcBef>
              <a:buFont typeface="Arial"/>
              <a:buChar char="•"/>
            </a:pPr>
            <a:r>
              <a:rPr lang="en-US" dirty="0">
                <a:solidFill>
                  <a:srgbClr val="000000"/>
                </a:solidFill>
              </a:rPr>
              <a:t>Diuresis, keeping patients fluid negative—this decreases intra-abdominal </a:t>
            </a:r>
            <a:r>
              <a:rPr lang="en-US" dirty="0" err="1">
                <a:solidFill>
                  <a:srgbClr val="000000"/>
                </a:solidFill>
              </a:rPr>
              <a:t>presssure</a:t>
            </a:r>
            <a:endParaRPr lang="en-US" dirty="0">
              <a:solidFill>
                <a:srgbClr val="000000"/>
              </a:solidFill>
            </a:endParaRPr>
          </a:p>
          <a:p>
            <a:pPr>
              <a:spcBef>
                <a:spcPct val="50000"/>
              </a:spcBef>
              <a:buFont typeface="Arial"/>
              <a:buChar char="•"/>
            </a:pPr>
            <a:r>
              <a:rPr lang="en-US" dirty="0">
                <a:solidFill>
                  <a:srgbClr val="000000"/>
                </a:solidFill>
              </a:rPr>
              <a:t>Challenges</a:t>
            </a:r>
          </a:p>
          <a:p>
            <a:pPr lvl="1">
              <a:spcBef>
                <a:spcPct val="50000"/>
              </a:spcBef>
              <a:buFont typeface="Arial"/>
              <a:buChar char="•"/>
            </a:pPr>
            <a:r>
              <a:rPr lang="en-US" dirty="0">
                <a:solidFill>
                  <a:srgbClr val="000000"/>
                </a:solidFill>
              </a:rPr>
              <a:t>Maintain intravascular volume</a:t>
            </a:r>
          </a:p>
          <a:p>
            <a:pPr lvl="1">
              <a:spcBef>
                <a:spcPct val="50000"/>
              </a:spcBef>
              <a:buFont typeface="Arial"/>
              <a:buChar char="•"/>
            </a:pPr>
            <a:r>
              <a:rPr lang="en-US" dirty="0">
                <a:solidFill>
                  <a:srgbClr val="000000"/>
                </a:solidFill>
              </a:rPr>
              <a:t>Manage renal failure (CVVH especially useful)</a:t>
            </a:r>
          </a:p>
          <a:p>
            <a:pPr marL="228600" lvl="1">
              <a:spcBef>
                <a:spcPct val="50000"/>
              </a:spcBef>
              <a:buFont typeface="Arial"/>
              <a:buChar char="•"/>
            </a:pPr>
            <a:r>
              <a:rPr lang="en-US" sz="3200" dirty="0" err="1">
                <a:solidFill>
                  <a:srgbClr val="000000"/>
                </a:solidFill>
              </a:rPr>
              <a:t>Defibrotide</a:t>
            </a:r>
            <a:r>
              <a:rPr lang="en-US" sz="3200" dirty="0">
                <a:solidFill>
                  <a:srgbClr val="000000"/>
                </a:solidFill>
              </a:rPr>
              <a:t> (</a:t>
            </a:r>
            <a:r>
              <a:rPr lang="en-US" dirty="0">
                <a:solidFill>
                  <a:srgbClr val="000000"/>
                </a:solidFill>
              </a:rPr>
              <a:t>Antithrombotic agent)</a:t>
            </a:r>
            <a:endParaRPr lang="en-US" sz="3200" dirty="0">
              <a:solidFill>
                <a:srgbClr val="000000"/>
              </a:solidFill>
            </a:endParaRPr>
          </a:p>
          <a:p>
            <a:pPr marL="685800" lvl="2">
              <a:spcBef>
                <a:spcPct val="50000"/>
              </a:spcBef>
              <a:buFont typeface="Arial"/>
              <a:buChar char="•"/>
            </a:pPr>
            <a:r>
              <a:rPr lang="en-US" sz="2400" dirty="0">
                <a:solidFill>
                  <a:srgbClr val="000000"/>
                </a:solidFill>
              </a:rPr>
              <a:t>Indicated for VOD plus organ dysfunction</a:t>
            </a:r>
          </a:p>
          <a:p>
            <a:pPr marL="685800" lvl="2">
              <a:spcBef>
                <a:spcPct val="50000"/>
              </a:spcBef>
              <a:buFont typeface="Arial"/>
              <a:buChar char="•"/>
            </a:pPr>
            <a:r>
              <a:rPr lang="en-US" sz="2400" dirty="0">
                <a:solidFill>
                  <a:srgbClr val="000000"/>
                </a:solidFill>
              </a:rPr>
              <a:t>Increases risk of bleeding--special attention must be paid to VOD coagulopathy</a:t>
            </a:r>
          </a:p>
        </p:txBody>
      </p:sp>
    </p:spTree>
    <p:extLst>
      <p:ext uri="{BB962C8B-B14F-4D97-AF65-F5344CB8AC3E}">
        <p14:creationId xmlns:p14="http://schemas.microsoft.com/office/powerpoint/2010/main" val="502368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Presentation</a:t>
            </a:r>
          </a:p>
        </p:txBody>
      </p:sp>
      <p:sp>
        <p:nvSpPr>
          <p:cNvPr id="3" name="Content Placeholder 2"/>
          <p:cNvSpPr>
            <a:spLocks noGrp="1"/>
          </p:cNvSpPr>
          <p:nvPr>
            <p:ph idx="1"/>
          </p:nvPr>
        </p:nvSpPr>
        <p:spPr/>
        <p:txBody>
          <a:bodyPr/>
          <a:lstStyle/>
          <a:p>
            <a:r>
              <a:rPr lang="en-US" dirty="0"/>
              <a:t>16yo 50 days s/p </a:t>
            </a:r>
            <a:r>
              <a:rPr lang="en-US" dirty="0" err="1"/>
              <a:t>haploidentical</a:t>
            </a:r>
            <a:r>
              <a:rPr lang="en-US" dirty="0"/>
              <a:t> HSCT for ALL</a:t>
            </a:r>
          </a:p>
          <a:p>
            <a:r>
              <a:rPr lang="en-US" dirty="0"/>
              <a:t>GVHD prophylaxis with </a:t>
            </a:r>
            <a:r>
              <a:rPr lang="en-US" dirty="0" err="1"/>
              <a:t>tacrolimus</a:t>
            </a:r>
            <a:r>
              <a:rPr lang="en-US" dirty="0"/>
              <a:t>/</a:t>
            </a:r>
            <a:r>
              <a:rPr lang="en-US" dirty="0" err="1"/>
              <a:t>sirolimus</a:t>
            </a:r>
            <a:endParaRPr lang="en-US" dirty="0"/>
          </a:p>
          <a:p>
            <a:r>
              <a:rPr lang="en-US" dirty="0"/>
              <a:t>Platelet drop from 50 to 15K/</a:t>
            </a:r>
            <a:r>
              <a:rPr lang="en-US" dirty="0" err="1"/>
              <a:t>uL</a:t>
            </a:r>
            <a:endParaRPr lang="en-US" dirty="0"/>
          </a:p>
          <a:p>
            <a:r>
              <a:rPr lang="en-US" dirty="0"/>
              <a:t>Worsening </a:t>
            </a:r>
            <a:r>
              <a:rPr lang="en-US" dirty="0" err="1"/>
              <a:t>creatinine</a:t>
            </a:r>
            <a:endParaRPr lang="en-US" dirty="0"/>
          </a:p>
          <a:p>
            <a:r>
              <a:rPr lang="en-US" dirty="0"/>
              <a:t>Increasing LDH</a:t>
            </a:r>
          </a:p>
          <a:p>
            <a:r>
              <a:rPr lang="en-US" dirty="0"/>
              <a:t>Smear shows </a:t>
            </a:r>
            <a:r>
              <a:rPr lang="en-US" dirty="0" err="1"/>
              <a:t>schistocytes</a:t>
            </a:r>
            <a:endParaRPr lang="en-US" dirty="0"/>
          </a:p>
        </p:txBody>
      </p:sp>
    </p:spTree>
    <p:extLst>
      <p:ext uri="{BB962C8B-B14F-4D97-AF65-F5344CB8AC3E}">
        <p14:creationId xmlns:p14="http://schemas.microsoft.com/office/powerpoint/2010/main" val="37453039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ext Box 2"/>
          <p:cNvSpPr txBox="1">
            <a:spLocks noChangeArrowheads="1"/>
          </p:cNvSpPr>
          <p:nvPr/>
        </p:nvSpPr>
        <p:spPr bwMode="auto">
          <a:xfrm>
            <a:off x="0" y="457201"/>
            <a:ext cx="1168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71450">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endParaRPr lang="en-US" sz="2000">
              <a:solidFill>
                <a:srgbClr val="000000"/>
              </a:solidFill>
              <a:latin typeface="Arial" charset="0"/>
            </a:endParaRPr>
          </a:p>
        </p:txBody>
      </p:sp>
      <p:sp>
        <p:nvSpPr>
          <p:cNvPr id="87042" name="Rectangle 3"/>
          <p:cNvSpPr>
            <a:spLocks noChangeArrowheads="1"/>
          </p:cNvSpPr>
          <p:nvPr/>
        </p:nvSpPr>
        <p:spPr bwMode="auto">
          <a:xfrm>
            <a:off x="10483851" y="3186113"/>
            <a:ext cx="8467" cy="63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800" b="1">
              <a:solidFill>
                <a:srgbClr val="000000"/>
              </a:solidFill>
              <a:latin typeface="Arial" charset="0"/>
            </a:endParaRPr>
          </a:p>
        </p:txBody>
      </p:sp>
      <p:sp>
        <p:nvSpPr>
          <p:cNvPr id="87043" name="Rectangle 4"/>
          <p:cNvSpPr>
            <a:spLocks noChangeArrowheads="1"/>
          </p:cNvSpPr>
          <p:nvPr/>
        </p:nvSpPr>
        <p:spPr bwMode="auto">
          <a:xfrm>
            <a:off x="10483851" y="3490913"/>
            <a:ext cx="8467" cy="63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800" b="1">
              <a:solidFill>
                <a:srgbClr val="000000"/>
              </a:solidFill>
              <a:latin typeface="Arial" charset="0"/>
            </a:endParaRPr>
          </a:p>
        </p:txBody>
      </p:sp>
      <p:sp>
        <p:nvSpPr>
          <p:cNvPr id="87044" name="Rectangle 5"/>
          <p:cNvSpPr>
            <a:spLocks noChangeArrowheads="1"/>
          </p:cNvSpPr>
          <p:nvPr/>
        </p:nvSpPr>
        <p:spPr bwMode="auto">
          <a:xfrm>
            <a:off x="10483851" y="3808413"/>
            <a:ext cx="8467" cy="63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800" b="1">
              <a:solidFill>
                <a:srgbClr val="000000"/>
              </a:solidFill>
              <a:latin typeface="Arial" charset="0"/>
            </a:endParaRPr>
          </a:p>
        </p:txBody>
      </p:sp>
      <p:sp>
        <p:nvSpPr>
          <p:cNvPr id="87045" name="Rectangle 6"/>
          <p:cNvSpPr>
            <a:spLocks noChangeArrowheads="1"/>
          </p:cNvSpPr>
          <p:nvPr/>
        </p:nvSpPr>
        <p:spPr bwMode="auto">
          <a:xfrm>
            <a:off x="10483851" y="3808413"/>
            <a:ext cx="8467" cy="63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800" b="1">
              <a:solidFill>
                <a:srgbClr val="000000"/>
              </a:solidFill>
              <a:latin typeface="Arial" charset="0"/>
            </a:endParaRPr>
          </a:p>
        </p:txBody>
      </p:sp>
      <p:sp>
        <p:nvSpPr>
          <p:cNvPr id="87047" name="Text Box 8"/>
          <p:cNvSpPr txBox="1">
            <a:spLocks noChangeArrowheads="1"/>
          </p:cNvSpPr>
          <p:nvPr/>
        </p:nvSpPr>
        <p:spPr bwMode="auto">
          <a:xfrm>
            <a:off x="3352800" y="5791201"/>
            <a:ext cx="184666"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spcBef>
                <a:spcPct val="50000"/>
              </a:spcBef>
            </a:pPr>
            <a:endParaRPr lang="en-US" sz="2800" i="1">
              <a:solidFill>
                <a:srgbClr val="000000"/>
              </a:solidFill>
              <a:latin typeface="Arial" charset="0"/>
            </a:endParaRPr>
          </a:p>
        </p:txBody>
      </p:sp>
      <p:sp>
        <p:nvSpPr>
          <p:cNvPr id="207881" name="Text Box 9"/>
          <p:cNvSpPr txBox="1">
            <a:spLocks noChangeArrowheads="1"/>
          </p:cNvSpPr>
          <p:nvPr/>
        </p:nvSpPr>
        <p:spPr bwMode="auto">
          <a:xfrm>
            <a:off x="402077" y="166992"/>
            <a:ext cx="11582400" cy="6063198"/>
          </a:xfrm>
          <a:prstGeom prst="rect">
            <a:avLst/>
          </a:prstGeom>
          <a:noFill/>
          <a:ln w="9525">
            <a:noFill/>
            <a:miter lim="800000"/>
            <a:headEnd/>
            <a:tailEnd/>
          </a:ln>
        </p:spPr>
        <p:txBody>
          <a:bodyPr>
            <a:spAutoFit/>
          </a:bodyPr>
          <a:lstStyle/>
          <a:p>
            <a:pPr algn="ctr">
              <a:spcBef>
                <a:spcPct val="50000"/>
              </a:spcBef>
              <a:defRPr/>
            </a:pPr>
            <a:r>
              <a:rPr lang="en-US" sz="4000" dirty="0">
                <a:latin typeface="+mj-lt"/>
                <a:ea typeface="+mj-ea"/>
                <a:cs typeface="+mj-cs"/>
              </a:rPr>
              <a:t>Transplant-Associated Thrombotic </a:t>
            </a:r>
            <a:r>
              <a:rPr lang="en-US" sz="4000" dirty="0" err="1">
                <a:latin typeface="+mj-lt"/>
                <a:ea typeface="+mj-ea"/>
                <a:cs typeface="+mj-cs"/>
              </a:rPr>
              <a:t>Microangiopathy</a:t>
            </a:r>
            <a:r>
              <a:rPr lang="en-US" sz="4000" dirty="0">
                <a:latin typeface="+mj-lt"/>
                <a:ea typeface="+mj-ea"/>
                <a:cs typeface="+mj-cs"/>
              </a:rPr>
              <a:t> (TA-TMA)</a:t>
            </a:r>
          </a:p>
          <a:p>
            <a:pPr marL="228600" indent="-228600">
              <a:buFontTx/>
              <a:buChar char="•"/>
              <a:defRPr/>
            </a:pPr>
            <a:r>
              <a:rPr lang="en-US" sz="2800" dirty="0">
                <a:solidFill>
                  <a:srgbClr val="000000"/>
                </a:solidFill>
              </a:rPr>
              <a:t>Pathophysiology:  Endothelial damage from HSCT causes thrombosis and fibrin deposition in the microcirculation</a:t>
            </a:r>
          </a:p>
          <a:p>
            <a:pPr marL="685800" lvl="1" indent="-228600">
              <a:buFontTx/>
              <a:buChar char="•"/>
              <a:defRPr/>
            </a:pPr>
            <a:r>
              <a:rPr lang="en-US" sz="2800" dirty="0" err="1">
                <a:solidFill>
                  <a:srgbClr val="000000"/>
                </a:solidFill>
              </a:rPr>
              <a:t>Microangiopathic</a:t>
            </a:r>
            <a:r>
              <a:rPr lang="en-US" sz="2800" dirty="0">
                <a:solidFill>
                  <a:srgbClr val="000000"/>
                </a:solidFill>
              </a:rPr>
              <a:t> hemolytic anemia and platelet consumption</a:t>
            </a:r>
          </a:p>
          <a:p>
            <a:pPr marL="228600" indent="-228600">
              <a:buFontTx/>
              <a:buChar char="•"/>
              <a:defRPr/>
            </a:pPr>
            <a:r>
              <a:rPr lang="en-US" sz="2800" dirty="0">
                <a:solidFill>
                  <a:srgbClr val="000000"/>
                </a:solidFill>
              </a:rPr>
              <a:t>Kidney most commonly affected.</a:t>
            </a:r>
          </a:p>
          <a:p>
            <a:pPr marL="685800" lvl="1" indent="-228600">
              <a:buFontTx/>
              <a:buChar char="•"/>
              <a:defRPr/>
            </a:pPr>
            <a:r>
              <a:rPr lang="en-US" sz="2800" dirty="0">
                <a:solidFill>
                  <a:srgbClr val="000000"/>
                </a:solidFill>
              </a:rPr>
              <a:t>Pulmonary, GI, Neuro-involvement possible  </a:t>
            </a:r>
          </a:p>
          <a:p>
            <a:pPr marL="177800" indent="-177800">
              <a:buFontTx/>
              <a:buChar char="•"/>
              <a:defRPr/>
            </a:pPr>
            <a:r>
              <a:rPr lang="en-US" sz="2800" dirty="0">
                <a:solidFill>
                  <a:srgbClr val="000000"/>
                </a:solidFill>
              </a:rPr>
              <a:t> Presentation: anemia, thrombocytopenia, </a:t>
            </a:r>
            <a:r>
              <a:rPr lang="en-US" sz="2800" dirty="0" err="1">
                <a:solidFill>
                  <a:srgbClr val="000000"/>
                </a:solidFill>
              </a:rPr>
              <a:t>schistocytes</a:t>
            </a:r>
            <a:r>
              <a:rPr lang="en-US" sz="2800" dirty="0">
                <a:solidFill>
                  <a:srgbClr val="000000"/>
                </a:solidFill>
              </a:rPr>
              <a:t>,↑LDH,↓ </a:t>
            </a:r>
            <a:r>
              <a:rPr lang="en-US" sz="2800" dirty="0" err="1">
                <a:solidFill>
                  <a:srgbClr val="000000"/>
                </a:solidFill>
              </a:rPr>
              <a:t>haptoglobin</a:t>
            </a:r>
            <a:endParaRPr lang="en-US" sz="2800" dirty="0">
              <a:solidFill>
                <a:srgbClr val="000000"/>
              </a:solidFill>
            </a:endParaRPr>
          </a:p>
          <a:p>
            <a:pPr marL="177800" indent="-177800">
              <a:buFontTx/>
              <a:buChar char="•"/>
              <a:defRPr/>
            </a:pPr>
            <a:r>
              <a:rPr lang="en-US" sz="2800" dirty="0">
                <a:solidFill>
                  <a:srgbClr val="000000"/>
                </a:solidFill>
              </a:rPr>
              <a:t> Causes/Associations: </a:t>
            </a:r>
            <a:r>
              <a:rPr lang="en-US" sz="2800" dirty="0" err="1">
                <a:solidFill>
                  <a:srgbClr val="000000"/>
                </a:solidFill>
              </a:rPr>
              <a:t>Calcineurin</a:t>
            </a:r>
            <a:r>
              <a:rPr lang="en-US" sz="2800" dirty="0">
                <a:solidFill>
                  <a:srgbClr val="000000"/>
                </a:solidFill>
              </a:rPr>
              <a:t> inhibitors (especially + </a:t>
            </a:r>
            <a:r>
              <a:rPr lang="en-US" sz="2800" dirty="0" err="1">
                <a:solidFill>
                  <a:srgbClr val="000000"/>
                </a:solidFill>
              </a:rPr>
              <a:t>sirolimus</a:t>
            </a:r>
            <a:r>
              <a:rPr lang="en-US" sz="2800" dirty="0">
                <a:solidFill>
                  <a:srgbClr val="000000"/>
                </a:solidFill>
              </a:rPr>
              <a:t>), TBI, high-dose </a:t>
            </a:r>
            <a:r>
              <a:rPr lang="en-US" sz="2800" dirty="0" err="1">
                <a:solidFill>
                  <a:srgbClr val="000000"/>
                </a:solidFill>
              </a:rPr>
              <a:t>busulfan</a:t>
            </a:r>
            <a:r>
              <a:rPr lang="en-US" sz="2800" dirty="0">
                <a:solidFill>
                  <a:srgbClr val="000000"/>
                </a:solidFill>
              </a:rPr>
              <a:t>, and infections</a:t>
            </a:r>
          </a:p>
          <a:p>
            <a:pPr marL="177800" indent="-177800">
              <a:buFontTx/>
              <a:buChar char="•"/>
              <a:defRPr/>
            </a:pPr>
            <a:r>
              <a:rPr lang="en-US" sz="2800" dirty="0">
                <a:solidFill>
                  <a:srgbClr val="000000"/>
                </a:solidFill>
              </a:rPr>
              <a:t> </a:t>
            </a:r>
            <a:r>
              <a:rPr lang="en-US" sz="2800" dirty="0" err="1">
                <a:solidFill>
                  <a:srgbClr val="000000"/>
                </a:solidFill>
              </a:rPr>
              <a:t>Treatent</a:t>
            </a:r>
            <a:r>
              <a:rPr lang="en-US" sz="2800" dirty="0">
                <a:solidFill>
                  <a:srgbClr val="000000"/>
                </a:solidFill>
              </a:rPr>
              <a:t>:</a:t>
            </a:r>
          </a:p>
          <a:p>
            <a:pPr marL="635000" lvl="1" indent="-177800">
              <a:buFontTx/>
              <a:buChar char="•"/>
              <a:defRPr/>
            </a:pPr>
            <a:r>
              <a:rPr lang="en-US" sz="2800" dirty="0" err="1">
                <a:solidFill>
                  <a:srgbClr val="000000"/>
                </a:solidFill>
              </a:rPr>
              <a:t>Eculizumab</a:t>
            </a:r>
            <a:r>
              <a:rPr lang="en-US" sz="2800" dirty="0">
                <a:solidFill>
                  <a:srgbClr val="000000"/>
                </a:solidFill>
              </a:rPr>
              <a:t> (terminal complement inhibitor) can improve renal function</a:t>
            </a:r>
          </a:p>
          <a:p>
            <a:pPr marL="635000" lvl="1" indent="-177800">
              <a:buFontTx/>
              <a:buChar char="•"/>
              <a:defRPr/>
            </a:pPr>
            <a:r>
              <a:rPr lang="en-US" sz="2800" dirty="0">
                <a:solidFill>
                  <a:srgbClr val="000000"/>
                </a:solidFill>
              </a:rPr>
              <a:t>D/C or lowering </a:t>
            </a:r>
            <a:r>
              <a:rPr lang="en-US" sz="2800" dirty="0" err="1">
                <a:solidFill>
                  <a:srgbClr val="000000"/>
                </a:solidFill>
              </a:rPr>
              <a:t>calcineurin</a:t>
            </a:r>
            <a:r>
              <a:rPr lang="en-US" sz="2800" dirty="0">
                <a:solidFill>
                  <a:srgbClr val="000000"/>
                </a:solidFill>
              </a:rPr>
              <a:t> inhibitors may help (especially if </a:t>
            </a:r>
            <a:r>
              <a:rPr lang="en-US" sz="2800" dirty="0" err="1">
                <a:solidFill>
                  <a:srgbClr val="000000"/>
                </a:solidFill>
              </a:rPr>
              <a:t>siro</a:t>
            </a:r>
            <a:r>
              <a:rPr lang="en-US" sz="2800" dirty="0">
                <a:solidFill>
                  <a:srgbClr val="000000"/>
                </a:solidFill>
              </a:rPr>
              <a:t> combo)</a:t>
            </a:r>
          </a:p>
        </p:txBody>
      </p:sp>
    </p:spTree>
    <p:extLst>
      <p:ext uri="{BB962C8B-B14F-4D97-AF65-F5344CB8AC3E}">
        <p14:creationId xmlns:p14="http://schemas.microsoft.com/office/powerpoint/2010/main" val="2107613264"/>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p:nvPr>
        </p:nvSpPr>
        <p:spPr/>
        <p:txBody>
          <a:bodyPr/>
          <a:lstStyle/>
          <a:p>
            <a:r>
              <a:rPr lang="en-US" dirty="0">
                <a:latin typeface="Calibri" charset="0"/>
                <a:ea typeface="MS PGothic" charset="0"/>
              </a:rPr>
              <a:t>Case Presentation</a:t>
            </a:r>
          </a:p>
        </p:txBody>
      </p:sp>
      <p:sp>
        <p:nvSpPr>
          <p:cNvPr id="89090" name="Content Placeholder 2"/>
          <p:cNvSpPr>
            <a:spLocks noGrp="1"/>
          </p:cNvSpPr>
          <p:nvPr>
            <p:ph idx="1"/>
          </p:nvPr>
        </p:nvSpPr>
        <p:spPr/>
        <p:txBody>
          <a:bodyPr/>
          <a:lstStyle/>
          <a:p>
            <a:r>
              <a:rPr lang="en-US">
                <a:latin typeface="Calibri" charset="0"/>
                <a:ea typeface="MS PGothic" charset="0"/>
              </a:rPr>
              <a:t>6 year old day +64 out from TBI-based allogeneic transplant</a:t>
            </a:r>
          </a:p>
          <a:p>
            <a:pPr lvl="1"/>
            <a:r>
              <a:rPr lang="en-US">
                <a:latin typeface="Calibri" charset="0"/>
                <a:ea typeface="MS PGothic" charset="0"/>
              </a:rPr>
              <a:t>Presents to the ER with confusion</a:t>
            </a:r>
          </a:p>
          <a:p>
            <a:pPr lvl="1"/>
            <a:r>
              <a:rPr lang="en-US">
                <a:latin typeface="Calibri" charset="0"/>
                <a:ea typeface="MS PGothic" charset="0"/>
              </a:rPr>
              <a:t>Short tonic-clinic seizure witnessed in the ED</a:t>
            </a:r>
          </a:p>
          <a:p>
            <a:pPr lvl="1"/>
            <a:r>
              <a:rPr lang="en-US">
                <a:latin typeface="Calibri" charset="0"/>
                <a:ea typeface="MS PGothic" charset="0"/>
              </a:rPr>
              <a:t>Loss of vision noted</a:t>
            </a:r>
          </a:p>
          <a:p>
            <a:pPr lvl="1"/>
            <a:r>
              <a:rPr lang="en-US">
                <a:latin typeface="Calibri" charset="0"/>
                <a:ea typeface="MS PGothic" charset="0"/>
              </a:rPr>
              <a:t>What are key clinical facts you need to know?</a:t>
            </a:r>
          </a:p>
        </p:txBody>
      </p:sp>
    </p:spTree>
    <p:extLst>
      <p:ext uri="{BB962C8B-B14F-4D97-AF65-F5344CB8AC3E}">
        <p14:creationId xmlns:p14="http://schemas.microsoft.com/office/powerpoint/2010/main" val="11761719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Box 2"/>
          <p:cNvSpPr txBox="1">
            <a:spLocks noChangeArrowheads="1"/>
          </p:cNvSpPr>
          <p:nvPr/>
        </p:nvSpPr>
        <p:spPr bwMode="auto">
          <a:xfrm>
            <a:off x="0" y="787401"/>
            <a:ext cx="1168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71450">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endParaRPr lang="en-US" sz="2000">
              <a:solidFill>
                <a:srgbClr val="000000"/>
              </a:solidFill>
              <a:latin typeface="Arial" charset="0"/>
            </a:endParaRPr>
          </a:p>
        </p:txBody>
      </p:sp>
      <p:sp>
        <p:nvSpPr>
          <p:cNvPr id="90114" name="Rectangle 3"/>
          <p:cNvSpPr>
            <a:spLocks noChangeArrowheads="1"/>
          </p:cNvSpPr>
          <p:nvPr/>
        </p:nvSpPr>
        <p:spPr bwMode="auto">
          <a:xfrm>
            <a:off x="10483851" y="3186113"/>
            <a:ext cx="8467" cy="63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800" b="1">
              <a:solidFill>
                <a:srgbClr val="000000"/>
              </a:solidFill>
              <a:latin typeface="Arial" charset="0"/>
            </a:endParaRPr>
          </a:p>
        </p:txBody>
      </p:sp>
      <p:sp>
        <p:nvSpPr>
          <p:cNvPr id="90115" name="Rectangle 4"/>
          <p:cNvSpPr>
            <a:spLocks noChangeArrowheads="1"/>
          </p:cNvSpPr>
          <p:nvPr/>
        </p:nvSpPr>
        <p:spPr bwMode="auto">
          <a:xfrm>
            <a:off x="10483851" y="3490913"/>
            <a:ext cx="8467" cy="63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800" b="1">
              <a:solidFill>
                <a:srgbClr val="000000"/>
              </a:solidFill>
              <a:latin typeface="Arial" charset="0"/>
            </a:endParaRPr>
          </a:p>
        </p:txBody>
      </p:sp>
      <p:sp>
        <p:nvSpPr>
          <p:cNvPr id="90116" name="Rectangle 5"/>
          <p:cNvSpPr>
            <a:spLocks noChangeArrowheads="1"/>
          </p:cNvSpPr>
          <p:nvPr/>
        </p:nvSpPr>
        <p:spPr bwMode="auto">
          <a:xfrm>
            <a:off x="10483851" y="3808413"/>
            <a:ext cx="8467" cy="63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800" b="1">
              <a:solidFill>
                <a:srgbClr val="000000"/>
              </a:solidFill>
              <a:latin typeface="Arial" charset="0"/>
            </a:endParaRPr>
          </a:p>
        </p:txBody>
      </p:sp>
      <p:sp>
        <p:nvSpPr>
          <p:cNvPr id="90117" name="Rectangle 6"/>
          <p:cNvSpPr>
            <a:spLocks noChangeArrowheads="1"/>
          </p:cNvSpPr>
          <p:nvPr/>
        </p:nvSpPr>
        <p:spPr bwMode="auto">
          <a:xfrm>
            <a:off x="10483851" y="3808413"/>
            <a:ext cx="8467" cy="63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800" b="1">
              <a:solidFill>
                <a:srgbClr val="000000"/>
              </a:solidFill>
              <a:latin typeface="Arial" charset="0"/>
            </a:endParaRPr>
          </a:p>
        </p:txBody>
      </p:sp>
      <p:sp>
        <p:nvSpPr>
          <p:cNvPr id="90118" name="Rectangle 7"/>
          <p:cNvSpPr>
            <a:spLocks noGrp="1" noChangeArrowheads="1"/>
          </p:cNvSpPr>
          <p:nvPr>
            <p:ph type="title"/>
          </p:nvPr>
        </p:nvSpPr>
        <p:spPr>
          <a:xfrm>
            <a:off x="304800" y="152400"/>
            <a:ext cx="12143317" cy="609600"/>
          </a:xfrm>
        </p:spPr>
        <p:txBody>
          <a:bodyPr/>
          <a:lstStyle/>
          <a:p>
            <a:r>
              <a:rPr lang="en-US" sz="2400">
                <a:solidFill>
                  <a:srgbClr val="000000"/>
                </a:solidFill>
                <a:latin typeface="Arial" charset="0"/>
                <a:ea typeface="MS PGothic" charset="0"/>
              </a:rPr>
              <a:t>Postengraftment (Days 30-100)</a:t>
            </a:r>
          </a:p>
        </p:txBody>
      </p:sp>
      <p:sp>
        <p:nvSpPr>
          <p:cNvPr id="90119" name="Text Box 8"/>
          <p:cNvSpPr txBox="1">
            <a:spLocks noChangeArrowheads="1"/>
          </p:cNvSpPr>
          <p:nvPr/>
        </p:nvSpPr>
        <p:spPr bwMode="auto">
          <a:xfrm>
            <a:off x="3352800" y="5791201"/>
            <a:ext cx="184666"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spcBef>
                <a:spcPct val="50000"/>
              </a:spcBef>
            </a:pPr>
            <a:endParaRPr lang="en-US" sz="2800" i="1">
              <a:solidFill>
                <a:srgbClr val="000000"/>
              </a:solidFill>
              <a:latin typeface="Arial" charset="0"/>
            </a:endParaRPr>
          </a:p>
        </p:txBody>
      </p:sp>
      <p:pic>
        <p:nvPicPr>
          <p:cNvPr id="90120" name="Picture 9" descr="496px-Posterior_reversible_encephalopathy_syndrome_MR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4800" y="762001"/>
            <a:ext cx="6131984" cy="555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F352954-C4FF-4D80-A553-71EB81C7B3B4}"/>
              </a:ext>
            </a:extLst>
          </p:cNvPr>
          <p:cNvSpPr/>
          <p:nvPr/>
        </p:nvSpPr>
        <p:spPr>
          <a:xfrm>
            <a:off x="9144000" y="3916971"/>
            <a:ext cx="3048000" cy="1569660"/>
          </a:xfrm>
          <a:prstGeom prst="rect">
            <a:avLst/>
          </a:prstGeom>
        </p:spPr>
        <p:txBody>
          <a:bodyPr wrap="square">
            <a:spAutoFit/>
          </a:bodyPr>
          <a:lstStyle/>
          <a:p>
            <a:r>
              <a:rPr lang="en-US" sz="1200" dirty="0">
                <a:solidFill>
                  <a:srgbClr val="000000"/>
                </a:solidFill>
                <a:latin typeface="Calibri" panose="020F0502020204030204" pitchFamily="34" charset="0"/>
              </a:rPr>
              <a:t>Reproduced with permission from Chawla R, Smith D, </a:t>
            </a:r>
            <a:r>
              <a:rPr lang="en-US" sz="1200" dirty="0" err="1">
                <a:solidFill>
                  <a:srgbClr val="000000"/>
                </a:solidFill>
                <a:latin typeface="Calibri" panose="020F0502020204030204" pitchFamily="34" charset="0"/>
              </a:rPr>
              <a:t>Marik</a:t>
            </a:r>
            <a:r>
              <a:rPr lang="en-US" sz="1200" dirty="0">
                <a:solidFill>
                  <a:srgbClr val="000000"/>
                </a:solidFill>
                <a:latin typeface="Calibri" panose="020F0502020204030204" pitchFamily="34" charset="0"/>
              </a:rPr>
              <a:t> PE. Near fatal posterior reversible encephalopathy syndrome complicating chronic liver failure and treated by induced hypothermia and dialysis: a case report. J Med Case Rep. 2009;3:6623. Published 2009 Mar 26. doi:10.1186/1752-1947-3-6623. ©2009 by BioMed Central Ltd.</a:t>
            </a:r>
            <a:endParaRPr lang="en-US" sz="1200" dirty="0"/>
          </a:p>
        </p:txBody>
      </p:sp>
    </p:spTree>
    <p:extLst>
      <p:ext uri="{BB962C8B-B14F-4D97-AF65-F5344CB8AC3E}">
        <p14:creationId xmlns:p14="http://schemas.microsoft.com/office/powerpoint/2010/main" val="3600311942"/>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ext Box 2"/>
          <p:cNvSpPr txBox="1">
            <a:spLocks noChangeArrowheads="1"/>
          </p:cNvSpPr>
          <p:nvPr/>
        </p:nvSpPr>
        <p:spPr bwMode="auto">
          <a:xfrm>
            <a:off x="0" y="787401"/>
            <a:ext cx="1168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71450">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endParaRPr lang="en-US" sz="2000">
              <a:solidFill>
                <a:srgbClr val="000000"/>
              </a:solidFill>
              <a:latin typeface="Arial" charset="0"/>
            </a:endParaRPr>
          </a:p>
        </p:txBody>
      </p:sp>
      <p:sp>
        <p:nvSpPr>
          <p:cNvPr id="92162" name="Rectangle 3"/>
          <p:cNvSpPr>
            <a:spLocks noChangeArrowheads="1"/>
          </p:cNvSpPr>
          <p:nvPr/>
        </p:nvSpPr>
        <p:spPr bwMode="auto">
          <a:xfrm>
            <a:off x="10483851" y="3186113"/>
            <a:ext cx="8467" cy="63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800" b="1">
              <a:solidFill>
                <a:srgbClr val="000000"/>
              </a:solidFill>
              <a:latin typeface="Arial" charset="0"/>
            </a:endParaRPr>
          </a:p>
        </p:txBody>
      </p:sp>
      <p:sp>
        <p:nvSpPr>
          <p:cNvPr id="92163" name="Rectangle 4"/>
          <p:cNvSpPr>
            <a:spLocks noChangeArrowheads="1"/>
          </p:cNvSpPr>
          <p:nvPr/>
        </p:nvSpPr>
        <p:spPr bwMode="auto">
          <a:xfrm>
            <a:off x="10483851" y="3490913"/>
            <a:ext cx="8467" cy="63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800" b="1">
              <a:solidFill>
                <a:srgbClr val="000000"/>
              </a:solidFill>
              <a:latin typeface="Arial" charset="0"/>
            </a:endParaRPr>
          </a:p>
        </p:txBody>
      </p:sp>
      <p:sp>
        <p:nvSpPr>
          <p:cNvPr id="92164" name="Rectangle 5"/>
          <p:cNvSpPr>
            <a:spLocks noChangeArrowheads="1"/>
          </p:cNvSpPr>
          <p:nvPr/>
        </p:nvSpPr>
        <p:spPr bwMode="auto">
          <a:xfrm>
            <a:off x="10483851" y="3808413"/>
            <a:ext cx="8467" cy="63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800" b="1">
              <a:solidFill>
                <a:srgbClr val="000000"/>
              </a:solidFill>
              <a:latin typeface="Arial" charset="0"/>
            </a:endParaRPr>
          </a:p>
        </p:txBody>
      </p:sp>
      <p:sp>
        <p:nvSpPr>
          <p:cNvPr id="92165" name="Rectangle 6"/>
          <p:cNvSpPr>
            <a:spLocks noChangeArrowheads="1"/>
          </p:cNvSpPr>
          <p:nvPr/>
        </p:nvSpPr>
        <p:spPr bwMode="auto">
          <a:xfrm>
            <a:off x="10483851" y="3808413"/>
            <a:ext cx="8467" cy="63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800" b="1">
              <a:solidFill>
                <a:srgbClr val="000000"/>
              </a:solidFill>
              <a:latin typeface="Arial" charset="0"/>
            </a:endParaRPr>
          </a:p>
        </p:txBody>
      </p:sp>
      <p:sp>
        <p:nvSpPr>
          <p:cNvPr id="92167" name="Text Box 8"/>
          <p:cNvSpPr txBox="1">
            <a:spLocks noChangeArrowheads="1"/>
          </p:cNvSpPr>
          <p:nvPr/>
        </p:nvSpPr>
        <p:spPr bwMode="auto">
          <a:xfrm>
            <a:off x="3352800" y="5791201"/>
            <a:ext cx="184666"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spcBef>
                <a:spcPct val="50000"/>
              </a:spcBef>
            </a:pPr>
            <a:endParaRPr lang="en-US" sz="2800" i="1">
              <a:solidFill>
                <a:srgbClr val="000000"/>
              </a:solidFill>
              <a:latin typeface="Arial" charset="0"/>
            </a:endParaRPr>
          </a:p>
        </p:txBody>
      </p:sp>
      <p:sp>
        <p:nvSpPr>
          <p:cNvPr id="207881" name="Text Box 9"/>
          <p:cNvSpPr txBox="1">
            <a:spLocks noChangeArrowheads="1"/>
          </p:cNvSpPr>
          <p:nvPr/>
        </p:nvSpPr>
        <p:spPr bwMode="auto">
          <a:xfrm>
            <a:off x="304800" y="762000"/>
            <a:ext cx="11582400" cy="4693593"/>
          </a:xfrm>
          <a:prstGeom prst="rect">
            <a:avLst/>
          </a:prstGeom>
          <a:noFill/>
          <a:ln w="9525">
            <a:noFill/>
            <a:miter lim="800000"/>
            <a:headEnd/>
            <a:tailEnd/>
          </a:ln>
        </p:spPr>
        <p:txBody>
          <a:bodyPr>
            <a:spAutoFit/>
          </a:bodyPr>
          <a:lstStyle/>
          <a:p>
            <a:pPr algn="ctr">
              <a:spcBef>
                <a:spcPct val="50000"/>
              </a:spcBef>
              <a:defRPr/>
            </a:pPr>
            <a:r>
              <a:rPr lang="en-US" sz="4000" dirty="0">
                <a:latin typeface="+mj-lt"/>
                <a:ea typeface="+mj-ea"/>
                <a:cs typeface="+mj-cs"/>
              </a:rPr>
              <a:t>Posterior Reversible Encephalopathy Syndrome (PRES)</a:t>
            </a:r>
          </a:p>
          <a:p>
            <a:pPr indent="-342900">
              <a:spcBef>
                <a:spcPts val="600"/>
              </a:spcBef>
              <a:buFontTx/>
              <a:buChar char="•"/>
              <a:defRPr/>
            </a:pPr>
            <a:r>
              <a:rPr lang="en-US" sz="2800" dirty="0">
                <a:solidFill>
                  <a:srgbClr val="000000"/>
                </a:solidFill>
              </a:rPr>
              <a:t>Symptoms associate with malignant hypertension</a:t>
            </a:r>
          </a:p>
          <a:p>
            <a:pPr lvl="2" indent="-342900">
              <a:spcBef>
                <a:spcPts val="600"/>
              </a:spcBef>
              <a:buFontTx/>
              <a:buChar char="•"/>
              <a:defRPr/>
            </a:pPr>
            <a:r>
              <a:rPr lang="en-US" sz="2800" dirty="0">
                <a:solidFill>
                  <a:srgbClr val="000000"/>
                </a:solidFill>
              </a:rPr>
              <a:t>Linked to </a:t>
            </a:r>
            <a:r>
              <a:rPr lang="en-US" sz="2800" dirty="0" err="1">
                <a:solidFill>
                  <a:srgbClr val="000000"/>
                </a:solidFill>
              </a:rPr>
              <a:t>calcineurin</a:t>
            </a:r>
            <a:r>
              <a:rPr lang="en-US" sz="2800" dirty="0">
                <a:solidFill>
                  <a:srgbClr val="000000"/>
                </a:solidFill>
              </a:rPr>
              <a:t>-inhibitors (tacrolimus and cyclosporine).  </a:t>
            </a:r>
          </a:p>
          <a:p>
            <a:pPr indent="-342900">
              <a:spcBef>
                <a:spcPts val="600"/>
              </a:spcBef>
              <a:buFontTx/>
              <a:buChar char="•"/>
              <a:defRPr/>
            </a:pPr>
            <a:r>
              <a:rPr lang="en-US" sz="2800" dirty="0" err="1">
                <a:solidFill>
                  <a:srgbClr val="000000"/>
                </a:solidFill>
              </a:rPr>
              <a:t>Postengraftment</a:t>
            </a:r>
            <a:r>
              <a:rPr lang="en-US" sz="2800" dirty="0">
                <a:solidFill>
                  <a:srgbClr val="000000"/>
                </a:solidFill>
              </a:rPr>
              <a:t> (Days 30-100)</a:t>
            </a:r>
          </a:p>
          <a:p>
            <a:pPr indent="-342900">
              <a:spcBef>
                <a:spcPts val="600"/>
              </a:spcBef>
              <a:buFontTx/>
              <a:buChar char="•"/>
              <a:defRPr/>
            </a:pPr>
            <a:r>
              <a:rPr lang="en-US" sz="2800" dirty="0">
                <a:solidFill>
                  <a:srgbClr val="000000"/>
                </a:solidFill>
              </a:rPr>
              <a:t>Presentation: Headache, confusion, seizures, visual loss  </a:t>
            </a:r>
          </a:p>
          <a:p>
            <a:pPr indent="-342900">
              <a:spcBef>
                <a:spcPts val="600"/>
              </a:spcBef>
              <a:buFontTx/>
              <a:buChar char="•"/>
              <a:defRPr/>
            </a:pPr>
            <a:r>
              <a:rPr lang="en-US" sz="2800" dirty="0">
                <a:solidFill>
                  <a:srgbClr val="000000"/>
                </a:solidFill>
              </a:rPr>
              <a:t>Diagnosis: MRI imaging of the brain</a:t>
            </a:r>
          </a:p>
          <a:p>
            <a:pPr lvl="2" indent="-342900">
              <a:spcBef>
                <a:spcPts val="600"/>
              </a:spcBef>
              <a:buFontTx/>
              <a:buChar char="•"/>
              <a:defRPr/>
            </a:pPr>
            <a:r>
              <a:rPr lang="en-US" sz="2800" dirty="0">
                <a:solidFill>
                  <a:srgbClr val="000000"/>
                </a:solidFill>
              </a:rPr>
              <a:t>Characteristic pattern of enhancement, commonly in the posterior circulation, which may be seen, but poorly on CT</a:t>
            </a:r>
          </a:p>
          <a:p>
            <a:pPr indent="-342900">
              <a:spcBef>
                <a:spcPts val="600"/>
              </a:spcBef>
              <a:buFontTx/>
              <a:buChar char="•"/>
              <a:defRPr/>
            </a:pPr>
            <a:r>
              <a:rPr lang="en-US" sz="2800" dirty="0">
                <a:solidFill>
                  <a:srgbClr val="000000"/>
                </a:solidFill>
              </a:rPr>
              <a:t>Treatment:  Control HTN, stop </a:t>
            </a:r>
            <a:r>
              <a:rPr lang="en-US" sz="2800" dirty="0" err="1">
                <a:solidFill>
                  <a:srgbClr val="000000"/>
                </a:solidFill>
              </a:rPr>
              <a:t>calcineurin</a:t>
            </a:r>
            <a:r>
              <a:rPr lang="en-US" sz="2800" dirty="0">
                <a:solidFill>
                  <a:srgbClr val="000000"/>
                </a:solidFill>
              </a:rPr>
              <a:t> inhibitors</a:t>
            </a:r>
          </a:p>
        </p:txBody>
      </p:sp>
    </p:spTree>
    <p:extLst>
      <p:ext uri="{BB962C8B-B14F-4D97-AF65-F5344CB8AC3E}">
        <p14:creationId xmlns:p14="http://schemas.microsoft.com/office/powerpoint/2010/main" val="1143581851"/>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p:txBody>
          <a:bodyPr>
            <a:normAutofit/>
          </a:bodyPr>
          <a:lstStyle/>
          <a:p>
            <a:r>
              <a:rPr lang="en-US" sz="4000" dirty="0">
                <a:ea typeface="MS PGothic" charset="0"/>
              </a:rPr>
              <a:t>Late Effects after HCT</a:t>
            </a:r>
          </a:p>
        </p:txBody>
      </p:sp>
      <p:sp>
        <p:nvSpPr>
          <p:cNvPr id="3" name="Content Placeholder 2"/>
          <p:cNvSpPr>
            <a:spLocks noGrp="1"/>
          </p:cNvSpPr>
          <p:nvPr>
            <p:ph idx="1"/>
          </p:nvPr>
        </p:nvSpPr>
        <p:spPr>
          <a:xfrm>
            <a:off x="838200" y="1381328"/>
            <a:ext cx="10515600" cy="4795635"/>
          </a:xfrm>
        </p:spPr>
        <p:txBody>
          <a:bodyPr>
            <a:noAutofit/>
          </a:bodyPr>
          <a:lstStyle/>
          <a:p>
            <a:pPr>
              <a:defRPr/>
            </a:pPr>
            <a:r>
              <a:rPr lang="en-US" sz="2400" dirty="0"/>
              <a:t>Worst Late Effect Associated with </a:t>
            </a:r>
            <a:r>
              <a:rPr lang="en-US" sz="2400" dirty="0" err="1"/>
              <a:t>cGVHD</a:t>
            </a:r>
            <a:endParaRPr lang="en-US" sz="2400" dirty="0"/>
          </a:p>
          <a:p>
            <a:pPr lvl="1">
              <a:defRPr/>
            </a:pPr>
            <a:r>
              <a:rPr lang="en-US" dirty="0"/>
              <a:t>Skin, eye and join issues, hair thinning, hypoxia</a:t>
            </a:r>
          </a:p>
          <a:p>
            <a:pPr>
              <a:defRPr/>
            </a:pPr>
            <a:r>
              <a:rPr lang="en-US" sz="2400" dirty="0">
                <a:ea typeface="+mn-ea"/>
                <a:cs typeface="+mn-cs"/>
              </a:rPr>
              <a:t>Two years after BMT, most common problem?</a:t>
            </a:r>
          </a:p>
          <a:p>
            <a:pPr lvl="1">
              <a:defRPr/>
            </a:pPr>
            <a:r>
              <a:rPr lang="en-US" sz="2400" dirty="0">
                <a:ea typeface="+mn-ea"/>
                <a:cs typeface="+mn-cs"/>
              </a:rPr>
              <a:t>Relapse</a:t>
            </a:r>
          </a:p>
          <a:p>
            <a:pPr>
              <a:defRPr/>
            </a:pPr>
            <a:r>
              <a:rPr lang="en-US" sz="2400" dirty="0">
                <a:ea typeface="+mn-ea"/>
                <a:cs typeface="+mn-cs"/>
              </a:rPr>
              <a:t>Non-relapse events</a:t>
            </a:r>
          </a:p>
          <a:p>
            <a:pPr lvl="1">
              <a:defRPr/>
            </a:pPr>
            <a:r>
              <a:rPr lang="en-US" sz="2400" dirty="0">
                <a:ea typeface="+mn-ea"/>
                <a:cs typeface="+mn-cs"/>
              </a:rPr>
              <a:t>Second malignancies: 2-6%, </a:t>
            </a:r>
            <a:r>
              <a:rPr lang="en-US" sz="2400" dirty="0">
                <a:latin typeface="Wingdings"/>
                <a:ea typeface="Wingdings"/>
                <a:cs typeface="Wingdings"/>
                <a:sym typeface="Wingdings"/>
              </a:rPr>
              <a:t></a:t>
            </a:r>
            <a:r>
              <a:rPr lang="en-US" sz="2400" dirty="0">
                <a:ea typeface="+mn-ea"/>
                <a:cs typeface="+mn-cs"/>
              </a:rPr>
              <a:t> in FA patients, assoc. c XRT</a:t>
            </a:r>
          </a:p>
          <a:p>
            <a:pPr lvl="1">
              <a:defRPr/>
            </a:pPr>
            <a:r>
              <a:rPr lang="en-US" sz="2400" dirty="0">
                <a:ea typeface="+mn-ea"/>
                <a:cs typeface="+mn-cs"/>
              </a:rPr>
              <a:t>Growth failure:  Rare, associated with TBI + CNS XRT</a:t>
            </a:r>
          </a:p>
          <a:p>
            <a:pPr lvl="1">
              <a:defRPr/>
            </a:pPr>
            <a:r>
              <a:rPr lang="en-US" dirty="0"/>
              <a:t>Other </a:t>
            </a:r>
            <a:r>
              <a:rPr lang="en-US" sz="2400" dirty="0">
                <a:ea typeface="+mn-ea"/>
                <a:cs typeface="+mn-cs"/>
              </a:rPr>
              <a:t>Endocrine issues:  Hypothyroidism, Gonadal failure</a:t>
            </a:r>
          </a:p>
          <a:p>
            <a:pPr>
              <a:defRPr/>
            </a:pPr>
            <a:r>
              <a:rPr lang="en-US" sz="2400" dirty="0"/>
              <a:t>P</a:t>
            </a:r>
            <a:r>
              <a:rPr lang="en-US" sz="2400" dirty="0">
                <a:ea typeface="+mn-ea"/>
                <a:cs typeface="+mn-cs"/>
              </a:rPr>
              <a:t>re-HCT Rx and GVHD contribute significantly to late effects</a:t>
            </a:r>
          </a:p>
          <a:p>
            <a:pPr lvl="1">
              <a:defRPr/>
            </a:pPr>
            <a:r>
              <a:rPr lang="en-US" sz="2400" dirty="0">
                <a:ea typeface="+mn-ea"/>
                <a:cs typeface="+mn-cs"/>
              </a:rPr>
              <a:t>Cardiac related to XRT and </a:t>
            </a:r>
            <a:r>
              <a:rPr lang="en-US" sz="2400" dirty="0" err="1">
                <a:ea typeface="+mn-ea"/>
                <a:cs typeface="+mn-cs"/>
              </a:rPr>
              <a:t>anthracylines</a:t>
            </a:r>
            <a:endParaRPr lang="en-US" sz="2400" dirty="0">
              <a:ea typeface="+mn-ea"/>
              <a:cs typeface="+mn-cs"/>
            </a:endParaRPr>
          </a:p>
          <a:p>
            <a:pPr lvl="1">
              <a:defRPr/>
            </a:pPr>
            <a:r>
              <a:rPr lang="en-US" sz="2400" dirty="0">
                <a:ea typeface="+mn-ea"/>
                <a:cs typeface="+mn-cs"/>
              </a:rPr>
              <a:t>GVHD effect on lungs, </a:t>
            </a:r>
            <a:r>
              <a:rPr lang="en-US" sz="2400" dirty="0" err="1">
                <a:ea typeface="+mn-ea"/>
                <a:cs typeface="+mn-cs"/>
              </a:rPr>
              <a:t>QoL</a:t>
            </a:r>
            <a:endParaRPr lang="en-US" sz="2400" dirty="0">
              <a:ea typeface="+mn-ea"/>
              <a:cs typeface="+mn-cs"/>
            </a:endParaRPr>
          </a:p>
          <a:p>
            <a:pPr>
              <a:defRPr/>
            </a:pPr>
            <a:r>
              <a:rPr lang="en-US" sz="2400" dirty="0">
                <a:ea typeface="+mn-ea"/>
                <a:cs typeface="+mn-cs"/>
              </a:rPr>
              <a:t>Emerging Evidence of TBI effect on children &lt; 3 at HCT</a:t>
            </a:r>
          </a:p>
        </p:txBody>
      </p:sp>
    </p:spTree>
    <p:extLst>
      <p:ext uri="{BB962C8B-B14F-4D97-AF65-F5344CB8AC3E}">
        <p14:creationId xmlns:p14="http://schemas.microsoft.com/office/powerpoint/2010/main" val="21947819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p:txBody>
          <a:bodyPr>
            <a:normAutofit/>
          </a:bodyPr>
          <a:lstStyle/>
          <a:p>
            <a:pPr eaLnBrk="1" hangingPunct="1">
              <a:defRPr/>
            </a:pPr>
            <a:r>
              <a:rPr lang="en-US" sz="4000" dirty="0"/>
              <a:t>Hematopoietic Cell Transplantation: Indications</a:t>
            </a:r>
          </a:p>
        </p:txBody>
      </p:sp>
      <p:sp>
        <p:nvSpPr>
          <p:cNvPr id="95234" name="Rectangle 3"/>
          <p:cNvSpPr>
            <a:spLocks noGrp="1" noChangeArrowheads="1"/>
          </p:cNvSpPr>
          <p:nvPr>
            <p:ph idx="1"/>
          </p:nvPr>
        </p:nvSpPr>
        <p:spPr/>
        <p:txBody>
          <a:bodyPr>
            <a:normAutofit fontScale="92500" lnSpcReduction="20000"/>
          </a:bodyPr>
          <a:lstStyle/>
          <a:p>
            <a:pPr eaLnBrk="1" hangingPunct="1"/>
            <a:r>
              <a:rPr lang="en-US" sz="2800" dirty="0">
                <a:ea typeface="MS PGothic" charset="0"/>
              </a:rPr>
              <a:t>Cancer Treatment</a:t>
            </a:r>
          </a:p>
          <a:p>
            <a:pPr lvl="1" eaLnBrk="1" hangingPunct="1"/>
            <a:r>
              <a:rPr lang="en-US" sz="2400" dirty="0">
                <a:ea typeface="MS PGothic" charset="0"/>
              </a:rPr>
              <a:t>You will hear specific indications from disease experts</a:t>
            </a:r>
          </a:p>
          <a:p>
            <a:pPr lvl="1" eaLnBrk="1" hangingPunct="1"/>
            <a:r>
              <a:rPr lang="en-US" dirty="0">
                <a:ea typeface="MS PGothic" charset="0"/>
              </a:rPr>
              <a:t>I will discuss CAR T-cell therapy</a:t>
            </a:r>
            <a:endParaRPr lang="en-US" sz="2400" dirty="0">
              <a:ea typeface="MS PGothic" charset="0"/>
            </a:endParaRPr>
          </a:p>
          <a:p>
            <a:pPr eaLnBrk="1" hangingPunct="1"/>
            <a:r>
              <a:rPr lang="en-US" sz="2800" dirty="0">
                <a:ea typeface="MS PGothic" charset="0"/>
              </a:rPr>
              <a:t>Replacement or </a:t>
            </a:r>
            <a:r>
              <a:rPr lang="ja-JP" altLang="en-US" sz="2800" dirty="0">
                <a:ea typeface="MS PGothic" charset="0"/>
              </a:rPr>
              <a:t>“</a:t>
            </a:r>
            <a:r>
              <a:rPr lang="en-US" altLang="ja-JP" sz="2800" dirty="0">
                <a:ea typeface="MS PGothic" charset="0"/>
              </a:rPr>
              <a:t>Resetting</a:t>
            </a:r>
            <a:r>
              <a:rPr lang="ja-JP" altLang="en-US" sz="2800" dirty="0">
                <a:ea typeface="MS PGothic" charset="0"/>
              </a:rPr>
              <a:t>”</a:t>
            </a:r>
            <a:r>
              <a:rPr lang="en-US" altLang="ja-JP" sz="2800" dirty="0">
                <a:ea typeface="MS PGothic" charset="0"/>
              </a:rPr>
              <a:t>of a Dysfunctional Hematopoietic/Immune System</a:t>
            </a:r>
          </a:p>
          <a:p>
            <a:pPr lvl="1" eaLnBrk="1" hangingPunct="1"/>
            <a:r>
              <a:rPr lang="en-US" dirty="0">
                <a:ea typeface="MS PGothic" charset="0"/>
              </a:rPr>
              <a:t>Disease specific experts:  Immune deficiency/WBC disorders</a:t>
            </a:r>
          </a:p>
          <a:p>
            <a:pPr lvl="1" eaLnBrk="1" hangingPunct="1"/>
            <a:r>
              <a:rPr lang="en-US" sz="2400" dirty="0">
                <a:ea typeface="MS PGothic" charset="0"/>
              </a:rPr>
              <a:t>SCD/Thalassemia</a:t>
            </a:r>
            <a:endParaRPr lang="en-US" dirty="0">
              <a:ea typeface="MS PGothic" charset="0"/>
            </a:endParaRPr>
          </a:p>
          <a:p>
            <a:pPr lvl="1" eaLnBrk="1" hangingPunct="1"/>
            <a:r>
              <a:rPr lang="en-US" sz="2400" dirty="0">
                <a:ea typeface="MS PGothic" charset="0"/>
              </a:rPr>
              <a:t>Marrow Failure</a:t>
            </a:r>
          </a:p>
          <a:p>
            <a:pPr eaLnBrk="1" hangingPunct="1"/>
            <a:r>
              <a:rPr lang="en-US" sz="2800" dirty="0">
                <a:ea typeface="MS PGothic" charset="0"/>
              </a:rPr>
              <a:t>Gene Therapy</a:t>
            </a:r>
          </a:p>
          <a:p>
            <a:pPr lvl="1" eaLnBrk="1" hangingPunct="1"/>
            <a:r>
              <a:rPr lang="en-US" sz="2400" dirty="0" err="1">
                <a:ea typeface="MS PGothic" charset="0"/>
              </a:rPr>
              <a:t>Allo</a:t>
            </a:r>
            <a:r>
              <a:rPr lang="en-US" sz="2400" dirty="0">
                <a:ea typeface="MS PGothic" charset="0"/>
              </a:rPr>
              <a:t>-BMT useful if the gene can be delivered by hematopoietic cells</a:t>
            </a:r>
          </a:p>
          <a:p>
            <a:pPr lvl="1" eaLnBrk="1" hangingPunct="1"/>
            <a:r>
              <a:rPr lang="en-US" dirty="0">
                <a:ea typeface="MS PGothic" charset="0"/>
              </a:rPr>
              <a:t>I will touch upon </a:t>
            </a:r>
            <a:r>
              <a:rPr lang="en-US" dirty="0" err="1">
                <a:ea typeface="MS PGothic" charset="0"/>
              </a:rPr>
              <a:t>mucopolysaccharidoses</a:t>
            </a:r>
            <a:r>
              <a:rPr lang="en-US" dirty="0">
                <a:ea typeface="MS PGothic" charset="0"/>
              </a:rPr>
              <a:t> and </a:t>
            </a:r>
            <a:r>
              <a:rPr lang="en-US" dirty="0" err="1">
                <a:ea typeface="MS PGothic" charset="0"/>
              </a:rPr>
              <a:t>leukodystrophies</a:t>
            </a:r>
            <a:endParaRPr lang="en-US" dirty="0">
              <a:ea typeface="MS PGothic" charset="0"/>
            </a:endParaRPr>
          </a:p>
          <a:p>
            <a:pPr lvl="1" eaLnBrk="1" hangingPunct="1"/>
            <a:r>
              <a:rPr lang="en-US" sz="2400" dirty="0">
                <a:ea typeface="MS PGothic" charset="0"/>
              </a:rPr>
              <a:t>Current </a:t>
            </a:r>
            <a:r>
              <a:rPr lang="en-US" dirty="0">
                <a:ea typeface="MS PGothic" charset="0"/>
              </a:rPr>
              <a:t>g</a:t>
            </a:r>
            <a:r>
              <a:rPr lang="en-US" sz="2400" dirty="0">
                <a:ea typeface="MS PGothic" charset="0"/>
              </a:rPr>
              <a:t>ene therapy approaches use gene modified PBSC</a:t>
            </a:r>
          </a:p>
          <a:p>
            <a:pPr lvl="2"/>
            <a:r>
              <a:rPr lang="en-US" sz="2000" dirty="0">
                <a:ea typeface="MS PGothic" charset="0"/>
              </a:rPr>
              <a:t>Autologous BMT using </a:t>
            </a:r>
            <a:r>
              <a:rPr lang="en-US" sz="2000" dirty="0" err="1">
                <a:ea typeface="MS PGothic" charset="0"/>
              </a:rPr>
              <a:t>Busulfan</a:t>
            </a:r>
            <a:endParaRPr lang="en-US" sz="2000" dirty="0">
              <a:ea typeface="MS PGothic" charset="0"/>
            </a:endParaRPr>
          </a:p>
        </p:txBody>
      </p:sp>
    </p:spTree>
    <p:extLst>
      <p:ext uri="{BB962C8B-B14F-4D97-AF65-F5344CB8AC3E}">
        <p14:creationId xmlns:p14="http://schemas.microsoft.com/office/powerpoint/2010/main" val="16751261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p:txBody>
          <a:bodyPr>
            <a:normAutofit/>
          </a:bodyPr>
          <a:lstStyle/>
          <a:p>
            <a:pPr eaLnBrk="1" hangingPunct="1"/>
            <a:r>
              <a:rPr lang="en-US" sz="4000" dirty="0"/>
              <a:t>Key Decisions: Chemotherapy vs. Transplant—Auto vs. </a:t>
            </a:r>
            <a:r>
              <a:rPr lang="en-US" sz="4000" dirty="0" err="1"/>
              <a:t>Allo</a:t>
            </a:r>
            <a:endParaRPr lang="en-US" sz="4000" dirty="0"/>
          </a:p>
        </p:txBody>
      </p:sp>
      <p:sp>
        <p:nvSpPr>
          <p:cNvPr id="96258" name="Rectangle 3"/>
          <p:cNvSpPr>
            <a:spLocks noGrp="1" noChangeArrowheads="1"/>
          </p:cNvSpPr>
          <p:nvPr>
            <p:ph idx="1"/>
          </p:nvPr>
        </p:nvSpPr>
        <p:spPr/>
        <p:txBody>
          <a:bodyPr/>
          <a:lstStyle/>
          <a:p>
            <a:pPr eaLnBrk="1" hangingPunct="1"/>
            <a:r>
              <a:rPr lang="en-US">
                <a:latin typeface="Times New Roman" charset="0"/>
                <a:ea typeface="MS PGothic" charset="0"/>
              </a:rPr>
              <a:t>Autologous:  TRM &lt;1% at most centers.</a:t>
            </a:r>
          </a:p>
          <a:p>
            <a:pPr lvl="1" eaLnBrk="1" hangingPunct="1"/>
            <a:r>
              <a:rPr lang="en-US">
                <a:latin typeface="Times New Roman" charset="0"/>
                <a:ea typeface="MS PGothic" charset="0"/>
              </a:rPr>
              <a:t>CR1 if better outcome/ difficult salvage</a:t>
            </a:r>
          </a:p>
          <a:p>
            <a:pPr lvl="1" eaLnBrk="1" hangingPunct="1"/>
            <a:r>
              <a:rPr lang="en-US">
                <a:latin typeface="Times New Roman" charset="0"/>
                <a:ea typeface="MS PGothic" charset="0"/>
              </a:rPr>
              <a:t>Fertility/ immune suppression/ late effects</a:t>
            </a:r>
          </a:p>
          <a:p>
            <a:pPr eaLnBrk="1" hangingPunct="1"/>
            <a:r>
              <a:rPr lang="en-US">
                <a:latin typeface="Times New Roman" charset="0"/>
                <a:ea typeface="MS PGothic" charset="0"/>
              </a:rPr>
              <a:t>Allogeneic:  TRM 5-20%</a:t>
            </a:r>
          </a:p>
          <a:p>
            <a:pPr lvl="1" eaLnBrk="1" hangingPunct="1"/>
            <a:r>
              <a:rPr lang="en-US">
                <a:latin typeface="Times New Roman" charset="0"/>
                <a:ea typeface="MS PGothic" charset="0"/>
              </a:rPr>
              <a:t>GVHD morbidity/QOL chief concerns</a:t>
            </a:r>
          </a:p>
          <a:p>
            <a:pPr lvl="1" eaLnBrk="1" hangingPunct="1"/>
            <a:r>
              <a:rPr lang="en-US">
                <a:latin typeface="Times New Roman" charset="0"/>
                <a:ea typeface="MS PGothic" charset="0"/>
              </a:rPr>
              <a:t>Would want a 15% advantage over chemotherapy/autologous options</a:t>
            </a:r>
          </a:p>
        </p:txBody>
      </p:sp>
    </p:spTree>
    <p:extLst>
      <p:ext uri="{BB962C8B-B14F-4D97-AF65-F5344CB8AC3E}">
        <p14:creationId xmlns:p14="http://schemas.microsoft.com/office/powerpoint/2010/main" val="34882573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686800" cy="1143000"/>
          </a:xfrm>
        </p:spPr>
        <p:txBody>
          <a:bodyPr>
            <a:noAutofit/>
          </a:bodyPr>
          <a:lstStyle/>
          <a:p>
            <a:r>
              <a:rPr lang="en-US" sz="3000" dirty="0"/>
              <a:t>Indications for Hematopoietic Stem Cell Transplants for Age ≤20 years, in the US</a:t>
            </a:r>
            <a:r>
              <a:rPr lang="en-US" sz="3000"/>
              <a:t>, 2018</a:t>
            </a:r>
            <a:endParaRPr lang="en-US" sz="3000" dirty="0"/>
          </a:p>
        </p:txBody>
      </p:sp>
      <p:graphicFrame>
        <p:nvGraphicFramePr>
          <p:cNvPr id="7" name="Content Placeholder 6"/>
          <p:cNvGraphicFramePr>
            <a:graphicFrameLocks noGrp="1"/>
          </p:cNvGraphicFramePr>
          <p:nvPr>
            <p:ph idx="1"/>
          </p:nvPr>
        </p:nvGraphicFramePr>
        <p:xfrm>
          <a:off x="1981200" y="1371600"/>
          <a:ext cx="8458200"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446DA-D2FC-491E-A26B-6B2D41D55751}" type="slidenum">
              <a:rPr kumimoji="0" lang="en-US" sz="1200" b="0" i="0" u="none" strike="noStrike" kern="1200" cap="none" spc="0" normalizeH="0" baseline="0" noProof="0" smtClean="0">
                <a:ln>
                  <a:noFill/>
                </a:ln>
                <a:solidFill>
                  <a:srgbClr val="555557">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srgbClr val="555557">
                  <a:tint val="75000"/>
                </a:srgbClr>
              </a:solidFill>
              <a:effectLst/>
              <a:uLnTx/>
              <a:uFillTx/>
              <a:latin typeface="Arial"/>
              <a:ea typeface="+mn-ea"/>
              <a:cs typeface="+mn-cs"/>
            </a:endParaRPr>
          </a:p>
        </p:txBody>
      </p:sp>
      <p:sp>
        <p:nvSpPr>
          <p:cNvPr id="6" name="TextBox 5"/>
          <p:cNvSpPr txBox="1"/>
          <p:nvPr/>
        </p:nvSpPr>
        <p:spPr>
          <a:xfrm>
            <a:off x="1524001" y="2133600"/>
            <a:ext cx="492443" cy="2895600"/>
          </a:xfrm>
          <a:prstGeom prst="rect">
            <a:avLst/>
          </a:prstGeom>
          <a:noFill/>
        </p:spPr>
        <p:txBody>
          <a:bodyPr vert="vert270"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Number of  Transplants</a:t>
            </a:r>
          </a:p>
        </p:txBody>
      </p:sp>
      <p:sp>
        <p:nvSpPr>
          <p:cNvPr id="4" name="TextBox 3">
            <a:extLst>
              <a:ext uri="{FF2B5EF4-FFF2-40B4-BE49-F238E27FC236}">
                <a16:creationId xmlns:a16="http://schemas.microsoft.com/office/drawing/2014/main" id="{91CE8747-8948-46B2-852F-660789BA1812}"/>
              </a:ext>
            </a:extLst>
          </p:cNvPr>
          <p:cNvSpPr txBox="1"/>
          <p:nvPr/>
        </p:nvSpPr>
        <p:spPr>
          <a:xfrm>
            <a:off x="3105510" y="6096000"/>
            <a:ext cx="7867290" cy="738664"/>
          </a:xfrm>
          <a:prstGeom prst="rect">
            <a:avLst/>
          </a:prstGeom>
          <a:noFill/>
        </p:spPr>
        <p:txBody>
          <a:bodyPr wrap="square" rtlCol="0">
            <a:spAutoFit/>
          </a:bodyPr>
          <a:lstStyle/>
          <a:p>
            <a:r>
              <a:rPr lang="en-US" sz="1200" b="1" i="1" dirty="0"/>
              <a:t>Used with permission from CIBMTR. The views expressed in this presentation are that of the authors and does not reflect the position of the Center for International Blood and Marrow Transplant Research</a:t>
            </a:r>
            <a:r>
              <a:rPr lang="en-US" sz="1200" dirty="0"/>
              <a:t>.</a:t>
            </a:r>
          </a:p>
          <a:p>
            <a:endParaRPr lang="en-US" dirty="0"/>
          </a:p>
        </p:txBody>
      </p:sp>
    </p:spTree>
    <p:extLst>
      <p:ext uri="{BB962C8B-B14F-4D97-AF65-F5344CB8AC3E}">
        <p14:creationId xmlns:p14="http://schemas.microsoft.com/office/powerpoint/2010/main" val="2423106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types of processing are needed? </a:t>
            </a:r>
          </a:p>
        </p:txBody>
      </p:sp>
      <p:sp>
        <p:nvSpPr>
          <p:cNvPr id="3" name="Content Placeholder 2"/>
          <p:cNvSpPr>
            <a:spLocks noGrp="1"/>
          </p:cNvSpPr>
          <p:nvPr>
            <p:ph idx="1"/>
          </p:nvPr>
        </p:nvSpPr>
        <p:spPr>
          <a:xfrm>
            <a:off x="838200" y="1585609"/>
            <a:ext cx="10515600" cy="4591354"/>
          </a:xfrm>
        </p:spPr>
        <p:txBody>
          <a:bodyPr>
            <a:normAutofit fontScale="77500" lnSpcReduction="20000"/>
          </a:bodyPr>
          <a:lstStyle/>
          <a:p>
            <a:r>
              <a:rPr lang="en-US" dirty="0"/>
              <a:t>Goal—deliver the correct dose of key cells and minimize reactions</a:t>
            </a:r>
          </a:p>
          <a:p>
            <a:pPr lvl="1"/>
            <a:r>
              <a:rPr lang="en-US" sz="2800" dirty="0"/>
              <a:t>ABO incompatibility</a:t>
            </a:r>
          </a:p>
          <a:p>
            <a:pPr lvl="2"/>
            <a:r>
              <a:rPr lang="en-US" sz="2400" dirty="0"/>
              <a:t>RBC depletion of bone marrow necessary for major mismatches</a:t>
            </a:r>
          </a:p>
          <a:p>
            <a:pPr lvl="3"/>
            <a:r>
              <a:rPr lang="en-US" sz="2100" dirty="0"/>
              <a:t>A&amp;B blood cannot be transfused into non-compatible types</a:t>
            </a:r>
          </a:p>
          <a:p>
            <a:pPr lvl="3"/>
            <a:r>
              <a:rPr lang="en-US" sz="2100" dirty="0"/>
              <a:t>Removing RBC may cause loss of WBC—extra marrow needed to preserve cell dose</a:t>
            </a:r>
          </a:p>
          <a:p>
            <a:pPr lvl="3"/>
            <a:r>
              <a:rPr lang="en-US" sz="2100" dirty="0"/>
              <a:t>Plasma depletion can be done for minor mismatches</a:t>
            </a:r>
          </a:p>
          <a:p>
            <a:pPr lvl="2"/>
            <a:r>
              <a:rPr lang="en-US" sz="2400" dirty="0"/>
              <a:t>PBSC generally have low RBC content</a:t>
            </a:r>
          </a:p>
          <a:p>
            <a:pPr lvl="3"/>
            <a:r>
              <a:rPr lang="en-US" sz="2100" dirty="0"/>
              <a:t>Small amounts of incompatible RBCs can be tolerated</a:t>
            </a:r>
          </a:p>
          <a:p>
            <a:pPr lvl="1"/>
            <a:r>
              <a:rPr lang="en-US" sz="2800" dirty="0"/>
              <a:t>Cryopreservation</a:t>
            </a:r>
          </a:p>
          <a:p>
            <a:pPr lvl="2"/>
            <a:r>
              <a:rPr lang="en-US" sz="2400" dirty="0"/>
              <a:t>Autologous collections and cord blood all cryopreserved with DMSO</a:t>
            </a:r>
          </a:p>
          <a:p>
            <a:pPr lvl="3"/>
            <a:r>
              <a:rPr lang="en-US" sz="2100" dirty="0"/>
              <a:t>Premedication and counseling needed regarding infusion reactions</a:t>
            </a:r>
          </a:p>
          <a:p>
            <a:pPr lvl="4"/>
            <a:r>
              <a:rPr lang="en-US" sz="2100" dirty="0"/>
              <a:t>Hypo/hypertension, bitter taste, odor</a:t>
            </a:r>
          </a:p>
          <a:p>
            <a:pPr lvl="2"/>
            <a:r>
              <a:rPr lang="en-US" sz="2400" dirty="0"/>
              <a:t>Allogeneic infusions sometimes need cryopreservation</a:t>
            </a:r>
          </a:p>
          <a:p>
            <a:pPr lvl="3"/>
            <a:r>
              <a:rPr lang="en-US" sz="2100" dirty="0"/>
              <a:t>Infusion should occur within 72 hours, better within 48</a:t>
            </a:r>
          </a:p>
          <a:p>
            <a:pPr lvl="3"/>
            <a:r>
              <a:rPr lang="en-US" sz="2100" dirty="0"/>
              <a:t>With donor recipient scheduling issues, cryopreservation an option, generally efficacious</a:t>
            </a:r>
          </a:p>
          <a:p>
            <a:pPr lvl="3"/>
            <a:r>
              <a:rPr lang="en-US" sz="2100" dirty="0"/>
              <a:t>During COVID, </a:t>
            </a:r>
            <a:r>
              <a:rPr lang="en-US" sz="2100" dirty="0" err="1"/>
              <a:t>Cryo</a:t>
            </a:r>
            <a:r>
              <a:rPr lang="en-US" sz="2100" dirty="0"/>
              <a:t> used often: OK for cancer, aplastic anemia-- more rejection, worse survival</a:t>
            </a:r>
          </a:p>
        </p:txBody>
      </p:sp>
    </p:spTree>
    <p:extLst>
      <p:ext uri="{BB962C8B-B14F-4D97-AF65-F5344CB8AC3E}">
        <p14:creationId xmlns:p14="http://schemas.microsoft.com/office/powerpoint/2010/main" val="1635240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
          <p:cNvSpPr>
            <a:spLocks noGrp="1"/>
          </p:cNvSpPr>
          <p:nvPr>
            <p:ph type="title"/>
          </p:nvPr>
        </p:nvSpPr>
        <p:spPr/>
        <p:txBody>
          <a:bodyPr>
            <a:normAutofit/>
          </a:bodyPr>
          <a:lstStyle/>
          <a:p>
            <a:r>
              <a:rPr lang="en-US" sz="4000" dirty="0">
                <a:ea typeface="MS PGothic" charset="0"/>
              </a:rPr>
              <a:t>HCT as Gene Therapy</a:t>
            </a:r>
          </a:p>
        </p:txBody>
      </p:sp>
      <p:sp>
        <p:nvSpPr>
          <p:cNvPr id="119810" name="Content Placeholder 2"/>
          <p:cNvSpPr>
            <a:spLocks noGrp="1"/>
          </p:cNvSpPr>
          <p:nvPr>
            <p:ph idx="1"/>
          </p:nvPr>
        </p:nvSpPr>
        <p:spPr/>
        <p:txBody>
          <a:bodyPr/>
          <a:lstStyle/>
          <a:p>
            <a:r>
              <a:rPr lang="en-US" dirty="0">
                <a:latin typeface="Calibri" charset="0"/>
                <a:ea typeface="MS PGothic" charset="0"/>
              </a:rPr>
              <a:t>Inborn Errors of Metabolism</a:t>
            </a:r>
          </a:p>
          <a:p>
            <a:pPr lvl="1"/>
            <a:r>
              <a:rPr lang="en-US" dirty="0">
                <a:latin typeface="Calibri" charset="0"/>
                <a:ea typeface="MS PGothic" charset="0"/>
              </a:rPr>
              <a:t>Most common and best data</a:t>
            </a:r>
          </a:p>
          <a:p>
            <a:pPr lvl="2"/>
            <a:r>
              <a:rPr lang="en-US" dirty="0">
                <a:latin typeface="Calibri" charset="0"/>
                <a:ea typeface="MS PGothic" charset="0"/>
              </a:rPr>
              <a:t>Hurler Syndrome MPS-IH</a:t>
            </a:r>
          </a:p>
          <a:p>
            <a:pPr lvl="2"/>
            <a:r>
              <a:rPr lang="en-US" dirty="0">
                <a:latin typeface="Calibri" charset="0"/>
                <a:ea typeface="MS PGothic" charset="0"/>
              </a:rPr>
              <a:t>X-</a:t>
            </a:r>
            <a:r>
              <a:rPr lang="en-US" dirty="0" err="1">
                <a:latin typeface="Calibri" charset="0"/>
                <a:ea typeface="MS PGothic" charset="0"/>
              </a:rPr>
              <a:t>Adrenoleukodystrophy</a:t>
            </a:r>
            <a:r>
              <a:rPr lang="en-US" dirty="0">
                <a:latin typeface="Calibri" charset="0"/>
                <a:ea typeface="MS PGothic" charset="0"/>
              </a:rPr>
              <a:t> (X-ALD)</a:t>
            </a:r>
          </a:p>
          <a:p>
            <a:pPr lvl="1"/>
            <a:r>
              <a:rPr lang="en-US" dirty="0">
                <a:latin typeface="Calibri" charset="0"/>
                <a:ea typeface="MS PGothic" charset="0"/>
              </a:rPr>
              <a:t>Other diseases</a:t>
            </a:r>
          </a:p>
          <a:p>
            <a:pPr lvl="2"/>
            <a:r>
              <a:rPr lang="en-US" dirty="0">
                <a:latin typeface="Calibri" charset="0"/>
                <a:ea typeface="MS PGothic" charset="0"/>
              </a:rPr>
              <a:t>Juvenile Metachromatic </a:t>
            </a:r>
            <a:r>
              <a:rPr lang="en-US" dirty="0" err="1">
                <a:latin typeface="Calibri" charset="0"/>
                <a:ea typeface="MS PGothic" charset="0"/>
              </a:rPr>
              <a:t>Leukodystrophy</a:t>
            </a:r>
            <a:endParaRPr lang="en-US" dirty="0">
              <a:latin typeface="Calibri" charset="0"/>
              <a:ea typeface="MS PGothic" charset="0"/>
            </a:endParaRPr>
          </a:p>
          <a:p>
            <a:pPr lvl="2"/>
            <a:r>
              <a:rPr lang="en-US" dirty="0">
                <a:latin typeface="Calibri" charset="0"/>
                <a:ea typeface="MS PGothic" charset="0"/>
              </a:rPr>
              <a:t>Infantile Hunters</a:t>
            </a:r>
          </a:p>
          <a:p>
            <a:pPr lvl="2"/>
            <a:r>
              <a:rPr lang="en-US" dirty="0" err="1">
                <a:latin typeface="Calibri" charset="0"/>
                <a:ea typeface="MS PGothic" charset="0"/>
              </a:rPr>
              <a:t>Epidermolysis</a:t>
            </a:r>
            <a:r>
              <a:rPr lang="en-US" dirty="0">
                <a:latin typeface="Calibri" charset="0"/>
                <a:ea typeface="MS PGothic" charset="0"/>
              </a:rPr>
              <a:t> </a:t>
            </a:r>
            <a:r>
              <a:rPr lang="en-US" dirty="0" err="1">
                <a:latin typeface="Calibri" charset="0"/>
                <a:ea typeface="MS PGothic" charset="0"/>
              </a:rPr>
              <a:t>Bulosa</a:t>
            </a:r>
            <a:endParaRPr lang="en-US" dirty="0">
              <a:latin typeface="Calibri" charset="0"/>
              <a:ea typeface="MS PGothic" charset="0"/>
            </a:endParaRPr>
          </a:p>
          <a:p>
            <a:pPr lvl="1"/>
            <a:endParaRPr lang="en-US" dirty="0">
              <a:latin typeface="Calibri" charset="0"/>
              <a:ea typeface="MS PGothic" charset="0"/>
            </a:endParaRPr>
          </a:p>
          <a:p>
            <a:pPr lvl="1"/>
            <a:endParaRPr lang="en-US" dirty="0">
              <a:latin typeface="Calibri" charset="0"/>
              <a:ea typeface="MS PGothic" charset="0"/>
            </a:endParaRPr>
          </a:p>
        </p:txBody>
      </p:sp>
    </p:spTree>
    <p:extLst>
      <p:ext uri="{BB962C8B-B14F-4D97-AF65-F5344CB8AC3E}">
        <p14:creationId xmlns:p14="http://schemas.microsoft.com/office/powerpoint/2010/main" val="15634723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idx="4294967295"/>
          </p:nvPr>
        </p:nvSpPr>
        <p:spPr bwMode="auto">
          <a:xfrm>
            <a:off x="203200" y="152400"/>
            <a:ext cx="11988800" cy="9144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5" tIns="45686" rIns="91375" bIns="45686"/>
          <a:lstStyle/>
          <a:p>
            <a:pPr eaLnBrk="1" hangingPunct="1"/>
            <a:r>
              <a:rPr lang="en-US" sz="2800" b="1">
                <a:solidFill>
                  <a:schemeClr val="bg1"/>
                </a:solidFill>
                <a:ea typeface="ＭＳ Ｐゴシック" pitchFamily="34" charset="-128"/>
              </a:rPr>
              <a:t>CART19: Chimeric Antigen Receptor T cells against CD19</a:t>
            </a:r>
            <a:endParaRPr lang="en-US" sz="2800">
              <a:solidFill>
                <a:schemeClr val="bg1"/>
              </a:solidFill>
              <a:ea typeface="ＭＳ Ｐゴシック" pitchFamily="34" charset="-128"/>
            </a:endParaRPr>
          </a:p>
        </p:txBody>
      </p:sp>
      <p:pic>
        <p:nvPicPr>
          <p:cNvPr id="29699" name="Picture 5" descr="CART19 with CD2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
            <a:ext cx="12192000" cy="706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A9AA5DC-46A9-4A70-B56F-8F3EF8538872}"/>
              </a:ext>
            </a:extLst>
          </p:cNvPr>
          <p:cNvSpPr txBox="1"/>
          <p:nvPr/>
        </p:nvSpPr>
        <p:spPr>
          <a:xfrm>
            <a:off x="9264444" y="6551711"/>
            <a:ext cx="2644570" cy="307777"/>
          </a:xfrm>
          <a:prstGeom prst="rect">
            <a:avLst/>
          </a:prstGeom>
          <a:noFill/>
        </p:spPr>
        <p:txBody>
          <a:bodyPr wrap="none" rtlCol="0">
            <a:spAutoFit/>
          </a:bodyPr>
          <a:lstStyle/>
          <a:p>
            <a:r>
              <a:rPr lang="en-US" sz="1400" dirty="0">
                <a:solidFill>
                  <a:schemeClr val="bg1"/>
                </a:solidFill>
              </a:rPr>
              <a:t>© Sue Seif. Used with permission.</a:t>
            </a:r>
          </a:p>
        </p:txBody>
      </p:sp>
    </p:spTree>
    <p:extLst>
      <p:ext uri="{BB962C8B-B14F-4D97-AF65-F5344CB8AC3E}">
        <p14:creationId xmlns:p14="http://schemas.microsoft.com/office/powerpoint/2010/main" val="1279548804"/>
      </p:ext>
    </p:extLst>
  </p:cSld>
  <p:clrMapOvr>
    <a:masterClrMapping/>
  </p:clrMapOvr>
  <p:transition advClick="0"/>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 T-cells</a:t>
            </a:r>
          </a:p>
        </p:txBody>
      </p:sp>
      <p:sp>
        <p:nvSpPr>
          <p:cNvPr id="3" name="Content Placeholder 2"/>
          <p:cNvSpPr>
            <a:spLocks noGrp="1"/>
          </p:cNvSpPr>
          <p:nvPr>
            <p:ph idx="1"/>
          </p:nvPr>
        </p:nvSpPr>
        <p:spPr/>
        <p:txBody>
          <a:bodyPr>
            <a:normAutofit fontScale="85000" lnSpcReduction="20000"/>
          </a:bodyPr>
          <a:lstStyle/>
          <a:p>
            <a:r>
              <a:rPr lang="en-US" dirty="0"/>
              <a:t>Current FDA indication for CD19-targeted </a:t>
            </a:r>
            <a:r>
              <a:rPr lang="en-US" dirty="0" err="1"/>
              <a:t>tisagenlecleucel</a:t>
            </a:r>
            <a:r>
              <a:rPr lang="en-US" dirty="0"/>
              <a:t>:</a:t>
            </a:r>
          </a:p>
          <a:p>
            <a:pPr lvl="1"/>
            <a:r>
              <a:rPr lang="en-US" dirty="0"/>
              <a:t>For the treatment of patients up to age 25 with B-ALL that is refractory or in second or later relapse</a:t>
            </a:r>
          </a:p>
          <a:p>
            <a:pPr lvl="1"/>
            <a:r>
              <a:rPr lang="en-US" dirty="0"/>
              <a:t>Autologous cells used</a:t>
            </a:r>
          </a:p>
          <a:p>
            <a:pPr lvl="1"/>
            <a:r>
              <a:rPr lang="en-US" dirty="0"/>
              <a:t>Many patients post-HSCT</a:t>
            </a:r>
          </a:p>
          <a:p>
            <a:pPr lvl="2"/>
            <a:r>
              <a:rPr lang="en-US" dirty="0"/>
              <a:t>“Autologous cells” collected are donor T-cells </a:t>
            </a:r>
          </a:p>
          <a:p>
            <a:pPr lvl="1"/>
            <a:r>
              <a:rPr lang="en-US" dirty="0"/>
              <a:t>80-90+% CR at day 28</a:t>
            </a:r>
          </a:p>
          <a:p>
            <a:pPr lvl="1"/>
            <a:r>
              <a:rPr lang="en-US" dirty="0"/>
              <a:t>30-35% will either lose CARs and have a CD19+ relapse or have CD19- relapses, most in the first 6 months</a:t>
            </a:r>
          </a:p>
          <a:p>
            <a:r>
              <a:rPr lang="en-US" dirty="0"/>
              <a:t>Ongoing COG trial for ALL pts with MRD+ disease post consolidation</a:t>
            </a:r>
          </a:p>
          <a:p>
            <a:r>
              <a:rPr lang="en-US" dirty="0"/>
              <a:t>NHL indication for patients 18+</a:t>
            </a:r>
          </a:p>
          <a:p>
            <a:pPr lvl="1"/>
            <a:r>
              <a:rPr lang="en-US" dirty="0"/>
              <a:t>Pediatric NHL trial completing</a:t>
            </a:r>
          </a:p>
          <a:p>
            <a:r>
              <a:rPr lang="en-US" dirty="0"/>
              <a:t>Active trials in AML, Solid tumors, ALL</a:t>
            </a:r>
          </a:p>
          <a:p>
            <a:pPr lvl="1"/>
            <a:r>
              <a:rPr lang="en-US" dirty="0"/>
              <a:t>ALL trials looking at different costimulatory molecules, multiple targets</a:t>
            </a:r>
          </a:p>
          <a:p>
            <a:pPr lvl="1"/>
            <a:endParaRPr lang="en-US" dirty="0"/>
          </a:p>
        </p:txBody>
      </p:sp>
    </p:spTree>
    <p:extLst>
      <p:ext uri="{BB962C8B-B14F-4D97-AF65-F5344CB8AC3E}">
        <p14:creationId xmlns:p14="http://schemas.microsoft.com/office/powerpoint/2010/main" val="4640802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Consistency of DOR Across Studies</a:t>
            </a:r>
          </a:p>
        </p:txBody>
      </p:sp>
      <p:sp>
        <p:nvSpPr>
          <p:cNvPr id="3" name="Slide Number Placeholder 2"/>
          <p:cNvSpPr>
            <a:spLocks noGrp="1"/>
          </p:cNvSpPr>
          <p:nvPr>
            <p:ph type="sldNum" sz="quarter" idx="4294967295"/>
          </p:nvPr>
        </p:nvSpPr>
        <p:spPr>
          <a:xfrm>
            <a:off x="228600" y="6617970"/>
            <a:ext cx="304800" cy="228600"/>
          </a:xfrm>
          <a:prstGeom prst="rect">
            <a:avLst/>
          </a:prstGeom>
        </p:spPr>
        <p:txBody>
          <a:bodyPr/>
          <a:lstStyle/>
          <a:p>
            <a:fld id="{47547CF9-5B10-D24F-A8D7-45A9778164F7}" type="slidenum">
              <a:rPr lang="uk-UA" smtClean="0">
                <a:solidFill>
                  <a:schemeClr val="accent1">
                    <a:lumMod val="50000"/>
                  </a:schemeClr>
                </a:solidFill>
              </a:rPr>
              <a:pPr/>
              <a:t>83</a:t>
            </a:fld>
            <a:endParaRPr lang="uk-UA" dirty="0">
              <a:solidFill>
                <a:schemeClr val="accent1">
                  <a:lumMod val="50000"/>
                </a:schemeClr>
              </a:solidFill>
            </a:endParaRPr>
          </a:p>
        </p:txBody>
      </p:sp>
      <p:sp>
        <p:nvSpPr>
          <p:cNvPr id="4" name="Rectangle 3"/>
          <p:cNvSpPr>
            <a:spLocks noChangeArrowheads="1"/>
          </p:cNvSpPr>
          <p:nvPr/>
        </p:nvSpPr>
        <p:spPr bwMode="auto">
          <a:xfrm>
            <a:off x="1390629" y="5070586"/>
            <a:ext cx="872034"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eaLnBrk="0" fontAlgn="base" hangingPunct="0">
              <a:spcBef>
                <a:spcPct val="0"/>
              </a:spcBef>
              <a:spcAft>
                <a:spcPct val="0"/>
              </a:spcAft>
            </a:pPr>
            <a:r>
              <a:rPr lang="en-US" altLang="en-US" sz="900" b="1" dirty="0">
                <a:solidFill>
                  <a:schemeClr val="accent1">
                    <a:lumMod val="50000"/>
                  </a:schemeClr>
                </a:solidFill>
              </a:rPr>
              <a:t>Patients at risk</a:t>
            </a:r>
          </a:p>
          <a:p>
            <a:pPr defTabSz="685800" eaLnBrk="0" fontAlgn="base" hangingPunct="0">
              <a:spcBef>
                <a:spcPct val="0"/>
              </a:spcBef>
              <a:spcAft>
                <a:spcPct val="0"/>
              </a:spcAft>
            </a:pPr>
            <a:r>
              <a:rPr lang="en-US" altLang="en-US" sz="900" b="1" dirty="0">
                <a:solidFill>
                  <a:srgbClr val="000000"/>
                </a:solidFill>
              </a:rPr>
              <a:t>    </a:t>
            </a:r>
            <a:r>
              <a:rPr lang="en-US" altLang="en-US" sz="900" b="1" dirty="0">
                <a:solidFill>
                  <a:schemeClr val="accent1"/>
                </a:solidFill>
              </a:rPr>
              <a:t>—</a:t>
            </a:r>
            <a:r>
              <a:rPr lang="en-US" altLang="en-US" sz="900" b="1" dirty="0">
                <a:solidFill>
                  <a:srgbClr val="000000"/>
                </a:solidFill>
              </a:rPr>
              <a:t> </a:t>
            </a:r>
            <a:r>
              <a:rPr lang="en-US" altLang="en-US" sz="900" b="1" dirty="0">
                <a:solidFill>
                  <a:schemeClr val="accent1">
                    <a:lumMod val="50000"/>
                  </a:schemeClr>
                </a:solidFill>
              </a:rPr>
              <a:t>ELIANA</a:t>
            </a:r>
          </a:p>
          <a:p>
            <a:pPr defTabSz="685800" eaLnBrk="0" fontAlgn="base" hangingPunct="0">
              <a:spcBef>
                <a:spcPct val="0"/>
              </a:spcBef>
              <a:spcAft>
                <a:spcPct val="0"/>
              </a:spcAft>
            </a:pPr>
            <a:r>
              <a:rPr lang="en-US" altLang="en-US" sz="900" b="1" dirty="0">
                <a:solidFill>
                  <a:srgbClr val="000000"/>
                </a:solidFill>
              </a:rPr>
              <a:t>    </a:t>
            </a:r>
            <a:r>
              <a:rPr lang="en-US" altLang="en-US" sz="900" b="1" dirty="0">
                <a:solidFill>
                  <a:schemeClr val="accent3"/>
                </a:solidFill>
              </a:rPr>
              <a:t>—</a:t>
            </a:r>
            <a:r>
              <a:rPr lang="en-US" altLang="en-US" sz="900" b="1" dirty="0">
                <a:solidFill>
                  <a:srgbClr val="000000"/>
                </a:solidFill>
              </a:rPr>
              <a:t> </a:t>
            </a:r>
            <a:r>
              <a:rPr lang="en-US" altLang="en-US" sz="900" b="1" dirty="0">
                <a:solidFill>
                  <a:schemeClr val="accent1">
                    <a:lumMod val="50000"/>
                  </a:schemeClr>
                </a:solidFill>
              </a:rPr>
              <a:t>Single-center</a:t>
            </a:r>
          </a:p>
        </p:txBody>
      </p:sp>
      <p:sp>
        <p:nvSpPr>
          <p:cNvPr id="5" name="Rectangle 4"/>
          <p:cNvSpPr>
            <a:spLocks noChangeArrowheads="1"/>
          </p:cNvSpPr>
          <p:nvPr/>
        </p:nvSpPr>
        <p:spPr bwMode="auto">
          <a:xfrm>
            <a:off x="5983283" y="5051363"/>
            <a:ext cx="925142" cy="161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pPr>
            <a:r>
              <a:rPr lang="en-US" altLang="en-US" sz="1050" b="1" dirty="0">
                <a:solidFill>
                  <a:schemeClr val="accent1">
                    <a:lumMod val="50000"/>
                  </a:schemeClr>
                </a:solidFill>
                <a:latin typeface="Arial" panose="020B0604020202020204" pitchFamily="34" charset="0"/>
              </a:rPr>
              <a:t>Time (months)</a:t>
            </a:r>
          </a:p>
        </p:txBody>
      </p:sp>
      <p:sp>
        <p:nvSpPr>
          <p:cNvPr id="6" name="Rectangle 5"/>
          <p:cNvSpPr>
            <a:spLocks noChangeArrowheads="1"/>
          </p:cNvSpPr>
          <p:nvPr/>
        </p:nvSpPr>
        <p:spPr bwMode="auto">
          <a:xfrm>
            <a:off x="2797869" y="4496699"/>
            <a:ext cx="0"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eaLnBrk="0" fontAlgn="base" hangingPunct="0">
              <a:spcBef>
                <a:spcPct val="0"/>
              </a:spcBef>
              <a:spcAft>
                <a:spcPct val="0"/>
              </a:spcAft>
            </a:pPr>
            <a:endParaRPr lang="en-US" altLang="en-US" sz="900" b="1" dirty="0">
              <a:solidFill>
                <a:schemeClr val="accent1">
                  <a:lumMod val="50000"/>
                </a:schemeClr>
              </a:solidFill>
              <a:latin typeface="Arial" panose="020B0604020202020204" pitchFamily="34" charset="0"/>
            </a:endParaRPr>
          </a:p>
        </p:txBody>
      </p:sp>
      <p:sp>
        <p:nvSpPr>
          <p:cNvPr id="7" name="Line 18"/>
          <p:cNvSpPr>
            <a:spLocks noChangeShapeType="1"/>
          </p:cNvSpPr>
          <p:nvPr/>
        </p:nvSpPr>
        <p:spPr bwMode="auto">
          <a:xfrm flipH="1">
            <a:off x="2715196" y="4787101"/>
            <a:ext cx="61069" cy="0"/>
          </a:xfrm>
          <a:prstGeom prst="line">
            <a:avLst/>
          </a:prstGeom>
          <a:noFill/>
          <a:ln w="19050" cap="flat">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8" name="Line 20"/>
          <p:cNvSpPr>
            <a:spLocks noChangeShapeType="1"/>
          </p:cNvSpPr>
          <p:nvPr/>
        </p:nvSpPr>
        <p:spPr bwMode="auto">
          <a:xfrm flipH="1">
            <a:off x="2715196" y="4272751"/>
            <a:ext cx="61069" cy="0"/>
          </a:xfrm>
          <a:prstGeom prst="line">
            <a:avLst/>
          </a:prstGeom>
          <a:noFill/>
          <a:ln w="19050" cap="flat">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9" name="Line 22"/>
          <p:cNvSpPr>
            <a:spLocks noChangeShapeType="1"/>
          </p:cNvSpPr>
          <p:nvPr/>
        </p:nvSpPr>
        <p:spPr bwMode="auto">
          <a:xfrm flipH="1">
            <a:off x="2715196" y="3754829"/>
            <a:ext cx="61069" cy="0"/>
          </a:xfrm>
          <a:prstGeom prst="line">
            <a:avLst/>
          </a:prstGeom>
          <a:noFill/>
          <a:ln w="19050" cap="flat">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10" name="Line 24"/>
          <p:cNvSpPr>
            <a:spLocks noChangeShapeType="1"/>
          </p:cNvSpPr>
          <p:nvPr/>
        </p:nvSpPr>
        <p:spPr bwMode="auto">
          <a:xfrm flipH="1">
            <a:off x="2715196" y="3238098"/>
            <a:ext cx="61069" cy="0"/>
          </a:xfrm>
          <a:prstGeom prst="line">
            <a:avLst/>
          </a:prstGeom>
          <a:noFill/>
          <a:ln w="19050" cap="flat">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11" name="Line 26"/>
          <p:cNvSpPr>
            <a:spLocks noChangeShapeType="1"/>
          </p:cNvSpPr>
          <p:nvPr/>
        </p:nvSpPr>
        <p:spPr bwMode="auto">
          <a:xfrm flipH="1">
            <a:off x="2715196" y="2722557"/>
            <a:ext cx="61069" cy="0"/>
          </a:xfrm>
          <a:prstGeom prst="line">
            <a:avLst/>
          </a:prstGeom>
          <a:noFill/>
          <a:ln w="19050" cap="flat">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12" name="Line 28"/>
          <p:cNvSpPr>
            <a:spLocks noChangeShapeType="1"/>
          </p:cNvSpPr>
          <p:nvPr/>
        </p:nvSpPr>
        <p:spPr bwMode="auto">
          <a:xfrm flipH="1">
            <a:off x="2715196" y="2204636"/>
            <a:ext cx="61069" cy="0"/>
          </a:xfrm>
          <a:prstGeom prst="line">
            <a:avLst/>
          </a:prstGeom>
          <a:noFill/>
          <a:ln w="19050" cap="flat">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13" name="Rectangle 12"/>
          <p:cNvSpPr>
            <a:spLocks noChangeArrowheads="1"/>
          </p:cNvSpPr>
          <p:nvPr/>
        </p:nvSpPr>
        <p:spPr bwMode="auto">
          <a:xfrm rot="16200000">
            <a:off x="1320232" y="3412406"/>
            <a:ext cx="1728454" cy="161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pPr>
            <a:r>
              <a:rPr lang="en-US" altLang="en-US" sz="1050" b="1" dirty="0">
                <a:solidFill>
                  <a:schemeClr val="accent1">
                    <a:lumMod val="50000"/>
                  </a:schemeClr>
                </a:solidFill>
                <a:latin typeface="Arial" panose="020B0604020202020204" pitchFamily="34" charset="0"/>
              </a:rPr>
              <a:t>Probability of event free, %</a:t>
            </a:r>
          </a:p>
        </p:txBody>
      </p:sp>
      <p:sp>
        <p:nvSpPr>
          <p:cNvPr id="14" name="Rectangle 13"/>
          <p:cNvSpPr>
            <a:spLocks noChangeArrowheads="1"/>
          </p:cNvSpPr>
          <p:nvPr/>
        </p:nvSpPr>
        <p:spPr bwMode="auto">
          <a:xfrm>
            <a:off x="2569293" y="4703541"/>
            <a:ext cx="74887" cy="161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eaLnBrk="0" fontAlgn="base" hangingPunct="0">
              <a:spcBef>
                <a:spcPct val="0"/>
              </a:spcBef>
              <a:spcAft>
                <a:spcPct val="0"/>
              </a:spcAft>
            </a:pPr>
            <a:r>
              <a:rPr lang="en-US" altLang="en-US" sz="1050" b="1" dirty="0">
                <a:solidFill>
                  <a:schemeClr val="accent1">
                    <a:lumMod val="50000"/>
                  </a:schemeClr>
                </a:solidFill>
                <a:latin typeface="Arial" panose="020B0604020202020204" pitchFamily="34" charset="0"/>
              </a:rPr>
              <a:t>0</a:t>
            </a:r>
          </a:p>
        </p:txBody>
      </p:sp>
      <p:sp>
        <p:nvSpPr>
          <p:cNvPr id="15" name="Rectangle 14"/>
          <p:cNvSpPr>
            <a:spLocks noChangeArrowheads="1"/>
          </p:cNvSpPr>
          <p:nvPr/>
        </p:nvSpPr>
        <p:spPr bwMode="auto">
          <a:xfrm>
            <a:off x="2510236" y="4188001"/>
            <a:ext cx="149774" cy="161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eaLnBrk="0" fontAlgn="base" hangingPunct="0">
              <a:spcBef>
                <a:spcPct val="0"/>
              </a:spcBef>
              <a:spcAft>
                <a:spcPct val="0"/>
              </a:spcAft>
            </a:pPr>
            <a:r>
              <a:rPr lang="en-US" altLang="en-US" sz="1050" b="1" dirty="0">
                <a:solidFill>
                  <a:schemeClr val="accent1">
                    <a:lumMod val="50000"/>
                  </a:schemeClr>
                </a:solidFill>
                <a:latin typeface="Arial" panose="020B0604020202020204" pitchFamily="34" charset="0"/>
              </a:rPr>
              <a:t>20</a:t>
            </a:r>
          </a:p>
        </p:txBody>
      </p:sp>
      <p:sp>
        <p:nvSpPr>
          <p:cNvPr id="16" name="Rectangle 15"/>
          <p:cNvSpPr>
            <a:spLocks noChangeArrowheads="1"/>
          </p:cNvSpPr>
          <p:nvPr/>
        </p:nvSpPr>
        <p:spPr bwMode="auto">
          <a:xfrm>
            <a:off x="2510236" y="3671269"/>
            <a:ext cx="149774" cy="161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eaLnBrk="0" fontAlgn="base" hangingPunct="0">
              <a:spcBef>
                <a:spcPct val="0"/>
              </a:spcBef>
              <a:spcAft>
                <a:spcPct val="0"/>
              </a:spcAft>
            </a:pPr>
            <a:r>
              <a:rPr lang="en-US" altLang="en-US" sz="1050" b="1" dirty="0">
                <a:solidFill>
                  <a:schemeClr val="accent1">
                    <a:lumMod val="50000"/>
                  </a:schemeClr>
                </a:solidFill>
                <a:latin typeface="Arial" panose="020B0604020202020204" pitchFamily="34" charset="0"/>
              </a:rPr>
              <a:t>40</a:t>
            </a:r>
          </a:p>
        </p:txBody>
      </p:sp>
      <p:sp>
        <p:nvSpPr>
          <p:cNvPr id="17" name="Rectangle 16"/>
          <p:cNvSpPr>
            <a:spLocks noChangeArrowheads="1"/>
          </p:cNvSpPr>
          <p:nvPr/>
        </p:nvSpPr>
        <p:spPr bwMode="auto">
          <a:xfrm>
            <a:off x="2510236" y="3153347"/>
            <a:ext cx="149774" cy="161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eaLnBrk="0" fontAlgn="base" hangingPunct="0">
              <a:spcBef>
                <a:spcPct val="0"/>
              </a:spcBef>
              <a:spcAft>
                <a:spcPct val="0"/>
              </a:spcAft>
            </a:pPr>
            <a:r>
              <a:rPr lang="en-US" altLang="en-US" sz="1050" b="1" dirty="0">
                <a:solidFill>
                  <a:schemeClr val="accent1">
                    <a:lumMod val="50000"/>
                  </a:schemeClr>
                </a:solidFill>
                <a:latin typeface="Arial" panose="020B0604020202020204" pitchFamily="34" charset="0"/>
              </a:rPr>
              <a:t>60</a:t>
            </a:r>
          </a:p>
        </p:txBody>
      </p:sp>
      <p:sp>
        <p:nvSpPr>
          <p:cNvPr id="18" name="Rectangle 17"/>
          <p:cNvSpPr>
            <a:spLocks noChangeArrowheads="1"/>
          </p:cNvSpPr>
          <p:nvPr/>
        </p:nvSpPr>
        <p:spPr bwMode="auto">
          <a:xfrm>
            <a:off x="2510236" y="2637807"/>
            <a:ext cx="149774" cy="161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eaLnBrk="0" fontAlgn="base" hangingPunct="0">
              <a:spcBef>
                <a:spcPct val="0"/>
              </a:spcBef>
              <a:spcAft>
                <a:spcPct val="0"/>
              </a:spcAft>
            </a:pPr>
            <a:r>
              <a:rPr lang="en-US" altLang="en-US" sz="1050" b="1" dirty="0">
                <a:solidFill>
                  <a:schemeClr val="accent1">
                    <a:lumMod val="50000"/>
                  </a:schemeClr>
                </a:solidFill>
                <a:latin typeface="Arial" panose="020B0604020202020204" pitchFamily="34" charset="0"/>
              </a:rPr>
              <a:t>80</a:t>
            </a:r>
          </a:p>
        </p:txBody>
      </p:sp>
      <p:sp>
        <p:nvSpPr>
          <p:cNvPr id="19" name="Rectangle 18"/>
          <p:cNvSpPr>
            <a:spLocks noChangeArrowheads="1"/>
          </p:cNvSpPr>
          <p:nvPr/>
        </p:nvSpPr>
        <p:spPr bwMode="auto">
          <a:xfrm>
            <a:off x="2444394" y="2121076"/>
            <a:ext cx="224661" cy="161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eaLnBrk="0" fontAlgn="base" hangingPunct="0">
              <a:spcBef>
                <a:spcPct val="0"/>
              </a:spcBef>
              <a:spcAft>
                <a:spcPct val="0"/>
              </a:spcAft>
            </a:pPr>
            <a:r>
              <a:rPr lang="en-US" altLang="en-US" sz="1050" b="1" dirty="0">
                <a:solidFill>
                  <a:schemeClr val="accent1">
                    <a:lumMod val="50000"/>
                  </a:schemeClr>
                </a:solidFill>
                <a:latin typeface="Arial" panose="020B0604020202020204" pitchFamily="34" charset="0"/>
              </a:rPr>
              <a:t>100</a:t>
            </a:r>
          </a:p>
        </p:txBody>
      </p:sp>
      <p:sp>
        <p:nvSpPr>
          <p:cNvPr id="20" name="Line 36"/>
          <p:cNvSpPr>
            <a:spLocks noChangeShapeType="1"/>
          </p:cNvSpPr>
          <p:nvPr/>
        </p:nvSpPr>
        <p:spPr bwMode="auto">
          <a:xfrm>
            <a:off x="2913220" y="4821747"/>
            <a:ext cx="0" cy="30956"/>
          </a:xfrm>
          <a:prstGeom prst="line">
            <a:avLst/>
          </a:prstGeom>
          <a:noFill/>
          <a:ln w="19050" cap="flat">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21" name="Line 38"/>
          <p:cNvSpPr>
            <a:spLocks noChangeShapeType="1"/>
          </p:cNvSpPr>
          <p:nvPr/>
        </p:nvSpPr>
        <p:spPr bwMode="auto">
          <a:xfrm>
            <a:off x="3374628" y="4821747"/>
            <a:ext cx="0" cy="30956"/>
          </a:xfrm>
          <a:prstGeom prst="line">
            <a:avLst/>
          </a:prstGeom>
          <a:noFill/>
          <a:ln w="19050" cap="flat">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22" name="Line 40"/>
          <p:cNvSpPr>
            <a:spLocks noChangeShapeType="1"/>
          </p:cNvSpPr>
          <p:nvPr/>
        </p:nvSpPr>
        <p:spPr bwMode="auto">
          <a:xfrm>
            <a:off x="3838299" y="4821747"/>
            <a:ext cx="0" cy="30956"/>
          </a:xfrm>
          <a:prstGeom prst="line">
            <a:avLst/>
          </a:prstGeom>
          <a:noFill/>
          <a:ln w="19050" cap="flat">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23" name="Line 42"/>
          <p:cNvSpPr>
            <a:spLocks noChangeShapeType="1"/>
          </p:cNvSpPr>
          <p:nvPr/>
        </p:nvSpPr>
        <p:spPr bwMode="auto">
          <a:xfrm>
            <a:off x="4301968" y="4821747"/>
            <a:ext cx="0" cy="30956"/>
          </a:xfrm>
          <a:prstGeom prst="line">
            <a:avLst/>
          </a:prstGeom>
          <a:noFill/>
          <a:ln w="19050" cap="flat">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24" name="Line 44"/>
          <p:cNvSpPr>
            <a:spLocks noChangeShapeType="1"/>
          </p:cNvSpPr>
          <p:nvPr/>
        </p:nvSpPr>
        <p:spPr bwMode="auto">
          <a:xfrm>
            <a:off x="4765637" y="4821747"/>
            <a:ext cx="0" cy="30956"/>
          </a:xfrm>
          <a:prstGeom prst="line">
            <a:avLst/>
          </a:prstGeom>
          <a:noFill/>
          <a:ln w="19050" cap="flat">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25" name="Line 46"/>
          <p:cNvSpPr>
            <a:spLocks noChangeShapeType="1"/>
          </p:cNvSpPr>
          <p:nvPr/>
        </p:nvSpPr>
        <p:spPr bwMode="auto">
          <a:xfrm>
            <a:off x="5231569" y="4821747"/>
            <a:ext cx="0" cy="30956"/>
          </a:xfrm>
          <a:prstGeom prst="line">
            <a:avLst/>
          </a:prstGeom>
          <a:noFill/>
          <a:ln w="19050" cap="flat">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26" name="Line 48"/>
          <p:cNvSpPr>
            <a:spLocks noChangeShapeType="1"/>
          </p:cNvSpPr>
          <p:nvPr/>
        </p:nvSpPr>
        <p:spPr bwMode="auto">
          <a:xfrm>
            <a:off x="5695240" y="4821747"/>
            <a:ext cx="0" cy="30956"/>
          </a:xfrm>
          <a:prstGeom prst="line">
            <a:avLst/>
          </a:prstGeom>
          <a:noFill/>
          <a:ln w="19050" cap="flat">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27" name="Line 50"/>
          <p:cNvSpPr>
            <a:spLocks noChangeShapeType="1"/>
          </p:cNvSpPr>
          <p:nvPr/>
        </p:nvSpPr>
        <p:spPr bwMode="auto">
          <a:xfrm>
            <a:off x="6158908" y="4821747"/>
            <a:ext cx="0" cy="30956"/>
          </a:xfrm>
          <a:prstGeom prst="line">
            <a:avLst/>
          </a:prstGeom>
          <a:noFill/>
          <a:ln w="19050" cap="flat">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28" name="Line 52"/>
          <p:cNvSpPr>
            <a:spLocks noChangeShapeType="1"/>
          </p:cNvSpPr>
          <p:nvPr/>
        </p:nvSpPr>
        <p:spPr bwMode="auto">
          <a:xfrm>
            <a:off x="6618056" y="4821747"/>
            <a:ext cx="0" cy="30956"/>
          </a:xfrm>
          <a:prstGeom prst="line">
            <a:avLst/>
          </a:prstGeom>
          <a:noFill/>
          <a:ln w="19050" cap="flat">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29" name="Line 54"/>
          <p:cNvSpPr>
            <a:spLocks noChangeShapeType="1"/>
          </p:cNvSpPr>
          <p:nvPr/>
        </p:nvSpPr>
        <p:spPr bwMode="auto">
          <a:xfrm>
            <a:off x="7083987" y="4821747"/>
            <a:ext cx="0" cy="30956"/>
          </a:xfrm>
          <a:prstGeom prst="line">
            <a:avLst/>
          </a:prstGeom>
          <a:noFill/>
          <a:ln w="19050" cap="flat">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30" name="Line 56"/>
          <p:cNvSpPr>
            <a:spLocks noChangeShapeType="1"/>
          </p:cNvSpPr>
          <p:nvPr/>
        </p:nvSpPr>
        <p:spPr bwMode="auto">
          <a:xfrm>
            <a:off x="7547656" y="4821747"/>
            <a:ext cx="0" cy="30956"/>
          </a:xfrm>
          <a:prstGeom prst="line">
            <a:avLst/>
          </a:prstGeom>
          <a:noFill/>
          <a:ln w="19050" cap="flat">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31" name="Line 58"/>
          <p:cNvSpPr>
            <a:spLocks noChangeShapeType="1"/>
          </p:cNvSpPr>
          <p:nvPr/>
        </p:nvSpPr>
        <p:spPr bwMode="auto">
          <a:xfrm>
            <a:off x="8011327" y="4821747"/>
            <a:ext cx="0" cy="30956"/>
          </a:xfrm>
          <a:prstGeom prst="line">
            <a:avLst/>
          </a:prstGeom>
          <a:noFill/>
          <a:ln w="19050" cap="flat">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32" name="Line 60"/>
          <p:cNvSpPr>
            <a:spLocks noChangeShapeType="1"/>
          </p:cNvSpPr>
          <p:nvPr/>
        </p:nvSpPr>
        <p:spPr bwMode="auto">
          <a:xfrm>
            <a:off x="8474995" y="4821747"/>
            <a:ext cx="0" cy="30956"/>
          </a:xfrm>
          <a:prstGeom prst="line">
            <a:avLst/>
          </a:prstGeom>
          <a:noFill/>
          <a:ln w="19050" cap="flat">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33" name="Rectangle 32"/>
          <p:cNvSpPr>
            <a:spLocks noChangeArrowheads="1"/>
          </p:cNvSpPr>
          <p:nvPr/>
        </p:nvSpPr>
        <p:spPr bwMode="auto">
          <a:xfrm>
            <a:off x="2875743" y="4862653"/>
            <a:ext cx="74887" cy="161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pPr>
            <a:r>
              <a:rPr lang="en-US" altLang="en-US" sz="1050" b="1" dirty="0">
                <a:solidFill>
                  <a:schemeClr val="accent1">
                    <a:lumMod val="50000"/>
                  </a:schemeClr>
                </a:solidFill>
                <a:latin typeface="Arial" panose="020B0604020202020204" pitchFamily="34" charset="0"/>
              </a:rPr>
              <a:t>0</a:t>
            </a:r>
          </a:p>
        </p:txBody>
      </p:sp>
      <p:sp>
        <p:nvSpPr>
          <p:cNvPr id="34" name="Rectangle 33"/>
          <p:cNvSpPr>
            <a:spLocks noChangeArrowheads="1"/>
          </p:cNvSpPr>
          <p:nvPr/>
        </p:nvSpPr>
        <p:spPr bwMode="auto">
          <a:xfrm>
            <a:off x="2846465" y="5196600"/>
            <a:ext cx="128378"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pPr>
            <a:r>
              <a:rPr lang="en-US" altLang="en-US" sz="900" b="1" dirty="0">
                <a:solidFill>
                  <a:schemeClr val="accent1">
                    <a:lumMod val="50000"/>
                  </a:schemeClr>
                </a:solidFill>
                <a:latin typeface="Arial" panose="020B0604020202020204" pitchFamily="34" charset="0"/>
              </a:rPr>
              <a:t>52</a:t>
            </a:r>
          </a:p>
        </p:txBody>
      </p:sp>
      <p:sp>
        <p:nvSpPr>
          <p:cNvPr id="35" name="Rectangle 34"/>
          <p:cNvSpPr>
            <a:spLocks noChangeArrowheads="1"/>
          </p:cNvSpPr>
          <p:nvPr/>
        </p:nvSpPr>
        <p:spPr bwMode="auto">
          <a:xfrm>
            <a:off x="3334888" y="4862653"/>
            <a:ext cx="74887" cy="161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pPr>
            <a:r>
              <a:rPr lang="en-US" altLang="en-US" sz="1050" b="1" dirty="0">
                <a:solidFill>
                  <a:schemeClr val="accent1">
                    <a:lumMod val="50000"/>
                  </a:schemeClr>
                </a:solidFill>
                <a:latin typeface="Arial" panose="020B0604020202020204" pitchFamily="34" charset="0"/>
              </a:rPr>
              <a:t>3</a:t>
            </a:r>
          </a:p>
        </p:txBody>
      </p:sp>
      <p:sp>
        <p:nvSpPr>
          <p:cNvPr id="36" name="Rectangle 35"/>
          <p:cNvSpPr>
            <a:spLocks noChangeArrowheads="1"/>
          </p:cNvSpPr>
          <p:nvPr/>
        </p:nvSpPr>
        <p:spPr bwMode="auto">
          <a:xfrm>
            <a:off x="3798559" y="4862653"/>
            <a:ext cx="74887" cy="161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pPr>
            <a:r>
              <a:rPr lang="en-US" altLang="en-US" sz="1050" b="1" dirty="0">
                <a:solidFill>
                  <a:schemeClr val="accent1">
                    <a:lumMod val="50000"/>
                  </a:schemeClr>
                </a:solidFill>
                <a:latin typeface="Arial" panose="020B0604020202020204" pitchFamily="34" charset="0"/>
              </a:rPr>
              <a:t>6</a:t>
            </a:r>
          </a:p>
        </p:txBody>
      </p:sp>
      <p:sp>
        <p:nvSpPr>
          <p:cNvPr id="37" name="Rectangle 36"/>
          <p:cNvSpPr>
            <a:spLocks noChangeArrowheads="1"/>
          </p:cNvSpPr>
          <p:nvPr/>
        </p:nvSpPr>
        <p:spPr bwMode="auto">
          <a:xfrm>
            <a:off x="4262228" y="4862653"/>
            <a:ext cx="74887" cy="161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pPr>
            <a:r>
              <a:rPr lang="en-US" altLang="en-US" sz="1050" b="1" dirty="0">
                <a:solidFill>
                  <a:schemeClr val="accent1">
                    <a:lumMod val="50000"/>
                  </a:schemeClr>
                </a:solidFill>
                <a:latin typeface="Arial" panose="020B0604020202020204" pitchFamily="34" charset="0"/>
              </a:rPr>
              <a:t>9</a:t>
            </a:r>
          </a:p>
        </p:txBody>
      </p:sp>
      <p:sp>
        <p:nvSpPr>
          <p:cNvPr id="38" name="Rectangle 37"/>
          <p:cNvSpPr>
            <a:spLocks noChangeArrowheads="1"/>
          </p:cNvSpPr>
          <p:nvPr/>
        </p:nvSpPr>
        <p:spPr bwMode="auto">
          <a:xfrm>
            <a:off x="3298709" y="5196600"/>
            <a:ext cx="128378"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pPr>
            <a:r>
              <a:rPr lang="en-US" altLang="en-US" sz="900" b="1" dirty="0">
                <a:solidFill>
                  <a:schemeClr val="accent1">
                    <a:lumMod val="50000"/>
                  </a:schemeClr>
                </a:solidFill>
                <a:latin typeface="Arial" panose="020B0604020202020204" pitchFamily="34" charset="0"/>
              </a:rPr>
              <a:t>45</a:t>
            </a:r>
          </a:p>
        </p:txBody>
      </p:sp>
      <p:sp>
        <p:nvSpPr>
          <p:cNvPr id="39" name="Rectangle 38"/>
          <p:cNvSpPr>
            <a:spLocks noChangeArrowheads="1"/>
          </p:cNvSpPr>
          <p:nvPr/>
        </p:nvSpPr>
        <p:spPr bwMode="auto">
          <a:xfrm>
            <a:off x="4666591" y="4862653"/>
            <a:ext cx="149774" cy="161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pPr>
            <a:r>
              <a:rPr lang="en-US" altLang="en-US" sz="1050" b="1" dirty="0">
                <a:solidFill>
                  <a:schemeClr val="accent1">
                    <a:lumMod val="50000"/>
                  </a:schemeClr>
                </a:solidFill>
                <a:latin typeface="Arial" panose="020B0604020202020204" pitchFamily="34" charset="0"/>
              </a:rPr>
              <a:t>12</a:t>
            </a:r>
          </a:p>
        </p:txBody>
      </p:sp>
      <p:sp>
        <p:nvSpPr>
          <p:cNvPr id="40" name="Rectangle 39"/>
          <p:cNvSpPr>
            <a:spLocks noChangeArrowheads="1"/>
          </p:cNvSpPr>
          <p:nvPr/>
        </p:nvSpPr>
        <p:spPr bwMode="auto">
          <a:xfrm>
            <a:off x="5154389" y="4862653"/>
            <a:ext cx="149774" cy="161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pPr>
            <a:r>
              <a:rPr lang="en-US" altLang="en-US" sz="1050" b="1" dirty="0">
                <a:solidFill>
                  <a:schemeClr val="accent1">
                    <a:lumMod val="50000"/>
                  </a:schemeClr>
                </a:solidFill>
                <a:latin typeface="Arial" panose="020B0604020202020204" pitchFamily="34" charset="0"/>
              </a:rPr>
              <a:t>15</a:t>
            </a:r>
          </a:p>
        </p:txBody>
      </p:sp>
      <p:sp>
        <p:nvSpPr>
          <p:cNvPr id="41" name="Rectangle 40"/>
          <p:cNvSpPr>
            <a:spLocks noChangeArrowheads="1"/>
          </p:cNvSpPr>
          <p:nvPr/>
        </p:nvSpPr>
        <p:spPr bwMode="auto">
          <a:xfrm>
            <a:off x="5620319" y="4862653"/>
            <a:ext cx="149774" cy="161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pPr>
            <a:r>
              <a:rPr lang="en-US" altLang="en-US" sz="1050" b="1" dirty="0">
                <a:solidFill>
                  <a:schemeClr val="accent1">
                    <a:lumMod val="50000"/>
                  </a:schemeClr>
                </a:solidFill>
                <a:latin typeface="Arial" panose="020B0604020202020204" pitchFamily="34" charset="0"/>
              </a:rPr>
              <a:t>18</a:t>
            </a:r>
          </a:p>
        </p:txBody>
      </p:sp>
      <p:sp>
        <p:nvSpPr>
          <p:cNvPr id="42" name="Rectangle 41"/>
          <p:cNvSpPr>
            <a:spLocks noChangeArrowheads="1"/>
          </p:cNvSpPr>
          <p:nvPr/>
        </p:nvSpPr>
        <p:spPr bwMode="auto">
          <a:xfrm>
            <a:off x="3750953" y="5196600"/>
            <a:ext cx="128378"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pPr>
            <a:r>
              <a:rPr lang="en-US" altLang="en-US" sz="900" b="1" dirty="0">
                <a:solidFill>
                  <a:schemeClr val="accent1">
                    <a:lumMod val="50000"/>
                  </a:schemeClr>
                </a:solidFill>
                <a:latin typeface="Arial" panose="020B0604020202020204" pitchFamily="34" charset="0"/>
              </a:rPr>
              <a:t>15</a:t>
            </a:r>
          </a:p>
        </p:txBody>
      </p:sp>
      <p:sp>
        <p:nvSpPr>
          <p:cNvPr id="43" name="Rectangle 42"/>
          <p:cNvSpPr>
            <a:spLocks noChangeArrowheads="1"/>
          </p:cNvSpPr>
          <p:nvPr/>
        </p:nvSpPr>
        <p:spPr bwMode="auto">
          <a:xfrm>
            <a:off x="6086251" y="4862653"/>
            <a:ext cx="149774" cy="161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pPr>
            <a:r>
              <a:rPr lang="en-US" altLang="en-US" sz="1050" b="1" dirty="0">
                <a:solidFill>
                  <a:schemeClr val="accent1">
                    <a:lumMod val="50000"/>
                  </a:schemeClr>
                </a:solidFill>
                <a:latin typeface="Arial" panose="020B0604020202020204" pitchFamily="34" charset="0"/>
              </a:rPr>
              <a:t>21</a:t>
            </a:r>
          </a:p>
        </p:txBody>
      </p:sp>
      <p:sp>
        <p:nvSpPr>
          <p:cNvPr id="44" name="Rectangle 43"/>
          <p:cNvSpPr>
            <a:spLocks noChangeArrowheads="1"/>
          </p:cNvSpPr>
          <p:nvPr/>
        </p:nvSpPr>
        <p:spPr bwMode="auto">
          <a:xfrm>
            <a:off x="6541078" y="4862653"/>
            <a:ext cx="153888" cy="161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pPr>
            <a:r>
              <a:rPr lang="en-US" altLang="en-US" sz="1050" b="1" dirty="0">
                <a:solidFill>
                  <a:schemeClr val="accent1">
                    <a:lumMod val="50000"/>
                  </a:schemeClr>
                </a:solidFill>
                <a:latin typeface="Arial" panose="020B0604020202020204" pitchFamily="34" charset="0"/>
              </a:rPr>
              <a:t>24</a:t>
            </a:r>
          </a:p>
        </p:txBody>
      </p:sp>
      <p:sp>
        <p:nvSpPr>
          <p:cNvPr id="45" name="Rectangle 44"/>
          <p:cNvSpPr>
            <a:spLocks noChangeArrowheads="1"/>
          </p:cNvSpPr>
          <p:nvPr/>
        </p:nvSpPr>
        <p:spPr bwMode="auto">
          <a:xfrm>
            <a:off x="7006805" y="4862653"/>
            <a:ext cx="149774" cy="161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pPr>
            <a:r>
              <a:rPr lang="en-US" altLang="en-US" sz="1050" b="1" dirty="0">
                <a:solidFill>
                  <a:schemeClr val="accent1">
                    <a:lumMod val="50000"/>
                  </a:schemeClr>
                </a:solidFill>
                <a:latin typeface="Arial" panose="020B0604020202020204" pitchFamily="34" charset="0"/>
              </a:rPr>
              <a:t>27</a:t>
            </a:r>
          </a:p>
        </p:txBody>
      </p:sp>
      <p:sp>
        <p:nvSpPr>
          <p:cNvPr id="46" name="Rectangle 45"/>
          <p:cNvSpPr>
            <a:spLocks noChangeArrowheads="1"/>
          </p:cNvSpPr>
          <p:nvPr/>
        </p:nvSpPr>
        <p:spPr bwMode="auto">
          <a:xfrm>
            <a:off x="4263520" y="5196600"/>
            <a:ext cx="64189"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pPr>
            <a:r>
              <a:rPr lang="en-US" altLang="en-US" sz="900" b="1" dirty="0">
                <a:solidFill>
                  <a:schemeClr val="accent1">
                    <a:lumMod val="50000"/>
                  </a:schemeClr>
                </a:solidFill>
                <a:latin typeface="Arial" panose="020B0604020202020204" pitchFamily="34" charset="0"/>
              </a:rPr>
              <a:t>7</a:t>
            </a:r>
          </a:p>
        </p:txBody>
      </p:sp>
      <p:sp>
        <p:nvSpPr>
          <p:cNvPr id="47" name="Rectangle 46"/>
          <p:cNvSpPr>
            <a:spLocks noChangeArrowheads="1"/>
          </p:cNvSpPr>
          <p:nvPr/>
        </p:nvSpPr>
        <p:spPr bwMode="auto">
          <a:xfrm>
            <a:off x="7477257" y="4862653"/>
            <a:ext cx="149774" cy="161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pPr>
            <a:r>
              <a:rPr lang="en-US" altLang="en-US" sz="1050" b="1" dirty="0">
                <a:solidFill>
                  <a:schemeClr val="accent1">
                    <a:lumMod val="50000"/>
                  </a:schemeClr>
                </a:solidFill>
                <a:latin typeface="Arial" panose="020B0604020202020204" pitchFamily="34" charset="0"/>
              </a:rPr>
              <a:t>30</a:t>
            </a:r>
          </a:p>
        </p:txBody>
      </p:sp>
      <p:sp>
        <p:nvSpPr>
          <p:cNvPr id="48" name="Rectangle 47"/>
          <p:cNvSpPr>
            <a:spLocks noChangeArrowheads="1"/>
          </p:cNvSpPr>
          <p:nvPr/>
        </p:nvSpPr>
        <p:spPr bwMode="auto">
          <a:xfrm>
            <a:off x="7916803" y="4862653"/>
            <a:ext cx="149774" cy="161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pPr>
            <a:r>
              <a:rPr lang="en-US" altLang="en-US" sz="1050" b="1" dirty="0">
                <a:solidFill>
                  <a:schemeClr val="accent1">
                    <a:lumMod val="50000"/>
                  </a:schemeClr>
                </a:solidFill>
                <a:latin typeface="Arial" panose="020B0604020202020204" pitchFamily="34" charset="0"/>
              </a:rPr>
              <a:t>33</a:t>
            </a:r>
          </a:p>
        </p:txBody>
      </p:sp>
      <p:sp>
        <p:nvSpPr>
          <p:cNvPr id="49" name="Rectangle 48"/>
          <p:cNvSpPr>
            <a:spLocks noChangeArrowheads="1"/>
          </p:cNvSpPr>
          <p:nvPr/>
        </p:nvSpPr>
        <p:spPr bwMode="auto">
          <a:xfrm>
            <a:off x="8380471" y="4862653"/>
            <a:ext cx="149774" cy="161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pPr>
            <a:r>
              <a:rPr lang="en-US" altLang="en-US" sz="1050" b="1" dirty="0">
                <a:solidFill>
                  <a:schemeClr val="accent1">
                    <a:lumMod val="50000"/>
                  </a:schemeClr>
                </a:solidFill>
                <a:latin typeface="Arial" panose="020B0604020202020204" pitchFamily="34" charset="0"/>
              </a:rPr>
              <a:t>36</a:t>
            </a:r>
          </a:p>
        </p:txBody>
      </p:sp>
      <p:sp>
        <p:nvSpPr>
          <p:cNvPr id="50" name="Rectangle 49"/>
          <p:cNvSpPr>
            <a:spLocks noChangeArrowheads="1"/>
          </p:cNvSpPr>
          <p:nvPr/>
        </p:nvSpPr>
        <p:spPr bwMode="auto">
          <a:xfrm>
            <a:off x="4732222" y="5196600"/>
            <a:ext cx="64189"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pPr>
            <a:r>
              <a:rPr lang="en-US" altLang="en-US" sz="900" b="1" dirty="0">
                <a:solidFill>
                  <a:schemeClr val="accent1">
                    <a:lumMod val="50000"/>
                  </a:schemeClr>
                </a:solidFill>
                <a:latin typeface="Arial" panose="020B0604020202020204" pitchFamily="34" charset="0"/>
              </a:rPr>
              <a:t>1</a:t>
            </a:r>
          </a:p>
        </p:txBody>
      </p:sp>
      <p:sp>
        <p:nvSpPr>
          <p:cNvPr id="51" name="Line 119"/>
          <p:cNvSpPr>
            <a:spLocks noChangeShapeType="1"/>
          </p:cNvSpPr>
          <p:nvPr/>
        </p:nvSpPr>
        <p:spPr bwMode="auto">
          <a:xfrm flipH="1">
            <a:off x="2784130" y="4818057"/>
            <a:ext cx="6767007" cy="0"/>
          </a:xfrm>
          <a:prstGeom prst="line">
            <a:avLst/>
          </a:prstGeom>
          <a:noFill/>
          <a:ln w="19050" cap="flat">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52" name="Line 120"/>
          <p:cNvSpPr>
            <a:spLocks noChangeShapeType="1"/>
          </p:cNvSpPr>
          <p:nvPr/>
        </p:nvSpPr>
        <p:spPr bwMode="auto">
          <a:xfrm flipV="1">
            <a:off x="2780707" y="2171406"/>
            <a:ext cx="0" cy="2646652"/>
          </a:xfrm>
          <a:prstGeom prst="line">
            <a:avLst/>
          </a:prstGeom>
          <a:noFill/>
          <a:ln w="19050" cap="flat">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cxnSp>
        <p:nvCxnSpPr>
          <p:cNvPr id="53" name="Straight Connector 52"/>
          <p:cNvCxnSpPr/>
          <p:nvPr/>
        </p:nvCxnSpPr>
        <p:spPr>
          <a:xfrm>
            <a:off x="2774322" y="3496463"/>
            <a:ext cx="6650979" cy="0"/>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54" name="Line 56"/>
          <p:cNvSpPr>
            <a:spLocks noChangeShapeType="1"/>
          </p:cNvSpPr>
          <p:nvPr/>
        </p:nvSpPr>
        <p:spPr bwMode="auto">
          <a:xfrm>
            <a:off x="8935103" y="4824347"/>
            <a:ext cx="0" cy="30956"/>
          </a:xfrm>
          <a:prstGeom prst="line">
            <a:avLst/>
          </a:prstGeom>
          <a:noFill/>
          <a:ln w="19050" cap="flat">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55" name="Line 58"/>
          <p:cNvSpPr>
            <a:spLocks noChangeShapeType="1"/>
          </p:cNvSpPr>
          <p:nvPr/>
        </p:nvSpPr>
        <p:spPr bwMode="auto">
          <a:xfrm>
            <a:off x="9398775" y="4824347"/>
            <a:ext cx="0" cy="30956"/>
          </a:xfrm>
          <a:prstGeom prst="line">
            <a:avLst/>
          </a:prstGeom>
          <a:noFill/>
          <a:ln w="19050" cap="flat">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56" name="Rectangle 55"/>
          <p:cNvSpPr>
            <a:spLocks noChangeArrowheads="1"/>
          </p:cNvSpPr>
          <p:nvPr/>
        </p:nvSpPr>
        <p:spPr bwMode="auto">
          <a:xfrm>
            <a:off x="8864706" y="4865253"/>
            <a:ext cx="149774" cy="161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pPr>
            <a:r>
              <a:rPr lang="en-US" altLang="en-US" sz="1050" b="1" dirty="0">
                <a:solidFill>
                  <a:schemeClr val="accent1">
                    <a:lumMod val="50000"/>
                  </a:schemeClr>
                </a:solidFill>
                <a:latin typeface="Arial" panose="020B0604020202020204" pitchFamily="34" charset="0"/>
              </a:rPr>
              <a:t>39</a:t>
            </a:r>
          </a:p>
        </p:txBody>
      </p:sp>
      <p:sp>
        <p:nvSpPr>
          <p:cNvPr id="57" name="Rectangle 56"/>
          <p:cNvSpPr>
            <a:spLocks noChangeArrowheads="1"/>
          </p:cNvSpPr>
          <p:nvPr/>
        </p:nvSpPr>
        <p:spPr bwMode="auto">
          <a:xfrm>
            <a:off x="9304250" y="4865253"/>
            <a:ext cx="149774" cy="161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pPr>
            <a:r>
              <a:rPr lang="en-US" altLang="en-US" sz="1050" b="1" dirty="0">
                <a:solidFill>
                  <a:schemeClr val="accent1">
                    <a:lumMod val="50000"/>
                  </a:schemeClr>
                </a:solidFill>
                <a:latin typeface="Arial" panose="020B0604020202020204" pitchFamily="34" charset="0"/>
              </a:rPr>
              <a:t>42</a:t>
            </a:r>
          </a:p>
        </p:txBody>
      </p:sp>
      <p:sp>
        <p:nvSpPr>
          <p:cNvPr id="58" name="Rectangle 57"/>
          <p:cNvSpPr>
            <a:spLocks noChangeArrowheads="1"/>
          </p:cNvSpPr>
          <p:nvPr/>
        </p:nvSpPr>
        <p:spPr bwMode="auto">
          <a:xfrm>
            <a:off x="5200924" y="5199200"/>
            <a:ext cx="64189"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pPr>
            <a:r>
              <a:rPr lang="en-US" altLang="en-US" sz="900" b="1" dirty="0">
                <a:solidFill>
                  <a:schemeClr val="accent1">
                    <a:lumMod val="50000"/>
                  </a:schemeClr>
                </a:solidFill>
                <a:latin typeface="Arial" panose="020B0604020202020204" pitchFamily="34" charset="0"/>
              </a:rPr>
              <a:t>0</a:t>
            </a:r>
          </a:p>
        </p:txBody>
      </p:sp>
      <p:grpSp>
        <p:nvGrpSpPr>
          <p:cNvPr id="59" name="Group 58"/>
          <p:cNvGrpSpPr/>
          <p:nvPr/>
        </p:nvGrpSpPr>
        <p:grpSpPr>
          <a:xfrm>
            <a:off x="2906436" y="2149868"/>
            <a:ext cx="2193371" cy="997745"/>
            <a:chOff x="1391952" y="1744663"/>
            <a:chExt cx="2193371" cy="1330326"/>
          </a:xfrm>
        </p:grpSpPr>
        <p:sp>
          <p:nvSpPr>
            <p:cNvPr id="115" name="Rectangle 114"/>
            <p:cNvSpPr>
              <a:spLocks noChangeArrowheads="1"/>
            </p:cNvSpPr>
            <p:nvPr/>
          </p:nvSpPr>
          <p:spPr bwMode="auto">
            <a:xfrm>
              <a:off x="1576363" y="1744663"/>
              <a:ext cx="9144" cy="82296"/>
            </a:xfrm>
            <a:prstGeom prst="rect">
              <a:avLst/>
            </a:prstGeom>
            <a:solidFill>
              <a:schemeClr val="accent1"/>
            </a:solidFill>
            <a:ln w="4763" cap="flat">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116" name="Rectangle 115"/>
            <p:cNvSpPr>
              <a:spLocks noChangeArrowheads="1"/>
            </p:cNvSpPr>
            <p:nvPr/>
          </p:nvSpPr>
          <p:spPr bwMode="auto">
            <a:xfrm>
              <a:off x="1611129" y="1744663"/>
              <a:ext cx="9144" cy="82296"/>
            </a:xfrm>
            <a:prstGeom prst="rect">
              <a:avLst/>
            </a:prstGeom>
            <a:solidFill>
              <a:schemeClr val="accent1"/>
            </a:solidFill>
            <a:ln w="4763" cap="flat">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117" name="Rectangle 116"/>
            <p:cNvSpPr>
              <a:spLocks noChangeArrowheads="1"/>
            </p:cNvSpPr>
            <p:nvPr/>
          </p:nvSpPr>
          <p:spPr bwMode="auto">
            <a:xfrm>
              <a:off x="1653453" y="1812925"/>
              <a:ext cx="9144" cy="82296"/>
            </a:xfrm>
            <a:prstGeom prst="rect">
              <a:avLst/>
            </a:prstGeom>
            <a:solidFill>
              <a:schemeClr val="accent1"/>
            </a:solidFill>
            <a:ln w="4763" cap="flat">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118" name="Rectangle 117"/>
            <p:cNvSpPr>
              <a:spLocks noChangeArrowheads="1"/>
            </p:cNvSpPr>
            <p:nvPr/>
          </p:nvSpPr>
          <p:spPr bwMode="auto">
            <a:xfrm>
              <a:off x="1718451" y="1885950"/>
              <a:ext cx="9144" cy="82296"/>
            </a:xfrm>
            <a:prstGeom prst="rect">
              <a:avLst/>
            </a:prstGeom>
            <a:solidFill>
              <a:schemeClr val="accent1"/>
            </a:solidFill>
            <a:ln w="4763" cap="flat">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119" name="Rectangle 118"/>
            <p:cNvSpPr>
              <a:spLocks noChangeArrowheads="1"/>
            </p:cNvSpPr>
            <p:nvPr/>
          </p:nvSpPr>
          <p:spPr bwMode="auto">
            <a:xfrm>
              <a:off x="1754729" y="1885950"/>
              <a:ext cx="9144" cy="82296"/>
            </a:xfrm>
            <a:prstGeom prst="rect">
              <a:avLst/>
            </a:prstGeom>
            <a:solidFill>
              <a:schemeClr val="accent1"/>
            </a:solidFill>
            <a:ln w="4763" cap="flat">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120" name="Rectangle 119"/>
            <p:cNvSpPr>
              <a:spLocks noChangeArrowheads="1"/>
            </p:cNvSpPr>
            <p:nvPr/>
          </p:nvSpPr>
          <p:spPr bwMode="auto">
            <a:xfrm>
              <a:off x="1888504" y="1885950"/>
              <a:ext cx="9144" cy="82296"/>
            </a:xfrm>
            <a:prstGeom prst="rect">
              <a:avLst/>
            </a:prstGeom>
            <a:solidFill>
              <a:schemeClr val="accent1"/>
            </a:solidFill>
            <a:ln w="4763" cap="flat">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121" name="Rectangle 120"/>
            <p:cNvSpPr>
              <a:spLocks noChangeArrowheads="1"/>
            </p:cNvSpPr>
            <p:nvPr/>
          </p:nvSpPr>
          <p:spPr bwMode="auto">
            <a:xfrm>
              <a:off x="1892282" y="1885950"/>
              <a:ext cx="9144" cy="82296"/>
            </a:xfrm>
            <a:prstGeom prst="rect">
              <a:avLst/>
            </a:prstGeom>
            <a:solidFill>
              <a:schemeClr val="accent1"/>
            </a:solidFill>
            <a:ln w="4763" cap="flat">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122" name="Rectangle 121"/>
            <p:cNvSpPr>
              <a:spLocks noChangeArrowheads="1"/>
            </p:cNvSpPr>
            <p:nvPr/>
          </p:nvSpPr>
          <p:spPr bwMode="auto">
            <a:xfrm>
              <a:off x="1942920" y="1957388"/>
              <a:ext cx="9144" cy="82296"/>
            </a:xfrm>
            <a:prstGeom prst="rect">
              <a:avLst/>
            </a:prstGeom>
            <a:solidFill>
              <a:schemeClr val="accent1"/>
            </a:solidFill>
            <a:ln w="4763" cap="flat">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123" name="Rectangle 122"/>
            <p:cNvSpPr>
              <a:spLocks noChangeArrowheads="1"/>
            </p:cNvSpPr>
            <p:nvPr/>
          </p:nvSpPr>
          <p:spPr bwMode="auto">
            <a:xfrm>
              <a:off x="1969373" y="1957388"/>
              <a:ext cx="9144" cy="82296"/>
            </a:xfrm>
            <a:prstGeom prst="rect">
              <a:avLst/>
            </a:prstGeom>
            <a:solidFill>
              <a:schemeClr val="accent1"/>
            </a:solidFill>
            <a:ln w="4763" cap="flat">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124" name="Rectangle 123"/>
            <p:cNvSpPr>
              <a:spLocks noChangeArrowheads="1"/>
            </p:cNvSpPr>
            <p:nvPr/>
          </p:nvSpPr>
          <p:spPr bwMode="auto">
            <a:xfrm>
              <a:off x="1969373" y="1957388"/>
              <a:ext cx="9144" cy="82296"/>
            </a:xfrm>
            <a:prstGeom prst="rect">
              <a:avLst/>
            </a:prstGeom>
            <a:solidFill>
              <a:schemeClr val="accent1"/>
            </a:solidFill>
            <a:ln w="4763" cap="flat">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125" name="Rectangle 124"/>
            <p:cNvSpPr>
              <a:spLocks noChangeArrowheads="1"/>
            </p:cNvSpPr>
            <p:nvPr/>
          </p:nvSpPr>
          <p:spPr bwMode="auto">
            <a:xfrm>
              <a:off x="1973907" y="1957388"/>
              <a:ext cx="9144" cy="82296"/>
            </a:xfrm>
            <a:prstGeom prst="rect">
              <a:avLst/>
            </a:prstGeom>
            <a:solidFill>
              <a:schemeClr val="accent1"/>
            </a:solidFill>
            <a:ln w="4763" cap="flat">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126" name="Rectangle 125"/>
            <p:cNvSpPr>
              <a:spLocks noChangeArrowheads="1"/>
            </p:cNvSpPr>
            <p:nvPr/>
          </p:nvSpPr>
          <p:spPr bwMode="auto">
            <a:xfrm>
              <a:off x="1989023" y="1957388"/>
              <a:ext cx="9144" cy="82296"/>
            </a:xfrm>
            <a:prstGeom prst="rect">
              <a:avLst/>
            </a:prstGeom>
            <a:solidFill>
              <a:schemeClr val="accent1"/>
            </a:solidFill>
            <a:ln w="4763" cap="flat">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127" name="Rectangle 126"/>
            <p:cNvSpPr>
              <a:spLocks noChangeArrowheads="1"/>
            </p:cNvSpPr>
            <p:nvPr/>
          </p:nvSpPr>
          <p:spPr bwMode="auto">
            <a:xfrm>
              <a:off x="2020011" y="2051050"/>
              <a:ext cx="9144" cy="82296"/>
            </a:xfrm>
            <a:prstGeom prst="rect">
              <a:avLst/>
            </a:prstGeom>
            <a:solidFill>
              <a:schemeClr val="accent1"/>
            </a:solidFill>
            <a:ln w="4763" cap="flat">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128" name="Rectangle 127"/>
            <p:cNvSpPr>
              <a:spLocks noChangeArrowheads="1"/>
            </p:cNvSpPr>
            <p:nvPr/>
          </p:nvSpPr>
          <p:spPr bwMode="auto">
            <a:xfrm>
              <a:off x="2030592" y="2051050"/>
              <a:ext cx="9144" cy="82296"/>
            </a:xfrm>
            <a:prstGeom prst="rect">
              <a:avLst/>
            </a:prstGeom>
            <a:solidFill>
              <a:schemeClr val="accent1"/>
            </a:solidFill>
            <a:ln w="4763" cap="flat">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129" name="Rectangle 128"/>
            <p:cNvSpPr>
              <a:spLocks noChangeArrowheads="1"/>
            </p:cNvSpPr>
            <p:nvPr/>
          </p:nvSpPr>
          <p:spPr bwMode="auto">
            <a:xfrm>
              <a:off x="2106926" y="2238375"/>
              <a:ext cx="9144" cy="82296"/>
            </a:xfrm>
            <a:prstGeom prst="rect">
              <a:avLst/>
            </a:prstGeom>
            <a:solidFill>
              <a:schemeClr val="accent1"/>
            </a:solidFill>
            <a:ln w="4763" cap="flat">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130" name="Rectangle 129"/>
            <p:cNvSpPr>
              <a:spLocks noChangeArrowheads="1"/>
            </p:cNvSpPr>
            <p:nvPr/>
          </p:nvSpPr>
          <p:spPr bwMode="auto">
            <a:xfrm>
              <a:off x="2112217" y="2238375"/>
              <a:ext cx="9144" cy="82296"/>
            </a:xfrm>
            <a:prstGeom prst="rect">
              <a:avLst/>
            </a:prstGeom>
            <a:solidFill>
              <a:schemeClr val="accent1"/>
            </a:solidFill>
            <a:ln w="4763" cap="flat">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131" name="Rectangle 130"/>
            <p:cNvSpPr>
              <a:spLocks noChangeArrowheads="1"/>
            </p:cNvSpPr>
            <p:nvPr/>
          </p:nvSpPr>
          <p:spPr bwMode="auto">
            <a:xfrm>
              <a:off x="2127333" y="2238375"/>
              <a:ext cx="9144" cy="82296"/>
            </a:xfrm>
            <a:prstGeom prst="rect">
              <a:avLst/>
            </a:prstGeom>
            <a:solidFill>
              <a:schemeClr val="accent1"/>
            </a:solidFill>
            <a:ln w="4763" cap="flat">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132" name="Rectangle 131"/>
            <p:cNvSpPr>
              <a:spLocks noChangeArrowheads="1"/>
            </p:cNvSpPr>
            <p:nvPr/>
          </p:nvSpPr>
          <p:spPr bwMode="auto">
            <a:xfrm>
              <a:off x="2131867" y="2238375"/>
              <a:ext cx="9144" cy="82296"/>
            </a:xfrm>
            <a:prstGeom prst="rect">
              <a:avLst/>
            </a:prstGeom>
            <a:solidFill>
              <a:schemeClr val="accent1"/>
            </a:solidFill>
            <a:ln w="4763" cap="flat">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133" name="Rectangle 132"/>
            <p:cNvSpPr>
              <a:spLocks noChangeArrowheads="1"/>
            </p:cNvSpPr>
            <p:nvPr/>
          </p:nvSpPr>
          <p:spPr bwMode="auto">
            <a:xfrm>
              <a:off x="2137158" y="2238375"/>
              <a:ext cx="9144" cy="82296"/>
            </a:xfrm>
            <a:prstGeom prst="rect">
              <a:avLst/>
            </a:prstGeom>
            <a:solidFill>
              <a:schemeClr val="accent1"/>
            </a:solidFill>
            <a:ln w="4763" cap="flat">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134" name="Rectangle 133"/>
            <p:cNvSpPr>
              <a:spLocks noChangeArrowheads="1"/>
            </p:cNvSpPr>
            <p:nvPr/>
          </p:nvSpPr>
          <p:spPr bwMode="auto">
            <a:xfrm>
              <a:off x="2137158" y="2238375"/>
              <a:ext cx="9144" cy="82296"/>
            </a:xfrm>
            <a:prstGeom prst="rect">
              <a:avLst/>
            </a:prstGeom>
            <a:solidFill>
              <a:schemeClr val="accent1"/>
            </a:solidFill>
            <a:ln w="4763" cap="flat">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135" name="Rectangle 134"/>
            <p:cNvSpPr>
              <a:spLocks noChangeArrowheads="1"/>
            </p:cNvSpPr>
            <p:nvPr/>
          </p:nvSpPr>
          <p:spPr bwMode="auto">
            <a:xfrm>
              <a:off x="2147739" y="2347913"/>
              <a:ext cx="9144" cy="82296"/>
            </a:xfrm>
            <a:prstGeom prst="rect">
              <a:avLst/>
            </a:prstGeom>
            <a:solidFill>
              <a:schemeClr val="accent1"/>
            </a:solidFill>
            <a:ln w="4763" cap="flat">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136" name="Rectangle 135"/>
            <p:cNvSpPr>
              <a:spLocks noChangeArrowheads="1"/>
            </p:cNvSpPr>
            <p:nvPr/>
          </p:nvSpPr>
          <p:spPr bwMode="auto">
            <a:xfrm>
              <a:off x="2157564" y="2347913"/>
              <a:ext cx="9144" cy="82296"/>
            </a:xfrm>
            <a:prstGeom prst="rect">
              <a:avLst/>
            </a:prstGeom>
            <a:solidFill>
              <a:schemeClr val="accent1"/>
            </a:solidFill>
            <a:ln w="4763" cap="flat">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137" name="Rectangle 136"/>
            <p:cNvSpPr>
              <a:spLocks noChangeArrowheads="1"/>
            </p:cNvSpPr>
            <p:nvPr/>
          </p:nvSpPr>
          <p:spPr bwMode="auto">
            <a:xfrm>
              <a:off x="2184017" y="2597150"/>
              <a:ext cx="9144" cy="82296"/>
            </a:xfrm>
            <a:prstGeom prst="rect">
              <a:avLst/>
            </a:prstGeom>
            <a:solidFill>
              <a:schemeClr val="accent1"/>
            </a:solidFill>
            <a:ln w="4763" cap="flat">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138" name="Rectangle 137"/>
            <p:cNvSpPr>
              <a:spLocks noChangeArrowheads="1"/>
            </p:cNvSpPr>
            <p:nvPr/>
          </p:nvSpPr>
          <p:spPr bwMode="auto">
            <a:xfrm>
              <a:off x="2184017" y="2597150"/>
              <a:ext cx="9144" cy="82296"/>
            </a:xfrm>
            <a:prstGeom prst="rect">
              <a:avLst/>
            </a:prstGeom>
            <a:solidFill>
              <a:schemeClr val="accent1"/>
            </a:solidFill>
            <a:ln w="4763" cap="flat">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139" name="Rectangle 138"/>
            <p:cNvSpPr>
              <a:spLocks noChangeArrowheads="1"/>
            </p:cNvSpPr>
            <p:nvPr/>
          </p:nvSpPr>
          <p:spPr bwMode="auto">
            <a:xfrm>
              <a:off x="2184017" y="2597150"/>
              <a:ext cx="9144" cy="82296"/>
            </a:xfrm>
            <a:prstGeom prst="rect">
              <a:avLst/>
            </a:prstGeom>
            <a:solidFill>
              <a:schemeClr val="accent1"/>
            </a:solidFill>
            <a:ln w="4763" cap="flat">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140" name="Rectangle 139"/>
            <p:cNvSpPr>
              <a:spLocks noChangeArrowheads="1"/>
            </p:cNvSpPr>
            <p:nvPr/>
          </p:nvSpPr>
          <p:spPr bwMode="auto">
            <a:xfrm>
              <a:off x="2193842" y="2597150"/>
              <a:ext cx="9144" cy="82296"/>
            </a:xfrm>
            <a:prstGeom prst="rect">
              <a:avLst/>
            </a:prstGeom>
            <a:solidFill>
              <a:schemeClr val="accent1"/>
            </a:solidFill>
            <a:ln w="4763" cap="flat">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141" name="Rectangle 140"/>
            <p:cNvSpPr>
              <a:spLocks noChangeArrowheads="1"/>
            </p:cNvSpPr>
            <p:nvPr/>
          </p:nvSpPr>
          <p:spPr bwMode="auto">
            <a:xfrm>
              <a:off x="2218783" y="2597150"/>
              <a:ext cx="9144" cy="82296"/>
            </a:xfrm>
            <a:prstGeom prst="rect">
              <a:avLst/>
            </a:prstGeom>
            <a:solidFill>
              <a:schemeClr val="accent1"/>
            </a:solidFill>
            <a:ln w="4763" cap="flat">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142" name="Rectangle 141"/>
            <p:cNvSpPr>
              <a:spLocks noChangeArrowheads="1"/>
            </p:cNvSpPr>
            <p:nvPr/>
          </p:nvSpPr>
          <p:spPr bwMode="auto">
            <a:xfrm>
              <a:off x="2239945" y="2597150"/>
              <a:ext cx="9144" cy="82296"/>
            </a:xfrm>
            <a:prstGeom prst="rect">
              <a:avLst/>
            </a:prstGeom>
            <a:solidFill>
              <a:schemeClr val="accent1"/>
            </a:solidFill>
            <a:ln w="4763" cap="flat">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143" name="Rectangle 142"/>
            <p:cNvSpPr>
              <a:spLocks noChangeArrowheads="1"/>
            </p:cNvSpPr>
            <p:nvPr/>
          </p:nvSpPr>
          <p:spPr bwMode="auto">
            <a:xfrm>
              <a:off x="2351046" y="2597150"/>
              <a:ext cx="9144" cy="82296"/>
            </a:xfrm>
            <a:prstGeom prst="rect">
              <a:avLst/>
            </a:prstGeom>
            <a:solidFill>
              <a:schemeClr val="accent1"/>
            </a:solidFill>
            <a:ln w="4763" cap="flat">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144" name="Rectangle 143"/>
            <p:cNvSpPr>
              <a:spLocks noChangeArrowheads="1"/>
            </p:cNvSpPr>
            <p:nvPr/>
          </p:nvSpPr>
          <p:spPr bwMode="auto">
            <a:xfrm>
              <a:off x="2488600" y="2597150"/>
              <a:ext cx="9144" cy="82296"/>
            </a:xfrm>
            <a:prstGeom prst="rect">
              <a:avLst/>
            </a:prstGeom>
            <a:solidFill>
              <a:schemeClr val="accent1"/>
            </a:solidFill>
            <a:ln w="4763" cap="flat">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145" name="Rectangle 144"/>
            <p:cNvSpPr>
              <a:spLocks noChangeArrowheads="1"/>
            </p:cNvSpPr>
            <p:nvPr/>
          </p:nvSpPr>
          <p:spPr bwMode="auto">
            <a:xfrm>
              <a:off x="2666966" y="2992438"/>
              <a:ext cx="9144" cy="82296"/>
            </a:xfrm>
            <a:prstGeom prst="rect">
              <a:avLst/>
            </a:prstGeom>
            <a:solidFill>
              <a:schemeClr val="accent1"/>
            </a:solidFill>
            <a:ln w="4763" cap="flat">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146" name="Rectangle 145"/>
            <p:cNvSpPr>
              <a:spLocks noChangeArrowheads="1"/>
            </p:cNvSpPr>
            <p:nvPr/>
          </p:nvSpPr>
          <p:spPr bwMode="auto">
            <a:xfrm>
              <a:off x="2673768" y="2992438"/>
              <a:ext cx="9144" cy="82296"/>
            </a:xfrm>
            <a:prstGeom prst="rect">
              <a:avLst/>
            </a:prstGeom>
            <a:solidFill>
              <a:schemeClr val="accent1"/>
            </a:solidFill>
            <a:ln w="4763" cap="flat">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147" name="Rectangle 146"/>
            <p:cNvSpPr>
              <a:spLocks noChangeArrowheads="1"/>
            </p:cNvSpPr>
            <p:nvPr/>
          </p:nvSpPr>
          <p:spPr bwMode="auto">
            <a:xfrm>
              <a:off x="2682082" y="2992438"/>
              <a:ext cx="9144" cy="82296"/>
            </a:xfrm>
            <a:prstGeom prst="rect">
              <a:avLst/>
            </a:prstGeom>
            <a:solidFill>
              <a:schemeClr val="accent1"/>
            </a:solidFill>
            <a:ln w="4763" cap="flat">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148" name="Rectangle 147"/>
            <p:cNvSpPr>
              <a:spLocks noChangeArrowheads="1"/>
            </p:cNvSpPr>
            <p:nvPr/>
          </p:nvSpPr>
          <p:spPr bwMode="auto">
            <a:xfrm>
              <a:off x="2755393" y="2992438"/>
              <a:ext cx="9144" cy="82296"/>
            </a:xfrm>
            <a:prstGeom prst="rect">
              <a:avLst/>
            </a:prstGeom>
            <a:solidFill>
              <a:schemeClr val="accent1"/>
            </a:solidFill>
            <a:ln w="4763" cap="flat">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149" name="Rectangle 148"/>
            <p:cNvSpPr>
              <a:spLocks noChangeArrowheads="1"/>
            </p:cNvSpPr>
            <p:nvPr/>
          </p:nvSpPr>
          <p:spPr bwMode="auto">
            <a:xfrm>
              <a:off x="3061488" y="2992438"/>
              <a:ext cx="9144" cy="82296"/>
            </a:xfrm>
            <a:prstGeom prst="rect">
              <a:avLst/>
            </a:prstGeom>
            <a:solidFill>
              <a:schemeClr val="accent1"/>
            </a:solidFill>
            <a:ln w="4763" cap="flat">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150" name="Rectangle 149"/>
            <p:cNvSpPr>
              <a:spLocks noChangeArrowheads="1"/>
            </p:cNvSpPr>
            <p:nvPr/>
          </p:nvSpPr>
          <p:spPr bwMode="auto">
            <a:xfrm>
              <a:off x="3066022" y="2992438"/>
              <a:ext cx="9144" cy="82296"/>
            </a:xfrm>
            <a:prstGeom prst="rect">
              <a:avLst/>
            </a:prstGeom>
            <a:solidFill>
              <a:schemeClr val="accent1"/>
            </a:solidFill>
            <a:ln w="4763" cap="flat">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151" name="Rectangle 150"/>
            <p:cNvSpPr>
              <a:spLocks noChangeArrowheads="1"/>
            </p:cNvSpPr>
            <p:nvPr/>
          </p:nvSpPr>
          <p:spPr bwMode="auto">
            <a:xfrm>
              <a:off x="3111369" y="2992438"/>
              <a:ext cx="9144" cy="82296"/>
            </a:xfrm>
            <a:prstGeom prst="rect">
              <a:avLst/>
            </a:prstGeom>
            <a:solidFill>
              <a:schemeClr val="accent1"/>
            </a:solidFill>
            <a:ln w="4763" cap="flat">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152" name="Rectangle 151"/>
            <p:cNvSpPr>
              <a:spLocks noChangeArrowheads="1"/>
            </p:cNvSpPr>
            <p:nvPr/>
          </p:nvSpPr>
          <p:spPr bwMode="auto">
            <a:xfrm>
              <a:off x="3126485" y="2992438"/>
              <a:ext cx="9144" cy="82296"/>
            </a:xfrm>
            <a:prstGeom prst="rect">
              <a:avLst/>
            </a:prstGeom>
            <a:solidFill>
              <a:schemeClr val="accent1"/>
            </a:solidFill>
            <a:ln w="4763" cap="flat">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153" name="Rectangle 152"/>
            <p:cNvSpPr>
              <a:spLocks noChangeArrowheads="1"/>
            </p:cNvSpPr>
            <p:nvPr/>
          </p:nvSpPr>
          <p:spPr bwMode="auto">
            <a:xfrm>
              <a:off x="3131775" y="2992438"/>
              <a:ext cx="9144" cy="82296"/>
            </a:xfrm>
            <a:prstGeom prst="rect">
              <a:avLst/>
            </a:prstGeom>
            <a:solidFill>
              <a:schemeClr val="accent1"/>
            </a:solidFill>
            <a:ln w="4763" cap="flat">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154" name="Rectangle 153"/>
            <p:cNvSpPr>
              <a:spLocks noChangeArrowheads="1"/>
            </p:cNvSpPr>
            <p:nvPr/>
          </p:nvSpPr>
          <p:spPr bwMode="auto">
            <a:xfrm>
              <a:off x="3146891" y="2992438"/>
              <a:ext cx="9144" cy="82296"/>
            </a:xfrm>
            <a:prstGeom prst="rect">
              <a:avLst/>
            </a:prstGeom>
            <a:solidFill>
              <a:schemeClr val="accent1"/>
            </a:solidFill>
            <a:ln w="4763" cap="flat">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155" name="Rectangle 154"/>
            <p:cNvSpPr>
              <a:spLocks noChangeArrowheads="1"/>
            </p:cNvSpPr>
            <p:nvPr/>
          </p:nvSpPr>
          <p:spPr bwMode="auto">
            <a:xfrm>
              <a:off x="3576179" y="2992438"/>
              <a:ext cx="9144" cy="82296"/>
            </a:xfrm>
            <a:prstGeom prst="rect">
              <a:avLst/>
            </a:prstGeom>
            <a:solidFill>
              <a:schemeClr val="accent1"/>
            </a:solidFill>
            <a:ln w="4763" cap="flat">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156" name="Freeform 48"/>
            <p:cNvSpPr>
              <a:spLocks/>
            </p:cNvSpPr>
            <p:nvPr/>
          </p:nvSpPr>
          <p:spPr bwMode="auto">
            <a:xfrm>
              <a:off x="1391952" y="1822451"/>
              <a:ext cx="2187252" cy="1252538"/>
            </a:xfrm>
            <a:custGeom>
              <a:avLst/>
              <a:gdLst>
                <a:gd name="T0" fmla="*/ 0 w 2894"/>
                <a:gd name="T1" fmla="*/ 0 h 789"/>
                <a:gd name="T2" fmla="*/ 326 w 2894"/>
                <a:gd name="T3" fmla="*/ 0 h 789"/>
                <a:gd name="T4" fmla="*/ 326 w 2894"/>
                <a:gd name="T5" fmla="*/ 43 h 789"/>
                <a:gd name="T6" fmla="*/ 434 w 2894"/>
                <a:gd name="T7" fmla="*/ 43 h 789"/>
                <a:gd name="T8" fmla="*/ 434 w 2894"/>
                <a:gd name="T9" fmla="*/ 92 h 789"/>
                <a:gd name="T10" fmla="*/ 703 w 2894"/>
                <a:gd name="T11" fmla="*/ 92 h 789"/>
                <a:gd name="T12" fmla="*/ 703 w 2894"/>
                <a:gd name="T13" fmla="*/ 138 h 789"/>
                <a:gd name="T14" fmla="*/ 819 w 2894"/>
                <a:gd name="T15" fmla="*/ 138 h 789"/>
                <a:gd name="T16" fmla="*/ 819 w 2894"/>
                <a:gd name="T17" fmla="*/ 197 h 789"/>
                <a:gd name="T18" fmla="*/ 858 w 2894"/>
                <a:gd name="T19" fmla="*/ 197 h 789"/>
                <a:gd name="T20" fmla="*/ 858 w 2894"/>
                <a:gd name="T21" fmla="*/ 252 h 789"/>
                <a:gd name="T22" fmla="*/ 948 w 2894"/>
                <a:gd name="T23" fmla="*/ 252 h 789"/>
                <a:gd name="T24" fmla="*/ 948 w 2894"/>
                <a:gd name="T25" fmla="*/ 314 h 789"/>
                <a:gd name="T26" fmla="*/ 1002 w 2894"/>
                <a:gd name="T27" fmla="*/ 314 h 789"/>
                <a:gd name="T28" fmla="*/ 1002 w 2894"/>
                <a:gd name="T29" fmla="*/ 383 h 789"/>
                <a:gd name="T30" fmla="*/ 1041 w 2894"/>
                <a:gd name="T31" fmla="*/ 383 h 789"/>
                <a:gd name="T32" fmla="*/ 1041 w 2894"/>
                <a:gd name="T33" fmla="*/ 540 h 789"/>
                <a:gd name="T34" fmla="*/ 1535 w 2894"/>
                <a:gd name="T35" fmla="*/ 540 h 789"/>
                <a:gd name="T36" fmla="*/ 1535 w 2894"/>
                <a:gd name="T37" fmla="*/ 668 h 789"/>
                <a:gd name="T38" fmla="*/ 1644 w 2894"/>
                <a:gd name="T39" fmla="*/ 668 h 789"/>
                <a:gd name="T40" fmla="*/ 1644 w 2894"/>
                <a:gd name="T41" fmla="*/ 789 h 789"/>
                <a:gd name="T42" fmla="*/ 2894 w 2894"/>
                <a:gd name="T43" fmla="*/ 789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94" h="789">
                  <a:moveTo>
                    <a:pt x="0" y="0"/>
                  </a:moveTo>
                  <a:lnTo>
                    <a:pt x="326" y="0"/>
                  </a:lnTo>
                  <a:lnTo>
                    <a:pt x="326" y="43"/>
                  </a:lnTo>
                  <a:lnTo>
                    <a:pt x="434" y="43"/>
                  </a:lnTo>
                  <a:lnTo>
                    <a:pt x="434" y="92"/>
                  </a:lnTo>
                  <a:lnTo>
                    <a:pt x="703" y="92"/>
                  </a:lnTo>
                  <a:lnTo>
                    <a:pt x="703" y="138"/>
                  </a:lnTo>
                  <a:lnTo>
                    <a:pt x="819" y="138"/>
                  </a:lnTo>
                  <a:lnTo>
                    <a:pt x="819" y="197"/>
                  </a:lnTo>
                  <a:lnTo>
                    <a:pt x="858" y="197"/>
                  </a:lnTo>
                  <a:lnTo>
                    <a:pt x="858" y="252"/>
                  </a:lnTo>
                  <a:lnTo>
                    <a:pt x="948" y="252"/>
                  </a:lnTo>
                  <a:lnTo>
                    <a:pt x="948" y="314"/>
                  </a:lnTo>
                  <a:lnTo>
                    <a:pt x="1002" y="314"/>
                  </a:lnTo>
                  <a:lnTo>
                    <a:pt x="1002" y="383"/>
                  </a:lnTo>
                  <a:lnTo>
                    <a:pt x="1041" y="383"/>
                  </a:lnTo>
                  <a:lnTo>
                    <a:pt x="1041" y="540"/>
                  </a:lnTo>
                  <a:lnTo>
                    <a:pt x="1535" y="540"/>
                  </a:lnTo>
                  <a:lnTo>
                    <a:pt x="1535" y="668"/>
                  </a:lnTo>
                  <a:lnTo>
                    <a:pt x="1644" y="668"/>
                  </a:lnTo>
                  <a:lnTo>
                    <a:pt x="1644" y="789"/>
                  </a:lnTo>
                  <a:lnTo>
                    <a:pt x="2894" y="789"/>
                  </a:lnTo>
                </a:path>
              </a:pathLst>
            </a:custGeom>
            <a:noFill/>
            <a:ln w="28575" cap="flat">
              <a:solidFill>
                <a:schemeClr val="accent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grpSp>
      <p:sp>
        <p:nvSpPr>
          <p:cNvPr id="60" name="Freeform 424"/>
          <p:cNvSpPr>
            <a:spLocks/>
          </p:cNvSpPr>
          <p:nvPr/>
        </p:nvSpPr>
        <p:spPr bwMode="auto">
          <a:xfrm>
            <a:off x="2903125" y="2206568"/>
            <a:ext cx="6148137" cy="1027487"/>
          </a:xfrm>
          <a:custGeom>
            <a:avLst/>
            <a:gdLst>
              <a:gd name="T0" fmla="*/ 0 w 1400"/>
              <a:gd name="T1" fmla="*/ 0 h 260"/>
              <a:gd name="T2" fmla="*/ 18 w 1400"/>
              <a:gd name="T3" fmla="*/ 0 h 260"/>
              <a:gd name="T4" fmla="*/ 18 w 1400"/>
              <a:gd name="T5" fmla="*/ 13 h 260"/>
              <a:gd name="T6" fmla="*/ 20 w 1400"/>
              <a:gd name="T7" fmla="*/ 13 h 260"/>
              <a:gd name="T8" fmla="*/ 20 w 1400"/>
              <a:gd name="T9" fmla="*/ 26 h 260"/>
              <a:gd name="T10" fmla="*/ 38 w 1400"/>
              <a:gd name="T11" fmla="*/ 26 h 260"/>
              <a:gd name="T12" fmla="*/ 38 w 1400"/>
              <a:gd name="T13" fmla="*/ 39 h 260"/>
              <a:gd name="T14" fmla="*/ 48 w 1400"/>
              <a:gd name="T15" fmla="*/ 39 h 260"/>
              <a:gd name="T16" fmla="*/ 48 w 1400"/>
              <a:gd name="T17" fmla="*/ 52 h 260"/>
              <a:gd name="T18" fmla="*/ 55 w 1400"/>
              <a:gd name="T19" fmla="*/ 52 h 260"/>
              <a:gd name="T20" fmla="*/ 55 w 1400"/>
              <a:gd name="T21" fmla="*/ 65 h 260"/>
              <a:gd name="T22" fmla="*/ 58 w 1400"/>
              <a:gd name="T23" fmla="*/ 65 h 260"/>
              <a:gd name="T24" fmla="*/ 58 w 1400"/>
              <a:gd name="T25" fmla="*/ 78 h 260"/>
              <a:gd name="T26" fmla="*/ 64 w 1400"/>
              <a:gd name="T27" fmla="*/ 78 h 260"/>
              <a:gd name="T28" fmla="*/ 64 w 1400"/>
              <a:gd name="T29" fmla="*/ 92 h 260"/>
              <a:gd name="T30" fmla="*/ 71 w 1400"/>
              <a:gd name="T31" fmla="*/ 92 h 260"/>
              <a:gd name="T32" fmla="*/ 71 w 1400"/>
              <a:gd name="T33" fmla="*/ 105 h 260"/>
              <a:gd name="T34" fmla="*/ 133 w 1400"/>
              <a:gd name="T35" fmla="*/ 105 h 260"/>
              <a:gd name="T36" fmla="*/ 133 w 1400"/>
              <a:gd name="T37" fmla="*/ 120 h 260"/>
              <a:gd name="T38" fmla="*/ 163 w 1400"/>
              <a:gd name="T39" fmla="*/ 120 h 260"/>
              <a:gd name="T40" fmla="*/ 163 w 1400"/>
              <a:gd name="T41" fmla="*/ 137 h 260"/>
              <a:gd name="T42" fmla="*/ 183 w 1400"/>
              <a:gd name="T43" fmla="*/ 137 h 260"/>
              <a:gd name="T44" fmla="*/ 183 w 1400"/>
              <a:gd name="T45" fmla="*/ 155 h 260"/>
              <a:gd name="T46" fmla="*/ 188 w 1400"/>
              <a:gd name="T47" fmla="*/ 155 h 260"/>
              <a:gd name="T48" fmla="*/ 188 w 1400"/>
              <a:gd name="T49" fmla="*/ 172 h 260"/>
              <a:gd name="T50" fmla="*/ 252 w 1400"/>
              <a:gd name="T51" fmla="*/ 172 h 260"/>
              <a:gd name="T52" fmla="*/ 252 w 1400"/>
              <a:gd name="T53" fmla="*/ 193 h 260"/>
              <a:gd name="T54" fmla="*/ 269 w 1400"/>
              <a:gd name="T55" fmla="*/ 193 h 260"/>
              <a:gd name="T56" fmla="*/ 269 w 1400"/>
              <a:gd name="T57" fmla="*/ 214 h 260"/>
              <a:gd name="T58" fmla="*/ 280 w 1400"/>
              <a:gd name="T59" fmla="*/ 214 h 260"/>
              <a:gd name="T60" fmla="*/ 280 w 1400"/>
              <a:gd name="T61" fmla="*/ 237 h 260"/>
              <a:gd name="T62" fmla="*/ 281 w 1400"/>
              <a:gd name="T63" fmla="*/ 237 h 260"/>
              <a:gd name="T64" fmla="*/ 281 w 1400"/>
              <a:gd name="T65" fmla="*/ 260 h 260"/>
              <a:gd name="T66" fmla="*/ 1400 w 1400"/>
              <a:gd name="T67" fmla="*/ 260 h 260"/>
              <a:gd name="T68" fmla="*/ 1400 w 1400"/>
              <a:gd name="T69" fmla="*/ 260 h 260"/>
              <a:gd name="T70" fmla="*/ 1400 w 1400"/>
              <a:gd name="T71"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00" h="260">
                <a:moveTo>
                  <a:pt x="0" y="0"/>
                </a:moveTo>
                <a:lnTo>
                  <a:pt x="18" y="0"/>
                </a:lnTo>
                <a:lnTo>
                  <a:pt x="18" y="13"/>
                </a:lnTo>
                <a:lnTo>
                  <a:pt x="20" y="13"/>
                </a:lnTo>
                <a:lnTo>
                  <a:pt x="20" y="26"/>
                </a:lnTo>
                <a:lnTo>
                  <a:pt x="38" y="26"/>
                </a:lnTo>
                <a:lnTo>
                  <a:pt x="38" y="39"/>
                </a:lnTo>
                <a:lnTo>
                  <a:pt x="48" y="39"/>
                </a:lnTo>
                <a:lnTo>
                  <a:pt x="48" y="52"/>
                </a:lnTo>
                <a:lnTo>
                  <a:pt x="55" y="52"/>
                </a:lnTo>
                <a:lnTo>
                  <a:pt x="55" y="65"/>
                </a:lnTo>
                <a:lnTo>
                  <a:pt x="58" y="65"/>
                </a:lnTo>
                <a:lnTo>
                  <a:pt x="58" y="78"/>
                </a:lnTo>
                <a:lnTo>
                  <a:pt x="64" y="78"/>
                </a:lnTo>
                <a:lnTo>
                  <a:pt x="64" y="92"/>
                </a:lnTo>
                <a:lnTo>
                  <a:pt x="71" y="92"/>
                </a:lnTo>
                <a:lnTo>
                  <a:pt x="71" y="105"/>
                </a:lnTo>
                <a:lnTo>
                  <a:pt x="133" y="105"/>
                </a:lnTo>
                <a:lnTo>
                  <a:pt x="133" y="120"/>
                </a:lnTo>
                <a:lnTo>
                  <a:pt x="163" y="120"/>
                </a:lnTo>
                <a:lnTo>
                  <a:pt x="163" y="137"/>
                </a:lnTo>
                <a:lnTo>
                  <a:pt x="183" y="137"/>
                </a:lnTo>
                <a:lnTo>
                  <a:pt x="183" y="155"/>
                </a:lnTo>
                <a:lnTo>
                  <a:pt x="188" y="155"/>
                </a:lnTo>
                <a:lnTo>
                  <a:pt x="188" y="172"/>
                </a:lnTo>
                <a:lnTo>
                  <a:pt x="252" y="172"/>
                </a:lnTo>
                <a:lnTo>
                  <a:pt x="252" y="193"/>
                </a:lnTo>
                <a:lnTo>
                  <a:pt x="269" y="193"/>
                </a:lnTo>
                <a:lnTo>
                  <a:pt x="269" y="214"/>
                </a:lnTo>
                <a:lnTo>
                  <a:pt x="280" y="214"/>
                </a:lnTo>
                <a:lnTo>
                  <a:pt x="280" y="237"/>
                </a:lnTo>
                <a:lnTo>
                  <a:pt x="281" y="237"/>
                </a:lnTo>
                <a:lnTo>
                  <a:pt x="281" y="260"/>
                </a:lnTo>
                <a:lnTo>
                  <a:pt x="1400" y="260"/>
                </a:lnTo>
                <a:lnTo>
                  <a:pt x="1400" y="260"/>
                </a:lnTo>
                <a:lnTo>
                  <a:pt x="1400" y="260"/>
                </a:lnTo>
              </a:path>
            </a:pathLst>
          </a:custGeom>
          <a:noFill/>
          <a:ln w="28575">
            <a:solidFill>
              <a:schemeClr val="accent3"/>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61" name="Rectangle 60"/>
          <p:cNvSpPr>
            <a:spLocks noChangeArrowheads="1"/>
          </p:cNvSpPr>
          <p:nvPr/>
        </p:nvSpPr>
        <p:spPr bwMode="auto">
          <a:xfrm>
            <a:off x="2895955" y="2140580"/>
            <a:ext cx="9144" cy="61722"/>
          </a:xfrm>
          <a:prstGeom prst="rect">
            <a:avLst/>
          </a:prstGeom>
          <a:solidFill>
            <a:schemeClr val="accent3"/>
          </a:solidFill>
          <a:ln w="0">
            <a:no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62" name="Rectangle 61"/>
          <p:cNvSpPr>
            <a:spLocks noChangeArrowheads="1"/>
          </p:cNvSpPr>
          <p:nvPr/>
        </p:nvSpPr>
        <p:spPr bwMode="auto">
          <a:xfrm>
            <a:off x="2895955" y="2140580"/>
            <a:ext cx="9144" cy="61722"/>
          </a:xfrm>
          <a:prstGeom prst="rect">
            <a:avLst/>
          </a:prstGeom>
          <a:solidFill>
            <a:schemeClr val="accent3"/>
          </a:solidFill>
          <a:ln w="0">
            <a:no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63" name="Rectangle 62"/>
          <p:cNvSpPr>
            <a:spLocks noChangeArrowheads="1"/>
          </p:cNvSpPr>
          <p:nvPr/>
        </p:nvSpPr>
        <p:spPr bwMode="auto">
          <a:xfrm>
            <a:off x="3111575" y="2346077"/>
            <a:ext cx="9144" cy="61722"/>
          </a:xfrm>
          <a:prstGeom prst="rect">
            <a:avLst/>
          </a:prstGeom>
          <a:solidFill>
            <a:schemeClr val="accent3"/>
          </a:solidFill>
          <a:ln w="0">
            <a:no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64" name="Rectangle 63"/>
          <p:cNvSpPr>
            <a:spLocks noChangeArrowheads="1"/>
          </p:cNvSpPr>
          <p:nvPr/>
        </p:nvSpPr>
        <p:spPr bwMode="auto">
          <a:xfrm>
            <a:off x="3204411" y="2554351"/>
            <a:ext cx="9144" cy="61722"/>
          </a:xfrm>
          <a:prstGeom prst="rect">
            <a:avLst/>
          </a:prstGeom>
          <a:solidFill>
            <a:schemeClr val="accent3"/>
          </a:solidFill>
          <a:ln w="0">
            <a:no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65" name="Rectangle 64"/>
          <p:cNvSpPr>
            <a:spLocks noChangeArrowheads="1"/>
          </p:cNvSpPr>
          <p:nvPr/>
        </p:nvSpPr>
        <p:spPr bwMode="auto">
          <a:xfrm>
            <a:off x="3216388" y="2554351"/>
            <a:ext cx="9144" cy="61722"/>
          </a:xfrm>
          <a:prstGeom prst="rect">
            <a:avLst/>
          </a:prstGeom>
          <a:solidFill>
            <a:schemeClr val="accent3"/>
          </a:solidFill>
          <a:ln w="0">
            <a:no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66" name="Rectangle 65"/>
          <p:cNvSpPr>
            <a:spLocks noChangeArrowheads="1"/>
          </p:cNvSpPr>
          <p:nvPr/>
        </p:nvSpPr>
        <p:spPr bwMode="auto">
          <a:xfrm>
            <a:off x="3238849" y="2554351"/>
            <a:ext cx="9144" cy="61722"/>
          </a:xfrm>
          <a:prstGeom prst="rect">
            <a:avLst/>
          </a:prstGeom>
          <a:solidFill>
            <a:schemeClr val="accent3"/>
          </a:solidFill>
          <a:ln w="0">
            <a:no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67" name="Rectangle 66"/>
          <p:cNvSpPr>
            <a:spLocks noChangeArrowheads="1"/>
          </p:cNvSpPr>
          <p:nvPr/>
        </p:nvSpPr>
        <p:spPr bwMode="auto">
          <a:xfrm>
            <a:off x="3261309" y="2554351"/>
            <a:ext cx="9144" cy="61722"/>
          </a:xfrm>
          <a:prstGeom prst="rect">
            <a:avLst/>
          </a:prstGeom>
          <a:solidFill>
            <a:schemeClr val="accent3"/>
          </a:solidFill>
          <a:ln w="0">
            <a:no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68" name="Rectangle 67"/>
          <p:cNvSpPr>
            <a:spLocks noChangeArrowheads="1"/>
          </p:cNvSpPr>
          <p:nvPr/>
        </p:nvSpPr>
        <p:spPr bwMode="auto">
          <a:xfrm>
            <a:off x="3274787" y="2554351"/>
            <a:ext cx="9144" cy="61722"/>
          </a:xfrm>
          <a:prstGeom prst="rect">
            <a:avLst/>
          </a:prstGeom>
          <a:solidFill>
            <a:schemeClr val="accent3"/>
          </a:solidFill>
          <a:ln w="0">
            <a:no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69" name="Rectangle 68"/>
          <p:cNvSpPr>
            <a:spLocks noChangeArrowheads="1"/>
          </p:cNvSpPr>
          <p:nvPr/>
        </p:nvSpPr>
        <p:spPr bwMode="auto">
          <a:xfrm>
            <a:off x="3467944" y="2554351"/>
            <a:ext cx="9144" cy="61722"/>
          </a:xfrm>
          <a:prstGeom prst="rect">
            <a:avLst/>
          </a:prstGeom>
          <a:solidFill>
            <a:schemeClr val="accent3"/>
          </a:solidFill>
          <a:ln w="0">
            <a:no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70" name="Rectangle 69"/>
          <p:cNvSpPr>
            <a:spLocks noChangeArrowheads="1"/>
          </p:cNvSpPr>
          <p:nvPr/>
        </p:nvSpPr>
        <p:spPr bwMode="auto">
          <a:xfrm>
            <a:off x="3554791" y="2612670"/>
            <a:ext cx="9144" cy="61722"/>
          </a:xfrm>
          <a:prstGeom prst="rect">
            <a:avLst/>
          </a:prstGeom>
          <a:solidFill>
            <a:schemeClr val="accent3"/>
          </a:solidFill>
          <a:ln w="0">
            <a:no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71" name="Rectangle 70"/>
          <p:cNvSpPr>
            <a:spLocks noChangeArrowheads="1"/>
          </p:cNvSpPr>
          <p:nvPr/>
        </p:nvSpPr>
        <p:spPr bwMode="auto">
          <a:xfrm>
            <a:off x="3572759" y="2612670"/>
            <a:ext cx="9144" cy="61722"/>
          </a:xfrm>
          <a:prstGeom prst="rect">
            <a:avLst/>
          </a:prstGeom>
          <a:solidFill>
            <a:schemeClr val="accent3"/>
          </a:solidFill>
          <a:ln w="0">
            <a:no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72" name="Rectangle 71"/>
          <p:cNvSpPr>
            <a:spLocks noChangeArrowheads="1"/>
          </p:cNvSpPr>
          <p:nvPr/>
        </p:nvSpPr>
        <p:spPr bwMode="auto">
          <a:xfrm>
            <a:off x="3620675" y="2682092"/>
            <a:ext cx="9144" cy="61722"/>
          </a:xfrm>
          <a:prstGeom prst="rect">
            <a:avLst/>
          </a:prstGeom>
          <a:solidFill>
            <a:schemeClr val="accent3"/>
          </a:solidFill>
          <a:ln w="0">
            <a:no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73" name="Rectangle 72"/>
          <p:cNvSpPr>
            <a:spLocks noChangeArrowheads="1"/>
          </p:cNvSpPr>
          <p:nvPr/>
        </p:nvSpPr>
        <p:spPr bwMode="auto">
          <a:xfrm>
            <a:off x="3661103" y="2682092"/>
            <a:ext cx="9144" cy="61722"/>
          </a:xfrm>
          <a:prstGeom prst="rect">
            <a:avLst/>
          </a:prstGeom>
          <a:solidFill>
            <a:schemeClr val="accent3"/>
          </a:solidFill>
          <a:ln w="0">
            <a:no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74" name="Rectangle 73"/>
          <p:cNvSpPr>
            <a:spLocks noChangeArrowheads="1"/>
          </p:cNvSpPr>
          <p:nvPr/>
        </p:nvSpPr>
        <p:spPr bwMode="auto">
          <a:xfrm>
            <a:off x="3726987" y="2818168"/>
            <a:ext cx="9144" cy="61722"/>
          </a:xfrm>
          <a:prstGeom prst="rect">
            <a:avLst/>
          </a:prstGeom>
          <a:solidFill>
            <a:schemeClr val="accent3"/>
          </a:solidFill>
          <a:ln w="0">
            <a:no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75" name="Rectangle 74"/>
          <p:cNvSpPr>
            <a:spLocks noChangeArrowheads="1"/>
          </p:cNvSpPr>
          <p:nvPr/>
        </p:nvSpPr>
        <p:spPr bwMode="auto">
          <a:xfrm>
            <a:off x="3735971" y="2818168"/>
            <a:ext cx="9144" cy="61722"/>
          </a:xfrm>
          <a:prstGeom prst="rect">
            <a:avLst/>
          </a:prstGeom>
          <a:solidFill>
            <a:schemeClr val="accent3"/>
          </a:solidFill>
          <a:ln w="0">
            <a:no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76" name="Rectangle 75"/>
          <p:cNvSpPr>
            <a:spLocks noChangeArrowheads="1"/>
          </p:cNvSpPr>
          <p:nvPr/>
        </p:nvSpPr>
        <p:spPr bwMode="auto">
          <a:xfrm>
            <a:off x="3756935" y="2818168"/>
            <a:ext cx="9144" cy="61722"/>
          </a:xfrm>
          <a:prstGeom prst="rect">
            <a:avLst/>
          </a:prstGeom>
          <a:solidFill>
            <a:schemeClr val="accent3"/>
          </a:solidFill>
          <a:ln w="0">
            <a:no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77" name="Rectangle 76"/>
          <p:cNvSpPr>
            <a:spLocks noChangeArrowheads="1"/>
          </p:cNvSpPr>
          <p:nvPr/>
        </p:nvSpPr>
        <p:spPr bwMode="auto">
          <a:xfrm>
            <a:off x="3933623" y="2818168"/>
            <a:ext cx="9144" cy="61722"/>
          </a:xfrm>
          <a:prstGeom prst="rect">
            <a:avLst/>
          </a:prstGeom>
          <a:solidFill>
            <a:schemeClr val="accent3"/>
          </a:solidFill>
          <a:ln w="0">
            <a:no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78" name="Rectangle 77"/>
          <p:cNvSpPr>
            <a:spLocks noChangeArrowheads="1"/>
          </p:cNvSpPr>
          <p:nvPr/>
        </p:nvSpPr>
        <p:spPr bwMode="auto">
          <a:xfrm>
            <a:off x="4090843" y="2984786"/>
            <a:ext cx="9144" cy="61722"/>
          </a:xfrm>
          <a:prstGeom prst="rect">
            <a:avLst/>
          </a:prstGeom>
          <a:solidFill>
            <a:schemeClr val="accent3"/>
          </a:solidFill>
          <a:ln w="0">
            <a:no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79" name="Rectangle 78"/>
          <p:cNvSpPr>
            <a:spLocks noChangeArrowheads="1"/>
          </p:cNvSpPr>
          <p:nvPr/>
        </p:nvSpPr>
        <p:spPr bwMode="auto">
          <a:xfrm>
            <a:off x="4108812" y="2984786"/>
            <a:ext cx="9144" cy="61722"/>
          </a:xfrm>
          <a:prstGeom prst="rect">
            <a:avLst/>
          </a:prstGeom>
          <a:solidFill>
            <a:schemeClr val="accent3"/>
          </a:solidFill>
          <a:ln w="0">
            <a:no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80" name="Rectangle 79"/>
          <p:cNvSpPr>
            <a:spLocks noChangeArrowheads="1"/>
          </p:cNvSpPr>
          <p:nvPr/>
        </p:nvSpPr>
        <p:spPr bwMode="auto">
          <a:xfrm>
            <a:off x="4143251" y="3168067"/>
            <a:ext cx="9144" cy="61722"/>
          </a:xfrm>
          <a:prstGeom prst="rect">
            <a:avLst/>
          </a:prstGeom>
          <a:solidFill>
            <a:schemeClr val="accent3"/>
          </a:solidFill>
          <a:ln w="0">
            <a:no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81" name="Rectangle 80"/>
          <p:cNvSpPr>
            <a:spLocks noChangeArrowheads="1"/>
          </p:cNvSpPr>
          <p:nvPr/>
        </p:nvSpPr>
        <p:spPr bwMode="auto">
          <a:xfrm>
            <a:off x="4179188" y="3168067"/>
            <a:ext cx="9144" cy="61722"/>
          </a:xfrm>
          <a:prstGeom prst="rect">
            <a:avLst/>
          </a:prstGeom>
          <a:solidFill>
            <a:schemeClr val="accent3"/>
          </a:solidFill>
          <a:ln w="0">
            <a:no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82" name="Rectangle 81"/>
          <p:cNvSpPr>
            <a:spLocks noChangeArrowheads="1"/>
          </p:cNvSpPr>
          <p:nvPr/>
        </p:nvSpPr>
        <p:spPr bwMode="auto">
          <a:xfrm>
            <a:off x="4249563" y="3168067"/>
            <a:ext cx="9144" cy="61722"/>
          </a:xfrm>
          <a:prstGeom prst="rect">
            <a:avLst/>
          </a:prstGeom>
          <a:solidFill>
            <a:schemeClr val="accent3"/>
          </a:solidFill>
          <a:ln w="0">
            <a:no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83" name="Rectangle 82"/>
          <p:cNvSpPr>
            <a:spLocks noChangeArrowheads="1"/>
          </p:cNvSpPr>
          <p:nvPr/>
        </p:nvSpPr>
        <p:spPr bwMode="auto">
          <a:xfrm>
            <a:off x="4547537" y="3168067"/>
            <a:ext cx="9144" cy="61722"/>
          </a:xfrm>
          <a:prstGeom prst="rect">
            <a:avLst/>
          </a:prstGeom>
          <a:solidFill>
            <a:schemeClr val="accent3"/>
          </a:solidFill>
          <a:ln w="0">
            <a:no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84" name="Rectangle 83"/>
          <p:cNvSpPr>
            <a:spLocks noChangeArrowheads="1"/>
          </p:cNvSpPr>
          <p:nvPr/>
        </p:nvSpPr>
        <p:spPr bwMode="auto">
          <a:xfrm>
            <a:off x="4569997" y="3168067"/>
            <a:ext cx="9144" cy="61722"/>
          </a:xfrm>
          <a:prstGeom prst="rect">
            <a:avLst/>
          </a:prstGeom>
          <a:solidFill>
            <a:schemeClr val="accent3"/>
          </a:solidFill>
          <a:ln w="0">
            <a:no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85" name="Rectangle 84"/>
          <p:cNvSpPr>
            <a:spLocks noChangeArrowheads="1"/>
          </p:cNvSpPr>
          <p:nvPr/>
        </p:nvSpPr>
        <p:spPr bwMode="auto">
          <a:xfrm>
            <a:off x="4674812" y="3168067"/>
            <a:ext cx="9144" cy="61722"/>
          </a:xfrm>
          <a:prstGeom prst="rect">
            <a:avLst/>
          </a:prstGeom>
          <a:solidFill>
            <a:schemeClr val="accent3"/>
          </a:solidFill>
          <a:ln w="0">
            <a:no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86" name="Rectangle 85"/>
          <p:cNvSpPr>
            <a:spLocks noChangeArrowheads="1"/>
          </p:cNvSpPr>
          <p:nvPr/>
        </p:nvSpPr>
        <p:spPr bwMode="auto">
          <a:xfrm>
            <a:off x="5179420" y="3168067"/>
            <a:ext cx="9144" cy="61722"/>
          </a:xfrm>
          <a:prstGeom prst="rect">
            <a:avLst/>
          </a:prstGeom>
          <a:solidFill>
            <a:schemeClr val="accent3"/>
          </a:solidFill>
          <a:ln w="0">
            <a:no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87" name="Rectangle 86"/>
          <p:cNvSpPr>
            <a:spLocks noChangeArrowheads="1"/>
          </p:cNvSpPr>
          <p:nvPr/>
        </p:nvSpPr>
        <p:spPr bwMode="auto">
          <a:xfrm>
            <a:off x="5776864" y="3168067"/>
            <a:ext cx="9144" cy="61722"/>
          </a:xfrm>
          <a:prstGeom prst="rect">
            <a:avLst/>
          </a:prstGeom>
          <a:solidFill>
            <a:schemeClr val="accent3"/>
          </a:solidFill>
          <a:ln w="0">
            <a:no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88" name="Rectangle 87"/>
          <p:cNvSpPr>
            <a:spLocks noChangeArrowheads="1"/>
          </p:cNvSpPr>
          <p:nvPr/>
        </p:nvSpPr>
        <p:spPr bwMode="auto">
          <a:xfrm>
            <a:off x="5970023" y="3168067"/>
            <a:ext cx="9144" cy="61722"/>
          </a:xfrm>
          <a:prstGeom prst="rect">
            <a:avLst/>
          </a:prstGeom>
          <a:solidFill>
            <a:schemeClr val="accent3"/>
          </a:solidFill>
          <a:ln w="0">
            <a:no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89" name="Rectangle 88"/>
          <p:cNvSpPr>
            <a:spLocks noChangeArrowheads="1"/>
          </p:cNvSpPr>
          <p:nvPr/>
        </p:nvSpPr>
        <p:spPr bwMode="auto">
          <a:xfrm>
            <a:off x="6426716" y="3168067"/>
            <a:ext cx="9144" cy="61722"/>
          </a:xfrm>
          <a:prstGeom prst="rect">
            <a:avLst/>
          </a:prstGeom>
          <a:solidFill>
            <a:schemeClr val="accent3"/>
          </a:solidFill>
          <a:ln w="0">
            <a:no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90" name="Rectangle 89"/>
          <p:cNvSpPr>
            <a:spLocks noChangeArrowheads="1"/>
          </p:cNvSpPr>
          <p:nvPr/>
        </p:nvSpPr>
        <p:spPr bwMode="auto">
          <a:xfrm>
            <a:off x="6510568" y="3168067"/>
            <a:ext cx="9144" cy="61722"/>
          </a:xfrm>
          <a:prstGeom prst="rect">
            <a:avLst/>
          </a:prstGeom>
          <a:solidFill>
            <a:schemeClr val="accent3"/>
          </a:solidFill>
          <a:ln w="0">
            <a:no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91" name="Rectangle 90"/>
          <p:cNvSpPr>
            <a:spLocks noChangeArrowheads="1"/>
          </p:cNvSpPr>
          <p:nvPr/>
        </p:nvSpPr>
        <p:spPr bwMode="auto">
          <a:xfrm>
            <a:off x="6533029" y="3168067"/>
            <a:ext cx="9144" cy="61722"/>
          </a:xfrm>
          <a:prstGeom prst="rect">
            <a:avLst/>
          </a:prstGeom>
          <a:solidFill>
            <a:schemeClr val="accent3"/>
          </a:solidFill>
          <a:ln w="0">
            <a:no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92" name="Rectangle 91"/>
          <p:cNvSpPr>
            <a:spLocks noChangeArrowheads="1"/>
          </p:cNvSpPr>
          <p:nvPr/>
        </p:nvSpPr>
        <p:spPr bwMode="auto">
          <a:xfrm>
            <a:off x="6651319" y="3168067"/>
            <a:ext cx="9144" cy="61722"/>
          </a:xfrm>
          <a:prstGeom prst="rect">
            <a:avLst/>
          </a:prstGeom>
          <a:solidFill>
            <a:schemeClr val="accent3"/>
          </a:solidFill>
          <a:ln w="0">
            <a:no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93" name="Rectangle 92"/>
          <p:cNvSpPr>
            <a:spLocks noChangeArrowheads="1"/>
          </p:cNvSpPr>
          <p:nvPr/>
        </p:nvSpPr>
        <p:spPr bwMode="auto">
          <a:xfrm>
            <a:off x="6703727" y="3168067"/>
            <a:ext cx="9144" cy="61722"/>
          </a:xfrm>
          <a:prstGeom prst="rect">
            <a:avLst/>
          </a:prstGeom>
          <a:solidFill>
            <a:schemeClr val="accent3"/>
          </a:solidFill>
          <a:ln w="0">
            <a:no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94" name="Rectangle 93"/>
          <p:cNvSpPr>
            <a:spLocks noChangeArrowheads="1"/>
          </p:cNvSpPr>
          <p:nvPr/>
        </p:nvSpPr>
        <p:spPr bwMode="auto">
          <a:xfrm>
            <a:off x="7055605" y="3168067"/>
            <a:ext cx="9144" cy="61722"/>
          </a:xfrm>
          <a:prstGeom prst="rect">
            <a:avLst/>
          </a:prstGeom>
          <a:solidFill>
            <a:schemeClr val="accent3"/>
          </a:solidFill>
          <a:ln w="0">
            <a:no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95" name="Rectangle 94"/>
          <p:cNvSpPr>
            <a:spLocks noChangeArrowheads="1"/>
          </p:cNvSpPr>
          <p:nvPr/>
        </p:nvSpPr>
        <p:spPr bwMode="auto">
          <a:xfrm>
            <a:off x="7432939" y="3168067"/>
            <a:ext cx="9144" cy="61722"/>
          </a:xfrm>
          <a:prstGeom prst="rect">
            <a:avLst/>
          </a:prstGeom>
          <a:solidFill>
            <a:schemeClr val="accent3"/>
          </a:solidFill>
          <a:ln w="0">
            <a:no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96" name="Rectangle 95"/>
          <p:cNvSpPr>
            <a:spLocks noChangeArrowheads="1"/>
          </p:cNvSpPr>
          <p:nvPr/>
        </p:nvSpPr>
        <p:spPr bwMode="auto">
          <a:xfrm>
            <a:off x="9041097" y="3168067"/>
            <a:ext cx="9144" cy="61722"/>
          </a:xfrm>
          <a:prstGeom prst="rect">
            <a:avLst/>
          </a:prstGeom>
          <a:solidFill>
            <a:schemeClr val="accent3"/>
          </a:solidFill>
          <a:ln w="0">
            <a:no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accent1">
                  <a:lumMod val="50000"/>
                </a:schemeClr>
              </a:solidFill>
            </a:endParaRPr>
          </a:p>
        </p:txBody>
      </p:sp>
      <p:sp>
        <p:nvSpPr>
          <p:cNvPr id="97" name="Rectangle 96"/>
          <p:cNvSpPr>
            <a:spLocks noChangeArrowheads="1"/>
          </p:cNvSpPr>
          <p:nvPr/>
        </p:nvSpPr>
        <p:spPr bwMode="auto">
          <a:xfrm>
            <a:off x="2841189" y="5350598"/>
            <a:ext cx="116994"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pPr>
            <a:r>
              <a:rPr lang="en-US" altLang="en-US" sz="900" b="1" dirty="0">
                <a:solidFill>
                  <a:schemeClr val="accent1">
                    <a:lumMod val="50000"/>
                  </a:schemeClr>
                </a:solidFill>
              </a:rPr>
              <a:t>52</a:t>
            </a:r>
          </a:p>
        </p:txBody>
      </p:sp>
      <p:sp>
        <p:nvSpPr>
          <p:cNvPr id="98" name="Rectangle 97"/>
          <p:cNvSpPr>
            <a:spLocks noChangeArrowheads="1"/>
          </p:cNvSpPr>
          <p:nvPr/>
        </p:nvSpPr>
        <p:spPr bwMode="auto">
          <a:xfrm>
            <a:off x="3310692" y="5350598"/>
            <a:ext cx="116994"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pPr>
            <a:r>
              <a:rPr lang="en-US" altLang="en-US" sz="900" b="1" dirty="0">
                <a:solidFill>
                  <a:schemeClr val="accent1">
                    <a:lumMod val="50000"/>
                  </a:schemeClr>
                </a:solidFill>
              </a:rPr>
              <a:t>36</a:t>
            </a:r>
          </a:p>
        </p:txBody>
      </p:sp>
      <p:sp>
        <p:nvSpPr>
          <p:cNvPr id="99" name="Rectangle 98"/>
          <p:cNvSpPr>
            <a:spLocks noChangeArrowheads="1"/>
          </p:cNvSpPr>
          <p:nvPr/>
        </p:nvSpPr>
        <p:spPr bwMode="auto">
          <a:xfrm>
            <a:off x="3780193" y="5350598"/>
            <a:ext cx="116994"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pPr>
            <a:r>
              <a:rPr lang="en-US" altLang="en-US" sz="900" b="1" dirty="0">
                <a:solidFill>
                  <a:schemeClr val="accent1">
                    <a:lumMod val="50000"/>
                  </a:schemeClr>
                </a:solidFill>
              </a:rPr>
              <a:t>24</a:t>
            </a:r>
          </a:p>
        </p:txBody>
      </p:sp>
      <p:sp>
        <p:nvSpPr>
          <p:cNvPr id="100" name="Rectangle 99"/>
          <p:cNvSpPr>
            <a:spLocks noChangeArrowheads="1"/>
          </p:cNvSpPr>
          <p:nvPr/>
        </p:nvSpPr>
        <p:spPr bwMode="auto">
          <a:xfrm>
            <a:off x="4249696" y="5350598"/>
            <a:ext cx="116994"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pPr>
            <a:r>
              <a:rPr lang="en-US" altLang="en-US" sz="900" b="1" dirty="0">
                <a:solidFill>
                  <a:schemeClr val="accent1">
                    <a:lumMod val="50000"/>
                  </a:schemeClr>
                </a:solidFill>
              </a:rPr>
              <a:t>14</a:t>
            </a:r>
          </a:p>
        </p:txBody>
      </p:sp>
      <p:sp>
        <p:nvSpPr>
          <p:cNvPr id="101" name="Rectangle 100"/>
          <p:cNvSpPr>
            <a:spLocks noChangeArrowheads="1"/>
          </p:cNvSpPr>
          <p:nvPr/>
        </p:nvSpPr>
        <p:spPr bwMode="auto">
          <a:xfrm>
            <a:off x="4714965" y="5350598"/>
            <a:ext cx="116994"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pPr>
            <a:r>
              <a:rPr lang="en-US" altLang="en-US" sz="900" b="1" dirty="0">
                <a:solidFill>
                  <a:schemeClr val="accent1">
                    <a:lumMod val="50000"/>
                  </a:schemeClr>
                </a:solidFill>
              </a:rPr>
              <a:t>11</a:t>
            </a:r>
          </a:p>
        </p:txBody>
      </p:sp>
      <p:sp>
        <p:nvSpPr>
          <p:cNvPr id="102" name="Rectangle 101"/>
          <p:cNvSpPr>
            <a:spLocks noChangeArrowheads="1"/>
          </p:cNvSpPr>
          <p:nvPr/>
        </p:nvSpPr>
        <p:spPr bwMode="auto">
          <a:xfrm>
            <a:off x="5180236" y="5350598"/>
            <a:ext cx="116994"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pPr>
            <a:r>
              <a:rPr lang="en-US" altLang="en-US" sz="900" b="1" dirty="0">
                <a:solidFill>
                  <a:schemeClr val="accent1">
                    <a:lumMod val="50000"/>
                  </a:schemeClr>
                </a:solidFill>
              </a:rPr>
              <a:t>10</a:t>
            </a:r>
          </a:p>
        </p:txBody>
      </p:sp>
      <p:sp>
        <p:nvSpPr>
          <p:cNvPr id="103" name="Rectangle 102"/>
          <p:cNvSpPr>
            <a:spLocks noChangeArrowheads="1"/>
          </p:cNvSpPr>
          <p:nvPr/>
        </p:nvSpPr>
        <p:spPr bwMode="auto">
          <a:xfrm>
            <a:off x="5649739" y="5350598"/>
            <a:ext cx="116994"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pPr>
            <a:r>
              <a:rPr lang="en-US" altLang="en-US" sz="900" b="1" dirty="0">
                <a:solidFill>
                  <a:schemeClr val="accent1">
                    <a:lumMod val="50000"/>
                  </a:schemeClr>
                </a:solidFill>
              </a:rPr>
              <a:t>10</a:t>
            </a:r>
          </a:p>
        </p:txBody>
      </p:sp>
      <p:sp>
        <p:nvSpPr>
          <p:cNvPr id="104" name="Rectangle 103"/>
          <p:cNvSpPr>
            <a:spLocks noChangeArrowheads="1"/>
          </p:cNvSpPr>
          <p:nvPr/>
        </p:nvSpPr>
        <p:spPr bwMode="auto">
          <a:xfrm>
            <a:off x="6164320" y="5350598"/>
            <a:ext cx="58497"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pPr>
            <a:r>
              <a:rPr lang="en-US" altLang="en-US" sz="900" b="1" dirty="0">
                <a:solidFill>
                  <a:schemeClr val="accent1">
                    <a:lumMod val="50000"/>
                  </a:schemeClr>
                </a:solidFill>
              </a:rPr>
              <a:t>8</a:t>
            </a:r>
          </a:p>
        </p:txBody>
      </p:sp>
      <p:sp>
        <p:nvSpPr>
          <p:cNvPr id="105" name="Rectangle 104"/>
          <p:cNvSpPr>
            <a:spLocks noChangeArrowheads="1"/>
          </p:cNvSpPr>
          <p:nvPr/>
        </p:nvSpPr>
        <p:spPr bwMode="auto">
          <a:xfrm>
            <a:off x="6625814" y="5350598"/>
            <a:ext cx="58497"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pPr>
            <a:r>
              <a:rPr lang="en-US" altLang="en-US" sz="900" b="1" dirty="0">
                <a:solidFill>
                  <a:schemeClr val="accent1">
                    <a:lumMod val="50000"/>
                  </a:schemeClr>
                </a:solidFill>
              </a:rPr>
              <a:t>5</a:t>
            </a:r>
          </a:p>
        </p:txBody>
      </p:sp>
      <p:sp>
        <p:nvSpPr>
          <p:cNvPr id="106" name="Rectangle 105"/>
          <p:cNvSpPr>
            <a:spLocks noChangeArrowheads="1"/>
          </p:cNvSpPr>
          <p:nvPr/>
        </p:nvSpPr>
        <p:spPr bwMode="auto">
          <a:xfrm>
            <a:off x="7087308" y="5350598"/>
            <a:ext cx="58497"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pPr>
            <a:r>
              <a:rPr lang="en-US" altLang="en-US" sz="900" b="1" dirty="0">
                <a:solidFill>
                  <a:schemeClr val="accent1">
                    <a:lumMod val="50000"/>
                  </a:schemeClr>
                </a:solidFill>
              </a:rPr>
              <a:t>2</a:t>
            </a:r>
          </a:p>
        </p:txBody>
      </p:sp>
      <p:sp>
        <p:nvSpPr>
          <p:cNvPr id="107" name="Rectangle 106"/>
          <p:cNvSpPr>
            <a:spLocks noChangeArrowheads="1"/>
          </p:cNvSpPr>
          <p:nvPr/>
        </p:nvSpPr>
        <p:spPr bwMode="auto">
          <a:xfrm>
            <a:off x="7548802" y="5350598"/>
            <a:ext cx="58497"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pPr>
            <a:r>
              <a:rPr lang="en-US" altLang="en-US" sz="900" b="1" dirty="0">
                <a:solidFill>
                  <a:schemeClr val="accent1">
                    <a:lumMod val="50000"/>
                  </a:schemeClr>
                </a:solidFill>
              </a:rPr>
              <a:t>1</a:t>
            </a:r>
          </a:p>
        </p:txBody>
      </p:sp>
      <p:sp>
        <p:nvSpPr>
          <p:cNvPr id="108" name="Rectangle 107"/>
          <p:cNvSpPr>
            <a:spLocks noChangeArrowheads="1"/>
          </p:cNvSpPr>
          <p:nvPr/>
        </p:nvSpPr>
        <p:spPr bwMode="auto">
          <a:xfrm>
            <a:off x="8010295" y="5350598"/>
            <a:ext cx="58497"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pPr>
            <a:r>
              <a:rPr lang="en-US" altLang="en-US" sz="900" b="1" dirty="0">
                <a:solidFill>
                  <a:schemeClr val="accent1">
                    <a:lumMod val="50000"/>
                  </a:schemeClr>
                </a:solidFill>
              </a:rPr>
              <a:t>1</a:t>
            </a:r>
          </a:p>
        </p:txBody>
      </p:sp>
      <p:sp>
        <p:nvSpPr>
          <p:cNvPr id="109" name="Rectangle 108"/>
          <p:cNvSpPr>
            <a:spLocks noChangeArrowheads="1"/>
          </p:cNvSpPr>
          <p:nvPr/>
        </p:nvSpPr>
        <p:spPr bwMode="auto">
          <a:xfrm>
            <a:off x="8471790" y="5350598"/>
            <a:ext cx="58497"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pPr>
            <a:r>
              <a:rPr lang="en-US" altLang="en-US" sz="900" b="1" dirty="0">
                <a:solidFill>
                  <a:schemeClr val="accent1">
                    <a:lumMod val="50000"/>
                  </a:schemeClr>
                </a:solidFill>
              </a:rPr>
              <a:t>1</a:t>
            </a:r>
          </a:p>
        </p:txBody>
      </p:sp>
      <p:sp>
        <p:nvSpPr>
          <p:cNvPr id="110" name="Rectangle 109"/>
          <p:cNvSpPr>
            <a:spLocks noChangeArrowheads="1"/>
          </p:cNvSpPr>
          <p:nvPr/>
        </p:nvSpPr>
        <p:spPr bwMode="auto">
          <a:xfrm>
            <a:off x="8933284" y="5350598"/>
            <a:ext cx="58497"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pPr>
            <a:r>
              <a:rPr lang="en-US" altLang="en-US" sz="900" b="1" dirty="0">
                <a:solidFill>
                  <a:schemeClr val="accent1">
                    <a:lumMod val="50000"/>
                  </a:schemeClr>
                </a:solidFill>
              </a:rPr>
              <a:t>1</a:t>
            </a:r>
          </a:p>
        </p:txBody>
      </p:sp>
      <p:sp>
        <p:nvSpPr>
          <p:cNvPr id="111" name="Rectangle 110"/>
          <p:cNvSpPr>
            <a:spLocks noChangeArrowheads="1"/>
          </p:cNvSpPr>
          <p:nvPr/>
        </p:nvSpPr>
        <p:spPr bwMode="auto">
          <a:xfrm>
            <a:off x="9394780" y="5350598"/>
            <a:ext cx="58497"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pPr>
            <a:r>
              <a:rPr lang="en-US" altLang="en-US" sz="900" b="1" dirty="0">
                <a:solidFill>
                  <a:schemeClr val="accent1">
                    <a:lumMod val="50000"/>
                  </a:schemeClr>
                </a:solidFill>
              </a:rPr>
              <a:t>0</a:t>
            </a:r>
          </a:p>
        </p:txBody>
      </p:sp>
      <p:sp>
        <p:nvSpPr>
          <p:cNvPr id="112" name="Rectangle 111"/>
          <p:cNvSpPr>
            <a:spLocks noChangeArrowheads="1"/>
          </p:cNvSpPr>
          <p:nvPr/>
        </p:nvSpPr>
        <p:spPr bwMode="auto">
          <a:xfrm>
            <a:off x="8664586" y="2290510"/>
            <a:ext cx="802868" cy="3508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34290" tIns="13716" rIns="34290" bIns="13716"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1050" b="1" dirty="0">
                <a:solidFill>
                  <a:schemeClr val="accent1">
                    <a:lumMod val="50000"/>
                  </a:schemeClr>
                </a:solidFill>
              </a:rPr>
              <a:t>ELIANA</a:t>
            </a:r>
          </a:p>
          <a:p>
            <a:r>
              <a:rPr lang="en-US" altLang="en-US" sz="1050" b="1" dirty="0">
                <a:solidFill>
                  <a:schemeClr val="accent1">
                    <a:lumMod val="50000"/>
                  </a:schemeClr>
                </a:solidFill>
              </a:rPr>
              <a:t>Single-center</a:t>
            </a:r>
          </a:p>
        </p:txBody>
      </p:sp>
      <p:cxnSp>
        <p:nvCxnSpPr>
          <p:cNvPr id="113" name="Straight Connector 112"/>
          <p:cNvCxnSpPr/>
          <p:nvPr/>
        </p:nvCxnSpPr>
        <p:spPr>
          <a:xfrm flipH="1">
            <a:off x="8158564" y="2389139"/>
            <a:ext cx="427839"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8158564" y="2546432"/>
            <a:ext cx="427839"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57" name="Rectangle 156">
            <a:extLst>
              <a:ext uri="{FF2B5EF4-FFF2-40B4-BE49-F238E27FC236}">
                <a16:creationId xmlns:a16="http://schemas.microsoft.com/office/drawing/2014/main" id="{9E967028-E628-4AAC-8AFC-D4DC89BBEBD8}"/>
              </a:ext>
            </a:extLst>
          </p:cNvPr>
          <p:cNvSpPr/>
          <p:nvPr/>
        </p:nvSpPr>
        <p:spPr>
          <a:xfrm>
            <a:off x="2978543" y="5808940"/>
            <a:ext cx="6096000" cy="954107"/>
          </a:xfrm>
          <a:prstGeom prst="rect">
            <a:avLst/>
          </a:prstGeom>
        </p:spPr>
        <p:txBody>
          <a:bodyPr>
            <a:spAutoFit/>
          </a:bodyPr>
          <a:lstStyle/>
          <a:p>
            <a:r>
              <a:rPr lang="en-US" sz="1400" dirty="0">
                <a:solidFill>
                  <a:srgbClr val="000000"/>
                </a:solidFill>
                <a:latin typeface="Calibri" panose="020F0502020204030204" pitchFamily="34" charset="0"/>
              </a:rPr>
              <a:t>Reproduced with permission from Pulsipher MA. Are CAR T cells better than antibody or HCT therapy in B-ALL? </a:t>
            </a:r>
            <a:r>
              <a:rPr lang="en-US" sz="1400" i="1" dirty="0">
                <a:solidFill>
                  <a:srgbClr val="000000"/>
                </a:solidFill>
                <a:latin typeface="Calibri" panose="020F0502020204030204" pitchFamily="34" charset="0"/>
              </a:rPr>
              <a:t>Am Soc </a:t>
            </a:r>
            <a:r>
              <a:rPr lang="en-US" sz="1400" i="1" dirty="0" err="1">
                <a:solidFill>
                  <a:srgbClr val="000000"/>
                </a:solidFill>
                <a:latin typeface="Calibri" panose="020F0502020204030204" pitchFamily="34" charset="0"/>
              </a:rPr>
              <a:t>Hematol</a:t>
            </a:r>
            <a:r>
              <a:rPr lang="en-US" sz="1400" i="1" dirty="0">
                <a:solidFill>
                  <a:srgbClr val="000000"/>
                </a:solidFill>
                <a:latin typeface="Calibri" panose="020F0502020204030204" pitchFamily="34" charset="0"/>
              </a:rPr>
              <a:t> Educ Program. </a:t>
            </a:r>
            <a:r>
              <a:rPr lang="en-US" sz="1400" dirty="0">
                <a:solidFill>
                  <a:srgbClr val="000000"/>
                </a:solidFill>
                <a:latin typeface="Calibri" panose="020F0502020204030204" pitchFamily="34" charset="0"/>
              </a:rPr>
              <a:t>2018;2018(1):16-24. doi:10.1182/asheducation-2018.1.16. ©2018 by the American Society of Hematology.</a:t>
            </a:r>
            <a:endParaRPr lang="en-US" sz="1400" dirty="0"/>
          </a:p>
        </p:txBody>
      </p:sp>
    </p:spTree>
    <p:extLst>
      <p:ext uri="{BB962C8B-B14F-4D97-AF65-F5344CB8AC3E}">
        <p14:creationId xmlns:p14="http://schemas.microsoft.com/office/powerpoint/2010/main" val="15672007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Adverse Events </a:t>
            </a:r>
            <a:r>
              <a:rPr lang="en-US" sz="1400" dirty="0"/>
              <a:t>Maude NEJM 2018 378(5):439-448</a:t>
            </a:r>
          </a:p>
        </p:txBody>
      </p:sp>
      <p:pic>
        <p:nvPicPr>
          <p:cNvPr id="4" name="Picture 3"/>
          <p:cNvPicPr>
            <a:picLocks noChangeAspect="1"/>
          </p:cNvPicPr>
          <p:nvPr/>
        </p:nvPicPr>
        <p:blipFill>
          <a:blip r:embed="rId3"/>
          <a:stretch>
            <a:fillRect/>
          </a:stretch>
        </p:blipFill>
        <p:spPr>
          <a:xfrm>
            <a:off x="1099519" y="1514376"/>
            <a:ext cx="9482667" cy="4699000"/>
          </a:xfrm>
          <a:prstGeom prst="rect">
            <a:avLst/>
          </a:prstGeom>
        </p:spPr>
      </p:pic>
      <p:sp>
        <p:nvSpPr>
          <p:cNvPr id="5" name="Rectangle 4">
            <a:extLst>
              <a:ext uri="{FF2B5EF4-FFF2-40B4-BE49-F238E27FC236}">
                <a16:creationId xmlns:a16="http://schemas.microsoft.com/office/drawing/2014/main" id="{02527210-DE09-4B47-AF0A-B0C5ADD040DD}"/>
              </a:ext>
            </a:extLst>
          </p:cNvPr>
          <p:cNvSpPr/>
          <p:nvPr/>
        </p:nvSpPr>
        <p:spPr>
          <a:xfrm>
            <a:off x="1572322" y="6262042"/>
            <a:ext cx="8229600" cy="461665"/>
          </a:xfrm>
          <a:prstGeom prst="rect">
            <a:avLst/>
          </a:prstGeom>
        </p:spPr>
        <p:txBody>
          <a:bodyPr wrap="square">
            <a:spAutoFit/>
          </a:bodyPr>
          <a:lstStyle/>
          <a:p>
            <a:r>
              <a:rPr lang="en-US" sz="1200" dirty="0">
                <a:solidFill>
                  <a:srgbClr val="000000"/>
                </a:solidFill>
                <a:latin typeface="Calibri" panose="020F0502020204030204" pitchFamily="34" charset="0"/>
              </a:rPr>
              <a:t>From </a:t>
            </a:r>
            <a:r>
              <a:rPr lang="en-US" sz="1200" i="1" dirty="0">
                <a:solidFill>
                  <a:srgbClr val="000000"/>
                </a:solidFill>
                <a:latin typeface="Calibri" panose="020F0502020204030204" pitchFamily="34" charset="0"/>
              </a:rPr>
              <a:t>The New England Journal of Medicine, </a:t>
            </a:r>
            <a:r>
              <a:rPr lang="en-US" sz="1200" dirty="0">
                <a:solidFill>
                  <a:srgbClr val="000000"/>
                </a:solidFill>
                <a:latin typeface="Calibri" panose="020F0502020204030204" pitchFamily="34" charset="0"/>
              </a:rPr>
              <a:t>Maude, et al, Tisagenlecleucel in Children and Young Adults B-Cell Lymphoblastic Leukemia, 378, 439-448. ©2018 Massachusetts Medical Society. Reprinted with permission from Massachusetts Medical Society.</a:t>
            </a:r>
            <a:endParaRPr lang="en-US" sz="1200" dirty="0"/>
          </a:p>
        </p:txBody>
      </p:sp>
    </p:spTree>
    <p:extLst>
      <p:ext uri="{BB962C8B-B14F-4D97-AF65-F5344CB8AC3E}">
        <p14:creationId xmlns:p14="http://schemas.microsoft.com/office/powerpoint/2010/main" val="36200410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p:cNvSpPr>
            <a:spLocks noGrp="1"/>
          </p:cNvSpPr>
          <p:nvPr>
            <p:ph type="title"/>
          </p:nvPr>
        </p:nvSpPr>
        <p:spPr/>
        <p:txBody>
          <a:bodyPr/>
          <a:lstStyle/>
          <a:p>
            <a:r>
              <a:rPr lang="en-US">
                <a:latin typeface="Calibri" charset="0"/>
                <a:ea typeface="MS PGothic" charset="0"/>
              </a:rPr>
              <a:t>Best of Luck on your Test!</a:t>
            </a:r>
          </a:p>
        </p:txBody>
      </p:sp>
      <p:sp>
        <p:nvSpPr>
          <p:cNvPr id="120834" name="Content Placeholder 2"/>
          <p:cNvSpPr>
            <a:spLocks noGrp="1"/>
          </p:cNvSpPr>
          <p:nvPr>
            <p:ph idx="1"/>
          </p:nvPr>
        </p:nvSpPr>
        <p:spPr/>
        <p:txBody>
          <a:bodyPr/>
          <a:lstStyle/>
          <a:p>
            <a:r>
              <a:rPr lang="en-US" dirty="0">
                <a:latin typeface="Calibri" charset="0"/>
                <a:ea typeface="MS PGothic" charset="0"/>
              </a:rPr>
              <a:t>Future of HSCT</a:t>
            </a:r>
          </a:p>
          <a:p>
            <a:pPr lvl="1"/>
            <a:r>
              <a:rPr lang="en-US" dirty="0">
                <a:latin typeface="Calibri" charset="0"/>
                <a:ea typeface="MS PGothic" charset="0"/>
              </a:rPr>
              <a:t>Targeting cellular therapies</a:t>
            </a:r>
          </a:p>
          <a:p>
            <a:pPr lvl="2"/>
            <a:r>
              <a:rPr lang="en-US" dirty="0">
                <a:latin typeface="Calibri" charset="0"/>
                <a:ea typeface="MS PGothic" charset="0"/>
              </a:rPr>
              <a:t>CART</a:t>
            </a:r>
          </a:p>
          <a:p>
            <a:pPr lvl="2"/>
            <a:r>
              <a:rPr lang="en-US" dirty="0">
                <a:latin typeface="Calibri" charset="0"/>
                <a:ea typeface="MS PGothic" charset="0"/>
              </a:rPr>
              <a:t>CAR-NK</a:t>
            </a:r>
          </a:p>
          <a:p>
            <a:pPr lvl="2"/>
            <a:r>
              <a:rPr lang="en-US">
                <a:latin typeface="Calibri" charset="0"/>
                <a:ea typeface="MS PGothic" charset="0"/>
              </a:rPr>
              <a:t>Expanded NK </a:t>
            </a:r>
            <a:r>
              <a:rPr lang="en-US" dirty="0">
                <a:latin typeface="Calibri" charset="0"/>
                <a:ea typeface="MS PGothic" charset="0"/>
              </a:rPr>
              <a:t>Cells</a:t>
            </a:r>
          </a:p>
          <a:p>
            <a:pPr lvl="2"/>
            <a:r>
              <a:rPr lang="en-US" dirty="0" err="1">
                <a:latin typeface="Calibri" charset="0"/>
                <a:ea typeface="MS PGothic" charset="0"/>
              </a:rPr>
              <a:t>BiTE</a:t>
            </a:r>
            <a:endParaRPr lang="en-US" dirty="0">
              <a:latin typeface="Calibri" charset="0"/>
              <a:ea typeface="MS PGothic" charset="0"/>
            </a:endParaRPr>
          </a:p>
          <a:p>
            <a:pPr lvl="2"/>
            <a:r>
              <a:rPr lang="en-US" dirty="0" err="1">
                <a:latin typeface="Calibri" charset="0"/>
                <a:ea typeface="MS PGothic" charset="0"/>
              </a:rPr>
              <a:t>BiNK</a:t>
            </a:r>
            <a:endParaRPr lang="en-US" dirty="0">
              <a:latin typeface="Calibri" charset="0"/>
              <a:ea typeface="MS PGothic" charset="0"/>
            </a:endParaRPr>
          </a:p>
          <a:p>
            <a:pPr lvl="1"/>
            <a:r>
              <a:rPr lang="en-US" dirty="0">
                <a:latin typeface="Calibri" charset="0"/>
                <a:ea typeface="MS PGothic" charset="0"/>
              </a:rPr>
              <a:t>Combined therapies with </a:t>
            </a:r>
            <a:r>
              <a:rPr lang="en-US" dirty="0" err="1">
                <a:latin typeface="Calibri" charset="0"/>
                <a:ea typeface="MS PGothic" charset="0"/>
              </a:rPr>
              <a:t>immunomodulators</a:t>
            </a:r>
            <a:endParaRPr lang="en-US" dirty="0">
              <a:latin typeface="Calibri" charset="0"/>
              <a:ea typeface="MS PGothic" charset="0"/>
            </a:endParaRPr>
          </a:p>
          <a:p>
            <a:r>
              <a:rPr lang="en-US" dirty="0">
                <a:latin typeface="Calibri" charset="0"/>
                <a:ea typeface="MS PGothic" charset="0"/>
              </a:rPr>
              <a:t>Hopefully progress with CART in AML and solid tumors soon</a:t>
            </a:r>
          </a:p>
        </p:txBody>
      </p:sp>
    </p:spTree>
    <p:extLst>
      <p:ext uri="{BB962C8B-B14F-4D97-AF65-F5344CB8AC3E}">
        <p14:creationId xmlns:p14="http://schemas.microsoft.com/office/powerpoint/2010/main" val="2735759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Processing Continued</a:t>
            </a:r>
          </a:p>
        </p:txBody>
      </p:sp>
      <p:sp>
        <p:nvSpPr>
          <p:cNvPr id="3" name="Content Placeholder 2"/>
          <p:cNvSpPr>
            <a:spLocks noGrp="1"/>
          </p:cNvSpPr>
          <p:nvPr>
            <p:ph idx="1"/>
          </p:nvPr>
        </p:nvSpPr>
        <p:spPr/>
        <p:txBody>
          <a:bodyPr/>
          <a:lstStyle/>
          <a:p>
            <a:r>
              <a:rPr lang="en-US" dirty="0"/>
              <a:t>In Vitro T-cell Depletion</a:t>
            </a:r>
          </a:p>
          <a:p>
            <a:pPr lvl="1"/>
            <a:r>
              <a:rPr lang="en-US" dirty="0"/>
              <a:t>CD34+ selection</a:t>
            </a:r>
          </a:p>
          <a:p>
            <a:pPr lvl="2"/>
            <a:r>
              <a:rPr lang="en-US" dirty="0"/>
              <a:t>Removal of all cells except CD34+ cells</a:t>
            </a:r>
          </a:p>
          <a:p>
            <a:pPr lvl="2"/>
            <a:r>
              <a:rPr lang="en-US" dirty="0"/>
              <a:t>Slow immune recovery</a:t>
            </a:r>
          </a:p>
          <a:p>
            <a:pPr lvl="1"/>
            <a:r>
              <a:rPr lang="en-US" dirty="0"/>
              <a:t>CD3+ depletion, CD3+/CD19+ depletion, αβCD3+/CD19+ depletion</a:t>
            </a:r>
          </a:p>
          <a:p>
            <a:pPr lvl="2"/>
            <a:r>
              <a:rPr lang="en-US" dirty="0"/>
              <a:t>Decreased TRM, possibly better recovery</a:t>
            </a:r>
          </a:p>
          <a:p>
            <a:pPr lvl="1"/>
            <a:r>
              <a:rPr lang="en-US" dirty="0"/>
              <a:t>Newer methods—CD45 RA depletion</a:t>
            </a:r>
          </a:p>
          <a:p>
            <a:r>
              <a:rPr lang="en-US" dirty="0"/>
              <a:t>In Vivo T-cell depletion</a:t>
            </a:r>
          </a:p>
          <a:p>
            <a:pPr lvl="1"/>
            <a:r>
              <a:rPr lang="en-US" dirty="0" err="1"/>
              <a:t>Serotherapy</a:t>
            </a:r>
            <a:r>
              <a:rPr lang="en-US" dirty="0"/>
              <a:t>:  </a:t>
            </a:r>
            <a:r>
              <a:rPr lang="en-US" dirty="0" err="1"/>
              <a:t>hATG</a:t>
            </a:r>
            <a:r>
              <a:rPr lang="en-US" dirty="0"/>
              <a:t>, </a:t>
            </a:r>
            <a:r>
              <a:rPr lang="en-US" dirty="0" err="1"/>
              <a:t>rATG</a:t>
            </a:r>
            <a:r>
              <a:rPr lang="en-US" dirty="0"/>
              <a:t>, </a:t>
            </a:r>
            <a:r>
              <a:rPr lang="en-US" dirty="0" err="1"/>
              <a:t>Alemtuzumab</a:t>
            </a:r>
            <a:endParaRPr lang="en-US" dirty="0"/>
          </a:p>
          <a:p>
            <a:pPr lvl="1"/>
            <a:r>
              <a:rPr lang="en-US" dirty="0"/>
              <a:t>Post-Transplant cyclophosphamide</a:t>
            </a:r>
          </a:p>
        </p:txBody>
      </p:sp>
    </p:spTree>
    <p:extLst>
      <p:ext uri="{BB962C8B-B14F-4D97-AF65-F5344CB8AC3E}">
        <p14:creationId xmlns:p14="http://schemas.microsoft.com/office/powerpoint/2010/main" val="21605931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A156A716-7857-D34B-9CDB-2C2B37804448}" vid="{94BA6E4C-853C-4A43-B92C-A561C3530A9A}"/>
    </a:ext>
  </a:extLst>
</a:theme>
</file>

<file path=ppt/theme/theme3.xml><?xml version="1.0" encoding="utf-8"?>
<a:theme xmlns:a="http://schemas.openxmlformats.org/drawingml/2006/main" name="CIBMTR Final March 2014">
  <a:themeElements>
    <a:clrScheme name="Custom 1">
      <a:dk1>
        <a:srgbClr val="555557"/>
      </a:dk1>
      <a:lt1>
        <a:srgbClr val="FDFDFD"/>
      </a:lt1>
      <a:dk2>
        <a:srgbClr val="555557"/>
      </a:dk2>
      <a:lt2>
        <a:srgbClr val="959699"/>
      </a:lt2>
      <a:accent1>
        <a:srgbClr val="0079C1"/>
      </a:accent1>
      <a:accent2>
        <a:srgbClr val="63A70A"/>
      </a:accent2>
      <a:accent3>
        <a:srgbClr val="EA7200"/>
      </a:accent3>
      <a:accent4>
        <a:srgbClr val="00A0DD"/>
      </a:accent4>
      <a:accent5>
        <a:srgbClr val="BDCC2A"/>
      </a:accent5>
      <a:accent6>
        <a:srgbClr val="F6B331"/>
      </a:accent6>
      <a:hlink>
        <a:srgbClr val="0079C1"/>
      </a:hlink>
      <a:folHlink>
        <a:srgbClr val="00A1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9A214DB234C54691908C6F3DF6D4DB" ma:contentTypeVersion="16" ma:contentTypeDescription="Create a new document." ma:contentTypeScope="" ma:versionID="50ed737f5f2bd7ceaa98a187e0ccaa75">
  <xsd:schema xmlns:xsd="http://www.w3.org/2001/XMLSchema" xmlns:xs="http://www.w3.org/2001/XMLSchema" xmlns:p="http://schemas.microsoft.com/office/2006/metadata/properties" xmlns:ns2="5e0533bb-bfdf-45c4-9e5c-1558b0841ffd" xmlns:ns3="9c46be9e-554d-43f0-bc75-21fbb32bf30c" targetNamespace="http://schemas.microsoft.com/office/2006/metadata/properties" ma:root="true" ma:fieldsID="23697daaef9795037ab5ec31f3c509ee" ns2:_="" ns3:_="">
    <xsd:import namespace="5e0533bb-bfdf-45c4-9e5c-1558b0841ffd"/>
    <xsd:import namespace="9c46be9e-554d-43f0-bc75-21fbb32bf30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0533bb-bfdf-45c4-9e5c-1558b0841ff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f2caf26-25ad-42a2-bb61-6898ce245ac9}" ma:internalName="TaxCatchAll" ma:showField="CatchAllData" ma:web="5e0533bb-bfdf-45c4-9e5c-1558b0841ff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c46be9e-554d-43f0-bc75-21fbb32bf30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9e17280-6357-4f01-98d8-aff652f54697"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5e0533bb-bfdf-45c4-9e5c-1558b0841ffd">
      <UserInfo>
        <DisplayName>ACL_ASPHO-F</DisplayName>
        <AccountId>2384</AccountId>
        <AccountType/>
      </UserInfo>
      <UserInfo>
        <DisplayName>Dominic Sawaya</DisplayName>
        <AccountId>872</AccountId>
        <AccountType/>
      </UserInfo>
      <UserInfo>
        <DisplayName>System Account</DisplayName>
        <AccountId>1073741823</AccountId>
        <AccountType/>
      </UserInfo>
      <UserInfo>
        <DisplayName>AMC_Helpdesk_Admins</DisplayName>
        <AccountId>13</AccountId>
        <AccountType/>
      </UserInfo>
    </SharedWithUsers>
    <TaxCatchAll xmlns="5e0533bb-bfdf-45c4-9e5c-1558b0841ffd" xsi:nil="true"/>
    <lcf76f155ced4ddcb4097134ff3c332f xmlns="9c46be9e-554d-43f0-bc75-21fbb32bf30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FAC9EA2-88CE-4808-B7D6-F7393214817E}"/>
</file>

<file path=customXml/itemProps2.xml><?xml version="1.0" encoding="utf-8"?>
<ds:datastoreItem xmlns:ds="http://schemas.openxmlformats.org/officeDocument/2006/customXml" ds:itemID="{1C9DEAF5-E20D-40CF-97DC-406A59676D3B}"/>
</file>

<file path=customXml/itemProps3.xml><?xml version="1.0" encoding="utf-8"?>
<ds:datastoreItem xmlns:ds="http://schemas.openxmlformats.org/officeDocument/2006/customXml" ds:itemID="{E3BDB8C5-185B-41F9-95EE-70CDAAE18396}"/>
</file>

<file path=docProps/app.xml><?xml version="1.0" encoding="utf-8"?>
<Properties xmlns="http://schemas.openxmlformats.org/officeDocument/2006/extended-properties" xmlns:vt="http://schemas.openxmlformats.org/officeDocument/2006/docPropsVTypes">
  <TotalTime>4059</TotalTime>
  <Words>5802</Words>
  <Application>Microsoft Office PowerPoint</Application>
  <PresentationFormat>Widescreen</PresentationFormat>
  <Paragraphs>704</Paragraphs>
  <Slides>85</Slides>
  <Notes>14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85</vt:i4>
      </vt:variant>
    </vt:vector>
  </HeadingPairs>
  <TitlesOfParts>
    <vt:vector size="95" baseType="lpstr">
      <vt:lpstr>Arial</vt:lpstr>
      <vt:lpstr>Calibri</vt:lpstr>
      <vt:lpstr>Calibri Light</vt:lpstr>
      <vt:lpstr>Times</vt:lpstr>
      <vt:lpstr>Times New Roman</vt:lpstr>
      <vt:lpstr>Wingdings</vt:lpstr>
      <vt:lpstr>Wingdings 2</vt:lpstr>
      <vt:lpstr>Office Theme</vt:lpstr>
      <vt:lpstr>1_Office Theme</vt:lpstr>
      <vt:lpstr>CIBMTR Final March 2014</vt:lpstr>
      <vt:lpstr>Stem Cell Transplantation</vt:lpstr>
      <vt:lpstr>Hematopoietic Stem Cell Transplant Outline</vt:lpstr>
      <vt:lpstr>Collection, Processing, and Storage</vt:lpstr>
      <vt:lpstr>Bone Marrow—the Traditional Source</vt:lpstr>
      <vt:lpstr>Other Sources—Peripheral Blood Mononuclear (Stem) Cells and Umbilical Cord Blood</vt:lpstr>
      <vt:lpstr>Collection of Peripheral Blood Stem Cells (PBSC) </vt:lpstr>
      <vt:lpstr>WBC and CD34+ Recovery after Chemo/G-CSF</vt:lpstr>
      <vt:lpstr>What types of processing are needed? </vt:lpstr>
      <vt:lpstr>Processing Continued</vt:lpstr>
      <vt:lpstr>Processing for Cell Therapy</vt:lpstr>
      <vt:lpstr>Storage of Stem Cells</vt:lpstr>
      <vt:lpstr>Stem Cell Sources—Different Ways to Grow a New Bone Marrow</vt:lpstr>
      <vt:lpstr>Hematopoietic Cell Sources—Content of the Product Dictates Uses</vt:lpstr>
      <vt:lpstr>Differences Between Stem Cell Sources—T-cell Content Key </vt:lpstr>
      <vt:lpstr>Doses of Stem Cells Vary by Source</vt:lpstr>
      <vt:lpstr>Case Presentation: HLA and Donor Choice</vt:lpstr>
      <vt:lpstr>Case Presentation: HLA and Donor Choice</vt:lpstr>
      <vt:lpstr>Human Leukocyte Antigen Groups (HLA, Chromosome 6)</vt:lpstr>
      <vt:lpstr>HLA Loci and Known Alleles (DNA Level)</vt:lpstr>
      <vt:lpstr>Minor HLA Antigens—If it were only as simple as HLA</vt:lpstr>
      <vt:lpstr>Terms and Levels of Matching</vt:lpstr>
      <vt:lpstr>NMDP Guidelines for URD Searches Dehn Blood 2019</vt:lpstr>
      <vt:lpstr>NMDP Guidelines for Cord Choice Dehn Blood 2019</vt:lpstr>
      <vt:lpstr>Key Considerations Donor/HLA</vt:lpstr>
      <vt:lpstr>Screening a Pediatric Donor</vt:lpstr>
      <vt:lpstr>Other Considerations for Donor Choice</vt:lpstr>
      <vt:lpstr>So who is the preferred donor?</vt:lpstr>
      <vt:lpstr>Unrelated Donor Allogeneic HCT in Patients &lt;18 Years</vt:lpstr>
      <vt:lpstr>Haploidentical HCT Recipients in the US, by Graft Type</vt:lpstr>
      <vt:lpstr>Which is syngeneic, which is allogeneic, who is the better donor?</vt:lpstr>
      <vt:lpstr>Contraindications to HSCT: Major Increases in Risk occur with Pre-transplant Conditions</vt:lpstr>
      <vt:lpstr>Implications of Reduced Intensity</vt:lpstr>
      <vt:lpstr>Current Practice: Allogeneic Preparative Regimens</vt:lpstr>
      <vt:lpstr>Allogeneic Conditioning Regimens</vt:lpstr>
      <vt:lpstr>Current Practice: Autologous Preparative Regimens</vt:lpstr>
      <vt:lpstr>Complications:  Infections</vt:lpstr>
      <vt:lpstr>PowerPoint Presentation</vt:lpstr>
      <vt:lpstr>Key Infection Considerations</vt:lpstr>
      <vt:lpstr>Case Presentation: Partial Chimerism and Graft Rejection</vt:lpstr>
      <vt:lpstr>Case Presentation: Partial Chimerism and Graft Rejection</vt:lpstr>
      <vt:lpstr>Managing Partial Chimerism</vt:lpstr>
      <vt:lpstr>Risk Factors for Graft Rejection</vt:lpstr>
      <vt:lpstr>Case Presentation</vt:lpstr>
      <vt:lpstr>Acute Graft-vs-Host Disease</vt:lpstr>
      <vt:lpstr>PowerPoint Presentation</vt:lpstr>
      <vt:lpstr>PowerPoint Presentation</vt:lpstr>
      <vt:lpstr>PowerPoint Presentation</vt:lpstr>
      <vt:lpstr>PowerPoint Presentation</vt:lpstr>
      <vt:lpstr>Acute GVHD Staging</vt:lpstr>
      <vt:lpstr>Acute GVHD Grading</vt:lpstr>
      <vt:lpstr>Acute GVHD Prophylaxis</vt:lpstr>
      <vt:lpstr>Primary Acute GVHD Therapy</vt:lpstr>
      <vt:lpstr>Case Presentation</vt:lpstr>
      <vt:lpstr>Case Presentation</vt:lpstr>
      <vt:lpstr>Chronic GVHD</vt:lpstr>
      <vt:lpstr>PowerPoint Presentation</vt:lpstr>
      <vt:lpstr>PowerPoint Presentation</vt:lpstr>
      <vt:lpstr>PowerPoint Presentation</vt:lpstr>
      <vt:lpstr>PowerPoint Presentation</vt:lpstr>
      <vt:lpstr>PowerPoint Presentation</vt:lpstr>
      <vt:lpstr>PowerPoint Presentation</vt:lpstr>
      <vt:lpstr>Standard Therapy for Chronic GVHD</vt:lpstr>
      <vt:lpstr>PowerPoint Presentation</vt:lpstr>
      <vt:lpstr>Case Presentation</vt:lpstr>
      <vt:lpstr>Case Presentation</vt:lpstr>
      <vt:lpstr>Post-Transplant Lymphoproliferative Disorder</vt:lpstr>
      <vt:lpstr>Case Presentation</vt:lpstr>
      <vt:lpstr>Venoocclusive Disease (VOD, also sinusoidal obstruction syndrome, SOS) </vt:lpstr>
      <vt:lpstr>VOD Signs and Symptoms</vt:lpstr>
      <vt:lpstr>VOD Management</vt:lpstr>
      <vt:lpstr>Case Presentation</vt:lpstr>
      <vt:lpstr>PowerPoint Presentation</vt:lpstr>
      <vt:lpstr>Case Presentation</vt:lpstr>
      <vt:lpstr>Postengraftment (Days 30-100)</vt:lpstr>
      <vt:lpstr>PowerPoint Presentation</vt:lpstr>
      <vt:lpstr>Late Effects after HCT</vt:lpstr>
      <vt:lpstr>Hematopoietic Cell Transplantation: Indications</vt:lpstr>
      <vt:lpstr>Key Decisions: Chemotherapy vs. Transplant—Auto vs. Allo</vt:lpstr>
      <vt:lpstr>Indications for Hematopoietic Stem Cell Transplants for Age ≤20 years, in the US, 2018</vt:lpstr>
      <vt:lpstr>HCT as Gene Therapy</vt:lpstr>
      <vt:lpstr>CART19: Chimeric Antigen Receptor T cells against CD19</vt:lpstr>
      <vt:lpstr>CAR T-cells</vt:lpstr>
      <vt:lpstr>Consistency of DOR Across Studies</vt:lpstr>
      <vt:lpstr>Adverse Events Maude NEJM 2018 378(5):439-448</vt:lpstr>
      <vt:lpstr>Best of Luck on your Test!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Valerie Romack</dc:creator>
  <cp:lastModifiedBy>Jerrod Liveoak</cp:lastModifiedBy>
  <cp:revision>137</cp:revision>
  <cp:lastPrinted>2020-12-17T22:23:53Z</cp:lastPrinted>
  <dcterms:created xsi:type="dcterms:W3CDTF">2018-09-04T19:59:44Z</dcterms:created>
  <dcterms:modified xsi:type="dcterms:W3CDTF">2020-12-17T22:39:36Z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0x010100579A214DB234C54691908C6F3DF6D4DB</vt:lpwstr>
  </property>
  <property fmtid="{D5CDD505-2E9C-101B-9397-08002B2CF9AE}" pid="3" name="Order">
    <vt:r8>100</vt:r8>
  </property>
</Properties>
</file>