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6" r:id="rId22"/>
    <p:sldId id="282" r:id="rId23"/>
    <p:sldId id="283" r:id="rId24"/>
    <p:sldId id="284" r:id="rId25"/>
    <p:sldId id="285" r:id="rId26"/>
    <p:sldId id="287" r:id="rId27"/>
    <p:sldId id="288" r:id="rId28"/>
    <p:sldId id="294" r:id="rId29"/>
    <p:sldId id="332" r:id="rId30"/>
    <p:sldId id="291" r:id="rId31"/>
    <p:sldId id="293" r:id="rId32"/>
    <p:sldId id="333" r:id="rId33"/>
    <p:sldId id="290" r:id="rId34"/>
    <p:sldId id="334" r:id="rId35"/>
    <p:sldId id="299" r:id="rId36"/>
    <p:sldId id="302" r:id="rId37"/>
    <p:sldId id="303" r:id="rId38"/>
    <p:sldId id="304" r:id="rId39"/>
    <p:sldId id="300" r:id="rId40"/>
    <p:sldId id="301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297" r:id="rId51"/>
    <p:sldId id="314" r:id="rId52"/>
    <p:sldId id="315" r:id="rId53"/>
    <p:sldId id="316" r:id="rId54"/>
    <p:sldId id="317" r:id="rId55"/>
    <p:sldId id="318" r:id="rId56"/>
    <p:sldId id="320" r:id="rId57"/>
    <p:sldId id="321" r:id="rId58"/>
    <p:sldId id="322" r:id="rId59"/>
    <p:sldId id="323" r:id="rId60"/>
    <p:sldId id="319" r:id="rId61"/>
    <p:sldId id="324" r:id="rId62"/>
    <p:sldId id="325" r:id="rId63"/>
    <p:sldId id="326" r:id="rId64"/>
    <p:sldId id="328" r:id="rId65"/>
    <p:sldId id="329" r:id="rId66"/>
    <p:sldId id="330" r:id="rId6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7"/>
  </p:normalViewPr>
  <p:slideViewPr>
    <p:cSldViewPr snapToGrid="0" snapToObjects="1">
      <p:cViewPr varScale="1">
        <p:scale>
          <a:sx n="72" d="100"/>
          <a:sy n="72" d="100"/>
        </p:scale>
        <p:origin x="6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6A4D4E-EAE7-7E49-BEFC-A32F020685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4518DB-7365-D241-AEC3-569855C98F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818220-48CA-6844-9D09-AF8B1B42C2D1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432EDA-EF5A-BC41-B70B-227EA61C0C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A465F36-AD7C-8D46-BB53-CD0925CD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102F8-F876-4046-BCCD-4C47047B4B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93351-D7EC-A044-BCFE-3DCAF74C3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979DDF-C658-664E-ADA9-A03C6D4B7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7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5561F8D-311B-274A-8FCB-4A38B7FAE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1F122C8C-4EAE-E748-B788-A37E83D8F9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61C37DFA-1E32-C441-ABEA-270C2CE482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79908-6EEB-EC4D-AA32-9F5FFB527936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2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5456" y="257695"/>
            <a:ext cx="6833060" cy="3252268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95456" y="3740583"/>
            <a:ext cx="6833059" cy="1671925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  <a:br>
              <a:rPr lang="en-US" dirty="0"/>
            </a:br>
            <a:r>
              <a:rPr lang="en-US" b="0" dirty="0"/>
              <a:t>Speaker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26B3C-DD9A-5F47-92DC-8D0C239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822369-DD4F-A64F-8FBE-460AAB12AF27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99C88-5FC5-3C45-B4A6-CD23B401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170D4-10D2-FC49-8933-460869B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E15B82-B716-3E4F-A62D-764CBC616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EB4BA-77F7-854C-9381-CCB677264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3E251E4-A4F5-8049-9403-568B14079F31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FDA10-CF2C-E94E-B88E-E5C766CC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CB88-E26B-2746-81F1-E61FAFAA9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1FD50D-FD06-CC41-9B36-AE578ECBC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163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73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1" y="1825625"/>
            <a:ext cx="574270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15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220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7" y="365125"/>
            <a:ext cx="11665527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618" y="1681163"/>
            <a:ext cx="57389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618" y="2505075"/>
            <a:ext cx="573895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6118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6118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5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61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21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564" y="332509"/>
            <a:ext cx="4476461" cy="17248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32509"/>
            <a:ext cx="6172200" cy="55364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64" y="2057400"/>
            <a:ext cx="44764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18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43B04-3909-9F45-BCD9-03CE9A6E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EE9921-C18A-604F-9069-8A997880C8BA}" type="datetimeFigureOut">
              <a:rPr lang="en-US"/>
              <a:pPr>
                <a:defRPr/>
              </a:pPr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2B96B-090F-4348-BB84-288C0C15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F4324-0123-B845-8B65-CB856CF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8D5A93-B5B0-5D49-BF64-FE44E597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F5FBAF6-927D-8E42-806C-9682F08A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7091" y="365125"/>
            <a:ext cx="11610109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715126-FB0B-C442-B926-BAAEB1BFA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7091" y="1825625"/>
            <a:ext cx="1161010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8B250AD-5EEA-C24D-8F00-A6428F0E3A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11775" y="711545"/>
            <a:ext cx="6564313" cy="2387600"/>
          </a:xfrm>
        </p:spPr>
        <p:txBody>
          <a:bodyPr/>
          <a:lstStyle/>
          <a:p>
            <a:r>
              <a:rPr lang="en-US" altLang="en-US" sz="4800" dirty="0"/>
              <a:t>Immunology and immunodeficiency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252F0D66-137E-FE47-8C21-F6B35E5632D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11775" y="3602038"/>
            <a:ext cx="6564313" cy="1655762"/>
          </a:xfrm>
        </p:spPr>
        <p:txBody>
          <a:bodyPr/>
          <a:lstStyle/>
          <a:p>
            <a:r>
              <a:rPr lang="en-US" altLang="en-US" dirty="0"/>
              <a:t>Sung-Yun Pai MD</a:t>
            </a:r>
          </a:p>
          <a:p>
            <a:r>
              <a:rPr lang="en-US" altLang="en-US" dirty="0"/>
              <a:t>Boston Children’s Hospital </a:t>
            </a:r>
            <a:r>
              <a:rPr lang="en-US" altLang="en-US" dirty="0">
                <a:sym typeface="Wingdings"/>
              </a:rPr>
              <a:t></a:t>
            </a:r>
          </a:p>
          <a:p>
            <a:r>
              <a:rPr lang="en-US" altLang="en-US" dirty="0">
                <a:sym typeface="Wingdings"/>
              </a:rPr>
              <a:t>National Cancer Institute/NIH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>
            <a:spLocks noGrp="1"/>
          </p:cNvSpPr>
          <p:nvPr>
            <p:ph type="title" idx="4294967295"/>
          </p:nvPr>
        </p:nvSpPr>
        <p:spPr>
          <a:xfrm>
            <a:off x="221505" y="70872"/>
            <a:ext cx="11724994" cy="469167"/>
          </a:xfrm>
        </p:spPr>
        <p:txBody>
          <a:bodyPr/>
          <a:lstStyle/>
          <a:p>
            <a:r>
              <a:rPr lang="en-US" sz="3200" b="1" dirty="0">
                <a:ea typeface="MS PGothic" charset="0"/>
              </a:rPr>
              <a:t>How does the adaptive immune system </a:t>
            </a:r>
            <a:r>
              <a:rPr lang="en-US" sz="3200" b="1" u="sng" dirty="0">
                <a:ea typeface="MS PGothic" charset="0"/>
              </a:rPr>
              <a:t>adapt</a:t>
            </a:r>
            <a:r>
              <a:rPr lang="en-US" sz="3200" b="1" dirty="0">
                <a:ea typeface="MS PGothic" charset="0"/>
              </a:rPr>
              <a:t>?</a:t>
            </a:r>
          </a:p>
        </p:txBody>
      </p:sp>
      <p:grpSp>
        <p:nvGrpSpPr>
          <p:cNvPr id="165" name="Group 2"/>
          <p:cNvGrpSpPr>
            <a:grpSpLocks/>
          </p:cNvGrpSpPr>
          <p:nvPr/>
        </p:nvGrpSpPr>
        <p:grpSpPr bwMode="auto">
          <a:xfrm>
            <a:off x="256090" y="2019269"/>
            <a:ext cx="1236646" cy="3291778"/>
            <a:chOff x="0" y="1056"/>
            <a:chExt cx="1046" cy="2592"/>
          </a:xfrm>
        </p:grpSpPr>
        <p:sp>
          <p:nvSpPr>
            <p:cNvPr id="166" name="Freeform 3"/>
            <p:cNvSpPr>
              <a:spLocks/>
            </p:cNvSpPr>
            <p:nvPr/>
          </p:nvSpPr>
          <p:spPr bwMode="auto">
            <a:xfrm>
              <a:off x="0" y="1056"/>
              <a:ext cx="1046" cy="2592"/>
            </a:xfrm>
            <a:custGeom>
              <a:avLst/>
              <a:gdLst>
                <a:gd name="T0" fmla="*/ 39 w 1275"/>
                <a:gd name="T1" fmla="*/ 359 h 2720"/>
                <a:gd name="T2" fmla="*/ 32 w 1275"/>
                <a:gd name="T3" fmla="*/ 337 h 2720"/>
                <a:gd name="T4" fmla="*/ 26 w 1275"/>
                <a:gd name="T5" fmla="*/ 307 h 2720"/>
                <a:gd name="T6" fmla="*/ 21 w 1275"/>
                <a:gd name="T7" fmla="*/ 281 h 2720"/>
                <a:gd name="T8" fmla="*/ 14 w 1275"/>
                <a:gd name="T9" fmla="*/ 217 h 2720"/>
                <a:gd name="T10" fmla="*/ 16 w 1275"/>
                <a:gd name="T11" fmla="*/ 109 h 2720"/>
                <a:gd name="T12" fmla="*/ 19 w 1275"/>
                <a:gd name="T13" fmla="*/ 94 h 2720"/>
                <a:gd name="T14" fmla="*/ 30 w 1275"/>
                <a:gd name="T15" fmla="*/ 35 h 2720"/>
                <a:gd name="T16" fmla="*/ 52 w 1275"/>
                <a:gd name="T17" fmla="*/ 49 h 2720"/>
                <a:gd name="T18" fmla="*/ 63 w 1275"/>
                <a:gd name="T19" fmla="*/ 84 h 2720"/>
                <a:gd name="T20" fmla="*/ 66 w 1275"/>
                <a:gd name="T21" fmla="*/ 99 h 2720"/>
                <a:gd name="T22" fmla="*/ 77 w 1275"/>
                <a:gd name="T23" fmla="*/ 109 h 2720"/>
                <a:gd name="T24" fmla="*/ 92 w 1275"/>
                <a:gd name="T25" fmla="*/ 94 h 2720"/>
                <a:gd name="T26" fmla="*/ 99 w 1275"/>
                <a:gd name="T27" fmla="*/ 84 h 2720"/>
                <a:gd name="T28" fmla="*/ 111 w 1275"/>
                <a:gd name="T29" fmla="*/ 29 h 2720"/>
                <a:gd name="T30" fmla="*/ 121 w 1275"/>
                <a:gd name="T31" fmla="*/ 14 h 2720"/>
                <a:gd name="T32" fmla="*/ 128 w 1275"/>
                <a:gd name="T33" fmla="*/ 0 h 2720"/>
                <a:gd name="T34" fmla="*/ 150 w 1275"/>
                <a:gd name="T35" fmla="*/ 40 h 2720"/>
                <a:gd name="T36" fmla="*/ 156 w 1275"/>
                <a:gd name="T37" fmla="*/ 74 h 2720"/>
                <a:gd name="T38" fmla="*/ 160 w 1275"/>
                <a:gd name="T39" fmla="*/ 119 h 2720"/>
                <a:gd name="T40" fmla="*/ 158 w 1275"/>
                <a:gd name="T41" fmla="*/ 203 h 2720"/>
                <a:gd name="T42" fmla="*/ 150 w 1275"/>
                <a:gd name="T43" fmla="*/ 262 h 2720"/>
                <a:gd name="T44" fmla="*/ 140 w 1275"/>
                <a:gd name="T45" fmla="*/ 307 h 2720"/>
                <a:gd name="T46" fmla="*/ 128 w 1275"/>
                <a:gd name="T47" fmla="*/ 454 h 2720"/>
                <a:gd name="T48" fmla="*/ 118 w 1275"/>
                <a:gd name="T49" fmla="*/ 771 h 2720"/>
                <a:gd name="T50" fmla="*/ 123 w 1275"/>
                <a:gd name="T51" fmla="*/ 850 h 2720"/>
                <a:gd name="T52" fmla="*/ 129 w 1275"/>
                <a:gd name="T53" fmla="*/ 1039 h 2720"/>
                <a:gd name="T54" fmla="*/ 137 w 1275"/>
                <a:gd name="T55" fmla="*/ 1210 h 2720"/>
                <a:gd name="T56" fmla="*/ 140 w 1275"/>
                <a:gd name="T57" fmla="*/ 1241 h 2720"/>
                <a:gd name="T58" fmla="*/ 148 w 1275"/>
                <a:gd name="T59" fmla="*/ 1328 h 2720"/>
                <a:gd name="T60" fmla="*/ 156 w 1275"/>
                <a:gd name="T61" fmla="*/ 1348 h 2720"/>
                <a:gd name="T62" fmla="*/ 158 w 1275"/>
                <a:gd name="T63" fmla="*/ 1363 h 2720"/>
                <a:gd name="T64" fmla="*/ 164 w 1275"/>
                <a:gd name="T65" fmla="*/ 1384 h 2720"/>
                <a:gd name="T66" fmla="*/ 173 w 1275"/>
                <a:gd name="T67" fmla="*/ 1463 h 2720"/>
                <a:gd name="T68" fmla="*/ 174 w 1275"/>
                <a:gd name="T69" fmla="*/ 1576 h 2720"/>
                <a:gd name="T70" fmla="*/ 165 w 1275"/>
                <a:gd name="T71" fmla="*/ 1591 h 2720"/>
                <a:gd name="T72" fmla="*/ 160 w 1275"/>
                <a:gd name="T73" fmla="*/ 1627 h 2720"/>
                <a:gd name="T74" fmla="*/ 125 w 1275"/>
                <a:gd name="T75" fmla="*/ 1674 h 2720"/>
                <a:gd name="T76" fmla="*/ 107 w 1275"/>
                <a:gd name="T77" fmla="*/ 1665 h 2720"/>
                <a:gd name="T78" fmla="*/ 101 w 1275"/>
                <a:gd name="T79" fmla="*/ 1614 h 2720"/>
                <a:gd name="T80" fmla="*/ 85 w 1275"/>
                <a:gd name="T81" fmla="*/ 1561 h 2720"/>
                <a:gd name="T82" fmla="*/ 66 w 1275"/>
                <a:gd name="T83" fmla="*/ 1606 h 2720"/>
                <a:gd name="T84" fmla="*/ 54 w 1275"/>
                <a:gd name="T85" fmla="*/ 1661 h 2720"/>
                <a:gd name="T86" fmla="*/ 44 w 1275"/>
                <a:gd name="T87" fmla="*/ 1674 h 2720"/>
                <a:gd name="T88" fmla="*/ 42 w 1275"/>
                <a:gd name="T89" fmla="*/ 1679 h 2720"/>
                <a:gd name="T90" fmla="*/ 21 w 1275"/>
                <a:gd name="T91" fmla="*/ 1640 h 2720"/>
                <a:gd name="T92" fmla="*/ 11 w 1275"/>
                <a:gd name="T93" fmla="*/ 1614 h 2720"/>
                <a:gd name="T94" fmla="*/ 2 w 1275"/>
                <a:gd name="T95" fmla="*/ 1554 h 2720"/>
                <a:gd name="T96" fmla="*/ 13 w 1275"/>
                <a:gd name="T97" fmla="*/ 1384 h 2720"/>
                <a:gd name="T98" fmla="*/ 17 w 1275"/>
                <a:gd name="T99" fmla="*/ 1348 h 2720"/>
                <a:gd name="T100" fmla="*/ 28 w 1275"/>
                <a:gd name="T101" fmla="*/ 1265 h 2720"/>
                <a:gd name="T102" fmla="*/ 32 w 1275"/>
                <a:gd name="T103" fmla="*/ 1057 h 2720"/>
                <a:gd name="T104" fmla="*/ 39 w 1275"/>
                <a:gd name="T105" fmla="*/ 994 h 2720"/>
                <a:gd name="T106" fmla="*/ 36 w 1275"/>
                <a:gd name="T107" fmla="*/ 816 h 2720"/>
                <a:gd name="T108" fmla="*/ 39 w 1275"/>
                <a:gd name="T109" fmla="*/ 415 h 2720"/>
                <a:gd name="T110" fmla="*/ 39 w 1275"/>
                <a:gd name="T111" fmla="*/ 359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4"/>
            <p:cNvSpPr>
              <a:spLocks/>
            </p:cNvSpPr>
            <p:nvPr/>
          </p:nvSpPr>
          <p:spPr bwMode="auto">
            <a:xfrm>
              <a:off x="234" y="1224"/>
              <a:ext cx="630" cy="2249"/>
            </a:xfrm>
            <a:custGeom>
              <a:avLst/>
              <a:gdLst>
                <a:gd name="T0" fmla="*/ 0 w 1275"/>
                <a:gd name="T1" fmla="*/ 88 h 2720"/>
                <a:gd name="T2" fmla="*/ 0 w 1275"/>
                <a:gd name="T3" fmla="*/ 81 h 2720"/>
                <a:gd name="T4" fmla="*/ 0 w 1275"/>
                <a:gd name="T5" fmla="*/ 74 h 2720"/>
                <a:gd name="T6" fmla="*/ 0 w 1275"/>
                <a:gd name="T7" fmla="*/ 69 h 2720"/>
                <a:gd name="T8" fmla="*/ 0 w 1275"/>
                <a:gd name="T9" fmla="*/ 53 h 2720"/>
                <a:gd name="T10" fmla="*/ 0 w 1275"/>
                <a:gd name="T11" fmla="*/ 26 h 2720"/>
                <a:gd name="T12" fmla="*/ 0 w 1275"/>
                <a:gd name="T13" fmla="*/ 23 h 2720"/>
                <a:gd name="T14" fmla="*/ 0 w 1275"/>
                <a:gd name="T15" fmla="*/ 8 h 2720"/>
                <a:gd name="T16" fmla="*/ 0 w 1275"/>
                <a:gd name="T17" fmla="*/ 12 h 2720"/>
                <a:gd name="T18" fmla="*/ 0 w 1275"/>
                <a:gd name="T19" fmla="*/ 21 h 2720"/>
                <a:gd name="T20" fmla="*/ 0 w 1275"/>
                <a:gd name="T21" fmla="*/ 23 h 2720"/>
                <a:gd name="T22" fmla="*/ 0 w 1275"/>
                <a:gd name="T23" fmla="*/ 26 h 2720"/>
                <a:gd name="T24" fmla="*/ 0 w 1275"/>
                <a:gd name="T25" fmla="*/ 23 h 2720"/>
                <a:gd name="T26" fmla="*/ 0 w 1275"/>
                <a:gd name="T27" fmla="*/ 21 h 2720"/>
                <a:gd name="T28" fmla="*/ 0 w 1275"/>
                <a:gd name="T29" fmla="*/ 7 h 2720"/>
                <a:gd name="T30" fmla="*/ 0 w 1275"/>
                <a:gd name="T31" fmla="*/ 4 h 2720"/>
                <a:gd name="T32" fmla="*/ 0 w 1275"/>
                <a:gd name="T33" fmla="*/ 0 h 2720"/>
                <a:gd name="T34" fmla="*/ 1 w 1275"/>
                <a:gd name="T35" fmla="*/ 10 h 2720"/>
                <a:gd name="T36" fmla="*/ 1 w 1275"/>
                <a:gd name="T37" fmla="*/ 17 h 2720"/>
                <a:gd name="T38" fmla="*/ 1 w 1275"/>
                <a:gd name="T39" fmla="*/ 28 h 2720"/>
                <a:gd name="T40" fmla="*/ 1 w 1275"/>
                <a:gd name="T41" fmla="*/ 50 h 2720"/>
                <a:gd name="T42" fmla="*/ 1 w 1275"/>
                <a:gd name="T43" fmla="*/ 64 h 2720"/>
                <a:gd name="T44" fmla="*/ 0 w 1275"/>
                <a:gd name="T45" fmla="*/ 74 h 2720"/>
                <a:gd name="T46" fmla="*/ 0 w 1275"/>
                <a:gd name="T47" fmla="*/ 110 h 2720"/>
                <a:gd name="T48" fmla="*/ 0 w 1275"/>
                <a:gd name="T49" fmla="*/ 187 h 2720"/>
                <a:gd name="T50" fmla="*/ 0 w 1275"/>
                <a:gd name="T51" fmla="*/ 206 h 2720"/>
                <a:gd name="T52" fmla="*/ 0 w 1275"/>
                <a:gd name="T53" fmla="*/ 251 h 2720"/>
                <a:gd name="T54" fmla="*/ 0 w 1275"/>
                <a:gd name="T55" fmla="*/ 293 h 2720"/>
                <a:gd name="T56" fmla="*/ 0 w 1275"/>
                <a:gd name="T57" fmla="*/ 300 h 2720"/>
                <a:gd name="T58" fmla="*/ 0 w 1275"/>
                <a:gd name="T59" fmla="*/ 322 h 2720"/>
                <a:gd name="T60" fmla="*/ 1 w 1275"/>
                <a:gd name="T61" fmla="*/ 326 h 2720"/>
                <a:gd name="T62" fmla="*/ 1 w 1275"/>
                <a:gd name="T63" fmla="*/ 330 h 2720"/>
                <a:gd name="T64" fmla="*/ 1 w 1275"/>
                <a:gd name="T65" fmla="*/ 334 h 2720"/>
                <a:gd name="T66" fmla="*/ 1 w 1275"/>
                <a:gd name="T67" fmla="*/ 354 h 2720"/>
                <a:gd name="T68" fmla="*/ 1 w 1275"/>
                <a:gd name="T69" fmla="*/ 381 h 2720"/>
                <a:gd name="T70" fmla="*/ 1 w 1275"/>
                <a:gd name="T71" fmla="*/ 385 h 2720"/>
                <a:gd name="T72" fmla="*/ 1 w 1275"/>
                <a:gd name="T73" fmla="*/ 393 h 2720"/>
                <a:gd name="T74" fmla="*/ 0 w 1275"/>
                <a:gd name="T75" fmla="*/ 405 h 2720"/>
                <a:gd name="T76" fmla="*/ 0 w 1275"/>
                <a:gd name="T77" fmla="*/ 403 h 2720"/>
                <a:gd name="T78" fmla="*/ 0 w 1275"/>
                <a:gd name="T79" fmla="*/ 390 h 2720"/>
                <a:gd name="T80" fmla="*/ 0 w 1275"/>
                <a:gd name="T81" fmla="*/ 377 h 2720"/>
                <a:gd name="T82" fmla="*/ 0 w 1275"/>
                <a:gd name="T83" fmla="*/ 389 h 2720"/>
                <a:gd name="T84" fmla="*/ 0 w 1275"/>
                <a:gd name="T85" fmla="*/ 401 h 2720"/>
                <a:gd name="T86" fmla="*/ 0 w 1275"/>
                <a:gd name="T87" fmla="*/ 405 h 2720"/>
                <a:gd name="T88" fmla="*/ 0 w 1275"/>
                <a:gd name="T89" fmla="*/ 406 h 2720"/>
                <a:gd name="T90" fmla="*/ 0 w 1275"/>
                <a:gd name="T91" fmla="*/ 397 h 2720"/>
                <a:gd name="T92" fmla="*/ 0 w 1275"/>
                <a:gd name="T93" fmla="*/ 390 h 2720"/>
                <a:gd name="T94" fmla="*/ 0 w 1275"/>
                <a:gd name="T95" fmla="*/ 377 h 2720"/>
                <a:gd name="T96" fmla="*/ 0 w 1275"/>
                <a:gd name="T97" fmla="*/ 334 h 2720"/>
                <a:gd name="T98" fmla="*/ 0 w 1275"/>
                <a:gd name="T99" fmla="*/ 326 h 2720"/>
                <a:gd name="T100" fmla="*/ 0 w 1275"/>
                <a:gd name="T101" fmla="*/ 306 h 2720"/>
                <a:gd name="T102" fmla="*/ 0 w 1275"/>
                <a:gd name="T103" fmla="*/ 255 h 2720"/>
                <a:gd name="T104" fmla="*/ 0 w 1275"/>
                <a:gd name="T105" fmla="*/ 240 h 2720"/>
                <a:gd name="T106" fmla="*/ 0 w 1275"/>
                <a:gd name="T107" fmla="*/ 198 h 2720"/>
                <a:gd name="T108" fmla="*/ 0 w 1275"/>
                <a:gd name="T109" fmla="*/ 101 h 2720"/>
                <a:gd name="T110" fmla="*/ 0 w 1275"/>
                <a:gd name="T111" fmla="*/ 88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" name="Text Box 80"/>
          <p:cNvSpPr txBox="1">
            <a:spLocks noChangeArrowheads="1"/>
          </p:cNvSpPr>
          <p:nvPr/>
        </p:nvSpPr>
        <p:spPr bwMode="auto">
          <a:xfrm>
            <a:off x="106945" y="1348750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Bone marrow</a:t>
            </a:r>
          </a:p>
        </p:txBody>
      </p:sp>
      <p:sp>
        <p:nvSpPr>
          <p:cNvPr id="169" name="Text Box 102"/>
          <p:cNvSpPr txBox="1">
            <a:spLocks noChangeArrowheads="1"/>
          </p:cNvSpPr>
          <p:nvPr/>
        </p:nvSpPr>
        <p:spPr bwMode="auto">
          <a:xfrm>
            <a:off x="1658748" y="1777029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Thymus</a:t>
            </a:r>
          </a:p>
        </p:txBody>
      </p:sp>
      <p:sp>
        <p:nvSpPr>
          <p:cNvPr id="170" name="Line 64"/>
          <p:cNvSpPr>
            <a:spLocks noChangeShapeType="1"/>
          </p:cNvSpPr>
          <p:nvPr/>
        </p:nvSpPr>
        <p:spPr bwMode="auto">
          <a:xfrm>
            <a:off x="1206500" y="4136421"/>
            <a:ext cx="2455715" cy="1058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Freeform 144"/>
          <p:cNvSpPr>
            <a:spLocks/>
          </p:cNvSpPr>
          <p:nvPr/>
        </p:nvSpPr>
        <p:spPr bwMode="auto">
          <a:xfrm rot="2741725">
            <a:off x="1761689" y="4268146"/>
            <a:ext cx="717550" cy="593725"/>
          </a:xfrm>
          <a:custGeom>
            <a:avLst/>
            <a:gdLst>
              <a:gd name="T0" fmla="*/ 2147483647 w 619"/>
              <a:gd name="T1" fmla="*/ 2147483647 h 512"/>
              <a:gd name="T2" fmla="*/ 2147483647 w 619"/>
              <a:gd name="T3" fmla="*/ 0 h 512"/>
              <a:gd name="T4" fmla="*/ 2147483647 w 619"/>
              <a:gd name="T5" fmla="*/ 2147483647 h 512"/>
              <a:gd name="T6" fmla="*/ 2147483647 w 619"/>
              <a:gd name="T7" fmla="*/ 2147483647 h 512"/>
              <a:gd name="T8" fmla="*/ 2147483647 w 619"/>
              <a:gd name="T9" fmla="*/ 2147483647 h 512"/>
              <a:gd name="T10" fmla="*/ 2147483647 w 619"/>
              <a:gd name="T11" fmla="*/ 2147483647 h 512"/>
              <a:gd name="T12" fmla="*/ 2147483647 w 619"/>
              <a:gd name="T13" fmla="*/ 2147483647 h 512"/>
              <a:gd name="T14" fmla="*/ 2147483647 w 619"/>
              <a:gd name="T15" fmla="*/ 2147483647 h 512"/>
              <a:gd name="T16" fmla="*/ 2147483647 w 619"/>
              <a:gd name="T17" fmla="*/ 2147483647 h 512"/>
              <a:gd name="T18" fmla="*/ 2147483647 w 619"/>
              <a:gd name="T19" fmla="*/ 2147483647 h 512"/>
              <a:gd name="T20" fmla="*/ 2147483647 w 619"/>
              <a:gd name="T21" fmla="*/ 2147483647 h 512"/>
              <a:gd name="T22" fmla="*/ 2147483647 w 619"/>
              <a:gd name="T23" fmla="*/ 2147483647 h 512"/>
              <a:gd name="T24" fmla="*/ 2147483647 w 619"/>
              <a:gd name="T25" fmla="*/ 2147483647 h 512"/>
              <a:gd name="T26" fmla="*/ 2147483647 w 619"/>
              <a:gd name="T27" fmla="*/ 2147483647 h 512"/>
              <a:gd name="T28" fmla="*/ 2147483647 w 619"/>
              <a:gd name="T29" fmla="*/ 2147483647 h 512"/>
              <a:gd name="T30" fmla="*/ 2147483647 w 619"/>
              <a:gd name="T31" fmla="*/ 2147483647 h 512"/>
              <a:gd name="T32" fmla="*/ 2147483647 w 619"/>
              <a:gd name="T33" fmla="*/ 2147483647 h 512"/>
              <a:gd name="T34" fmla="*/ 2147483647 w 619"/>
              <a:gd name="T35" fmla="*/ 2147483647 h 512"/>
              <a:gd name="T36" fmla="*/ 2147483647 w 619"/>
              <a:gd name="T37" fmla="*/ 2147483647 h 512"/>
              <a:gd name="T38" fmla="*/ 2147483647 w 619"/>
              <a:gd name="T39" fmla="*/ 2147483647 h 512"/>
              <a:gd name="T40" fmla="*/ 2147483647 w 619"/>
              <a:gd name="T41" fmla="*/ 2147483647 h 512"/>
              <a:gd name="T42" fmla="*/ 2147483647 w 619"/>
              <a:gd name="T43" fmla="*/ 2147483647 h 5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19"/>
              <a:gd name="T67" fmla="*/ 0 h 512"/>
              <a:gd name="T68" fmla="*/ 619 w 619"/>
              <a:gd name="T69" fmla="*/ 512 h 5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19" h="512">
                <a:moveTo>
                  <a:pt x="68" y="72"/>
                </a:moveTo>
                <a:cubicBezTo>
                  <a:pt x="111" y="43"/>
                  <a:pt x="136" y="17"/>
                  <a:pt x="188" y="0"/>
                </a:cubicBezTo>
                <a:cubicBezTo>
                  <a:pt x="301" y="5"/>
                  <a:pt x="329" y="8"/>
                  <a:pt x="420" y="24"/>
                </a:cubicBezTo>
                <a:cubicBezTo>
                  <a:pt x="434" y="33"/>
                  <a:pt x="454" y="36"/>
                  <a:pt x="468" y="48"/>
                </a:cubicBezTo>
                <a:cubicBezTo>
                  <a:pt x="475" y="54"/>
                  <a:pt x="477" y="65"/>
                  <a:pt x="484" y="72"/>
                </a:cubicBezTo>
                <a:cubicBezTo>
                  <a:pt x="493" y="81"/>
                  <a:pt x="505" y="88"/>
                  <a:pt x="516" y="96"/>
                </a:cubicBezTo>
                <a:cubicBezTo>
                  <a:pt x="530" y="138"/>
                  <a:pt x="519" y="112"/>
                  <a:pt x="556" y="168"/>
                </a:cubicBezTo>
                <a:cubicBezTo>
                  <a:pt x="561" y="176"/>
                  <a:pt x="572" y="192"/>
                  <a:pt x="572" y="192"/>
                </a:cubicBezTo>
                <a:cubicBezTo>
                  <a:pt x="582" y="256"/>
                  <a:pt x="574" y="224"/>
                  <a:pt x="596" y="288"/>
                </a:cubicBezTo>
                <a:cubicBezTo>
                  <a:pt x="601" y="304"/>
                  <a:pt x="612" y="336"/>
                  <a:pt x="612" y="336"/>
                </a:cubicBezTo>
                <a:cubicBezTo>
                  <a:pt x="606" y="400"/>
                  <a:pt x="619" y="410"/>
                  <a:pt x="588" y="448"/>
                </a:cubicBezTo>
                <a:cubicBezTo>
                  <a:pt x="574" y="464"/>
                  <a:pt x="565" y="484"/>
                  <a:pt x="548" y="496"/>
                </a:cubicBezTo>
                <a:cubicBezTo>
                  <a:pt x="533" y="504"/>
                  <a:pt x="500" y="512"/>
                  <a:pt x="500" y="512"/>
                </a:cubicBezTo>
                <a:cubicBezTo>
                  <a:pt x="434" y="495"/>
                  <a:pt x="464" y="463"/>
                  <a:pt x="452" y="392"/>
                </a:cubicBezTo>
                <a:cubicBezTo>
                  <a:pt x="443" y="345"/>
                  <a:pt x="418" y="305"/>
                  <a:pt x="380" y="280"/>
                </a:cubicBezTo>
                <a:cubicBezTo>
                  <a:pt x="358" y="247"/>
                  <a:pt x="346" y="233"/>
                  <a:pt x="308" y="224"/>
                </a:cubicBezTo>
                <a:cubicBezTo>
                  <a:pt x="245" y="182"/>
                  <a:pt x="176" y="214"/>
                  <a:pt x="108" y="224"/>
                </a:cubicBezTo>
                <a:cubicBezTo>
                  <a:pt x="84" y="221"/>
                  <a:pt x="58" y="223"/>
                  <a:pt x="36" y="216"/>
                </a:cubicBezTo>
                <a:cubicBezTo>
                  <a:pt x="0" y="204"/>
                  <a:pt x="12" y="183"/>
                  <a:pt x="20" y="160"/>
                </a:cubicBezTo>
                <a:cubicBezTo>
                  <a:pt x="24" y="143"/>
                  <a:pt x="20" y="117"/>
                  <a:pt x="36" y="112"/>
                </a:cubicBezTo>
                <a:cubicBezTo>
                  <a:pt x="44" y="109"/>
                  <a:pt x="54" y="110"/>
                  <a:pt x="60" y="104"/>
                </a:cubicBezTo>
                <a:cubicBezTo>
                  <a:pt x="66" y="95"/>
                  <a:pt x="65" y="82"/>
                  <a:pt x="68" y="7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72" name="Text Box 154"/>
          <p:cNvSpPr txBox="1">
            <a:spLocks noChangeArrowheads="1"/>
          </p:cNvSpPr>
          <p:nvPr/>
        </p:nvSpPr>
        <p:spPr bwMode="auto">
          <a:xfrm>
            <a:off x="1717240" y="3688710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Spleen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3760339" y="4243119"/>
            <a:ext cx="1670050" cy="1447800"/>
            <a:chOff x="7245350" y="4572000"/>
            <a:chExt cx="1670050" cy="1447800"/>
          </a:xfrm>
        </p:grpSpPr>
        <p:sp>
          <p:nvSpPr>
            <p:cNvPr id="174" name="Text Box 76"/>
            <p:cNvSpPr txBox="1">
              <a:spLocks noChangeArrowheads="1"/>
            </p:cNvSpPr>
            <p:nvPr/>
          </p:nvSpPr>
          <p:spPr bwMode="auto">
            <a:xfrm>
              <a:off x="7315200" y="4572000"/>
              <a:ext cx="508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IgM</a:t>
              </a:r>
            </a:p>
          </p:txBody>
        </p:sp>
        <p:grpSp>
          <p:nvGrpSpPr>
            <p:cNvPr id="175" name="Group 129"/>
            <p:cNvGrpSpPr>
              <a:grpSpLocks/>
            </p:cNvGrpSpPr>
            <p:nvPr/>
          </p:nvGrpSpPr>
          <p:grpSpPr bwMode="auto">
            <a:xfrm>
              <a:off x="7245350" y="5334000"/>
              <a:ext cx="663575" cy="663575"/>
              <a:chOff x="3072" y="3168"/>
              <a:chExt cx="240" cy="240"/>
            </a:xfrm>
          </p:grpSpPr>
          <p:sp>
            <p:nvSpPr>
              <p:cNvPr id="194" name="Oval 1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131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6" name="Text Box 132"/>
            <p:cNvSpPr txBox="1">
              <a:spLocks noChangeArrowheads="1"/>
            </p:cNvSpPr>
            <p:nvPr/>
          </p:nvSpPr>
          <p:spPr bwMode="auto">
            <a:xfrm>
              <a:off x="7404100" y="5419725"/>
              <a:ext cx="352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B</a:t>
              </a:r>
            </a:p>
          </p:txBody>
        </p:sp>
        <p:grpSp>
          <p:nvGrpSpPr>
            <p:cNvPr id="177" name="Group 133"/>
            <p:cNvGrpSpPr>
              <a:grpSpLocks/>
            </p:cNvGrpSpPr>
            <p:nvPr/>
          </p:nvGrpSpPr>
          <p:grpSpPr bwMode="auto">
            <a:xfrm>
              <a:off x="7391400" y="5029200"/>
              <a:ext cx="381000" cy="381000"/>
              <a:chOff x="2064" y="3648"/>
              <a:chExt cx="240" cy="240"/>
            </a:xfrm>
          </p:grpSpPr>
          <p:sp>
            <p:nvSpPr>
              <p:cNvPr id="188" name="Line 134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35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36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7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Line 138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39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" name="Oval 141"/>
            <p:cNvSpPr>
              <a:spLocks noChangeArrowheads="1"/>
            </p:cNvSpPr>
            <p:nvPr/>
          </p:nvSpPr>
          <p:spPr bwMode="auto">
            <a:xfrm rot="2557690">
              <a:off x="7766050" y="5187950"/>
              <a:ext cx="152400" cy="3048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Text Box 143"/>
            <p:cNvSpPr txBox="1">
              <a:spLocks noChangeArrowheads="1"/>
            </p:cNvSpPr>
            <p:nvPr/>
          </p:nvSpPr>
          <p:spPr bwMode="auto">
            <a:xfrm>
              <a:off x="7924800" y="48768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CD19+</a:t>
              </a:r>
            </a:p>
          </p:txBody>
        </p:sp>
        <p:sp>
          <p:nvSpPr>
            <p:cNvPr id="180" name="Text Box 152"/>
            <p:cNvSpPr txBox="1">
              <a:spLocks noChangeArrowheads="1"/>
            </p:cNvSpPr>
            <p:nvPr/>
          </p:nvSpPr>
          <p:spPr bwMode="auto">
            <a:xfrm>
              <a:off x="8153400" y="5670550"/>
              <a:ext cx="458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IgD</a:t>
              </a:r>
            </a:p>
          </p:txBody>
        </p:sp>
        <p:grpSp>
          <p:nvGrpSpPr>
            <p:cNvPr id="181" name="Group 156"/>
            <p:cNvGrpSpPr>
              <a:grpSpLocks/>
            </p:cNvGrpSpPr>
            <p:nvPr/>
          </p:nvGrpSpPr>
          <p:grpSpPr bwMode="auto">
            <a:xfrm rot="5399999">
              <a:off x="7848600" y="5638800"/>
              <a:ext cx="381000" cy="381000"/>
              <a:chOff x="2064" y="3648"/>
              <a:chExt cx="240" cy="240"/>
            </a:xfrm>
          </p:grpSpPr>
          <p:sp>
            <p:nvSpPr>
              <p:cNvPr id="182" name="Line 157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Line 158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Line 159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Line 160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161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Line 162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6" name="Group 195"/>
          <p:cNvGrpSpPr>
            <a:grpSpLocks/>
          </p:cNvGrpSpPr>
          <p:nvPr/>
        </p:nvGrpSpPr>
        <p:grpSpPr bwMode="auto">
          <a:xfrm>
            <a:off x="2510389" y="938716"/>
            <a:ext cx="2327532" cy="3001962"/>
            <a:chOff x="6054468" y="1341438"/>
            <a:chExt cx="2327532" cy="3001962"/>
          </a:xfrm>
        </p:grpSpPr>
        <p:grpSp>
          <p:nvGrpSpPr>
            <p:cNvPr id="197" name="Group 17"/>
            <p:cNvGrpSpPr>
              <a:grpSpLocks/>
            </p:cNvGrpSpPr>
            <p:nvPr/>
          </p:nvGrpSpPr>
          <p:grpSpPr bwMode="auto">
            <a:xfrm>
              <a:off x="7248525" y="3581400"/>
              <a:ext cx="762000" cy="762000"/>
              <a:chOff x="3072" y="3168"/>
              <a:chExt cx="240" cy="240"/>
            </a:xfrm>
          </p:grpSpPr>
          <p:sp>
            <p:nvSpPr>
              <p:cNvPr id="217" name="Oval 18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Oval 19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" name="Text Box 20"/>
            <p:cNvSpPr txBox="1">
              <a:spLocks noChangeArrowheads="1"/>
            </p:cNvSpPr>
            <p:nvPr/>
          </p:nvSpPr>
          <p:spPr bwMode="auto">
            <a:xfrm>
              <a:off x="7432675" y="37338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199" name="Freeform 21"/>
            <p:cNvSpPr>
              <a:spLocks/>
            </p:cNvSpPr>
            <p:nvPr/>
          </p:nvSpPr>
          <p:spPr bwMode="auto">
            <a:xfrm>
              <a:off x="7400925" y="32766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22"/>
            <p:cNvSpPr>
              <a:spLocks noChangeArrowheads="1"/>
            </p:cNvSpPr>
            <p:nvPr/>
          </p:nvSpPr>
          <p:spPr bwMode="auto">
            <a:xfrm>
              <a:off x="7705725" y="3505200"/>
              <a:ext cx="1524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1" name="Group 23"/>
            <p:cNvGrpSpPr>
              <a:grpSpLocks/>
            </p:cNvGrpSpPr>
            <p:nvPr/>
          </p:nvGrpSpPr>
          <p:grpSpPr bwMode="auto">
            <a:xfrm>
              <a:off x="7239000" y="1951038"/>
              <a:ext cx="762000" cy="762000"/>
              <a:chOff x="3072" y="3168"/>
              <a:chExt cx="240" cy="240"/>
            </a:xfrm>
          </p:grpSpPr>
          <p:sp>
            <p:nvSpPr>
              <p:cNvPr id="215" name="Oval 24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Oval 25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2" name="Text Box 26"/>
            <p:cNvSpPr txBox="1">
              <a:spLocks noChangeArrowheads="1"/>
            </p:cNvSpPr>
            <p:nvPr/>
          </p:nvSpPr>
          <p:spPr bwMode="auto">
            <a:xfrm>
              <a:off x="7423150" y="2103438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203" name="Freeform 27"/>
            <p:cNvSpPr>
              <a:spLocks/>
            </p:cNvSpPr>
            <p:nvPr/>
          </p:nvSpPr>
          <p:spPr bwMode="auto">
            <a:xfrm>
              <a:off x="7391400" y="1646238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28"/>
            <p:cNvSpPr>
              <a:spLocks noChangeArrowheads="1"/>
            </p:cNvSpPr>
            <p:nvPr/>
          </p:nvSpPr>
          <p:spPr bwMode="auto">
            <a:xfrm>
              <a:off x="7696200" y="1874838"/>
              <a:ext cx="1524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29"/>
            <p:cNvSpPr>
              <a:spLocks noChangeShapeType="1"/>
            </p:cNvSpPr>
            <p:nvPr/>
          </p:nvSpPr>
          <p:spPr bwMode="auto">
            <a:xfrm flipV="1">
              <a:off x="6054468" y="2362199"/>
              <a:ext cx="1108332" cy="5766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30"/>
            <p:cNvSpPr>
              <a:spLocks noChangeShapeType="1"/>
            </p:cNvSpPr>
            <p:nvPr/>
          </p:nvSpPr>
          <p:spPr bwMode="auto">
            <a:xfrm>
              <a:off x="6054468" y="3514840"/>
              <a:ext cx="1004156" cy="3839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Text Box 31"/>
            <p:cNvSpPr txBox="1">
              <a:spLocks noChangeArrowheads="1"/>
            </p:cNvSpPr>
            <p:nvPr/>
          </p:nvSpPr>
          <p:spPr bwMode="auto">
            <a:xfrm>
              <a:off x="7315200" y="1341438"/>
              <a:ext cx="5048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208" name="Text Box 32"/>
            <p:cNvSpPr txBox="1">
              <a:spLocks noChangeArrowheads="1"/>
            </p:cNvSpPr>
            <p:nvPr/>
          </p:nvSpPr>
          <p:spPr bwMode="auto">
            <a:xfrm>
              <a:off x="7324725" y="29718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209" name="Text Box 33"/>
            <p:cNvSpPr txBox="1">
              <a:spLocks noChangeArrowheads="1"/>
            </p:cNvSpPr>
            <p:nvPr/>
          </p:nvSpPr>
          <p:spPr bwMode="auto">
            <a:xfrm>
              <a:off x="78486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CD4</a:t>
              </a:r>
            </a:p>
          </p:txBody>
        </p:sp>
        <p:sp>
          <p:nvSpPr>
            <p:cNvPr id="210" name="Text Box 34"/>
            <p:cNvSpPr txBox="1">
              <a:spLocks noChangeArrowheads="1"/>
            </p:cNvSpPr>
            <p:nvPr/>
          </p:nvSpPr>
          <p:spPr bwMode="auto">
            <a:xfrm>
              <a:off x="785812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CD8</a:t>
              </a:r>
            </a:p>
          </p:txBody>
        </p:sp>
        <p:sp>
          <p:nvSpPr>
            <p:cNvPr id="211" name="Oval 28"/>
            <p:cNvSpPr>
              <a:spLocks noChangeArrowheads="1"/>
            </p:cNvSpPr>
            <p:nvPr/>
          </p:nvSpPr>
          <p:spPr bwMode="auto">
            <a:xfrm>
              <a:off x="7391400" y="1874838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28"/>
            <p:cNvSpPr>
              <a:spLocks noChangeArrowheads="1"/>
            </p:cNvSpPr>
            <p:nvPr/>
          </p:nvSpPr>
          <p:spPr bwMode="auto">
            <a:xfrm>
              <a:off x="7432675" y="3505200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Text Box 33"/>
            <p:cNvSpPr txBox="1">
              <a:spLocks noChangeArrowheads="1"/>
            </p:cNvSpPr>
            <p:nvPr/>
          </p:nvSpPr>
          <p:spPr bwMode="auto">
            <a:xfrm>
              <a:off x="68580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  <p:sp>
          <p:nvSpPr>
            <p:cNvPr id="214" name="Text Box 33"/>
            <p:cNvSpPr txBox="1">
              <a:spLocks noChangeArrowheads="1"/>
            </p:cNvSpPr>
            <p:nvPr/>
          </p:nvSpPr>
          <p:spPr bwMode="auto">
            <a:xfrm>
              <a:off x="689927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5150719" y="3983195"/>
            <a:ext cx="2371160" cy="2326831"/>
            <a:chOff x="3363913" y="3957638"/>
            <a:chExt cx="2371160" cy="2326831"/>
          </a:xfrm>
        </p:grpSpPr>
        <p:sp>
          <p:nvSpPr>
            <p:cNvPr id="220" name="Line 159"/>
            <p:cNvSpPr>
              <a:spLocks noChangeShapeType="1"/>
            </p:cNvSpPr>
            <p:nvPr/>
          </p:nvSpPr>
          <p:spPr bwMode="auto">
            <a:xfrm>
              <a:off x="3363913" y="5329238"/>
              <a:ext cx="903287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AutoShape 160"/>
            <p:cNvSpPr>
              <a:spLocks noChangeArrowheads="1"/>
            </p:cNvSpPr>
            <p:nvPr/>
          </p:nvSpPr>
          <p:spPr bwMode="auto">
            <a:xfrm flipH="1">
              <a:off x="3733800" y="4795838"/>
              <a:ext cx="381000" cy="533400"/>
            </a:xfrm>
            <a:prstGeom prst="lightningBolt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" name="Group 161"/>
            <p:cNvGrpSpPr>
              <a:grpSpLocks/>
            </p:cNvGrpSpPr>
            <p:nvPr/>
          </p:nvGrpSpPr>
          <p:grpSpPr bwMode="auto">
            <a:xfrm>
              <a:off x="4381500" y="5392738"/>
              <a:ext cx="614363" cy="622300"/>
              <a:chOff x="4752" y="3504"/>
              <a:chExt cx="576" cy="584"/>
            </a:xfrm>
          </p:grpSpPr>
          <p:grpSp>
            <p:nvGrpSpPr>
              <p:cNvPr id="261" name="Group 162"/>
              <p:cNvGrpSpPr>
                <a:grpSpLocks/>
              </p:cNvGrpSpPr>
              <p:nvPr/>
            </p:nvGrpSpPr>
            <p:grpSpPr bwMode="auto">
              <a:xfrm>
                <a:off x="4944" y="3504"/>
                <a:ext cx="240" cy="240"/>
                <a:chOff x="3168" y="1104"/>
                <a:chExt cx="2256" cy="2200"/>
              </a:xfrm>
            </p:grpSpPr>
            <p:sp>
              <p:nvSpPr>
                <p:cNvPr id="277" name="AutoShape 163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" name="Oval 164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62" name="Group 165"/>
              <p:cNvGrpSpPr>
                <a:grpSpLocks/>
              </p:cNvGrpSpPr>
              <p:nvPr/>
            </p:nvGrpSpPr>
            <p:grpSpPr bwMode="auto">
              <a:xfrm>
                <a:off x="4944" y="3848"/>
                <a:ext cx="240" cy="240"/>
                <a:chOff x="3168" y="1104"/>
                <a:chExt cx="2256" cy="2200"/>
              </a:xfrm>
            </p:grpSpPr>
            <p:sp>
              <p:nvSpPr>
                <p:cNvPr id="275" name="AutoShape 166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" name="Oval 167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63" name="Group 168"/>
              <p:cNvGrpSpPr>
                <a:grpSpLocks/>
              </p:cNvGrpSpPr>
              <p:nvPr/>
            </p:nvGrpSpPr>
            <p:grpSpPr bwMode="auto">
              <a:xfrm>
                <a:off x="4896" y="3696"/>
                <a:ext cx="240" cy="240"/>
                <a:chOff x="3168" y="1104"/>
                <a:chExt cx="2256" cy="2200"/>
              </a:xfrm>
            </p:grpSpPr>
            <p:sp>
              <p:nvSpPr>
                <p:cNvPr id="273" name="AutoShape 169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4" name="Oval 170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64" name="Group 171"/>
              <p:cNvGrpSpPr>
                <a:grpSpLocks/>
              </p:cNvGrpSpPr>
              <p:nvPr/>
            </p:nvGrpSpPr>
            <p:grpSpPr bwMode="auto">
              <a:xfrm>
                <a:off x="4752" y="3792"/>
                <a:ext cx="240" cy="240"/>
                <a:chOff x="3168" y="1104"/>
                <a:chExt cx="2256" cy="2200"/>
              </a:xfrm>
            </p:grpSpPr>
            <p:sp>
              <p:nvSpPr>
                <p:cNvPr id="271" name="AutoShape 172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Oval 173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65" name="Group 174"/>
              <p:cNvGrpSpPr>
                <a:grpSpLocks/>
              </p:cNvGrpSpPr>
              <p:nvPr/>
            </p:nvGrpSpPr>
            <p:grpSpPr bwMode="auto">
              <a:xfrm>
                <a:off x="4752" y="3600"/>
                <a:ext cx="240" cy="240"/>
                <a:chOff x="3168" y="1104"/>
                <a:chExt cx="2256" cy="2200"/>
              </a:xfrm>
            </p:grpSpPr>
            <p:sp>
              <p:nvSpPr>
                <p:cNvPr id="269" name="AutoShape 175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76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266" name="Group 177"/>
              <p:cNvGrpSpPr>
                <a:grpSpLocks/>
              </p:cNvGrpSpPr>
              <p:nvPr/>
            </p:nvGrpSpPr>
            <p:grpSpPr bwMode="auto">
              <a:xfrm>
                <a:off x="5088" y="3696"/>
                <a:ext cx="240" cy="240"/>
                <a:chOff x="3168" y="1104"/>
                <a:chExt cx="2256" cy="2200"/>
              </a:xfrm>
            </p:grpSpPr>
            <p:sp>
              <p:nvSpPr>
                <p:cNvPr id="267" name="AutoShape 178"/>
                <p:cNvSpPr>
                  <a:spLocks noChangeArrowheads="1"/>
                </p:cNvSpPr>
                <p:nvPr/>
              </p:nvSpPr>
              <p:spPr bwMode="auto">
                <a:xfrm>
                  <a:off x="3168" y="1104"/>
                  <a:ext cx="2256" cy="220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0 w 21600"/>
                    <a:gd name="T25" fmla="*/ 3161 h 21600"/>
                    <a:gd name="T26" fmla="*/ 18440 w 21600"/>
                    <a:gd name="T27" fmla="*/ 18439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189" y="10800"/>
                      </a:moveTo>
                      <a:cubicBezTo>
                        <a:pt x="1189" y="16108"/>
                        <a:pt x="5492" y="20411"/>
                        <a:pt x="10800" y="20411"/>
                      </a:cubicBezTo>
                      <a:cubicBezTo>
                        <a:pt x="16108" y="20411"/>
                        <a:pt x="20411" y="16108"/>
                        <a:pt x="20411" y="10800"/>
                      </a:cubicBezTo>
                      <a:cubicBezTo>
                        <a:pt x="20411" y="5492"/>
                        <a:pt x="16108" y="1189"/>
                        <a:pt x="10800" y="1189"/>
                      </a:cubicBezTo>
                      <a:cubicBezTo>
                        <a:pt x="5492" y="1189"/>
                        <a:pt x="1189" y="5492"/>
                        <a:pt x="1189" y="10800"/>
                      </a:cubicBezTo>
                      <a:close/>
                    </a:path>
                  </a:pathLst>
                </a:custGeom>
                <a:solidFill>
                  <a:srgbClr val="3366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Oval 179"/>
                <p:cNvSpPr>
                  <a:spLocks noChangeArrowheads="1"/>
                </p:cNvSpPr>
                <p:nvPr/>
              </p:nvSpPr>
              <p:spPr bwMode="auto">
                <a:xfrm>
                  <a:off x="3287" y="1219"/>
                  <a:ext cx="2034" cy="1978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</p:grpSp>
        </p:grpSp>
        <p:grpSp>
          <p:nvGrpSpPr>
            <p:cNvPr id="223" name="Group 180"/>
            <p:cNvGrpSpPr>
              <a:grpSpLocks/>
            </p:cNvGrpSpPr>
            <p:nvPr/>
          </p:nvGrpSpPr>
          <p:grpSpPr bwMode="auto">
            <a:xfrm>
              <a:off x="4572000" y="5240338"/>
              <a:ext cx="228600" cy="228600"/>
              <a:chOff x="2064" y="3648"/>
              <a:chExt cx="240" cy="240"/>
            </a:xfrm>
          </p:grpSpPr>
          <p:sp>
            <p:nvSpPr>
              <p:cNvPr id="255" name="Line 181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" name="Line 182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Line 183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8" name="Line 184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" name="Line 185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" name="Line 186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4" name="Group 194"/>
            <p:cNvGrpSpPr>
              <a:grpSpLocks/>
            </p:cNvGrpSpPr>
            <p:nvPr/>
          </p:nvGrpSpPr>
          <p:grpSpPr bwMode="auto">
            <a:xfrm>
              <a:off x="4343400" y="5316538"/>
              <a:ext cx="228600" cy="228600"/>
              <a:chOff x="2064" y="3648"/>
              <a:chExt cx="240" cy="240"/>
            </a:xfrm>
          </p:grpSpPr>
          <p:sp>
            <p:nvSpPr>
              <p:cNvPr id="249" name="Line 195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Line 196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Line 197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Line 198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Line 199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Line 200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" name="Group 201"/>
            <p:cNvGrpSpPr>
              <a:grpSpLocks/>
            </p:cNvGrpSpPr>
            <p:nvPr/>
          </p:nvGrpSpPr>
          <p:grpSpPr bwMode="auto">
            <a:xfrm>
              <a:off x="4495800" y="5545138"/>
              <a:ext cx="228600" cy="228600"/>
              <a:chOff x="2064" y="3648"/>
              <a:chExt cx="240" cy="240"/>
            </a:xfrm>
          </p:grpSpPr>
          <p:sp>
            <p:nvSpPr>
              <p:cNvPr id="243" name="Line 202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203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204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Line 205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06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207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6" name="Group 224"/>
            <p:cNvGrpSpPr>
              <a:grpSpLocks/>
            </p:cNvGrpSpPr>
            <p:nvPr/>
          </p:nvGrpSpPr>
          <p:grpSpPr bwMode="auto">
            <a:xfrm>
              <a:off x="4724400" y="5392738"/>
              <a:ext cx="228600" cy="228600"/>
              <a:chOff x="2064" y="3648"/>
              <a:chExt cx="240" cy="240"/>
            </a:xfrm>
          </p:grpSpPr>
          <p:sp>
            <p:nvSpPr>
              <p:cNvPr id="237" name="Line 225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Line 226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Line 227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Line 228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Line 229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Line 230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" name="Group 231"/>
            <p:cNvGrpSpPr>
              <a:grpSpLocks/>
            </p:cNvGrpSpPr>
            <p:nvPr/>
          </p:nvGrpSpPr>
          <p:grpSpPr bwMode="auto">
            <a:xfrm>
              <a:off x="4876800" y="5545138"/>
              <a:ext cx="228600" cy="228600"/>
              <a:chOff x="2064" y="3648"/>
              <a:chExt cx="240" cy="240"/>
            </a:xfrm>
          </p:grpSpPr>
          <p:sp>
            <p:nvSpPr>
              <p:cNvPr id="231" name="Line 232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3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Line 234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Line 235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236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237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" name="Text Box 245"/>
            <p:cNvSpPr txBox="1">
              <a:spLocks noChangeArrowheads="1"/>
            </p:cNvSpPr>
            <p:nvPr/>
          </p:nvSpPr>
          <p:spPr bwMode="auto">
            <a:xfrm>
              <a:off x="4114800" y="3957638"/>
              <a:ext cx="1143000" cy="107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Ig class switch</a:t>
              </a:r>
            </a:p>
            <a:p>
              <a:pPr algn="ctr"/>
              <a:r>
                <a:rPr lang="en-US" sz="1600"/>
                <a:t>Affinity maturation</a:t>
              </a:r>
            </a:p>
          </p:txBody>
        </p:sp>
        <p:sp>
          <p:nvSpPr>
            <p:cNvPr id="229" name="Text Box 246"/>
            <p:cNvSpPr txBox="1">
              <a:spLocks noChangeArrowheads="1"/>
            </p:cNvSpPr>
            <p:nvPr/>
          </p:nvSpPr>
          <p:spPr bwMode="auto">
            <a:xfrm>
              <a:off x="3617913" y="5945915"/>
              <a:ext cx="21171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accent2"/>
                  </a:solidFill>
                </a:rPr>
                <a:t>Spleen &amp; Lymph node</a:t>
              </a:r>
            </a:p>
          </p:txBody>
        </p:sp>
        <p:sp>
          <p:nvSpPr>
            <p:cNvPr id="230" name="Text Box 247"/>
            <p:cNvSpPr txBox="1">
              <a:spLocks noChangeArrowheads="1"/>
            </p:cNvSpPr>
            <p:nvPr/>
          </p:nvSpPr>
          <p:spPr bwMode="auto">
            <a:xfrm>
              <a:off x="3429000" y="4414838"/>
              <a:ext cx="831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Antigen</a:t>
              </a: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6956003" y="4111289"/>
            <a:ext cx="4893480" cy="1694983"/>
            <a:chOff x="6956003" y="4499243"/>
            <a:chExt cx="4893480" cy="1694983"/>
          </a:xfrm>
        </p:grpSpPr>
        <p:grpSp>
          <p:nvGrpSpPr>
            <p:cNvPr id="280" name="Group 156"/>
            <p:cNvGrpSpPr>
              <a:grpSpLocks/>
            </p:cNvGrpSpPr>
            <p:nvPr/>
          </p:nvGrpSpPr>
          <p:grpSpPr bwMode="auto">
            <a:xfrm rot="16200000">
              <a:off x="8988218" y="4470201"/>
              <a:ext cx="1162050" cy="2286000"/>
              <a:chOff x="0" y="1056"/>
              <a:chExt cx="1046" cy="2592"/>
            </a:xfrm>
          </p:grpSpPr>
          <p:sp>
            <p:nvSpPr>
              <p:cNvPr id="351" name="Freeform 157"/>
              <p:cNvSpPr>
                <a:spLocks/>
              </p:cNvSpPr>
              <p:nvPr/>
            </p:nvSpPr>
            <p:spPr bwMode="auto">
              <a:xfrm>
                <a:off x="0" y="1056"/>
                <a:ext cx="1046" cy="2592"/>
              </a:xfrm>
              <a:custGeom>
                <a:avLst/>
                <a:gdLst>
                  <a:gd name="T0" fmla="*/ 39 w 1275"/>
                  <a:gd name="T1" fmla="*/ 359 h 2720"/>
                  <a:gd name="T2" fmla="*/ 32 w 1275"/>
                  <a:gd name="T3" fmla="*/ 337 h 2720"/>
                  <a:gd name="T4" fmla="*/ 26 w 1275"/>
                  <a:gd name="T5" fmla="*/ 307 h 2720"/>
                  <a:gd name="T6" fmla="*/ 21 w 1275"/>
                  <a:gd name="T7" fmla="*/ 281 h 2720"/>
                  <a:gd name="T8" fmla="*/ 14 w 1275"/>
                  <a:gd name="T9" fmla="*/ 217 h 2720"/>
                  <a:gd name="T10" fmla="*/ 16 w 1275"/>
                  <a:gd name="T11" fmla="*/ 109 h 2720"/>
                  <a:gd name="T12" fmla="*/ 19 w 1275"/>
                  <a:gd name="T13" fmla="*/ 94 h 2720"/>
                  <a:gd name="T14" fmla="*/ 30 w 1275"/>
                  <a:gd name="T15" fmla="*/ 35 h 2720"/>
                  <a:gd name="T16" fmla="*/ 52 w 1275"/>
                  <a:gd name="T17" fmla="*/ 49 h 2720"/>
                  <a:gd name="T18" fmla="*/ 63 w 1275"/>
                  <a:gd name="T19" fmla="*/ 84 h 2720"/>
                  <a:gd name="T20" fmla="*/ 66 w 1275"/>
                  <a:gd name="T21" fmla="*/ 99 h 2720"/>
                  <a:gd name="T22" fmla="*/ 77 w 1275"/>
                  <a:gd name="T23" fmla="*/ 109 h 2720"/>
                  <a:gd name="T24" fmla="*/ 92 w 1275"/>
                  <a:gd name="T25" fmla="*/ 94 h 2720"/>
                  <a:gd name="T26" fmla="*/ 99 w 1275"/>
                  <a:gd name="T27" fmla="*/ 84 h 2720"/>
                  <a:gd name="T28" fmla="*/ 111 w 1275"/>
                  <a:gd name="T29" fmla="*/ 29 h 2720"/>
                  <a:gd name="T30" fmla="*/ 121 w 1275"/>
                  <a:gd name="T31" fmla="*/ 14 h 2720"/>
                  <a:gd name="T32" fmla="*/ 128 w 1275"/>
                  <a:gd name="T33" fmla="*/ 0 h 2720"/>
                  <a:gd name="T34" fmla="*/ 150 w 1275"/>
                  <a:gd name="T35" fmla="*/ 40 h 2720"/>
                  <a:gd name="T36" fmla="*/ 156 w 1275"/>
                  <a:gd name="T37" fmla="*/ 74 h 2720"/>
                  <a:gd name="T38" fmla="*/ 160 w 1275"/>
                  <a:gd name="T39" fmla="*/ 119 h 2720"/>
                  <a:gd name="T40" fmla="*/ 158 w 1275"/>
                  <a:gd name="T41" fmla="*/ 203 h 2720"/>
                  <a:gd name="T42" fmla="*/ 150 w 1275"/>
                  <a:gd name="T43" fmla="*/ 262 h 2720"/>
                  <a:gd name="T44" fmla="*/ 140 w 1275"/>
                  <a:gd name="T45" fmla="*/ 307 h 2720"/>
                  <a:gd name="T46" fmla="*/ 128 w 1275"/>
                  <a:gd name="T47" fmla="*/ 454 h 2720"/>
                  <a:gd name="T48" fmla="*/ 118 w 1275"/>
                  <a:gd name="T49" fmla="*/ 771 h 2720"/>
                  <a:gd name="T50" fmla="*/ 123 w 1275"/>
                  <a:gd name="T51" fmla="*/ 850 h 2720"/>
                  <a:gd name="T52" fmla="*/ 129 w 1275"/>
                  <a:gd name="T53" fmla="*/ 1039 h 2720"/>
                  <a:gd name="T54" fmla="*/ 137 w 1275"/>
                  <a:gd name="T55" fmla="*/ 1210 h 2720"/>
                  <a:gd name="T56" fmla="*/ 140 w 1275"/>
                  <a:gd name="T57" fmla="*/ 1241 h 2720"/>
                  <a:gd name="T58" fmla="*/ 148 w 1275"/>
                  <a:gd name="T59" fmla="*/ 1328 h 2720"/>
                  <a:gd name="T60" fmla="*/ 156 w 1275"/>
                  <a:gd name="T61" fmla="*/ 1348 h 2720"/>
                  <a:gd name="T62" fmla="*/ 158 w 1275"/>
                  <a:gd name="T63" fmla="*/ 1363 h 2720"/>
                  <a:gd name="T64" fmla="*/ 164 w 1275"/>
                  <a:gd name="T65" fmla="*/ 1384 h 2720"/>
                  <a:gd name="T66" fmla="*/ 173 w 1275"/>
                  <a:gd name="T67" fmla="*/ 1463 h 2720"/>
                  <a:gd name="T68" fmla="*/ 174 w 1275"/>
                  <a:gd name="T69" fmla="*/ 1576 h 2720"/>
                  <a:gd name="T70" fmla="*/ 165 w 1275"/>
                  <a:gd name="T71" fmla="*/ 1591 h 2720"/>
                  <a:gd name="T72" fmla="*/ 160 w 1275"/>
                  <a:gd name="T73" fmla="*/ 1627 h 2720"/>
                  <a:gd name="T74" fmla="*/ 125 w 1275"/>
                  <a:gd name="T75" fmla="*/ 1674 h 2720"/>
                  <a:gd name="T76" fmla="*/ 107 w 1275"/>
                  <a:gd name="T77" fmla="*/ 1665 h 2720"/>
                  <a:gd name="T78" fmla="*/ 101 w 1275"/>
                  <a:gd name="T79" fmla="*/ 1614 h 2720"/>
                  <a:gd name="T80" fmla="*/ 85 w 1275"/>
                  <a:gd name="T81" fmla="*/ 1561 h 2720"/>
                  <a:gd name="T82" fmla="*/ 66 w 1275"/>
                  <a:gd name="T83" fmla="*/ 1606 h 2720"/>
                  <a:gd name="T84" fmla="*/ 54 w 1275"/>
                  <a:gd name="T85" fmla="*/ 1661 h 2720"/>
                  <a:gd name="T86" fmla="*/ 44 w 1275"/>
                  <a:gd name="T87" fmla="*/ 1674 h 2720"/>
                  <a:gd name="T88" fmla="*/ 42 w 1275"/>
                  <a:gd name="T89" fmla="*/ 1679 h 2720"/>
                  <a:gd name="T90" fmla="*/ 21 w 1275"/>
                  <a:gd name="T91" fmla="*/ 1640 h 2720"/>
                  <a:gd name="T92" fmla="*/ 11 w 1275"/>
                  <a:gd name="T93" fmla="*/ 1614 h 2720"/>
                  <a:gd name="T94" fmla="*/ 2 w 1275"/>
                  <a:gd name="T95" fmla="*/ 1554 h 2720"/>
                  <a:gd name="T96" fmla="*/ 13 w 1275"/>
                  <a:gd name="T97" fmla="*/ 1384 h 2720"/>
                  <a:gd name="T98" fmla="*/ 17 w 1275"/>
                  <a:gd name="T99" fmla="*/ 1348 h 2720"/>
                  <a:gd name="T100" fmla="*/ 28 w 1275"/>
                  <a:gd name="T101" fmla="*/ 1265 h 2720"/>
                  <a:gd name="T102" fmla="*/ 32 w 1275"/>
                  <a:gd name="T103" fmla="*/ 1057 h 2720"/>
                  <a:gd name="T104" fmla="*/ 39 w 1275"/>
                  <a:gd name="T105" fmla="*/ 994 h 2720"/>
                  <a:gd name="T106" fmla="*/ 36 w 1275"/>
                  <a:gd name="T107" fmla="*/ 816 h 2720"/>
                  <a:gd name="T108" fmla="*/ 39 w 1275"/>
                  <a:gd name="T109" fmla="*/ 415 h 2720"/>
                  <a:gd name="T110" fmla="*/ 39 w 1275"/>
                  <a:gd name="T111" fmla="*/ 359 h 2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75"/>
                  <a:gd name="T169" fmla="*/ 0 h 2720"/>
                  <a:gd name="T170" fmla="*/ 1275 w 1275"/>
                  <a:gd name="T171" fmla="*/ 2720 h 2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75" h="2720">
                    <a:moveTo>
                      <a:pt x="274" y="584"/>
                    </a:moveTo>
                    <a:cubicBezTo>
                      <a:pt x="231" y="520"/>
                      <a:pt x="287" y="597"/>
                      <a:pt x="234" y="544"/>
                    </a:cubicBezTo>
                    <a:cubicBezTo>
                      <a:pt x="171" y="481"/>
                      <a:pt x="272" y="561"/>
                      <a:pt x="194" y="496"/>
                    </a:cubicBezTo>
                    <a:cubicBezTo>
                      <a:pt x="159" y="467"/>
                      <a:pt x="177" y="494"/>
                      <a:pt x="146" y="456"/>
                    </a:cubicBezTo>
                    <a:cubicBezTo>
                      <a:pt x="121" y="426"/>
                      <a:pt x="115" y="388"/>
                      <a:pt x="106" y="352"/>
                    </a:cubicBezTo>
                    <a:cubicBezTo>
                      <a:pt x="108" y="293"/>
                      <a:pt x="104" y="233"/>
                      <a:pt x="114" y="176"/>
                    </a:cubicBezTo>
                    <a:cubicBezTo>
                      <a:pt x="115" y="164"/>
                      <a:pt x="131" y="161"/>
                      <a:pt x="138" y="152"/>
                    </a:cubicBezTo>
                    <a:cubicBezTo>
                      <a:pt x="173" y="102"/>
                      <a:pt x="153" y="88"/>
                      <a:pt x="218" y="56"/>
                    </a:cubicBezTo>
                    <a:cubicBezTo>
                      <a:pt x="243" y="57"/>
                      <a:pt x="341" y="55"/>
                      <a:pt x="378" y="80"/>
                    </a:cubicBezTo>
                    <a:cubicBezTo>
                      <a:pt x="385" y="85"/>
                      <a:pt x="446" y="124"/>
                      <a:pt x="458" y="136"/>
                    </a:cubicBezTo>
                    <a:cubicBezTo>
                      <a:pt x="464" y="142"/>
                      <a:pt x="465" y="155"/>
                      <a:pt x="474" y="160"/>
                    </a:cubicBezTo>
                    <a:cubicBezTo>
                      <a:pt x="500" y="173"/>
                      <a:pt x="532" y="170"/>
                      <a:pt x="562" y="176"/>
                    </a:cubicBezTo>
                    <a:cubicBezTo>
                      <a:pt x="596" y="168"/>
                      <a:pt x="631" y="161"/>
                      <a:pt x="666" y="152"/>
                    </a:cubicBezTo>
                    <a:cubicBezTo>
                      <a:pt x="682" y="147"/>
                      <a:pt x="714" y="136"/>
                      <a:pt x="714" y="136"/>
                    </a:cubicBezTo>
                    <a:cubicBezTo>
                      <a:pt x="730" y="102"/>
                      <a:pt x="766" y="63"/>
                      <a:pt x="802" y="48"/>
                    </a:cubicBezTo>
                    <a:cubicBezTo>
                      <a:pt x="825" y="37"/>
                      <a:pt x="852" y="38"/>
                      <a:pt x="874" y="24"/>
                    </a:cubicBezTo>
                    <a:cubicBezTo>
                      <a:pt x="905" y="3"/>
                      <a:pt x="888" y="11"/>
                      <a:pt x="922" y="0"/>
                    </a:cubicBezTo>
                    <a:cubicBezTo>
                      <a:pt x="996" y="8"/>
                      <a:pt x="1038" y="12"/>
                      <a:pt x="1090" y="64"/>
                    </a:cubicBezTo>
                    <a:cubicBezTo>
                      <a:pt x="1106" y="130"/>
                      <a:pt x="1082" y="63"/>
                      <a:pt x="1130" y="120"/>
                    </a:cubicBezTo>
                    <a:cubicBezTo>
                      <a:pt x="1138" y="130"/>
                      <a:pt x="1157" y="177"/>
                      <a:pt x="1162" y="192"/>
                    </a:cubicBezTo>
                    <a:cubicBezTo>
                      <a:pt x="1161" y="195"/>
                      <a:pt x="1151" y="312"/>
                      <a:pt x="1146" y="328"/>
                    </a:cubicBezTo>
                    <a:cubicBezTo>
                      <a:pt x="1133" y="364"/>
                      <a:pt x="1099" y="389"/>
                      <a:pt x="1082" y="424"/>
                    </a:cubicBezTo>
                    <a:cubicBezTo>
                      <a:pt x="1062" y="463"/>
                      <a:pt x="1054" y="481"/>
                      <a:pt x="1010" y="496"/>
                    </a:cubicBezTo>
                    <a:cubicBezTo>
                      <a:pt x="944" y="561"/>
                      <a:pt x="934" y="647"/>
                      <a:pt x="922" y="736"/>
                    </a:cubicBezTo>
                    <a:cubicBezTo>
                      <a:pt x="911" y="908"/>
                      <a:pt x="946" y="1093"/>
                      <a:pt x="858" y="1248"/>
                    </a:cubicBezTo>
                    <a:cubicBezTo>
                      <a:pt x="868" y="1290"/>
                      <a:pt x="881" y="1332"/>
                      <a:pt x="890" y="1376"/>
                    </a:cubicBezTo>
                    <a:cubicBezTo>
                      <a:pt x="908" y="1622"/>
                      <a:pt x="887" y="1522"/>
                      <a:pt x="930" y="1680"/>
                    </a:cubicBezTo>
                    <a:cubicBezTo>
                      <a:pt x="941" y="1771"/>
                      <a:pt x="961" y="1872"/>
                      <a:pt x="994" y="1960"/>
                    </a:cubicBezTo>
                    <a:cubicBezTo>
                      <a:pt x="1036" y="2072"/>
                      <a:pt x="988" y="1903"/>
                      <a:pt x="1018" y="2008"/>
                    </a:cubicBezTo>
                    <a:cubicBezTo>
                      <a:pt x="1029" y="2048"/>
                      <a:pt x="1034" y="2120"/>
                      <a:pt x="1066" y="2152"/>
                    </a:cubicBezTo>
                    <a:cubicBezTo>
                      <a:pt x="1081" y="2167"/>
                      <a:pt x="1104" y="2172"/>
                      <a:pt x="1122" y="2184"/>
                    </a:cubicBezTo>
                    <a:cubicBezTo>
                      <a:pt x="1127" y="2192"/>
                      <a:pt x="1130" y="2201"/>
                      <a:pt x="1138" y="2208"/>
                    </a:cubicBezTo>
                    <a:cubicBezTo>
                      <a:pt x="1152" y="2220"/>
                      <a:pt x="1186" y="2240"/>
                      <a:pt x="1186" y="2240"/>
                    </a:cubicBezTo>
                    <a:cubicBezTo>
                      <a:pt x="1204" y="2285"/>
                      <a:pt x="1220" y="2329"/>
                      <a:pt x="1250" y="2368"/>
                    </a:cubicBezTo>
                    <a:cubicBezTo>
                      <a:pt x="1265" y="2428"/>
                      <a:pt x="1275" y="2489"/>
                      <a:pt x="1258" y="2552"/>
                    </a:cubicBezTo>
                    <a:cubicBezTo>
                      <a:pt x="1253" y="2569"/>
                      <a:pt x="1200" y="2574"/>
                      <a:pt x="1194" y="2576"/>
                    </a:cubicBezTo>
                    <a:cubicBezTo>
                      <a:pt x="1189" y="2585"/>
                      <a:pt x="1172" y="2623"/>
                      <a:pt x="1162" y="2632"/>
                    </a:cubicBezTo>
                    <a:cubicBezTo>
                      <a:pt x="1095" y="2690"/>
                      <a:pt x="981" y="2702"/>
                      <a:pt x="898" y="2712"/>
                    </a:cubicBezTo>
                    <a:cubicBezTo>
                      <a:pt x="857" y="2707"/>
                      <a:pt x="814" y="2712"/>
                      <a:pt x="778" y="2696"/>
                    </a:cubicBezTo>
                    <a:cubicBezTo>
                      <a:pt x="746" y="2682"/>
                      <a:pt x="743" y="2642"/>
                      <a:pt x="730" y="2616"/>
                    </a:cubicBezTo>
                    <a:cubicBezTo>
                      <a:pt x="708" y="2572"/>
                      <a:pt x="663" y="2543"/>
                      <a:pt x="618" y="2528"/>
                    </a:cubicBezTo>
                    <a:cubicBezTo>
                      <a:pt x="565" y="2545"/>
                      <a:pt x="519" y="2569"/>
                      <a:pt x="474" y="2600"/>
                    </a:cubicBezTo>
                    <a:cubicBezTo>
                      <a:pt x="452" y="2632"/>
                      <a:pt x="432" y="2671"/>
                      <a:pt x="394" y="2688"/>
                    </a:cubicBezTo>
                    <a:cubicBezTo>
                      <a:pt x="370" y="2698"/>
                      <a:pt x="346" y="2704"/>
                      <a:pt x="322" y="2712"/>
                    </a:cubicBezTo>
                    <a:cubicBezTo>
                      <a:pt x="314" y="2714"/>
                      <a:pt x="298" y="2720"/>
                      <a:pt x="298" y="2720"/>
                    </a:cubicBezTo>
                    <a:cubicBezTo>
                      <a:pt x="248" y="2703"/>
                      <a:pt x="199" y="2681"/>
                      <a:pt x="154" y="2656"/>
                    </a:cubicBezTo>
                    <a:cubicBezTo>
                      <a:pt x="71" y="2610"/>
                      <a:pt x="136" y="2634"/>
                      <a:pt x="82" y="2616"/>
                    </a:cubicBezTo>
                    <a:cubicBezTo>
                      <a:pt x="59" y="2581"/>
                      <a:pt x="31" y="2559"/>
                      <a:pt x="18" y="2520"/>
                    </a:cubicBezTo>
                    <a:cubicBezTo>
                      <a:pt x="3" y="2390"/>
                      <a:pt x="0" y="2329"/>
                      <a:pt x="90" y="2240"/>
                    </a:cubicBezTo>
                    <a:cubicBezTo>
                      <a:pt x="108" y="2184"/>
                      <a:pt x="90" y="2197"/>
                      <a:pt x="130" y="2184"/>
                    </a:cubicBezTo>
                    <a:cubicBezTo>
                      <a:pt x="148" y="2137"/>
                      <a:pt x="159" y="2076"/>
                      <a:pt x="202" y="2048"/>
                    </a:cubicBezTo>
                    <a:cubicBezTo>
                      <a:pt x="215" y="1936"/>
                      <a:pt x="215" y="1822"/>
                      <a:pt x="234" y="1712"/>
                    </a:cubicBezTo>
                    <a:cubicBezTo>
                      <a:pt x="242" y="1658"/>
                      <a:pt x="231" y="1636"/>
                      <a:pt x="274" y="1608"/>
                    </a:cubicBezTo>
                    <a:cubicBezTo>
                      <a:pt x="270" y="1520"/>
                      <a:pt x="253" y="1410"/>
                      <a:pt x="266" y="1320"/>
                    </a:cubicBezTo>
                    <a:cubicBezTo>
                      <a:pt x="274" y="1089"/>
                      <a:pt x="285" y="912"/>
                      <a:pt x="290" y="672"/>
                    </a:cubicBezTo>
                    <a:cubicBezTo>
                      <a:pt x="280" y="605"/>
                      <a:pt x="286" y="634"/>
                      <a:pt x="274" y="584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Freeform 158"/>
              <p:cNvSpPr>
                <a:spLocks/>
              </p:cNvSpPr>
              <p:nvPr/>
            </p:nvSpPr>
            <p:spPr bwMode="auto">
              <a:xfrm>
                <a:off x="234" y="1224"/>
                <a:ext cx="630" cy="2249"/>
              </a:xfrm>
              <a:custGeom>
                <a:avLst/>
                <a:gdLst>
                  <a:gd name="T0" fmla="*/ 0 w 1275"/>
                  <a:gd name="T1" fmla="*/ 88 h 2720"/>
                  <a:gd name="T2" fmla="*/ 0 w 1275"/>
                  <a:gd name="T3" fmla="*/ 81 h 2720"/>
                  <a:gd name="T4" fmla="*/ 0 w 1275"/>
                  <a:gd name="T5" fmla="*/ 74 h 2720"/>
                  <a:gd name="T6" fmla="*/ 0 w 1275"/>
                  <a:gd name="T7" fmla="*/ 69 h 2720"/>
                  <a:gd name="T8" fmla="*/ 0 w 1275"/>
                  <a:gd name="T9" fmla="*/ 53 h 2720"/>
                  <a:gd name="T10" fmla="*/ 0 w 1275"/>
                  <a:gd name="T11" fmla="*/ 26 h 2720"/>
                  <a:gd name="T12" fmla="*/ 0 w 1275"/>
                  <a:gd name="T13" fmla="*/ 23 h 2720"/>
                  <a:gd name="T14" fmla="*/ 0 w 1275"/>
                  <a:gd name="T15" fmla="*/ 8 h 2720"/>
                  <a:gd name="T16" fmla="*/ 0 w 1275"/>
                  <a:gd name="T17" fmla="*/ 12 h 2720"/>
                  <a:gd name="T18" fmla="*/ 0 w 1275"/>
                  <a:gd name="T19" fmla="*/ 21 h 2720"/>
                  <a:gd name="T20" fmla="*/ 0 w 1275"/>
                  <a:gd name="T21" fmla="*/ 23 h 2720"/>
                  <a:gd name="T22" fmla="*/ 0 w 1275"/>
                  <a:gd name="T23" fmla="*/ 26 h 2720"/>
                  <a:gd name="T24" fmla="*/ 0 w 1275"/>
                  <a:gd name="T25" fmla="*/ 23 h 2720"/>
                  <a:gd name="T26" fmla="*/ 0 w 1275"/>
                  <a:gd name="T27" fmla="*/ 21 h 2720"/>
                  <a:gd name="T28" fmla="*/ 0 w 1275"/>
                  <a:gd name="T29" fmla="*/ 7 h 2720"/>
                  <a:gd name="T30" fmla="*/ 0 w 1275"/>
                  <a:gd name="T31" fmla="*/ 4 h 2720"/>
                  <a:gd name="T32" fmla="*/ 0 w 1275"/>
                  <a:gd name="T33" fmla="*/ 0 h 2720"/>
                  <a:gd name="T34" fmla="*/ 1 w 1275"/>
                  <a:gd name="T35" fmla="*/ 10 h 2720"/>
                  <a:gd name="T36" fmla="*/ 1 w 1275"/>
                  <a:gd name="T37" fmla="*/ 17 h 2720"/>
                  <a:gd name="T38" fmla="*/ 1 w 1275"/>
                  <a:gd name="T39" fmla="*/ 28 h 2720"/>
                  <a:gd name="T40" fmla="*/ 1 w 1275"/>
                  <a:gd name="T41" fmla="*/ 50 h 2720"/>
                  <a:gd name="T42" fmla="*/ 1 w 1275"/>
                  <a:gd name="T43" fmla="*/ 64 h 2720"/>
                  <a:gd name="T44" fmla="*/ 0 w 1275"/>
                  <a:gd name="T45" fmla="*/ 74 h 2720"/>
                  <a:gd name="T46" fmla="*/ 0 w 1275"/>
                  <a:gd name="T47" fmla="*/ 110 h 2720"/>
                  <a:gd name="T48" fmla="*/ 0 w 1275"/>
                  <a:gd name="T49" fmla="*/ 187 h 2720"/>
                  <a:gd name="T50" fmla="*/ 0 w 1275"/>
                  <a:gd name="T51" fmla="*/ 206 h 2720"/>
                  <a:gd name="T52" fmla="*/ 0 w 1275"/>
                  <a:gd name="T53" fmla="*/ 251 h 2720"/>
                  <a:gd name="T54" fmla="*/ 0 w 1275"/>
                  <a:gd name="T55" fmla="*/ 293 h 2720"/>
                  <a:gd name="T56" fmla="*/ 0 w 1275"/>
                  <a:gd name="T57" fmla="*/ 300 h 2720"/>
                  <a:gd name="T58" fmla="*/ 0 w 1275"/>
                  <a:gd name="T59" fmla="*/ 322 h 2720"/>
                  <a:gd name="T60" fmla="*/ 1 w 1275"/>
                  <a:gd name="T61" fmla="*/ 326 h 2720"/>
                  <a:gd name="T62" fmla="*/ 1 w 1275"/>
                  <a:gd name="T63" fmla="*/ 330 h 2720"/>
                  <a:gd name="T64" fmla="*/ 1 w 1275"/>
                  <a:gd name="T65" fmla="*/ 334 h 2720"/>
                  <a:gd name="T66" fmla="*/ 1 w 1275"/>
                  <a:gd name="T67" fmla="*/ 354 h 2720"/>
                  <a:gd name="T68" fmla="*/ 1 w 1275"/>
                  <a:gd name="T69" fmla="*/ 381 h 2720"/>
                  <a:gd name="T70" fmla="*/ 1 w 1275"/>
                  <a:gd name="T71" fmla="*/ 385 h 2720"/>
                  <a:gd name="T72" fmla="*/ 1 w 1275"/>
                  <a:gd name="T73" fmla="*/ 393 h 2720"/>
                  <a:gd name="T74" fmla="*/ 0 w 1275"/>
                  <a:gd name="T75" fmla="*/ 405 h 2720"/>
                  <a:gd name="T76" fmla="*/ 0 w 1275"/>
                  <a:gd name="T77" fmla="*/ 403 h 2720"/>
                  <a:gd name="T78" fmla="*/ 0 w 1275"/>
                  <a:gd name="T79" fmla="*/ 390 h 2720"/>
                  <a:gd name="T80" fmla="*/ 0 w 1275"/>
                  <a:gd name="T81" fmla="*/ 377 h 2720"/>
                  <a:gd name="T82" fmla="*/ 0 w 1275"/>
                  <a:gd name="T83" fmla="*/ 389 h 2720"/>
                  <a:gd name="T84" fmla="*/ 0 w 1275"/>
                  <a:gd name="T85" fmla="*/ 401 h 2720"/>
                  <a:gd name="T86" fmla="*/ 0 w 1275"/>
                  <a:gd name="T87" fmla="*/ 405 h 2720"/>
                  <a:gd name="T88" fmla="*/ 0 w 1275"/>
                  <a:gd name="T89" fmla="*/ 406 h 2720"/>
                  <a:gd name="T90" fmla="*/ 0 w 1275"/>
                  <a:gd name="T91" fmla="*/ 397 h 2720"/>
                  <a:gd name="T92" fmla="*/ 0 w 1275"/>
                  <a:gd name="T93" fmla="*/ 390 h 2720"/>
                  <a:gd name="T94" fmla="*/ 0 w 1275"/>
                  <a:gd name="T95" fmla="*/ 377 h 2720"/>
                  <a:gd name="T96" fmla="*/ 0 w 1275"/>
                  <a:gd name="T97" fmla="*/ 334 h 2720"/>
                  <a:gd name="T98" fmla="*/ 0 w 1275"/>
                  <a:gd name="T99" fmla="*/ 326 h 2720"/>
                  <a:gd name="T100" fmla="*/ 0 w 1275"/>
                  <a:gd name="T101" fmla="*/ 306 h 2720"/>
                  <a:gd name="T102" fmla="*/ 0 w 1275"/>
                  <a:gd name="T103" fmla="*/ 255 h 2720"/>
                  <a:gd name="T104" fmla="*/ 0 w 1275"/>
                  <a:gd name="T105" fmla="*/ 240 h 2720"/>
                  <a:gd name="T106" fmla="*/ 0 w 1275"/>
                  <a:gd name="T107" fmla="*/ 198 h 2720"/>
                  <a:gd name="T108" fmla="*/ 0 w 1275"/>
                  <a:gd name="T109" fmla="*/ 101 h 2720"/>
                  <a:gd name="T110" fmla="*/ 0 w 1275"/>
                  <a:gd name="T111" fmla="*/ 88 h 2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75"/>
                  <a:gd name="T169" fmla="*/ 0 h 2720"/>
                  <a:gd name="T170" fmla="*/ 1275 w 1275"/>
                  <a:gd name="T171" fmla="*/ 2720 h 2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75" h="2720">
                    <a:moveTo>
                      <a:pt x="274" y="584"/>
                    </a:moveTo>
                    <a:cubicBezTo>
                      <a:pt x="231" y="520"/>
                      <a:pt x="287" y="597"/>
                      <a:pt x="234" y="544"/>
                    </a:cubicBezTo>
                    <a:cubicBezTo>
                      <a:pt x="171" y="481"/>
                      <a:pt x="272" y="561"/>
                      <a:pt x="194" y="496"/>
                    </a:cubicBezTo>
                    <a:cubicBezTo>
                      <a:pt x="159" y="467"/>
                      <a:pt x="177" y="494"/>
                      <a:pt x="146" y="456"/>
                    </a:cubicBezTo>
                    <a:cubicBezTo>
                      <a:pt x="121" y="426"/>
                      <a:pt x="115" y="388"/>
                      <a:pt x="106" y="352"/>
                    </a:cubicBezTo>
                    <a:cubicBezTo>
                      <a:pt x="108" y="293"/>
                      <a:pt x="104" y="233"/>
                      <a:pt x="114" y="176"/>
                    </a:cubicBezTo>
                    <a:cubicBezTo>
                      <a:pt x="115" y="164"/>
                      <a:pt x="131" y="161"/>
                      <a:pt x="138" y="152"/>
                    </a:cubicBezTo>
                    <a:cubicBezTo>
                      <a:pt x="173" y="102"/>
                      <a:pt x="153" y="88"/>
                      <a:pt x="218" y="56"/>
                    </a:cubicBezTo>
                    <a:cubicBezTo>
                      <a:pt x="243" y="57"/>
                      <a:pt x="341" y="55"/>
                      <a:pt x="378" y="80"/>
                    </a:cubicBezTo>
                    <a:cubicBezTo>
                      <a:pt x="385" y="85"/>
                      <a:pt x="446" y="124"/>
                      <a:pt x="458" y="136"/>
                    </a:cubicBezTo>
                    <a:cubicBezTo>
                      <a:pt x="464" y="142"/>
                      <a:pt x="465" y="155"/>
                      <a:pt x="474" y="160"/>
                    </a:cubicBezTo>
                    <a:cubicBezTo>
                      <a:pt x="500" y="173"/>
                      <a:pt x="532" y="170"/>
                      <a:pt x="562" y="176"/>
                    </a:cubicBezTo>
                    <a:cubicBezTo>
                      <a:pt x="596" y="168"/>
                      <a:pt x="631" y="161"/>
                      <a:pt x="666" y="152"/>
                    </a:cubicBezTo>
                    <a:cubicBezTo>
                      <a:pt x="682" y="147"/>
                      <a:pt x="714" y="136"/>
                      <a:pt x="714" y="136"/>
                    </a:cubicBezTo>
                    <a:cubicBezTo>
                      <a:pt x="730" y="102"/>
                      <a:pt x="766" y="63"/>
                      <a:pt x="802" y="48"/>
                    </a:cubicBezTo>
                    <a:cubicBezTo>
                      <a:pt x="825" y="37"/>
                      <a:pt x="852" y="38"/>
                      <a:pt x="874" y="24"/>
                    </a:cubicBezTo>
                    <a:cubicBezTo>
                      <a:pt x="905" y="3"/>
                      <a:pt x="888" y="11"/>
                      <a:pt x="922" y="0"/>
                    </a:cubicBezTo>
                    <a:cubicBezTo>
                      <a:pt x="996" y="8"/>
                      <a:pt x="1038" y="12"/>
                      <a:pt x="1090" y="64"/>
                    </a:cubicBezTo>
                    <a:cubicBezTo>
                      <a:pt x="1106" y="130"/>
                      <a:pt x="1082" y="63"/>
                      <a:pt x="1130" y="120"/>
                    </a:cubicBezTo>
                    <a:cubicBezTo>
                      <a:pt x="1138" y="130"/>
                      <a:pt x="1157" y="177"/>
                      <a:pt x="1162" y="192"/>
                    </a:cubicBezTo>
                    <a:cubicBezTo>
                      <a:pt x="1161" y="195"/>
                      <a:pt x="1151" y="312"/>
                      <a:pt x="1146" y="328"/>
                    </a:cubicBezTo>
                    <a:cubicBezTo>
                      <a:pt x="1133" y="364"/>
                      <a:pt x="1099" y="389"/>
                      <a:pt x="1082" y="424"/>
                    </a:cubicBezTo>
                    <a:cubicBezTo>
                      <a:pt x="1062" y="463"/>
                      <a:pt x="1054" y="481"/>
                      <a:pt x="1010" y="496"/>
                    </a:cubicBezTo>
                    <a:cubicBezTo>
                      <a:pt x="944" y="561"/>
                      <a:pt x="934" y="647"/>
                      <a:pt x="922" y="736"/>
                    </a:cubicBezTo>
                    <a:cubicBezTo>
                      <a:pt x="911" y="908"/>
                      <a:pt x="946" y="1093"/>
                      <a:pt x="858" y="1248"/>
                    </a:cubicBezTo>
                    <a:cubicBezTo>
                      <a:pt x="868" y="1290"/>
                      <a:pt x="881" y="1332"/>
                      <a:pt x="890" y="1376"/>
                    </a:cubicBezTo>
                    <a:cubicBezTo>
                      <a:pt x="908" y="1622"/>
                      <a:pt x="887" y="1522"/>
                      <a:pt x="930" y="1680"/>
                    </a:cubicBezTo>
                    <a:cubicBezTo>
                      <a:pt x="941" y="1771"/>
                      <a:pt x="961" y="1872"/>
                      <a:pt x="994" y="1960"/>
                    </a:cubicBezTo>
                    <a:cubicBezTo>
                      <a:pt x="1036" y="2072"/>
                      <a:pt x="988" y="1903"/>
                      <a:pt x="1018" y="2008"/>
                    </a:cubicBezTo>
                    <a:cubicBezTo>
                      <a:pt x="1029" y="2048"/>
                      <a:pt x="1034" y="2120"/>
                      <a:pt x="1066" y="2152"/>
                    </a:cubicBezTo>
                    <a:cubicBezTo>
                      <a:pt x="1081" y="2167"/>
                      <a:pt x="1104" y="2172"/>
                      <a:pt x="1122" y="2184"/>
                    </a:cubicBezTo>
                    <a:cubicBezTo>
                      <a:pt x="1127" y="2192"/>
                      <a:pt x="1130" y="2201"/>
                      <a:pt x="1138" y="2208"/>
                    </a:cubicBezTo>
                    <a:cubicBezTo>
                      <a:pt x="1152" y="2220"/>
                      <a:pt x="1186" y="2240"/>
                      <a:pt x="1186" y="2240"/>
                    </a:cubicBezTo>
                    <a:cubicBezTo>
                      <a:pt x="1204" y="2285"/>
                      <a:pt x="1220" y="2329"/>
                      <a:pt x="1250" y="2368"/>
                    </a:cubicBezTo>
                    <a:cubicBezTo>
                      <a:pt x="1265" y="2428"/>
                      <a:pt x="1275" y="2489"/>
                      <a:pt x="1258" y="2552"/>
                    </a:cubicBezTo>
                    <a:cubicBezTo>
                      <a:pt x="1253" y="2569"/>
                      <a:pt x="1200" y="2574"/>
                      <a:pt x="1194" y="2576"/>
                    </a:cubicBezTo>
                    <a:cubicBezTo>
                      <a:pt x="1189" y="2585"/>
                      <a:pt x="1172" y="2623"/>
                      <a:pt x="1162" y="2632"/>
                    </a:cubicBezTo>
                    <a:cubicBezTo>
                      <a:pt x="1095" y="2690"/>
                      <a:pt x="981" y="2702"/>
                      <a:pt x="898" y="2712"/>
                    </a:cubicBezTo>
                    <a:cubicBezTo>
                      <a:pt x="857" y="2707"/>
                      <a:pt x="814" y="2712"/>
                      <a:pt x="778" y="2696"/>
                    </a:cubicBezTo>
                    <a:cubicBezTo>
                      <a:pt x="746" y="2682"/>
                      <a:pt x="743" y="2642"/>
                      <a:pt x="730" y="2616"/>
                    </a:cubicBezTo>
                    <a:cubicBezTo>
                      <a:pt x="708" y="2572"/>
                      <a:pt x="663" y="2543"/>
                      <a:pt x="618" y="2528"/>
                    </a:cubicBezTo>
                    <a:cubicBezTo>
                      <a:pt x="565" y="2545"/>
                      <a:pt x="519" y="2569"/>
                      <a:pt x="474" y="2600"/>
                    </a:cubicBezTo>
                    <a:cubicBezTo>
                      <a:pt x="452" y="2632"/>
                      <a:pt x="432" y="2671"/>
                      <a:pt x="394" y="2688"/>
                    </a:cubicBezTo>
                    <a:cubicBezTo>
                      <a:pt x="370" y="2698"/>
                      <a:pt x="346" y="2704"/>
                      <a:pt x="322" y="2712"/>
                    </a:cubicBezTo>
                    <a:cubicBezTo>
                      <a:pt x="314" y="2714"/>
                      <a:pt x="298" y="2720"/>
                      <a:pt x="298" y="2720"/>
                    </a:cubicBezTo>
                    <a:cubicBezTo>
                      <a:pt x="248" y="2703"/>
                      <a:pt x="199" y="2681"/>
                      <a:pt x="154" y="2656"/>
                    </a:cubicBezTo>
                    <a:cubicBezTo>
                      <a:pt x="71" y="2610"/>
                      <a:pt x="136" y="2634"/>
                      <a:pt x="82" y="2616"/>
                    </a:cubicBezTo>
                    <a:cubicBezTo>
                      <a:pt x="59" y="2581"/>
                      <a:pt x="31" y="2559"/>
                      <a:pt x="18" y="2520"/>
                    </a:cubicBezTo>
                    <a:cubicBezTo>
                      <a:pt x="3" y="2390"/>
                      <a:pt x="0" y="2329"/>
                      <a:pt x="90" y="2240"/>
                    </a:cubicBezTo>
                    <a:cubicBezTo>
                      <a:pt x="108" y="2184"/>
                      <a:pt x="90" y="2197"/>
                      <a:pt x="130" y="2184"/>
                    </a:cubicBezTo>
                    <a:cubicBezTo>
                      <a:pt x="148" y="2137"/>
                      <a:pt x="159" y="2076"/>
                      <a:pt x="202" y="2048"/>
                    </a:cubicBezTo>
                    <a:cubicBezTo>
                      <a:pt x="215" y="1936"/>
                      <a:pt x="215" y="1822"/>
                      <a:pt x="234" y="1712"/>
                    </a:cubicBezTo>
                    <a:cubicBezTo>
                      <a:pt x="242" y="1658"/>
                      <a:pt x="231" y="1636"/>
                      <a:pt x="274" y="1608"/>
                    </a:cubicBezTo>
                    <a:cubicBezTo>
                      <a:pt x="270" y="1520"/>
                      <a:pt x="253" y="1410"/>
                      <a:pt x="266" y="1320"/>
                    </a:cubicBezTo>
                    <a:cubicBezTo>
                      <a:pt x="274" y="1089"/>
                      <a:pt x="285" y="912"/>
                      <a:pt x="290" y="672"/>
                    </a:cubicBezTo>
                    <a:cubicBezTo>
                      <a:pt x="280" y="605"/>
                      <a:pt x="286" y="634"/>
                      <a:pt x="274" y="584"/>
                    </a:cubicBezTo>
                    <a:close/>
                  </a:path>
                </a:pathLst>
              </a:cu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1" name="Group 187"/>
            <p:cNvGrpSpPr>
              <a:grpSpLocks/>
            </p:cNvGrpSpPr>
            <p:nvPr/>
          </p:nvGrpSpPr>
          <p:grpSpPr bwMode="auto">
            <a:xfrm>
              <a:off x="10985054" y="4499243"/>
              <a:ext cx="228600" cy="228600"/>
              <a:chOff x="2064" y="3648"/>
              <a:chExt cx="240" cy="240"/>
            </a:xfrm>
          </p:grpSpPr>
          <p:sp>
            <p:nvSpPr>
              <p:cNvPr id="345" name="Line 188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Line 189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Line 190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Line 191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Line 192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Line 193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2" name="Group 208"/>
            <p:cNvGrpSpPr>
              <a:grpSpLocks/>
            </p:cNvGrpSpPr>
            <p:nvPr/>
          </p:nvGrpSpPr>
          <p:grpSpPr bwMode="auto">
            <a:xfrm>
              <a:off x="9952608" y="5413176"/>
              <a:ext cx="609600" cy="434975"/>
              <a:chOff x="3696" y="1824"/>
              <a:chExt cx="672" cy="480"/>
            </a:xfrm>
          </p:grpSpPr>
          <p:sp>
            <p:nvSpPr>
              <p:cNvPr id="343" name="AutoShape 209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67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096" y="10800"/>
                    </a:moveTo>
                    <a:cubicBezTo>
                      <a:pt x="9096" y="11741"/>
                      <a:pt x="9859" y="12504"/>
                      <a:pt x="10800" y="12504"/>
                    </a:cubicBezTo>
                    <a:cubicBezTo>
                      <a:pt x="11741" y="12504"/>
                      <a:pt x="12504" y="11741"/>
                      <a:pt x="12504" y="10800"/>
                    </a:cubicBezTo>
                    <a:cubicBezTo>
                      <a:pt x="12504" y="9859"/>
                      <a:pt x="11741" y="9096"/>
                      <a:pt x="10800" y="9096"/>
                    </a:cubicBezTo>
                    <a:cubicBezTo>
                      <a:pt x="9859" y="9096"/>
                      <a:pt x="9096" y="9859"/>
                      <a:pt x="9096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Oval 210"/>
              <p:cNvSpPr>
                <a:spLocks noChangeArrowheads="1"/>
              </p:cNvSpPr>
              <p:nvPr/>
            </p:nvSpPr>
            <p:spPr bwMode="auto">
              <a:xfrm>
                <a:off x="3744" y="1892"/>
                <a:ext cx="346" cy="345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83" name="Group 211"/>
            <p:cNvGrpSpPr>
              <a:grpSpLocks/>
            </p:cNvGrpSpPr>
            <p:nvPr/>
          </p:nvGrpSpPr>
          <p:grpSpPr bwMode="auto">
            <a:xfrm>
              <a:off x="9190608" y="5413176"/>
              <a:ext cx="609600" cy="434975"/>
              <a:chOff x="3696" y="1824"/>
              <a:chExt cx="672" cy="480"/>
            </a:xfrm>
          </p:grpSpPr>
          <p:sp>
            <p:nvSpPr>
              <p:cNvPr id="341" name="AutoShape 212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67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096" y="10800"/>
                    </a:moveTo>
                    <a:cubicBezTo>
                      <a:pt x="9096" y="11741"/>
                      <a:pt x="9859" y="12504"/>
                      <a:pt x="10800" y="12504"/>
                    </a:cubicBezTo>
                    <a:cubicBezTo>
                      <a:pt x="11741" y="12504"/>
                      <a:pt x="12504" y="11741"/>
                      <a:pt x="12504" y="10800"/>
                    </a:cubicBezTo>
                    <a:cubicBezTo>
                      <a:pt x="12504" y="9859"/>
                      <a:pt x="11741" y="9096"/>
                      <a:pt x="10800" y="9096"/>
                    </a:cubicBezTo>
                    <a:cubicBezTo>
                      <a:pt x="9859" y="9096"/>
                      <a:pt x="9096" y="9859"/>
                      <a:pt x="9096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Oval 213"/>
              <p:cNvSpPr>
                <a:spLocks noChangeArrowheads="1"/>
              </p:cNvSpPr>
              <p:nvPr/>
            </p:nvSpPr>
            <p:spPr bwMode="auto">
              <a:xfrm>
                <a:off x="3744" y="1892"/>
                <a:ext cx="346" cy="345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84" name="Group 214"/>
            <p:cNvGrpSpPr>
              <a:grpSpLocks/>
            </p:cNvGrpSpPr>
            <p:nvPr/>
          </p:nvGrpSpPr>
          <p:grpSpPr bwMode="auto">
            <a:xfrm>
              <a:off x="8428608" y="5413176"/>
              <a:ext cx="609600" cy="434975"/>
              <a:chOff x="3696" y="1824"/>
              <a:chExt cx="672" cy="480"/>
            </a:xfrm>
          </p:grpSpPr>
          <p:sp>
            <p:nvSpPr>
              <p:cNvPr id="339" name="AutoShape 215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672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9096" y="10800"/>
                    </a:moveTo>
                    <a:cubicBezTo>
                      <a:pt x="9096" y="11741"/>
                      <a:pt x="9859" y="12504"/>
                      <a:pt x="10800" y="12504"/>
                    </a:cubicBezTo>
                    <a:cubicBezTo>
                      <a:pt x="11741" y="12504"/>
                      <a:pt x="12504" y="11741"/>
                      <a:pt x="12504" y="10800"/>
                    </a:cubicBezTo>
                    <a:cubicBezTo>
                      <a:pt x="12504" y="9859"/>
                      <a:pt x="11741" y="9096"/>
                      <a:pt x="10800" y="9096"/>
                    </a:cubicBezTo>
                    <a:cubicBezTo>
                      <a:pt x="9859" y="9096"/>
                      <a:pt x="9096" y="9859"/>
                      <a:pt x="9096" y="10800"/>
                    </a:cubicBez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Oval 216"/>
              <p:cNvSpPr>
                <a:spLocks noChangeArrowheads="1"/>
              </p:cNvSpPr>
              <p:nvPr/>
            </p:nvSpPr>
            <p:spPr bwMode="auto">
              <a:xfrm>
                <a:off x="3744" y="1892"/>
                <a:ext cx="346" cy="345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85" name="Group 217"/>
            <p:cNvGrpSpPr>
              <a:grpSpLocks/>
            </p:cNvGrpSpPr>
            <p:nvPr/>
          </p:nvGrpSpPr>
          <p:grpSpPr bwMode="auto">
            <a:xfrm>
              <a:off x="10397679" y="4575443"/>
              <a:ext cx="228600" cy="228600"/>
              <a:chOff x="2064" y="3648"/>
              <a:chExt cx="240" cy="240"/>
            </a:xfrm>
          </p:grpSpPr>
          <p:sp>
            <p:nvSpPr>
              <p:cNvPr id="333" name="Line 218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Line 219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Line 220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Line 221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Line 222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Line 223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" name="Group 238"/>
            <p:cNvGrpSpPr>
              <a:grpSpLocks/>
            </p:cNvGrpSpPr>
            <p:nvPr/>
          </p:nvGrpSpPr>
          <p:grpSpPr bwMode="auto">
            <a:xfrm rot="7068857">
              <a:off x="11137454" y="4651643"/>
              <a:ext cx="228600" cy="228600"/>
              <a:chOff x="2064" y="3648"/>
              <a:chExt cx="240" cy="240"/>
            </a:xfrm>
          </p:grpSpPr>
          <p:sp>
            <p:nvSpPr>
              <p:cNvPr id="327" name="Line 239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Line 240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Line 241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Line 242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Line 243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" name="Line 244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7" name="Group 248"/>
            <p:cNvGrpSpPr>
              <a:grpSpLocks/>
            </p:cNvGrpSpPr>
            <p:nvPr/>
          </p:nvGrpSpPr>
          <p:grpSpPr bwMode="auto">
            <a:xfrm>
              <a:off x="11360533" y="5195752"/>
              <a:ext cx="488950" cy="533400"/>
              <a:chOff x="1680" y="2208"/>
              <a:chExt cx="528" cy="576"/>
            </a:xfrm>
          </p:grpSpPr>
          <p:grpSp>
            <p:nvGrpSpPr>
              <p:cNvPr id="292" name="Group 249"/>
              <p:cNvGrpSpPr>
                <a:grpSpLocks/>
              </p:cNvGrpSpPr>
              <p:nvPr/>
            </p:nvGrpSpPr>
            <p:grpSpPr bwMode="auto">
              <a:xfrm>
                <a:off x="1824" y="2208"/>
                <a:ext cx="240" cy="240"/>
                <a:chOff x="2064" y="3648"/>
                <a:chExt cx="240" cy="240"/>
              </a:xfrm>
            </p:grpSpPr>
            <p:sp>
              <p:nvSpPr>
                <p:cNvPr id="321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" name="Line 253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6" name="Line 255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3" name="Group 256"/>
              <p:cNvGrpSpPr>
                <a:grpSpLocks/>
              </p:cNvGrpSpPr>
              <p:nvPr/>
            </p:nvGrpSpPr>
            <p:grpSpPr bwMode="auto">
              <a:xfrm rot="3273524">
                <a:off x="1968" y="2304"/>
                <a:ext cx="240" cy="240"/>
                <a:chOff x="2064" y="3648"/>
                <a:chExt cx="240" cy="240"/>
              </a:xfrm>
            </p:grpSpPr>
            <p:sp>
              <p:nvSpPr>
                <p:cNvPr id="31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" name="Line 260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4" name="Group 263"/>
              <p:cNvGrpSpPr>
                <a:grpSpLocks/>
              </p:cNvGrpSpPr>
              <p:nvPr/>
            </p:nvGrpSpPr>
            <p:grpSpPr bwMode="auto">
              <a:xfrm rot="-4384349">
                <a:off x="1680" y="2352"/>
                <a:ext cx="240" cy="240"/>
                <a:chOff x="2064" y="3648"/>
                <a:chExt cx="240" cy="240"/>
              </a:xfrm>
            </p:grpSpPr>
            <p:sp>
              <p:nvSpPr>
                <p:cNvPr id="309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" name="Line 267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5" name="Group 270"/>
              <p:cNvGrpSpPr>
                <a:grpSpLocks/>
              </p:cNvGrpSpPr>
              <p:nvPr/>
            </p:nvGrpSpPr>
            <p:grpSpPr bwMode="auto">
              <a:xfrm rot="-9874671">
                <a:off x="1776" y="2544"/>
                <a:ext cx="240" cy="240"/>
                <a:chOff x="2064" y="3648"/>
                <a:chExt cx="240" cy="240"/>
              </a:xfrm>
            </p:grpSpPr>
            <p:sp>
              <p:nvSpPr>
                <p:cNvPr id="303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4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5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6" name="Line 274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6" name="Group 277"/>
              <p:cNvGrpSpPr>
                <a:grpSpLocks/>
              </p:cNvGrpSpPr>
              <p:nvPr/>
            </p:nvGrpSpPr>
            <p:grpSpPr bwMode="auto">
              <a:xfrm rot="8180080">
                <a:off x="1968" y="2496"/>
                <a:ext cx="240" cy="240"/>
                <a:chOff x="2064" y="3648"/>
                <a:chExt cx="240" cy="240"/>
              </a:xfrm>
            </p:grpSpPr>
            <p:sp>
              <p:nvSpPr>
                <p:cNvPr id="297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9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Line 281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Line 283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8" name="Text Box 285"/>
            <p:cNvSpPr txBox="1">
              <a:spLocks noChangeArrowheads="1"/>
            </p:cNvSpPr>
            <p:nvPr/>
          </p:nvSpPr>
          <p:spPr bwMode="auto">
            <a:xfrm>
              <a:off x="9940479" y="4504005"/>
              <a:ext cx="4968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IgG</a:t>
              </a:r>
            </a:p>
          </p:txBody>
        </p:sp>
        <p:sp>
          <p:nvSpPr>
            <p:cNvPr id="289" name="Text Box 286"/>
            <p:cNvSpPr txBox="1">
              <a:spLocks noChangeArrowheads="1"/>
            </p:cNvSpPr>
            <p:nvPr/>
          </p:nvSpPr>
          <p:spPr bwMode="auto">
            <a:xfrm>
              <a:off x="10645329" y="4504005"/>
              <a:ext cx="4841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/>
                <a:t>IgA</a:t>
              </a:r>
            </a:p>
          </p:txBody>
        </p:sp>
        <p:sp>
          <p:nvSpPr>
            <p:cNvPr id="290" name="Text Box 287"/>
            <p:cNvSpPr txBox="1">
              <a:spLocks noChangeArrowheads="1"/>
            </p:cNvSpPr>
            <p:nvPr/>
          </p:nvSpPr>
          <p:spPr bwMode="auto">
            <a:xfrm>
              <a:off x="10770909" y="5061542"/>
              <a:ext cx="547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800" dirty="0" err="1"/>
                <a:t>IgM</a:t>
              </a:r>
              <a:endParaRPr lang="en-US" sz="1800" dirty="0"/>
            </a:p>
          </p:txBody>
        </p:sp>
        <p:sp>
          <p:nvSpPr>
            <p:cNvPr id="291" name="Line 86"/>
            <p:cNvSpPr>
              <a:spLocks noChangeShapeType="1"/>
            </p:cNvSpPr>
            <p:nvPr/>
          </p:nvSpPr>
          <p:spPr bwMode="auto">
            <a:xfrm flipV="1">
              <a:off x="6956003" y="5744844"/>
              <a:ext cx="1343047" cy="3617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3" name="Group 352"/>
          <p:cNvGrpSpPr>
            <a:grpSpLocks/>
          </p:cNvGrpSpPr>
          <p:nvPr/>
        </p:nvGrpSpPr>
        <p:grpSpPr bwMode="auto">
          <a:xfrm>
            <a:off x="4866556" y="755619"/>
            <a:ext cx="4170363" cy="2749550"/>
            <a:chOff x="3079750" y="833438"/>
            <a:chExt cx="4170363" cy="2749550"/>
          </a:xfrm>
        </p:grpSpPr>
        <p:sp>
          <p:nvSpPr>
            <p:cNvPr id="354" name="Line 86"/>
            <p:cNvSpPr>
              <a:spLocks noChangeShapeType="1"/>
            </p:cNvSpPr>
            <p:nvPr/>
          </p:nvSpPr>
          <p:spPr bwMode="auto">
            <a:xfrm>
              <a:off x="5029200" y="3119438"/>
              <a:ext cx="152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Line 86"/>
            <p:cNvSpPr>
              <a:spLocks noChangeShapeType="1"/>
            </p:cNvSpPr>
            <p:nvPr/>
          </p:nvSpPr>
          <p:spPr bwMode="auto">
            <a:xfrm>
              <a:off x="5029200" y="1747838"/>
              <a:ext cx="1524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Line 86"/>
            <p:cNvSpPr>
              <a:spLocks noChangeShapeType="1"/>
            </p:cNvSpPr>
            <p:nvPr/>
          </p:nvSpPr>
          <p:spPr bwMode="auto">
            <a:xfrm>
              <a:off x="3079750" y="1824038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AutoShape 87"/>
            <p:cNvSpPr>
              <a:spLocks noChangeArrowheads="1"/>
            </p:cNvSpPr>
            <p:nvPr/>
          </p:nvSpPr>
          <p:spPr bwMode="auto">
            <a:xfrm flipH="1">
              <a:off x="3460750" y="1138238"/>
              <a:ext cx="381000" cy="533400"/>
            </a:xfrm>
            <a:prstGeom prst="lightningBol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Text Box 88"/>
            <p:cNvSpPr txBox="1">
              <a:spLocks noChangeArrowheads="1"/>
            </p:cNvSpPr>
            <p:nvPr/>
          </p:nvSpPr>
          <p:spPr bwMode="auto">
            <a:xfrm>
              <a:off x="3284538" y="833438"/>
              <a:ext cx="831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Antigen</a:t>
              </a:r>
            </a:p>
          </p:txBody>
        </p:sp>
        <p:sp>
          <p:nvSpPr>
            <p:cNvPr id="359" name="Line 126"/>
            <p:cNvSpPr>
              <a:spLocks noChangeShapeType="1"/>
            </p:cNvSpPr>
            <p:nvPr/>
          </p:nvSpPr>
          <p:spPr bwMode="auto">
            <a:xfrm>
              <a:off x="3079750" y="3271838"/>
              <a:ext cx="1143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AutoShape 127"/>
            <p:cNvSpPr>
              <a:spLocks noChangeArrowheads="1"/>
            </p:cNvSpPr>
            <p:nvPr/>
          </p:nvSpPr>
          <p:spPr bwMode="auto">
            <a:xfrm flipH="1">
              <a:off x="3536950" y="2662238"/>
              <a:ext cx="381000" cy="533400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Text Box 128"/>
            <p:cNvSpPr txBox="1">
              <a:spLocks noChangeArrowheads="1"/>
            </p:cNvSpPr>
            <p:nvPr/>
          </p:nvSpPr>
          <p:spPr bwMode="auto">
            <a:xfrm>
              <a:off x="3351213" y="2357438"/>
              <a:ext cx="8318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Antigen</a:t>
              </a:r>
            </a:p>
          </p:txBody>
        </p:sp>
        <p:grpSp>
          <p:nvGrpSpPr>
            <p:cNvPr id="362" name="Group 4"/>
            <p:cNvGrpSpPr>
              <a:grpSpLocks/>
            </p:cNvGrpSpPr>
            <p:nvPr/>
          </p:nvGrpSpPr>
          <p:grpSpPr bwMode="auto">
            <a:xfrm>
              <a:off x="4325938" y="1138238"/>
              <a:ext cx="995362" cy="914400"/>
              <a:chOff x="5073650" y="838200"/>
              <a:chExt cx="1255713" cy="1143000"/>
            </a:xfrm>
          </p:grpSpPr>
          <p:grpSp>
            <p:nvGrpSpPr>
              <p:cNvPr id="417" name="Group 89"/>
              <p:cNvGrpSpPr>
                <a:grpSpLocks/>
              </p:cNvGrpSpPr>
              <p:nvPr/>
            </p:nvGrpSpPr>
            <p:grpSpPr bwMode="auto">
              <a:xfrm>
                <a:off x="5073650" y="1143000"/>
                <a:ext cx="646113" cy="685800"/>
                <a:chOff x="4272" y="1104"/>
                <a:chExt cx="768" cy="816"/>
              </a:xfrm>
            </p:grpSpPr>
            <p:sp>
              <p:nvSpPr>
                <p:cNvPr id="448" name="AutoShape 90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9" name="Oval 91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50" name="Freeform 92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" name="Oval 93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94"/>
              <p:cNvGrpSpPr>
                <a:grpSpLocks/>
              </p:cNvGrpSpPr>
              <p:nvPr/>
            </p:nvGrpSpPr>
            <p:grpSpPr bwMode="auto">
              <a:xfrm>
                <a:off x="5607050" y="838200"/>
                <a:ext cx="646113" cy="685800"/>
                <a:chOff x="4272" y="1104"/>
                <a:chExt cx="768" cy="816"/>
              </a:xfrm>
            </p:grpSpPr>
            <p:sp>
              <p:nvSpPr>
                <p:cNvPr id="444" name="AutoShape 95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5" name="Oval 96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6" name="Freeform 97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7" name="Oval 98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2"/>
              <p:cNvGrpSpPr>
                <a:grpSpLocks/>
              </p:cNvGrpSpPr>
              <p:nvPr/>
            </p:nvGrpSpPr>
            <p:grpSpPr bwMode="auto">
              <a:xfrm>
                <a:off x="5226050" y="914400"/>
                <a:ext cx="646113" cy="685800"/>
                <a:chOff x="5835650" y="1447800"/>
                <a:chExt cx="646113" cy="685800"/>
              </a:xfrm>
            </p:grpSpPr>
            <p:sp>
              <p:nvSpPr>
                <p:cNvPr id="440" name="AutoShape 100"/>
                <p:cNvSpPr>
                  <a:spLocks noChangeArrowheads="1"/>
                </p:cNvSpPr>
                <p:nvPr/>
              </p:nvSpPr>
              <p:spPr bwMode="auto">
                <a:xfrm>
                  <a:off x="5835650" y="1568824"/>
                  <a:ext cx="646113" cy="564776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2147483647 w 21600"/>
                    <a:gd name="T11" fmla="*/ 2147483647 h 21600"/>
                    <a:gd name="T12" fmla="*/ 2147483647 w 21600"/>
                    <a:gd name="T13" fmla="*/ 2147483647 h 21600"/>
                    <a:gd name="T14" fmla="*/ 2147483647 w 21600"/>
                    <a:gd name="T15" fmla="*/ 214748364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1" name="Oval 101"/>
                <p:cNvSpPr>
                  <a:spLocks noChangeArrowheads="1"/>
                </p:cNvSpPr>
                <p:nvPr/>
              </p:nvSpPr>
              <p:spPr bwMode="auto">
                <a:xfrm>
                  <a:off x="5956796" y="1598239"/>
                  <a:ext cx="495522" cy="50762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42" name="Freeform 102"/>
                <p:cNvSpPr>
                  <a:spLocks/>
                </p:cNvSpPr>
                <p:nvPr/>
              </p:nvSpPr>
              <p:spPr bwMode="auto">
                <a:xfrm>
                  <a:off x="6077942" y="1447800"/>
                  <a:ext cx="242292" cy="215153"/>
                </a:xfrm>
                <a:custGeom>
                  <a:avLst/>
                  <a:gdLst>
                    <a:gd name="T0" fmla="*/ 2147483647 w 408"/>
                    <a:gd name="T1" fmla="*/ 2147483647 h 448"/>
                    <a:gd name="T2" fmla="*/ 2147483647 w 408"/>
                    <a:gd name="T3" fmla="*/ 2147483647 h 448"/>
                    <a:gd name="T4" fmla="*/ 2147483647 w 408"/>
                    <a:gd name="T5" fmla="*/ 2147483647 h 448"/>
                    <a:gd name="T6" fmla="*/ 0 w 408"/>
                    <a:gd name="T7" fmla="*/ 2147483647 h 448"/>
                    <a:gd name="T8" fmla="*/ 2147483647 w 408"/>
                    <a:gd name="T9" fmla="*/ 2147483647 h 448"/>
                    <a:gd name="T10" fmla="*/ 2147483647 w 408"/>
                    <a:gd name="T11" fmla="*/ 2147483647 h 448"/>
                    <a:gd name="T12" fmla="*/ 2147483647 w 408"/>
                    <a:gd name="T13" fmla="*/ 2147483647 h 448"/>
                    <a:gd name="T14" fmla="*/ 2147483647 w 408"/>
                    <a:gd name="T15" fmla="*/ 2147483647 h 448"/>
                    <a:gd name="T16" fmla="*/ 2147483647 w 408"/>
                    <a:gd name="T17" fmla="*/ 0 h 448"/>
                    <a:gd name="T18" fmla="*/ 2147483647 w 408"/>
                    <a:gd name="T19" fmla="*/ 2147483647 h 448"/>
                    <a:gd name="T20" fmla="*/ 2147483647 w 408"/>
                    <a:gd name="T21" fmla="*/ 2147483647 h 448"/>
                    <a:gd name="T22" fmla="*/ 2147483647 w 408"/>
                    <a:gd name="T23" fmla="*/ 2147483647 h 448"/>
                    <a:gd name="T24" fmla="*/ 2147483647 w 408"/>
                    <a:gd name="T25" fmla="*/ 2147483647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3" name="Oval 103"/>
                <p:cNvSpPr>
                  <a:spLocks noChangeArrowheads="1"/>
                </p:cNvSpPr>
                <p:nvPr/>
              </p:nvSpPr>
              <p:spPr bwMode="auto">
                <a:xfrm>
                  <a:off x="6239471" y="1528482"/>
                  <a:ext cx="80764" cy="161365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04"/>
              <p:cNvGrpSpPr>
                <a:grpSpLocks/>
              </p:cNvGrpSpPr>
              <p:nvPr/>
            </p:nvGrpSpPr>
            <p:grpSpPr bwMode="auto">
              <a:xfrm>
                <a:off x="5530850" y="1143000"/>
                <a:ext cx="646113" cy="685800"/>
                <a:chOff x="4272" y="1104"/>
                <a:chExt cx="768" cy="816"/>
              </a:xfrm>
            </p:grpSpPr>
            <p:sp>
              <p:nvSpPr>
                <p:cNvPr id="436" name="AutoShape 105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7" name="Oval 106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38" name="Freeform 107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9" name="Oval 108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109"/>
              <p:cNvGrpSpPr>
                <a:grpSpLocks/>
              </p:cNvGrpSpPr>
              <p:nvPr/>
            </p:nvGrpSpPr>
            <p:grpSpPr bwMode="auto">
              <a:xfrm>
                <a:off x="5683250" y="1295400"/>
                <a:ext cx="646113" cy="685800"/>
                <a:chOff x="4272" y="1104"/>
                <a:chExt cx="768" cy="816"/>
              </a:xfrm>
            </p:grpSpPr>
            <p:sp>
              <p:nvSpPr>
                <p:cNvPr id="432" name="AutoShape 110"/>
                <p:cNvSpPr>
                  <a:spLocks noChangeArrowheads="1"/>
                </p:cNvSpPr>
                <p:nvPr/>
              </p:nvSpPr>
              <p:spPr bwMode="auto">
                <a:xfrm>
                  <a:off x="4272" y="1248"/>
                  <a:ext cx="76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3" name="Oval 111"/>
                <p:cNvSpPr>
                  <a:spLocks noChangeArrowheads="1"/>
                </p:cNvSpPr>
                <p:nvPr/>
              </p:nvSpPr>
              <p:spPr bwMode="auto">
                <a:xfrm>
                  <a:off x="4416" y="1283"/>
                  <a:ext cx="589" cy="604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34" name="Freeform 112"/>
                <p:cNvSpPr>
                  <a:spLocks/>
                </p:cNvSpPr>
                <p:nvPr/>
              </p:nvSpPr>
              <p:spPr bwMode="auto">
                <a:xfrm>
                  <a:off x="4560" y="1104"/>
                  <a:ext cx="288" cy="256"/>
                </a:xfrm>
                <a:custGeom>
                  <a:avLst/>
                  <a:gdLst>
                    <a:gd name="T0" fmla="*/ 4 w 408"/>
                    <a:gd name="T1" fmla="*/ 1 h 448"/>
                    <a:gd name="T2" fmla="*/ 1 w 408"/>
                    <a:gd name="T3" fmla="*/ 1 h 448"/>
                    <a:gd name="T4" fmla="*/ 1 w 408"/>
                    <a:gd name="T5" fmla="*/ 1 h 448"/>
                    <a:gd name="T6" fmla="*/ 0 w 408"/>
                    <a:gd name="T7" fmla="*/ 1 h 448"/>
                    <a:gd name="T8" fmla="*/ 2 w 408"/>
                    <a:gd name="T9" fmla="*/ 1 h 448"/>
                    <a:gd name="T10" fmla="*/ 3 w 408"/>
                    <a:gd name="T11" fmla="*/ 1 h 448"/>
                    <a:gd name="T12" fmla="*/ 4 w 408"/>
                    <a:gd name="T13" fmla="*/ 1 h 448"/>
                    <a:gd name="T14" fmla="*/ 9 w 408"/>
                    <a:gd name="T15" fmla="*/ 1 h 448"/>
                    <a:gd name="T16" fmla="*/ 10 w 408"/>
                    <a:gd name="T17" fmla="*/ 0 h 448"/>
                    <a:gd name="T18" fmla="*/ 13 w 408"/>
                    <a:gd name="T19" fmla="*/ 1 h 448"/>
                    <a:gd name="T20" fmla="*/ 9 w 408"/>
                    <a:gd name="T21" fmla="*/ 1 h 448"/>
                    <a:gd name="T22" fmla="*/ 7 w 408"/>
                    <a:gd name="T23" fmla="*/ 2 h 448"/>
                    <a:gd name="T24" fmla="*/ 4 w 408"/>
                    <a:gd name="T25" fmla="*/ 1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5" name="Oval 113"/>
                <p:cNvSpPr>
                  <a:spLocks noChangeArrowheads="1"/>
                </p:cNvSpPr>
                <p:nvPr/>
              </p:nvSpPr>
              <p:spPr bwMode="auto">
                <a:xfrm>
                  <a:off x="4752" y="1200"/>
                  <a:ext cx="96" cy="192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114"/>
              <p:cNvGrpSpPr>
                <a:grpSpLocks/>
              </p:cNvGrpSpPr>
              <p:nvPr/>
            </p:nvGrpSpPr>
            <p:grpSpPr bwMode="auto">
              <a:xfrm>
                <a:off x="5226050" y="1295400"/>
                <a:ext cx="646113" cy="685800"/>
                <a:chOff x="4368" y="1488"/>
                <a:chExt cx="407" cy="432"/>
              </a:xfrm>
            </p:grpSpPr>
            <p:sp>
              <p:nvSpPr>
                <p:cNvPr id="428" name="AutoShape 115"/>
                <p:cNvSpPr>
                  <a:spLocks noChangeArrowheads="1"/>
                </p:cNvSpPr>
                <p:nvPr/>
              </p:nvSpPr>
              <p:spPr bwMode="auto">
                <a:xfrm>
                  <a:off x="4368" y="1564"/>
                  <a:ext cx="407" cy="35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4 w 21600"/>
                    <a:gd name="T25" fmla="*/ 3155 h 21600"/>
                    <a:gd name="T26" fmla="*/ 18416 w 21600"/>
                    <a:gd name="T27" fmla="*/ 1844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9" name="Oval 116"/>
                <p:cNvSpPr>
                  <a:spLocks noChangeArrowheads="1"/>
                </p:cNvSpPr>
                <p:nvPr/>
              </p:nvSpPr>
              <p:spPr bwMode="auto">
                <a:xfrm>
                  <a:off x="4444" y="1583"/>
                  <a:ext cx="312" cy="320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30" name="Freeform 117"/>
                <p:cNvSpPr>
                  <a:spLocks/>
                </p:cNvSpPr>
                <p:nvPr/>
              </p:nvSpPr>
              <p:spPr bwMode="auto">
                <a:xfrm>
                  <a:off x="4521" y="1488"/>
                  <a:ext cx="152" cy="136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1" name="Oval 118"/>
                <p:cNvSpPr>
                  <a:spLocks noChangeArrowheads="1"/>
                </p:cNvSpPr>
                <p:nvPr/>
              </p:nvSpPr>
              <p:spPr bwMode="auto">
                <a:xfrm>
                  <a:off x="4622" y="1539"/>
                  <a:ext cx="51" cy="101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23" name="Oval 103"/>
              <p:cNvSpPr>
                <a:spLocks noChangeArrowheads="1"/>
              </p:cNvSpPr>
              <p:nvPr/>
            </p:nvSpPr>
            <p:spPr bwMode="auto">
              <a:xfrm>
                <a:off x="5481638" y="981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Oval 103"/>
              <p:cNvSpPr>
                <a:spLocks noChangeArrowheads="1"/>
              </p:cNvSpPr>
              <p:nvPr/>
            </p:nvSpPr>
            <p:spPr bwMode="auto">
              <a:xfrm>
                <a:off x="5862638" y="914400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Oval 103"/>
              <p:cNvSpPr>
                <a:spLocks noChangeArrowheads="1"/>
              </p:cNvSpPr>
              <p:nvPr/>
            </p:nvSpPr>
            <p:spPr bwMode="auto">
              <a:xfrm>
                <a:off x="5481638" y="1362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Oval 103"/>
              <p:cNvSpPr>
                <a:spLocks noChangeArrowheads="1"/>
              </p:cNvSpPr>
              <p:nvPr/>
            </p:nvSpPr>
            <p:spPr bwMode="auto">
              <a:xfrm>
                <a:off x="5786438" y="12096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Oval 103"/>
              <p:cNvSpPr>
                <a:spLocks noChangeArrowheads="1"/>
              </p:cNvSpPr>
              <p:nvPr/>
            </p:nvSpPr>
            <p:spPr bwMode="auto">
              <a:xfrm>
                <a:off x="5938838" y="1362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3" name="Group 5"/>
            <p:cNvGrpSpPr>
              <a:grpSpLocks/>
            </p:cNvGrpSpPr>
            <p:nvPr/>
          </p:nvGrpSpPr>
          <p:grpSpPr bwMode="auto">
            <a:xfrm>
              <a:off x="4330700" y="2586038"/>
              <a:ext cx="990600" cy="996950"/>
              <a:chOff x="5073650" y="2362200"/>
              <a:chExt cx="1287463" cy="1295400"/>
            </a:xfrm>
          </p:grpSpPr>
          <p:grpSp>
            <p:nvGrpSpPr>
              <p:cNvPr id="382" name="Group 121"/>
              <p:cNvGrpSpPr>
                <a:grpSpLocks/>
              </p:cNvGrpSpPr>
              <p:nvPr/>
            </p:nvGrpSpPr>
            <p:grpSpPr bwMode="auto">
              <a:xfrm>
                <a:off x="5683250" y="2362200"/>
                <a:ext cx="677863" cy="762000"/>
                <a:chOff x="4224" y="2256"/>
                <a:chExt cx="427" cy="480"/>
              </a:xfrm>
            </p:grpSpPr>
            <p:sp>
              <p:nvSpPr>
                <p:cNvPr id="413" name="AutoShape 122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" name="Oval 123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5" name="Freeform 124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" name="Oval 125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3" name="Group 129"/>
              <p:cNvGrpSpPr>
                <a:grpSpLocks/>
              </p:cNvGrpSpPr>
              <p:nvPr/>
            </p:nvGrpSpPr>
            <p:grpSpPr bwMode="auto">
              <a:xfrm>
                <a:off x="5073650" y="2667000"/>
                <a:ext cx="677863" cy="762000"/>
                <a:chOff x="4224" y="2256"/>
                <a:chExt cx="427" cy="480"/>
              </a:xfrm>
            </p:grpSpPr>
            <p:sp>
              <p:nvSpPr>
                <p:cNvPr id="409" name="AutoShape 130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" name="Oval 131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11" name="Freeform 132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" name="Oval 133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4" name="Group 134"/>
              <p:cNvGrpSpPr>
                <a:grpSpLocks/>
              </p:cNvGrpSpPr>
              <p:nvPr/>
            </p:nvGrpSpPr>
            <p:grpSpPr bwMode="auto">
              <a:xfrm>
                <a:off x="5149850" y="2362200"/>
                <a:ext cx="677863" cy="762000"/>
                <a:chOff x="4224" y="2256"/>
                <a:chExt cx="427" cy="480"/>
              </a:xfrm>
            </p:grpSpPr>
            <p:sp>
              <p:nvSpPr>
                <p:cNvPr id="405" name="AutoShape 135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6" name="Oval 136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07" name="Freeform 137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" name="Oval 138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5" name="Group 139"/>
              <p:cNvGrpSpPr>
                <a:grpSpLocks/>
              </p:cNvGrpSpPr>
              <p:nvPr/>
            </p:nvGrpSpPr>
            <p:grpSpPr bwMode="auto">
              <a:xfrm>
                <a:off x="5454650" y="2514600"/>
                <a:ext cx="677863" cy="762000"/>
                <a:chOff x="4224" y="2256"/>
                <a:chExt cx="427" cy="480"/>
              </a:xfrm>
            </p:grpSpPr>
            <p:sp>
              <p:nvSpPr>
                <p:cNvPr id="401" name="AutoShape 140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2" name="Oval 141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03" name="Freeform 142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4" name="Oval 143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6" name="Group 144"/>
              <p:cNvGrpSpPr>
                <a:grpSpLocks/>
              </p:cNvGrpSpPr>
              <p:nvPr/>
            </p:nvGrpSpPr>
            <p:grpSpPr bwMode="auto">
              <a:xfrm>
                <a:off x="5302250" y="2895600"/>
                <a:ext cx="677863" cy="762000"/>
                <a:chOff x="4224" y="2256"/>
                <a:chExt cx="427" cy="480"/>
              </a:xfrm>
            </p:grpSpPr>
            <p:sp>
              <p:nvSpPr>
                <p:cNvPr id="397" name="AutoShape 145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Oval 146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9" name="Freeform 147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Oval 148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7" name="Group 149"/>
              <p:cNvGrpSpPr>
                <a:grpSpLocks/>
              </p:cNvGrpSpPr>
              <p:nvPr/>
            </p:nvGrpSpPr>
            <p:grpSpPr bwMode="auto">
              <a:xfrm>
                <a:off x="5683250" y="2819400"/>
                <a:ext cx="677863" cy="762000"/>
                <a:chOff x="4224" y="2256"/>
                <a:chExt cx="427" cy="480"/>
              </a:xfrm>
            </p:grpSpPr>
            <p:sp>
              <p:nvSpPr>
                <p:cNvPr id="393" name="AutoShape 150"/>
                <p:cNvSpPr>
                  <a:spLocks noChangeArrowheads="1"/>
                </p:cNvSpPr>
                <p:nvPr/>
              </p:nvSpPr>
              <p:spPr bwMode="auto">
                <a:xfrm>
                  <a:off x="4224" y="2363"/>
                  <a:ext cx="427" cy="37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7 w 21600"/>
                    <a:gd name="T25" fmla="*/ 3185 h 21600"/>
                    <a:gd name="T26" fmla="*/ 18413 w 21600"/>
                    <a:gd name="T27" fmla="*/ 18415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4781" y="10800"/>
                      </a:moveTo>
                      <a:cubicBezTo>
                        <a:pt x="4781" y="14124"/>
                        <a:pt x="7476" y="16819"/>
                        <a:pt x="10800" y="16819"/>
                      </a:cubicBezTo>
                      <a:cubicBezTo>
                        <a:pt x="14124" y="16819"/>
                        <a:pt x="16819" y="14124"/>
                        <a:pt x="16819" y="10800"/>
                      </a:cubicBezTo>
                      <a:cubicBezTo>
                        <a:pt x="16819" y="7476"/>
                        <a:pt x="14124" y="4781"/>
                        <a:pt x="10800" y="4781"/>
                      </a:cubicBezTo>
                      <a:cubicBezTo>
                        <a:pt x="7476" y="4781"/>
                        <a:pt x="4781" y="7476"/>
                        <a:pt x="4781" y="10800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" name="Oval 151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328" cy="336"/>
                </a:xfrm>
                <a:prstGeom prst="ellipse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95" name="Freeform 152"/>
                <p:cNvSpPr>
                  <a:spLocks/>
                </p:cNvSpPr>
                <p:nvPr/>
              </p:nvSpPr>
              <p:spPr bwMode="auto">
                <a:xfrm>
                  <a:off x="4357" y="2256"/>
                  <a:ext cx="161" cy="142"/>
                </a:xfrm>
                <a:custGeom>
                  <a:avLst/>
                  <a:gdLst>
                    <a:gd name="T0" fmla="*/ 0 w 408"/>
                    <a:gd name="T1" fmla="*/ 0 h 448"/>
                    <a:gd name="T2" fmla="*/ 0 w 408"/>
                    <a:gd name="T3" fmla="*/ 0 h 448"/>
                    <a:gd name="T4" fmla="*/ 0 w 408"/>
                    <a:gd name="T5" fmla="*/ 0 h 448"/>
                    <a:gd name="T6" fmla="*/ 0 w 408"/>
                    <a:gd name="T7" fmla="*/ 0 h 448"/>
                    <a:gd name="T8" fmla="*/ 0 w 408"/>
                    <a:gd name="T9" fmla="*/ 0 h 448"/>
                    <a:gd name="T10" fmla="*/ 0 w 408"/>
                    <a:gd name="T11" fmla="*/ 0 h 448"/>
                    <a:gd name="T12" fmla="*/ 0 w 408"/>
                    <a:gd name="T13" fmla="*/ 0 h 448"/>
                    <a:gd name="T14" fmla="*/ 0 w 408"/>
                    <a:gd name="T15" fmla="*/ 0 h 448"/>
                    <a:gd name="T16" fmla="*/ 0 w 408"/>
                    <a:gd name="T17" fmla="*/ 0 h 448"/>
                    <a:gd name="T18" fmla="*/ 0 w 408"/>
                    <a:gd name="T19" fmla="*/ 0 h 448"/>
                    <a:gd name="T20" fmla="*/ 0 w 408"/>
                    <a:gd name="T21" fmla="*/ 0 h 448"/>
                    <a:gd name="T22" fmla="*/ 0 w 408"/>
                    <a:gd name="T23" fmla="*/ 0 h 448"/>
                    <a:gd name="T24" fmla="*/ 0 w 408"/>
                    <a:gd name="T25" fmla="*/ 0 h 4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8"/>
                    <a:gd name="T40" fmla="*/ 0 h 448"/>
                    <a:gd name="T41" fmla="*/ 408 w 408"/>
                    <a:gd name="T42" fmla="*/ 448 h 4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8" h="448">
                      <a:moveTo>
                        <a:pt x="144" y="224"/>
                      </a:moveTo>
                      <a:cubicBezTo>
                        <a:pt x="104" y="197"/>
                        <a:pt x="62" y="177"/>
                        <a:pt x="24" y="152"/>
                      </a:cubicBezTo>
                      <a:cubicBezTo>
                        <a:pt x="18" y="136"/>
                        <a:pt x="13" y="120"/>
                        <a:pt x="8" y="104"/>
                      </a:cubicBezTo>
                      <a:cubicBezTo>
                        <a:pt x="5" y="96"/>
                        <a:pt x="0" y="80"/>
                        <a:pt x="0" y="80"/>
                      </a:cubicBezTo>
                      <a:cubicBezTo>
                        <a:pt x="9" y="34"/>
                        <a:pt x="13" y="30"/>
                        <a:pt x="56" y="16"/>
                      </a:cubicBezTo>
                      <a:cubicBezTo>
                        <a:pt x="72" y="18"/>
                        <a:pt x="88" y="20"/>
                        <a:pt x="104" y="24"/>
                      </a:cubicBezTo>
                      <a:cubicBezTo>
                        <a:pt x="120" y="28"/>
                        <a:pt x="152" y="40"/>
                        <a:pt x="152" y="40"/>
                      </a:cubicBezTo>
                      <a:cubicBezTo>
                        <a:pt x="248" y="30"/>
                        <a:pt x="206" y="40"/>
                        <a:pt x="280" y="16"/>
                      </a:cubicBezTo>
                      <a:cubicBezTo>
                        <a:pt x="296" y="10"/>
                        <a:pt x="328" y="0"/>
                        <a:pt x="328" y="0"/>
                      </a:cubicBezTo>
                      <a:cubicBezTo>
                        <a:pt x="386" y="8"/>
                        <a:pt x="390" y="4"/>
                        <a:pt x="408" y="56"/>
                      </a:cubicBezTo>
                      <a:cubicBezTo>
                        <a:pt x="390" y="143"/>
                        <a:pt x="343" y="141"/>
                        <a:pt x="280" y="184"/>
                      </a:cubicBezTo>
                      <a:cubicBezTo>
                        <a:pt x="227" y="262"/>
                        <a:pt x="307" y="420"/>
                        <a:pt x="224" y="448"/>
                      </a:cubicBezTo>
                      <a:cubicBezTo>
                        <a:pt x="78" y="433"/>
                        <a:pt x="136" y="413"/>
                        <a:pt x="144" y="2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6" name="Oval 153"/>
                <p:cNvSpPr>
                  <a:spLocks noChangeArrowheads="1"/>
                </p:cNvSpPr>
                <p:nvPr/>
              </p:nvSpPr>
              <p:spPr bwMode="auto">
                <a:xfrm>
                  <a:off x="4464" y="2336"/>
                  <a:ext cx="54" cy="1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8" name="Oval 103"/>
              <p:cNvSpPr>
                <a:spLocks noChangeArrowheads="1"/>
              </p:cNvSpPr>
              <p:nvPr/>
            </p:nvSpPr>
            <p:spPr bwMode="auto">
              <a:xfrm>
                <a:off x="5405438" y="25050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Oval 103"/>
              <p:cNvSpPr>
                <a:spLocks noChangeArrowheads="1"/>
              </p:cNvSpPr>
              <p:nvPr/>
            </p:nvSpPr>
            <p:spPr bwMode="auto">
              <a:xfrm>
                <a:off x="5634038" y="26574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Oval 103"/>
              <p:cNvSpPr>
                <a:spLocks noChangeArrowheads="1"/>
              </p:cNvSpPr>
              <p:nvPr/>
            </p:nvSpPr>
            <p:spPr bwMode="auto">
              <a:xfrm>
                <a:off x="5867400" y="2505075"/>
                <a:ext cx="80963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Oval 103"/>
              <p:cNvSpPr>
                <a:spLocks noChangeArrowheads="1"/>
              </p:cNvSpPr>
              <p:nvPr/>
            </p:nvSpPr>
            <p:spPr bwMode="auto">
              <a:xfrm>
                <a:off x="5557838" y="3038475"/>
                <a:ext cx="80962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Oval 103"/>
              <p:cNvSpPr>
                <a:spLocks noChangeArrowheads="1"/>
              </p:cNvSpPr>
              <p:nvPr/>
            </p:nvSpPr>
            <p:spPr bwMode="auto">
              <a:xfrm>
                <a:off x="5867400" y="2962275"/>
                <a:ext cx="80963" cy="161925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4" name="TextBox 6"/>
            <p:cNvSpPr txBox="1">
              <a:spLocks noChangeArrowheads="1"/>
            </p:cNvSpPr>
            <p:nvPr/>
          </p:nvSpPr>
          <p:spPr bwMode="auto">
            <a:xfrm>
              <a:off x="5437188" y="985838"/>
              <a:ext cx="12684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Effector fxn</a:t>
              </a:r>
            </a:p>
            <a:p>
              <a:pPr eaLnBrk="1" hangingPunct="1"/>
              <a:r>
                <a:rPr lang="en-US" sz="1800"/>
                <a:t>Most die</a:t>
              </a:r>
            </a:p>
          </p:txBody>
        </p:sp>
        <p:sp>
          <p:nvSpPr>
            <p:cNvPr id="365" name="TextBox 324"/>
            <p:cNvSpPr txBox="1">
              <a:spLocks noChangeArrowheads="1"/>
            </p:cNvSpPr>
            <p:nvPr/>
          </p:nvSpPr>
          <p:spPr bwMode="auto">
            <a:xfrm>
              <a:off x="5437188" y="2433638"/>
              <a:ext cx="12684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/>
                <a:t>Effector fxn</a:t>
              </a:r>
            </a:p>
            <a:p>
              <a:pPr eaLnBrk="1" hangingPunct="1"/>
              <a:r>
                <a:rPr lang="en-US" sz="1800"/>
                <a:t>Most die</a:t>
              </a:r>
            </a:p>
          </p:txBody>
        </p:sp>
        <p:grpSp>
          <p:nvGrpSpPr>
            <p:cNvPr id="366" name="Group 363"/>
            <p:cNvGrpSpPr>
              <a:grpSpLocks/>
            </p:cNvGrpSpPr>
            <p:nvPr/>
          </p:nvGrpSpPr>
          <p:grpSpPr bwMode="auto">
            <a:xfrm>
              <a:off x="6705600" y="2586038"/>
              <a:ext cx="544513" cy="762000"/>
              <a:chOff x="2698750" y="2438400"/>
              <a:chExt cx="762000" cy="1066800"/>
            </a:xfrm>
          </p:grpSpPr>
          <p:grpSp>
            <p:nvGrpSpPr>
              <p:cNvPr id="375" name="Group 3"/>
              <p:cNvGrpSpPr>
                <a:grpSpLocks/>
              </p:cNvGrpSpPr>
              <p:nvPr/>
            </p:nvGrpSpPr>
            <p:grpSpPr bwMode="auto">
              <a:xfrm>
                <a:off x="2698750" y="2743200"/>
                <a:ext cx="762000" cy="762000"/>
                <a:chOff x="3072" y="3168"/>
                <a:chExt cx="240" cy="240"/>
              </a:xfrm>
            </p:grpSpPr>
            <p:sp>
              <p:nvSpPr>
                <p:cNvPr id="380" name="Oval 4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1" name="Oval 5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6" name="Text Box 6"/>
              <p:cNvSpPr txBox="1">
                <a:spLocks noChangeArrowheads="1"/>
              </p:cNvSpPr>
              <p:nvPr/>
            </p:nvSpPr>
            <p:spPr bwMode="auto">
              <a:xfrm>
                <a:off x="2713990" y="2895599"/>
                <a:ext cx="722030" cy="38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Mem</a:t>
                </a:r>
              </a:p>
            </p:txBody>
          </p:sp>
          <p:sp>
            <p:nvSpPr>
              <p:cNvPr id="377" name="Freeform 13"/>
              <p:cNvSpPr>
                <a:spLocks/>
              </p:cNvSpPr>
              <p:nvPr/>
            </p:nvSpPr>
            <p:spPr bwMode="auto">
              <a:xfrm>
                <a:off x="2851150" y="2438400"/>
                <a:ext cx="457200" cy="406400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Oval 21"/>
              <p:cNvSpPr>
                <a:spLocks noChangeArrowheads="1"/>
              </p:cNvSpPr>
              <p:nvPr/>
            </p:nvSpPr>
            <p:spPr bwMode="auto">
              <a:xfrm>
                <a:off x="3155950" y="2667000"/>
                <a:ext cx="152400" cy="3048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Oval 27"/>
              <p:cNvSpPr>
                <a:spLocks noChangeArrowheads="1"/>
              </p:cNvSpPr>
              <p:nvPr/>
            </p:nvSpPr>
            <p:spPr bwMode="auto">
              <a:xfrm>
                <a:off x="2882900" y="2667000"/>
                <a:ext cx="152400" cy="304800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7" name="Group 373"/>
            <p:cNvGrpSpPr>
              <a:grpSpLocks/>
            </p:cNvGrpSpPr>
            <p:nvPr/>
          </p:nvGrpSpPr>
          <p:grpSpPr bwMode="auto">
            <a:xfrm>
              <a:off x="6705600" y="1214438"/>
              <a:ext cx="544513" cy="762000"/>
              <a:chOff x="2698750" y="2438400"/>
              <a:chExt cx="762000" cy="1066800"/>
            </a:xfrm>
          </p:grpSpPr>
          <p:grpSp>
            <p:nvGrpSpPr>
              <p:cNvPr id="368" name="Group 3"/>
              <p:cNvGrpSpPr>
                <a:grpSpLocks/>
              </p:cNvGrpSpPr>
              <p:nvPr/>
            </p:nvGrpSpPr>
            <p:grpSpPr bwMode="auto">
              <a:xfrm>
                <a:off x="2698750" y="2743200"/>
                <a:ext cx="762000" cy="762000"/>
                <a:chOff x="3072" y="3168"/>
                <a:chExt cx="240" cy="240"/>
              </a:xfrm>
            </p:grpSpPr>
            <p:sp>
              <p:nvSpPr>
                <p:cNvPr id="373" name="Oval 4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4" name="Oval 5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9" name="Text Box 6"/>
              <p:cNvSpPr txBox="1">
                <a:spLocks noChangeArrowheads="1"/>
              </p:cNvSpPr>
              <p:nvPr/>
            </p:nvSpPr>
            <p:spPr bwMode="auto">
              <a:xfrm>
                <a:off x="2713990" y="2895599"/>
                <a:ext cx="722030" cy="387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Mem</a:t>
                </a:r>
              </a:p>
            </p:txBody>
          </p:sp>
          <p:sp>
            <p:nvSpPr>
              <p:cNvPr id="370" name="Freeform 13"/>
              <p:cNvSpPr>
                <a:spLocks/>
              </p:cNvSpPr>
              <p:nvPr/>
            </p:nvSpPr>
            <p:spPr bwMode="auto">
              <a:xfrm>
                <a:off x="2851150" y="2438400"/>
                <a:ext cx="457200" cy="406400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Oval 21"/>
              <p:cNvSpPr>
                <a:spLocks noChangeArrowheads="1"/>
              </p:cNvSpPr>
              <p:nvPr/>
            </p:nvSpPr>
            <p:spPr bwMode="auto">
              <a:xfrm>
                <a:off x="3155950" y="2667000"/>
                <a:ext cx="152400" cy="304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Oval 27"/>
              <p:cNvSpPr>
                <a:spLocks noChangeArrowheads="1"/>
              </p:cNvSpPr>
              <p:nvPr/>
            </p:nvSpPr>
            <p:spPr bwMode="auto">
              <a:xfrm>
                <a:off x="2882900" y="2667000"/>
                <a:ext cx="152400" cy="304800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2" name="Group 451"/>
          <p:cNvGrpSpPr>
            <a:grpSpLocks/>
          </p:cNvGrpSpPr>
          <p:nvPr/>
        </p:nvGrpSpPr>
        <p:grpSpPr bwMode="auto">
          <a:xfrm>
            <a:off x="6816006" y="3678395"/>
            <a:ext cx="2203450" cy="1828800"/>
            <a:chOff x="5029200" y="3652838"/>
            <a:chExt cx="2203450" cy="1828800"/>
          </a:xfrm>
        </p:grpSpPr>
        <p:sp>
          <p:nvSpPr>
            <p:cNvPr id="453" name="Line 86"/>
            <p:cNvSpPr>
              <a:spLocks noChangeShapeType="1"/>
            </p:cNvSpPr>
            <p:nvPr/>
          </p:nvSpPr>
          <p:spPr bwMode="auto">
            <a:xfrm flipV="1">
              <a:off x="5029200" y="4327093"/>
              <a:ext cx="1586414" cy="11545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4" name="Group 10"/>
            <p:cNvGrpSpPr>
              <a:grpSpLocks/>
            </p:cNvGrpSpPr>
            <p:nvPr/>
          </p:nvGrpSpPr>
          <p:grpSpPr bwMode="auto">
            <a:xfrm>
              <a:off x="6705600" y="3652838"/>
              <a:ext cx="527050" cy="762000"/>
              <a:chOff x="10287000" y="4038601"/>
              <a:chExt cx="527779" cy="762000"/>
            </a:xfrm>
          </p:grpSpPr>
          <p:sp>
            <p:nvSpPr>
              <p:cNvPr id="455" name="Oval 293"/>
              <p:cNvSpPr>
                <a:spLocks noChangeArrowheads="1"/>
              </p:cNvSpPr>
              <p:nvPr/>
            </p:nvSpPr>
            <p:spPr bwMode="auto">
              <a:xfrm>
                <a:off x="10292622" y="4278444"/>
                <a:ext cx="522157" cy="52215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Oval 294"/>
              <p:cNvSpPr>
                <a:spLocks noChangeArrowheads="1"/>
              </p:cNvSpPr>
              <p:nvPr/>
            </p:nvSpPr>
            <p:spPr bwMode="auto">
              <a:xfrm>
                <a:off x="10344838" y="4330660"/>
                <a:ext cx="417726" cy="417726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Text Box 295"/>
              <p:cNvSpPr txBox="1">
                <a:spLocks noChangeArrowheads="1"/>
              </p:cNvSpPr>
              <p:nvPr/>
            </p:nvSpPr>
            <p:spPr bwMode="auto">
              <a:xfrm>
                <a:off x="10287000" y="4430234"/>
                <a:ext cx="405825" cy="21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200">
                    <a:solidFill>
                      <a:srgbClr val="FFFFFF"/>
                    </a:solidFill>
                  </a:rPr>
                  <a:t>Mem</a:t>
                </a:r>
              </a:p>
            </p:txBody>
          </p:sp>
          <p:sp>
            <p:nvSpPr>
              <p:cNvPr id="458" name="Line 297"/>
              <p:cNvSpPr>
                <a:spLocks noChangeShapeType="1"/>
              </p:cNvSpPr>
              <p:nvPr/>
            </p:nvSpPr>
            <p:spPr bwMode="auto">
              <a:xfrm flipV="1">
                <a:off x="10519538" y="4158522"/>
                <a:ext cx="0" cy="179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Line 298"/>
              <p:cNvSpPr>
                <a:spLocks noChangeShapeType="1"/>
              </p:cNvSpPr>
              <p:nvPr/>
            </p:nvSpPr>
            <p:spPr bwMode="auto">
              <a:xfrm flipV="1">
                <a:off x="10579499" y="4158522"/>
                <a:ext cx="0" cy="1798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Line 299"/>
              <p:cNvSpPr>
                <a:spLocks noChangeShapeType="1"/>
              </p:cNvSpPr>
              <p:nvPr/>
            </p:nvSpPr>
            <p:spPr bwMode="auto">
              <a:xfrm flipV="1">
                <a:off x="10579499" y="4038601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Line 300"/>
              <p:cNvSpPr>
                <a:spLocks noChangeShapeType="1"/>
              </p:cNvSpPr>
              <p:nvPr/>
            </p:nvSpPr>
            <p:spPr bwMode="auto">
              <a:xfrm flipH="1" flipV="1">
                <a:off x="10399617" y="4038601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Line 301"/>
              <p:cNvSpPr>
                <a:spLocks noChangeShapeType="1"/>
              </p:cNvSpPr>
              <p:nvPr/>
            </p:nvSpPr>
            <p:spPr bwMode="auto">
              <a:xfrm flipV="1">
                <a:off x="10579499" y="4098562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Line 302"/>
              <p:cNvSpPr>
                <a:spLocks noChangeShapeType="1"/>
              </p:cNvSpPr>
              <p:nvPr/>
            </p:nvSpPr>
            <p:spPr bwMode="auto">
              <a:xfrm flipH="1" flipV="1">
                <a:off x="10399617" y="4098562"/>
                <a:ext cx="119921" cy="1199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303"/>
              <p:cNvSpPr>
                <a:spLocks noChangeArrowheads="1"/>
              </p:cNvSpPr>
              <p:nvPr/>
            </p:nvSpPr>
            <p:spPr bwMode="auto">
              <a:xfrm rot="2557690">
                <a:off x="10694423" y="4163519"/>
                <a:ext cx="119921" cy="239843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5" name="Group 464"/>
          <p:cNvGrpSpPr>
            <a:grpSpLocks/>
          </p:cNvGrpSpPr>
          <p:nvPr/>
        </p:nvGrpSpPr>
        <p:grpSpPr bwMode="auto">
          <a:xfrm>
            <a:off x="9258906" y="1517149"/>
            <a:ext cx="2051111" cy="2701722"/>
            <a:chOff x="7294897" y="1713116"/>
            <a:chExt cx="2051111" cy="2701722"/>
          </a:xfrm>
        </p:grpSpPr>
        <p:sp>
          <p:nvSpPr>
            <p:cNvPr id="466" name="Right Brace 465"/>
            <p:cNvSpPr>
              <a:spLocks/>
            </p:cNvSpPr>
            <p:nvPr/>
          </p:nvSpPr>
          <p:spPr bwMode="auto">
            <a:xfrm>
              <a:off x="7294897" y="1713116"/>
              <a:ext cx="553703" cy="270172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25400">
              <a:solidFill>
                <a:srgbClr val="660066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66006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7" name="TextBox 14"/>
            <p:cNvSpPr txBox="1">
              <a:spLocks noChangeArrowheads="1"/>
            </p:cNvSpPr>
            <p:nvPr/>
          </p:nvSpPr>
          <p:spPr bwMode="auto">
            <a:xfrm>
              <a:off x="8126808" y="1900238"/>
              <a:ext cx="1219200" cy="1754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800" dirty="0"/>
                <a:t>BETTER</a:t>
              </a:r>
            </a:p>
            <a:p>
              <a:pPr eaLnBrk="1" hangingPunct="1"/>
              <a:r>
                <a:rPr lang="en-US" sz="1800" dirty="0"/>
                <a:t>FASTER</a:t>
              </a:r>
            </a:p>
            <a:p>
              <a:pPr eaLnBrk="1" hangingPunct="1"/>
              <a:r>
                <a:rPr lang="en-US" sz="1800" dirty="0"/>
                <a:t>STRONGER</a:t>
              </a:r>
            </a:p>
            <a:p>
              <a:pPr eaLnBrk="1" hangingPunct="1"/>
              <a:endParaRPr lang="en-US" sz="1800" dirty="0"/>
            </a:p>
            <a:p>
              <a:pPr eaLnBrk="1" hangingPunct="1"/>
              <a:r>
                <a:rPr lang="en-US" sz="1800" dirty="0"/>
                <a:t>Memory response</a:t>
              </a:r>
            </a:p>
          </p:txBody>
        </p:sp>
      </p:grpSp>
      <p:sp>
        <p:nvSpPr>
          <p:cNvPr id="468" name="Freeform 12"/>
          <p:cNvSpPr>
            <a:spLocks/>
          </p:cNvSpPr>
          <p:nvPr/>
        </p:nvSpPr>
        <p:spPr bwMode="auto">
          <a:xfrm>
            <a:off x="1603375" y="2379059"/>
            <a:ext cx="976313" cy="952500"/>
          </a:xfrm>
          <a:custGeom>
            <a:avLst/>
            <a:gdLst>
              <a:gd name="T0" fmla="*/ 2147483647 w 3677"/>
              <a:gd name="T1" fmla="*/ 2147483647 h 4153"/>
              <a:gd name="T2" fmla="*/ 2147483647 w 3677"/>
              <a:gd name="T3" fmla="*/ 2147483647 h 4153"/>
              <a:gd name="T4" fmla="*/ 2147483647 w 3677"/>
              <a:gd name="T5" fmla="*/ 2147483647 h 4153"/>
              <a:gd name="T6" fmla="*/ 2147483647 w 3677"/>
              <a:gd name="T7" fmla="*/ 2147483647 h 4153"/>
              <a:gd name="T8" fmla="*/ 2147483647 w 3677"/>
              <a:gd name="T9" fmla="*/ 2147483647 h 4153"/>
              <a:gd name="T10" fmla="*/ 2147483647 w 3677"/>
              <a:gd name="T11" fmla="*/ 2147483647 h 4153"/>
              <a:gd name="T12" fmla="*/ 2147483647 w 3677"/>
              <a:gd name="T13" fmla="*/ 2147483647 h 4153"/>
              <a:gd name="T14" fmla="*/ 2147483647 w 3677"/>
              <a:gd name="T15" fmla="*/ 2147483647 h 4153"/>
              <a:gd name="T16" fmla="*/ 2147483647 w 3677"/>
              <a:gd name="T17" fmla="*/ 2147483647 h 4153"/>
              <a:gd name="T18" fmla="*/ 2147483647 w 3677"/>
              <a:gd name="T19" fmla="*/ 2147483647 h 4153"/>
              <a:gd name="T20" fmla="*/ 2147483647 w 3677"/>
              <a:gd name="T21" fmla="*/ 2147483647 h 4153"/>
              <a:gd name="T22" fmla="*/ 2147483647 w 3677"/>
              <a:gd name="T23" fmla="*/ 2147483647 h 4153"/>
              <a:gd name="T24" fmla="*/ 2147483647 w 3677"/>
              <a:gd name="T25" fmla="*/ 2147483647 h 4153"/>
              <a:gd name="T26" fmla="*/ 2147483647 w 3677"/>
              <a:gd name="T27" fmla="*/ 2147483647 h 4153"/>
              <a:gd name="T28" fmla="*/ 2147483647 w 3677"/>
              <a:gd name="T29" fmla="*/ 2147483647 h 4153"/>
              <a:gd name="T30" fmla="*/ 0 w 3677"/>
              <a:gd name="T31" fmla="*/ 2147483647 h 4153"/>
              <a:gd name="T32" fmla="*/ 2147483647 w 3677"/>
              <a:gd name="T33" fmla="*/ 2147483647 h 4153"/>
              <a:gd name="T34" fmla="*/ 2147483647 w 3677"/>
              <a:gd name="T35" fmla="*/ 2147483647 h 4153"/>
              <a:gd name="T36" fmla="*/ 2147483647 w 3677"/>
              <a:gd name="T37" fmla="*/ 2147483647 h 4153"/>
              <a:gd name="T38" fmla="*/ 2147483647 w 3677"/>
              <a:gd name="T39" fmla="*/ 2147483647 h 4153"/>
              <a:gd name="T40" fmla="*/ 2147483647 w 3677"/>
              <a:gd name="T41" fmla="*/ 2147483647 h 4153"/>
              <a:gd name="T42" fmla="*/ 2147483647 w 3677"/>
              <a:gd name="T43" fmla="*/ 2147483647 h 4153"/>
              <a:gd name="T44" fmla="*/ 2147483647 w 3677"/>
              <a:gd name="T45" fmla="*/ 2147483647 h 4153"/>
              <a:gd name="T46" fmla="*/ 2147483647 w 3677"/>
              <a:gd name="T47" fmla="*/ 2147483647 h 4153"/>
              <a:gd name="T48" fmla="*/ 2147483647 w 3677"/>
              <a:gd name="T49" fmla="*/ 2147483647 h 4153"/>
              <a:gd name="T50" fmla="*/ 2147483647 w 3677"/>
              <a:gd name="T51" fmla="*/ 2147483647 h 4153"/>
              <a:gd name="T52" fmla="*/ 2147483647 w 3677"/>
              <a:gd name="T53" fmla="*/ 2147483647 h 4153"/>
              <a:gd name="T54" fmla="*/ 2147483647 w 3677"/>
              <a:gd name="T55" fmla="*/ 2147483647 h 4153"/>
              <a:gd name="T56" fmla="*/ 2147483647 w 3677"/>
              <a:gd name="T57" fmla="*/ 2147483647 h 4153"/>
              <a:gd name="T58" fmla="*/ 2147483647 w 3677"/>
              <a:gd name="T59" fmla="*/ 2147483647 h 4153"/>
              <a:gd name="T60" fmla="*/ 2147483647 w 3677"/>
              <a:gd name="T61" fmla="*/ 2147483647 h 4153"/>
              <a:gd name="T62" fmla="*/ 2147483647 w 3677"/>
              <a:gd name="T63" fmla="*/ 2147483647 h 4153"/>
              <a:gd name="T64" fmla="*/ 2147483647 w 3677"/>
              <a:gd name="T65" fmla="*/ 2147483647 h 4153"/>
              <a:gd name="T66" fmla="*/ 2147483647 w 3677"/>
              <a:gd name="T67" fmla="*/ 2147483647 h 4153"/>
              <a:gd name="T68" fmla="*/ 2147483647 w 3677"/>
              <a:gd name="T69" fmla="*/ 2147483647 h 4153"/>
              <a:gd name="T70" fmla="*/ 2147483647 w 3677"/>
              <a:gd name="T71" fmla="*/ 2147483647 h 4153"/>
              <a:gd name="T72" fmla="*/ 2147483647 w 3677"/>
              <a:gd name="T73" fmla="*/ 2147483647 h 4153"/>
              <a:gd name="T74" fmla="*/ 2147483647 w 3677"/>
              <a:gd name="T75" fmla="*/ 2147483647 h 4153"/>
              <a:gd name="T76" fmla="*/ 2147483647 w 3677"/>
              <a:gd name="T77" fmla="*/ 2147483647 h 4153"/>
              <a:gd name="T78" fmla="*/ 2147483647 w 3677"/>
              <a:gd name="T79" fmla="*/ 2147483647 h 4153"/>
              <a:gd name="T80" fmla="*/ 2147483647 w 3677"/>
              <a:gd name="T81" fmla="*/ 2147483647 h 4153"/>
              <a:gd name="T82" fmla="*/ 2147483647 w 3677"/>
              <a:gd name="T83" fmla="*/ 2147483647 h 4153"/>
              <a:gd name="T84" fmla="*/ 2147483647 w 3677"/>
              <a:gd name="T85" fmla="*/ 2147483647 h 4153"/>
              <a:gd name="T86" fmla="*/ 2147483647 w 3677"/>
              <a:gd name="T87" fmla="*/ 2147483647 h 4153"/>
              <a:gd name="T88" fmla="*/ 2147483647 w 3677"/>
              <a:gd name="T89" fmla="*/ 2147483647 h 4153"/>
              <a:gd name="T90" fmla="*/ 2147483647 w 3677"/>
              <a:gd name="T91" fmla="*/ 2147483647 h 4153"/>
              <a:gd name="T92" fmla="*/ 2147483647 w 3677"/>
              <a:gd name="T93" fmla="*/ 2147483647 h 4153"/>
              <a:gd name="T94" fmla="*/ 2147483647 w 3677"/>
              <a:gd name="T95" fmla="*/ 2147483647 h 4153"/>
              <a:gd name="T96" fmla="*/ 2147483647 w 3677"/>
              <a:gd name="T97" fmla="*/ 2147483647 h 4153"/>
              <a:gd name="T98" fmla="*/ 2147483647 w 3677"/>
              <a:gd name="T99" fmla="*/ 2147483647 h 4153"/>
              <a:gd name="T100" fmla="*/ 2147483647 w 3677"/>
              <a:gd name="T101" fmla="*/ 2147483647 h 4153"/>
              <a:gd name="T102" fmla="*/ 2147483647 w 3677"/>
              <a:gd name="T103" fmla="*/ 2147483647 h 4153"/>
              <a:gd name="T104" fmla="*/ 2147483647 w 3677"/>
              <a:gd name="T105" fmla="*/ 2147483647 h 4153"/>
              <a:gd name="T106" fmla="*/ 2147483647 w 3677"/>
              <a:gd name="T107" fmla="*/ 0 h 4153"/>
              <a:gd name="T108" fmla="*/ 2147483647 w 3677"/>
              <a:gd name="T109" fmla="*/ 2147483647 h 4153"/>
              <a:gd name="T110" fmla="*/ 2147483647 w 3677"/>
              <a:gd name="T111" fmla="*/ 2147483647 h 4153"/>
              <a:gd name="T112" fmla="*/ 2147483647 w 3677"/>
              <a:gd name="T113" fmla="*/ 2147483647 h 4153"/>
              <a:gd name="T114" fmla="*/ 2147483647 w 3677"/>
              <a:gd name="T115" fmla="*/ 2147483647 h 4153"/>
              <a:gd name="T116" fmla="*/ 2147483647 w 3677"/>
              <a:gd name="T117" fmla="*/ 2147483647 h 4153"/>
              <a:gd name="T118" fmla="*/ 2147483647 w 3677"/>
              <a:gd name="T119" fmla="*/ 2147483647 h 4153"/>
              <a:gd name="T120" fmla="*/ 2147483647 w 3677"/>
              <a:gd name="T121" fmla="*/ 2147483647 h 4153"/>
              <a:gd name="T122" fmla="*/ 2147483647 w 3677"/>
              <a:gd name="T123" fmla="*/ 2147483647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9" name="Line 30"/>
          <p:cNvSpPr>
            <a:spLocks noChangeShapeType="1"/>
          </p:cNvSpPr>
          <p:nvPr/>
        </p:nvSpPr>
        <p:spPr bwMode="auto">
          <a:xfrm flipV="1">
            <a:off x="1206501" y="3183920"/>
            <a:ext cx="476250" cy="39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itle 1"/>
          <p:cNvSpPr>
            <a:spLocks noGrp="1"/>
          </p:cNvSpPr>
          <p:nvPr>
            <p:ph type="title" idx="4294967295"/>
          </p:nvPr>
        </p:nvSpPr>
        <p:spPr>
          <a:xfrm>
            <a:off x="221505" y="70872"/>
            <a:ext cx="11724994" cy="667540"/>
          </a:xfrm>
        </p:spPr>
        <p:txBody>
          <a:bodyPr/>
          <a:lstStyle/>
          <a:p>
            <a:r>
              <a:rPr lang="en-US" sz="3200" b="1" dirty="0">
                <a:ea typeface="MS PGothic" charset="0"/>
              </a:rPr>
              <a:t>“What does the spleen do?”</a:t>
            </a:r>
          </a:p>
        </p:txBody>
      </p:sp>
      <p:sp>
        <p:nvSpPr>
          <p:cNvPr id="471" name="TextBox 470"/>
          <p:cNvSpPr txBox="1"/>
          <p:nvPr/>
        </p:nvSpPr>
        <p:spPr>
          <a:xfrm>
            <a:off x="403224" y="838686"/>
            <a:ext cx="11407776" cy="5262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Several immunological functions of the spleen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Site of filtration and innate immunity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Calibri"/>
                <a:ea typeface="ＭＳ Ｐゴシック" charset="0"/>
                <a:cs typeface="Calibri"/>
              </a:rPr>
              <a:t>Opsonization</a:t>
            </a:r>
            <a:r>
              <a:rPr lang="en-US" sz="2800" dirty="0">
                <a:latin typeface="Calibri"/>
                <a:ea typeface="ＭＳ Ｐゴシック" charset="0"/>
                <a:cs typeface="Calibri"/>
              </a:rPr>
              <a:t> of encapsulated organisms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Consumption by macrophages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Site of primary and secondary adaptive immune responses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 cells get primed by APC</a:t>
            </a: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T cells interact with B cells, which make specific </a:t>
            </a:r>
            <a:r>
              <a:rPr lang="en-US" sz="2800" dirty="0" err="1">
                <a:latin typeface="Calibri"/>
                <a:ea typeface="ＭＳ Ｐゴシック" charset="0"/>
                <a:cs typeface="Calibri"/>
              </a:rPr>
              <a:t>IgM</a:t>
            </a:r>
            <a:endParaRPr lang="en-US" sz="2800" dirty="0">
              <a:latin typeface="Calibri"/>
              <a:ea typeface="ＭＳ Ｐゴシック" charset="0"/>
              <a:cs typeface="Calibri"/>
            </a:endParaRPr>
          </a:p>
          <a:p>
            <a:pPr marL="12573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Activated follicular B cells mature, class switch, undergo affinity maturation</a:t>
            </a:r>
          </a:p>
          <a:p>
            <a:pPr marL="800100" lvl="2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Site of specialized B cell population</a:t>
            </a:r>
          </a:p>
          <a:p>
            <a:pPr marL="1257300" lvl="3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/>
                <a:ea typeface="ＭＳ Ｐゴシック" charset="0"/>
                <a:cs typeface="Calibri"/>
              </a:rPr>
              <a:t>Marginal zone B cells that respond to polysaccharide antigens and are generated by 2 years of age</a:t>
            </a:r>
          </a:p>
        </p:txBody>
      </p:sp>
    </p:spTree>
    <p:extLst>
      <p:ext uri="{BB962C8B-B14F-4D97-AF65-F5344CB8AC3E}">
        <p14:creationId xmlns:p14="http://schemas.microsoft.com/office/powerpoint/2010/main" val="285715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6675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How to measure immunologic function?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9241" y="1594866"/>
            <a:ext cx="86042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b="1" dirty="0"/>
              <a:t>Enumeration</a:t>
            </a:r>
            <a:r>
              <a:rPr lang="en-US" sz="2800" dirty="0"/>
              <a:t>	total lymphocytes, subsets</a:t>
            </a:r>
          </a:p>
          <a:p>
            <a:endParaRPr lang="en-US" sz="2800" dirty="0"/>
          </a:p>
          <a:p>
            <a:r>
              <a:rPr lang="en-US" sz="2800" dirty="0"/>
              <a:t>			absolute lymphocyte count</a:t>
            </a:r>
          </a:p>
          <a:p>
            <a:r>
              <a:rPr lang="en-US" sz="2800" dirty="0"/>
              <a:t>			CD3 = T cells</a:t>
            </a:r>
          </a:p>
          <a:p>
            <a:r>
              <a:rPr lang="en-US" sz="2800" dirty="0"/>
              <a:t>				CD4 = helper T cells</a:t>
            </a:r>
          </a:p>
          <a:p>
            <a:r>
              <a:rPr lang="en-US" sz="2800" dirty="0"/>
              <a:t>				CD8 = </a:t>
            </a:r>
            <a:r>
              <a:rPr lang="en-US" sz="2800" dirty="0" err="1"/>
              <a:t>cytolytic</a:t>
            </a:r>
            <a:r>
              <a:rPr lang="en-US" sz="2800" dirty="0"/>
              <a:t> T cells</a:t>
            </a:r>
          </a:p>
          <a:p>
            <a:r>
              <a:rPr lang="en-US" sz="2800" dirty="0"/>
              <a:t>			CD19 = B cells</a:t>
            </a:r>
          </a:p>
          <a:p>
            <a:r>
              <a:rPr lang="en-US" sz="2800" dirty="0"/>
              <a:t>			CD16 or CD56 = natural killer (NK) cells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491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738" y="174250"/>
            <a:ext cx="11724994" cy="525801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Normal values for lymphocyte subsets in children and adults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988539" y="1356042"/>
            <a:ext cx="375122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ALC, CD3 and CD4 counts are higher in young children</a:t>
            </a:r>
          </a:p>
          <a:p>
            <a:pPr>
              <a:buFontTx/>
              <a:buChar char="•"/>
            </a:pPr>
            <a:endParaRPr lang="en-US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B cell numbers are maximal 2 months to 2 years then contract</a:t>
            </a:r>
          </a:p>
          <a:p>
            <a:endParaRPr lang="en-US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400" dirty="0">
                <a:latin typeface="+mn-lt"/>
              </a:rPr>
              <a:t> NK cell numbers are pretty stable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0" y="967350"/>
            <a:ext cx="7233078" cy="486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302670" y="5813368"/>
            <a:ext cx="5084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cs typeface="+mn-cs"/>
              </a:rPr>
              <a:t>Reprinted from </a:t>
            </a:r>
            <a:r>
              <a:rPr lang="en-US" altLang="en-US" sz="1200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The Journal of Pediatrics,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cs typeface="+mn-cs"/>
              </a:rPr>
              <a:t>130(3), </a:t>
            </a:r>
            <a:r>
              <a:rPr lang="en-US" altLang="en-US" sz="1200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Comans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cs typeface="+mn-cs"/>
              </a:rPr>
              <a:t>-Bitter, et al, Immunophenotyping of blood lymphocytes in childhood reference values for lymphocytes subpopulations, 388-393, 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</a:rPr>
              <a:t>©1997</a:t>
            </a: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cs typeface="+mn-cs"/>
              </a:rPr>
              <a:t>, with permission from Elsevier</a:t>
            </a:r>
          </a:p>
        </p:txBody>
      </p:sp>
    </p:spTree>
    <p:extLst>
      <p:ext uri="{BB962C8B-B14F-4D97-AF65-F5344CB8AC3E}">
        <p14:creationId xmlns:p14="http://schemas.microsoft.com/office/powerpoint/2010/main" val="294632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6738" y="174250"/>
            <a:ext cx="11724994" cy="485798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Infant versus adult lymphocyte subsets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865614" y="830118"/>
            <a:ext cx="30892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Infant (1 </a:t>
            </a:r>
            <a:r>
              <a:rPr lang="en-US" sz="2400" u="sng" dirty="0" err="1"/>
              <a:t>wk</a:t>
            </a:r>
            <a:r>
              <a:rPr lang="en-US" sz="2400" u="sng" dirty="0"/>
              <a:t> to 2 </a:t>
            </a:r>
            <a:r>
              <a:rPr lang="en-US" sz="2400" u="sng" dirty="0" err="1"/>
              <a:t>mo</a:t>
            </a:r>
            <a:r>
              <a:rPr lang="en-US" sz="2400" u="sng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ALC 	6700 (3500-13100)</a:t>
            </a:r>
          </a:p>
          <a:p>
            <a:endParaRPr lang="en-US" sz="2000" dirty="0"/>
          </a:p>
          <a:p>
            <a:r>
              <a:rPr lang="en-US" sz="2000" dirty="0"/>
              <a:t>CD3 	4600 (2300-7000)</a:t>
            </a:r>
          </a:p>
          <a:p>
            <a:endParaRPr lang="en-US" sz="2000" dirty="0"/>
          </a:p>
          <a:p>
            <a:r>
              <a:rPr lang="en-US" sz="2000" dirty="0"/>
              <a:t>CD4 	3500 (1700-5300)</a:t>
            </a:r>
          </a:p>
          <a:p>
            <a:endParaRPr lang="en-US" sz="2000" dirty="0"/>
          </a:p>
          <a:p>
            <a:r>
              <a:rPr lang="en-US" sz="2000" dirty="0"/>
              <a:t>CD8	1000 (400-1700)</a:t>
            </a:r>
          </a:p>
          <a:p>
            <a:endParaRPr lang="en-US" sz="2000" dirty="0"/>
          </a:p>
          <a:p>
            <a:r>
              <a:rPr lang="en-US" sz="2000" dirty="0"/>
              <a:t>CD19	1000 (600-1900)</a:t>
            </a:r>
          </a:p>
          <a:p>
            <a:endParaRPr lang="en-US" sz="2000" dirty="0"/>
          </a:p>
          <a:p>
            <a:r>
              <a:rPr lang="en-US" sz="2000" dirty="0"/>
              <a:t>CD56	500 (200-1400)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98841" y="874422"/>
            <a:ext cx="29606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Adult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ALC 	1800 (1000-2800)</a:t>
            </a:r>
          </a:p>
          <a:p>
            <a:endParaRPr lang="en-US" sz="2000" dirty="0"/>
          </a:p>
          <a:p>
            <a:r>
              <a:rPr lang="en-US" sz="2000" dirty="0"/>
              <a:t>CD3 	1200 (700-2100)</a:t>
            </a:r>
          </a:p>
          <a:p>
            <a:endParaRPr lang="en-US" sz="2000" dirty="0"/>
          </a:p>
          <a:p>
            <a:r>
              <a:rPr lang="en-US" sz="2000" dirty="0"/>
              <a:t>CD4 	700 (300-1400)</a:t>
            </a:r>
          </a:p>
          <a:p>
            <a:endParaRPr lang="en-US" sz="2000" dirty="0"/>
          </a:p>
          <a:p>
            <a:r>
              <a:rPr lang="en-US" sz="2000" dirty="0"/>
              <a:t>CD8	400 (200-900)</a:t>
            </a:r>
          </a:p>
          <a:p>
            <a:endParaRPr lang="en-US" sz="2000" dirty="0"/>
          </a:p>
          <a:p>
            <a:r>
              <a:rPr lang="en-US" sz="2000" dirty="0"/>
              <a:t>CD19	200 (100-500)</a:t>
            </a:r>
          </a:p>
          <a:p>
            <a:endParaRPr lang="en-US" sz="2000" dirty="0"/>
          </a:p>
          <a:p>
            <a:r>
              <a:rPr lang="en-US" sz="2000" dirty="0"/>
              <a:t>CD56	300 (90-600)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399348" y="5232591"/>
            <a:ext cx="749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ALC of less than 1000-2000 in an infant is highly abnormal.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1138" y="1498791"/>
            <a:ext cx="7848600" cy="609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1948" y="6550223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6082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47766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How to measure immunologic function?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8672" y="1048513"/>
            <a:ext cx="3286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/>
              <a:t>Non-specific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3314" y="1702418"/>
            <a:ext cx="50824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T cells</a:t>
            </a:r>
          </a:p>
          <a:p>
            <a:r>
              <a:rPr lang="en-US" sz="2800" dirty="0"/>
              <a:t>Proliferation to mitogens</a:t>
            </a:r>
          </a:p>
          <a:p>
            <a:r>
              <a:rPr lang="en-US" sz="2800" dirty="0"/>
              <a:t>			</a:t>
            </a:r>
          </a:p>
          <a:p>
            <a:r>
              <a:rPr lang="en-US" sz="2800" dirty="0" err="1"/>
              <a:t>phytohemagglutinin</a:t>
            </a:r>
            <a:r>
              <a:rPr lang="en-US" sz="2800" dirty="0"/>
              <a:t> (PHA)</a:t>
            </a:r>
          </a:p>
          <a:p>
            <a:r>
              <a:rPr lang="en-US" sz="2800" dirty="0"/>
              <a:t>pokeweed mitogen (PWM)</a:t>
            </a:r>
          </a:p>
          <a:p>
            <a:r>
              <a:rPr lang="en-US" sz="2800" dirty="0" err="1"/>
              <a:t>concanavalin</a:t>
            </a:r>
            <a:r>
              <a:rPr lang="en-US" sz="2800" dirty="0"/>
              <a:t> A (</a:t>
            </a:r>
            <a:r>
              <a:rPr lang="en-US" sz="2800" dirty="0" err="1"/>
              <a:t>ConA</a:t>
            </a:r>
            <a:r>
              <a:rPr lang="en-US" sz="2800" dirty="0"/>
              <a:t>)	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56550" y="1702418"/>
            <a:ext cx="57958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B cells</a:t>
            </a:r>
            <a:endParaRPr lang="en-US" sz="2800" dirty="0"/>
          </a:p>
          <a:p>
            <a:r>
              <a:rPr lang="en-US" sz="2800" dirty="0"/>
              <a:t>Total </a:t>
            </a:r>
            <a:r>
              <a:rPr lang="en-US" sz="2800" dirty="0" err="1"/>
              <a:t>IgG</a:t>
            </a:r>
            <a:r>
              <a:rPr lang="en-US" sz="2800" dirty="0"/>
              <a:t>, IgA, </a:t>
            </a:r>
            <a:r>
              <a:rPr lang="en-US" sz="2800" dirty="0" err="1"/>
              <a:t>IgM</a:t>
            </a:r>
            <a:endParaRPr lang="en-US" sz="2800" dirty="0"/>
          </a:p>
          <a:p>
            <a:r>
              <a:rPr lang="en-US" sz="2800" dirty="0"/>
              <a:t>		</a:t>
            </a:r>
          </a:p>
          <a:p>
            <a:r>
              <a:rPr lang="en-US" sz="2800" dirty="0" err="1"/>
              <a:t>IgG</a:t>
            </a:r>
            <a:r>
              <a:rPr lang="en-US" sz="2800" dirty="0"/>
              <a:t> subclasses </a:t>
            </a:r>
          </a:p>
          <a:p>
            <a:r>
              <a:rPr lang="en-US" sz="2800" dirty="0"/>
              <a:t>IgG1, IgG2, IgG3, IgG4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0852" y="5262873"/>
            <a:ext cx="1083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dirty="0"/>
              <a:t>Remember that antibody production also requires intact T cell function</a:t>
            </a:r>
          </a:p>
        </p:txBody>
      </p:sp>
    </p:spTree>
    <p:extLst>
      <p:ext uri="{BB962C8B-B14F-4D97-AF65-F5344CB8AC3E}">
        <p14:creationId xmlns:p14="http://schemas.microsoft.com/office/powerpoint/2010/main" val="3852127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91971" y="292396"/>
            <a:ext cx="11724994" cy="417656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How to measure immunologic function?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8672" y="1048513"/>
            <a:ext cx="2591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dirty="0"/>
              <a:t>Specific function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75958" y="1702418"/>
            <a:ext cx="50824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T cells</a:t>
            </a:r>
          </a:p>
          <a:p>
            <a:r>
              <a:rPr lang="en-US" sz="2800" dirty="0"/>
              <a:t>Proliferation to antigen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tetanus, Candida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Skin testing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Intradermal Candida control	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56550" y="1702418"/>
            <a:ext cx="5795804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 u="sng" dirty="0"/>
              <a:t>B cells</a:t>
            </a:r>
            <a:endParaRPr lang="en-US" sz="2800" dirty="0"/>
          </a:p>
          <a:p>
            <a:r>
              <a:rPr lang="en-US" sz="2800" dirty="0"/>
              <a:t>Antigen-specific antibody</a:t>
            </a:r>
          </a:p>
          <a:p>
            <a:r>
              <a:rPr lang="en-US" sz="2800" dirty="0"/>
              <a:t>		</a:t>
            </a:r>
          </a:p>
          <a:p>
            <a:r>
              <a:rPr lang="en-US" sz="2800" dirty="0"/>
              <a:t>Protein antigen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Tetanus, hepatitis B surface antigen</a:t>
            </a:r>
          </a:p>
          <a:p>
            <a:endParaRPr lang="en-US" sz="1000" dirty="0"/>
          </a:p>
          <a:p>
            <a:r>
              <a:rPr lang="en-US" sz="2800" dirty="0"/>
              <a:t>Carbohydrate antigen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Blood group, 23-valent </a:t>
            </a:r>
            <a:r>
              <a:rPr lang="en-US" sz="2800" dirty="0" err="1"/>
              <a:t>pneumovax</a:t>
            </a:r>
            <a:endParaRPr lang="en-US" sz="28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70852" y="5262873"/>
            <a:ext cx="1083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800" dirty="0"/>
              <a:t>Remember that antibody production also requires intact T cell function</a:t>
            </a:r>
          </a:p>
        </p:txBody>
      </p:sp>
    </p:spTree>
    <p:extLst>
      <p:ext uri="{BB962C8B-B14F-4D97-AF65-F5344CB8AC3E}">
        <p14:creationId xmlns:p14="http://schemas.microsoft.com/office/powerpoint/2010/main" val="104184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91971" y="102383"/>
            <a:ext cx="11724994" cy="507661"/>
          </a:xfrm>
        </p:spPr>
        <p:txBody>
          <a:bodyPr/>
          <a:lstStyle/>
          <a:p>
            <a:r>
              <a:rPr lang="en-US" sz="3200" b="1" dirty="0" err="1">
                <a:solidFill>
                  <a:srgbClr val="FF6600"/>
                </a:solidFill>
                <a:ea typeface="MS PGothic" charset="0"/>
              </a:rPr>
              <a:t>Immunoglobulins</a:t>
            </a:r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 for dummies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900174" y="1204425"/>
            <a:ext cx="16367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/>
              <a:t>IgM</a:t>
            </a:r>
            <a:endParaRPr lang="en-US" sz="2400"/>
          </a:p>
          <a:p>
            <a:endParaRPr lang="en-US" sz="2400"/>
          </a:p>
          <a:p>
            <a:r>
              <a:rPr lang="en-US" sz="2400"/>
              <a:t>Pentameric</a:t>
            </a:r>
          </a:p>
          <a:p>
            <a:endParaRPr lang="en-US" sz="2400"/>
          </a:p>
          <a:p>
            <a:r>
              <a:rPr lang="en-US" sz="2400"/>
              <a:t>Low affinity</a:t>
            </a:r>
          </a:p>
          <a:p>
            <a:endParaRPr lang="en-US" sz="2400"/>
          </a:p>
          <a:p>
            <a:r>
              <a:rPr lang="en-US" sz="2400"/>
              <a:t>No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5-10%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033774" y="1204425"/>
            <a:ext cx="1698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/>
              <a:t>IgG</a:t>
            </a:r>
            <a:endParaRPr lang="en-US" sz="2400"/>
          </a:p>
          <a:p>
            <a:endParaRPr lang="en-US" sz="2400"/>
          </a:p>
          <a:p>
            <a:r>
              <a:rPr lang="en-US" sz="2400"/>
              <a:t>Monomeric</a:t>
            </a:r>
          </a:p>
          <a:p>
            <a:endParaRPr lang="en-US" sz="2400"/>
          </a:p>
          <a:p>
            <a:r>
              <a:rPr lang="en-US" sz="2400"/>
              <a:t>High affinity</a:t>
            </a:r>
          </a:p>
          <a:p>
            <a:endParaRPr lang="en-US" sz="2400"/>
          </a:p>
          <a:p>
            <a:r>
              <a:rPr lang="en-US" sz="2400"/>
              <a:t>Yes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75-85%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243574" y="1204425"/>
            <a:ext cx="21145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/>
              <a:t>IgA</a:t>
            </a:r>
            <a:endParaRPr lang="en-US" sz="2400"/>
          </a:p>
          <a:p>
            <a:endParaRPr lang="en-US" sz="2400"/>
          </a:p>
          <a:p>
            <a:r>
              <a:rPr lang="en-US" sz="2400"/>
              <a:t>Mono-, dimeric</a:t>
            </a:r>
          </a:p>
          <a:p>
            <a:endParaRPr lang="en-US" sz="2400"/>
          </a:p>
          <a:p>
            <a:r>
              <a:rPr lang="en-US" sz="2400"/>
              <a:t>Low affinity</a:t>
            </a:r>
          </a:p>
          <a:p>
            <a:endParaRPr lang="en-US" sz="2400"/>
          </a:p>
          <a:p>
            <a:r>
              <a:rPr lang="en-US" sz="2400"/>
              <a:t>No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5-15%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948174" y="1304583"/>
            <a:ext cx="381000" cy="381000"/>
            <a:chOff x="2064" y="3648"/>
            <a:chExt cx="240" cy="240"/>
          </a:xfrm>
        </p:grpSpPr>
        <p:sp>
          <p:nvSpPr>
            <p:cNvPr id="8" name="Line 50"/>
            <p:cNvSpPr>
              <a:spLocks noChangeShapeType="1"/>
            </p:cNvSpPr>
            <p:nvPr/>
          </p:nvSpPr>
          <p:spPr bwMode="auto">
            <a:xfrm flipV="1">
              <a:off x="216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 flipV="1"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 flipV="1">
              <a:off x="2208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 flipH="1" flipV="1">
              <a:off x="2064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 flipV="1">
              <a:off x="22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9157974" y="999783"/>
            <a:ext cx="609600" cy="685800"/>
            <a:chOff x="4560" y="3456"/>
            <a:chExt cx="384" cy="432"/>
          </a:xfrm>
        </p:grpSpPr>
        <p:grpSp>
          <p:nvGrpSpPr>
            <p:cNvPr id="15" name="Group 70"/>
            <p:cNvGrpSpPr>
              <a:grpSpLocks/>
            </p:cNvGrpSpPr>
            <p:nvPr/>
          </p:nvGrpSpPr>
          <p:grpSpPr bwMode="auto">
            <a:xfrm rot="6587932">
              <a:off x="4704" y="3648"/>
              <a:ext cx="240" cy="240"/>
              <a:chOff x="2064" y="3648"/>
              <a:chExt cx="240" cy="240"/>
            </a:xfrm>
          </p:grpSpPr>
          <p:sp>
            <p:nvSpPr>
              <p:cNvPr id="23" name="Line 71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72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74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75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76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4560" y="3456"/>
              <a:ext cx="240" cy="240"/>
              <a:chOff x="2064" y="3648"/>
              <a:chExt cx="240" cy="240"/>
            </a:xfrm>
          </p:grpSpPr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79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80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1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82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83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" name="Text Box 84"/>
          <p:cNvSpPr txBox="1">
            <a:spLocks noChangeArrowheads="1"/>
          </p:cNvSpPr>
          <p:nvPr/>
        </p:nvSpPr>
        <p:spPr bwMode="auto">
          <a:xfrm>
            <a:off x="696778" y="1204425"/>
            <a:ext cx="2675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Class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Structure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Affinity</a:t>
            </a:r>
            <a:endParaRPr lang="en-US" sz="2400" dirty="0"/>
          </a:p>
          <a:p>
            <a:endParaRPr lang="en-US" sz="2400" dirty="0"/>
          </a:p>
          <a:p>
            <a:r>
              <a:rPr lang="en-US" sz="2400" u="sng" dirty="0"/>
              <a:t>Placental transfer?</a:t>
            </a:r>
          </a:p>
          <a:p>
            <a:endParaRPr lang="en-US" sz="2400" u="sng" dirty="0"/>
          </a:p>
          <a:p>
            <a:endParaRPr lang="en-US" sz="2400" u="sng" dirty="0"/>
          </a:p>
          <a:p>
            <a:r>
              <a:rPr lang="en-US" sz="2400" u="sng" dirty="0"/>
              <a:t>%</a:t>
            </a:r>
            <a:endParaRPr lang="en-US" sz="2400" dirty="0"/>
          </a:p>
        </p:txBody>
      </p:sp>
      <p:grpSp>
        <p:nvGrpSpPr>
          <p:cNvPr id="30" name="Group 85"/>
          <p:cNvGrpSpPr>
            <a:grpSpLocks/>
          </p:cNvGrpSpPr>
          <p:nvPr/>
        </p:nvGrpSpPr>
        <p:grpSpPr bwMode="auto">
          <a:xfrm>
            <a:off x="4814574" y="923583"/>
            <a:ext cx="838200" cy="914400"/>
            <a:chOff x="1680" y="2208"/>
            <a:chExt cx="528" cy="576"/>
          </a:xfrm>
        </p:grpSpPr>
        <p:grpSp>
          <p:nvGrpSpPr>
            <p:cNvPr id="31" name="Group 2"/>
            <p:cNvGrpSpPr>
              <a:grpSpLocks/>
            </p:cNvGrpSpPr>
            <p:nvPr/>
          </p:nvGrpSpPr>
          <p:grpSpPr bwMode="auto">
            <a:xfrm>
              <a:off x="1824" y="2208"/>
              <a:ext cx="240" cy="240"/>
              <a:chOff x="2064" y="3648"/>
              <a:chExt cx="240" cy="240"/>
            </a:xfrm>
          </p:grpSpPr>
          <p:sp>
            <p:nvSpPr>
              <p:cNvPr id="60" name="Line 3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4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5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7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8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" name="Group 21"/>
            <p:cNvGrpSpPr>
              <a:grpSpLocks/>
            </p:cNvGrpSpPr>
            <p:nvPr/>
          </p:nvGrpSpPr>
          <p:grpSpPr bwMode="auto">
            <a:xfrm rot="3273524">
              <a:off x="1968" y="2304"/>
              <a:ext cx="240" cy="240"/>
              <a:chOff x="2064" y="3648"/>
              <a:chExt cx="240" cy="240"/>
            </a:xfrm>
          </p:grpSpPr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27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" name="Group 28"/>
            <p:cNvGrpSpPr>
              <a:grpSpLocks/>
            </p:cNvGrpSpPr>
            <p:nvPr/>
          </p:nvGrpSpPr>
          <p:grpSpPr bwMode="auto">
            <a:xfrm rot="-4384349">
              <a:off x="1680" y="2352"/>
              <a:ext cx="240" cy="240"/>
              <a:chOff x="2064" y="3648"/>
              <a:chExt cx="240" cy="240"/>
            </a:xfrm>
          </p:grpSpPr>
          <p:sp>
            <p:nvSpPr>
              <p:cNvPr id="48" name="Line 29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0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2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3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34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 rot="-9874671">
              <a:off x="1776" y="2544"/>
              <a:ext cx="240" cy="240"/>
              <a:chOff x="2064" y="3648"/>
              <a:chExt cx="240" cy="240"/>
            </a:xfrm>
          </p:grpSpPr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7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38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9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40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41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42"/>
            <p:cNvGrpSpPr>
              <a:grpSpLocks/>
            </p:cNvGrpSpPr>
            <p:nvPr/>
          </p:nvGrpSpPr>
          <p:grpSpPr bwMode="auto">
            <a:xfrm rot="8180080">
              <a:off x="1968" y="2496"/>
              <a:ext cx="240" cy="240"/>
              <a:chOff x="2064" y="3648"/>
              <a:chExt cx="240" cy="240"/>
            </a:xfrm>
          </p:grpSpPr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45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46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47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48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" name="Group 88"/>
          <p:cNvGrpSpPr>
            <a:grpSpLocks/>
          </p:cNvGrpSpPr>
          <p:nvPr/>
        </p:nvGrpSpPr>
        <p:grpSpPr bwMode="auto">
          <a:xfrm>
            <a:off x="9996174" y="1152183"/>
            <a:ext cx="381000" cy="381000"/>
            <a:chOff x="2064" y="3648"/>
            <a:chExt cx="240" cy="240"/>
          </a:xfrm>
        </p:grpSpPr>
        <p:sp>
          <p:nvSpPr>
            <p:cNvPr id="67" name="Line 89"/>
            <p:cNvSpPr>
              <a:spLocks noChangeShapeType="1"/>
            </p:cNvSpPr>
            <p:nvPr/>
          </p:nvSpPr>
          <p:spPr bwMode="auto">
            <a:xfrm flipV="1">
              <a:off x="216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 flipV="1"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91"/>
            <p:cNvSpPr>
              <a:spLocks noChangeShapeType="1"/>
            </p:cNvSpPr>
            <p:nvPr/>
          </p:nvSpPr>
          <p:spPr bwMode="auto">
            <a:xfrm flipV="1">
              <a:off x="2208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92"/>
            <p:cNvSpPr>
              <a:spLocks noChangeShapeType="1"/>
            </p:cNvSpPr>
            <p:nvPr/>
          </p:nvSpPr>
          <p:spPr bwMode="auto">
            <a:xfrm flipH="1" flipV="1">
              <a:off x="2064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93"/>
            <p:cNvSpPr>
              <a:spLocks noChangeShapeType="1"/>
            </p:cNvSpPr>
            <p:nvPr/>
          </p:nvSpPr>
          <p:spPr bwMode="auto">
            <a:xfrm flipV="1">
              <a:off x="22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94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 Box 95"/>
          <p:cNvSpPr txBox="1">
            <a:spLocks noChangeArrowheads="1"/>
          </p:cNvSpPr>
          <p:nvPr/>
        </p:nvSpPr>
        <p:spPr bwMode="auto">
          <a:xfrm>
            <a:off x="313345" y="5669945"/>
            <a:ext cx="8207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 dirty="0"/>
              <a:t>* </a:t>
            </a:r>
            <a:r>
              <a:rPr lang="en-US" sz="1600" dirty="0" err="1"/>
              <a:t>IgD</a:t>
            </a:r>
            <a:r>
              <a:rPr lang="en-US" sz="1600" dirty="0"/>
              <a:t> does not require class switching, no clear function</a:t>
            </a:r>
          </a:p>
          <a:p>
            <a:r>
              <a:rPr lang="en-US" sz="1600" dirty="0"/>
              <a:t>* Levels of </a:t>
            </a:r>
            <a:r>
              <a:rPr lang="en-US" sz="1600" dirty="0" err="1"/>
              <a:t>IgE</a:t>
            </a:r>
            <a:r>
              <a:rPr lang="en-US" sz="1600" dirty="0"/>
              <a:t> not necessarily part of an immunodeficiency work-up</a:t>
            </a:r>
          </a:p>
        </p:txBody>
      </p:sp>
      <p:sp>
        <p:nvSpPr>
          <p:cNvPr id="74" name="Rectangle 96"/>
          <p:cNvSpPr>
            <a:spLocks noChangeArrowheads="1"/>
          </p:cNvSpPr>
          <p:nvPr/>
        </p:nvSpPr>
        <p:spPr bwMode="auto">
          <a:xfrm>
            <a:off x="5881374" y="3361983"/>
            <a:ext cx="990600" cy="6096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3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91971" y="172606"/>
            <a:ext cx="11724994" cy="4574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Normal immunoglobulin for age (</a:t>
            </a:r>
            <a:r>
              <a:rPr lang="en-US" sz="3200" b="1" dirty="0" err="1">
                <a:solidFill>
                  <a:srgbClr val="FF6600"/>
                </a:solidFill>
                <a:ea typeface="MS PGothic" charset="0"/>
              </a:rPr>
              <a:t>IgG</a:t>
            </a:r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)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01562"/>
              </p:ext>
            </p:extLst>
          </p:nvPr>
        </p:nvGraphicFramePr>
        <p:xfrm>
          <a:off x="2087563" y="422275"/>
          <a:ext cx="8448675" cy="577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Worksheet" r:id="rId3" imgW="7277100" imgH="4978400" progId="Excel.Sheet.8">
                  <p:embed/>
                </p:oleObj>
              </mc:Choice>
              <mc:Fallback>
                <p:oleObj name="Worksheet" r:id="rId3" imgW="7277100" imgH="497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422275"/>
                        <a:ext cx="8448675" cy="577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58474" y="2479662"/>
            <a:ext cx="1219200" cy="381000"/>
            <a:chOff x="0" y="2976"/>
            <a:chExt cx="768" cy="240"/>
          </a:xfrm>
        </p:grpSpPr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0" y="2976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0" y="2976"/>
              <a:ext cx="768" cy="240"/>
              <a:chOff x="0" y="2976"/>
              <a:chExt cx="768" cy="240"/>
            </a:xfrm>
          </p:grpSpPr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V="1">
                <a:off x="0" y="297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3"/>
              <p:cNvSpPr>
                <a:spLocks noChangeShapeType="1"/>
              </p:cNvSpPr>
              <p:nvPr/>
            </p:nvSpPr>
            <p:spPr bwMode="auto">
              <a:xfrm flipV="1">
                <a:off x="768" y="297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723512" y="1565262"/>
            <a:ext cx="2297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>
                <a:solidFill>
                  <a:schemeClr val="accent2"/>
                </a:solidFill>
              </a:rPr>
              <a:t>physiologic nadir</a:t>
            </a:r>
          </a:p>
          <a:p>
            <a:pPr algn="ctr"/>
            <a:r>
              <a:rPr lang="en-US" sz="2400">
                <a:solidFill>
                  <a:schemeClr val="accent2"/>
                </a:solidFill>
              </a:rPr>
              <a:t>2-6 months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31286" y="6448831"/>
            <a:ext cx="264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646464"/>
                </a:solidFill>
              </a:rPr>
              <a:t>values from </a:t>
            </a:r>
            <a:r>
              <a:rPr lang="en-US" sz="1400" dirty="0" err="1">
                <a:solidFill>
                  <a:srgbClr val="646464"/>
                </a:solidFill>
              </a:rPr>
              <a:t>Jolliff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Clin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Chem</a:t>
            </a:r>
            <a:r>
              <a:rPr lang="en-US" sz="1400" dirty="0">
                <a:solidFill>
                  <a:srgbClr val="646464"/>
                </a:solidFill>
              </a:rPr>
              <a:t> 1982</a:t>
            </a:r>
          </a:p>
        </p:txBody>
      </p:sp>
    </p:spTree>
    <p:extLst>
      <p:ext uri="{BB962C8B-B14F-4D97-AF65-F5344CB8AC3E}">
        <p14:creationId xmlns:p14="http://schemas.microsoft.com/office/powerpoint/2010/main" val="158221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9542" y="46203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977363" y="6396235"/>
            <a:ext cx="264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646464"/>
                </a:solidFill>
              </a:rPr>
              <a:t>values from </a:t>
            </a:r>
            <a:r>
              <a:rPr lang="en-US" sz="1400" dirty="0" err="1">
                <a:solidFill>
                  <a:srgbClr val="646464"/>
                </a:solidFill>
              </a:rPr>
              <a:t>Jolliff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Clin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Chem</a:t>
            </a:r>
            <a:r>
              <a:rPr lang="en-US" sz="1400" dirty="0">
                <a:solidFill>
                  <a:srgbClr val="646464"/>
                </a:solidFill>
              </a:rPr>
              <a:t> 1982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777173"/>
              </p:ext>
            </p:extLst>
          </p:nvPr>
        </p:nvGraphicFramePr>
        <p:xfrm>
          <a:off x="2378675" y="701384"/>
          <a:ext cx="8001000" cy="5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Worksheet" r:id="rId3" imgW="7277100" imgH="4978400" progId="Excel.Sheet.8">
                  <p:embed/>
                </p:oleObj>
              </mc:Choice>
              <mc:Fallback>
                <p:oleObj name="Worksheet" r:id="rId3" imgW="7277100" imgH="497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675" y="701384"/>
                        <a:ext cx="8001000" cy="546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91971" y="172606"/>
            <a:ext cx="11724994" cy="4574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Normal immunoglobulin for age (IgA)</a:t>
            </a:r>
          </a:p>
        </p:txBody>
      </p:sp>
    </p:spTree>
    <p:extLst>
      <p:ext uri="{BB962C8B-B14F-4D97-AF65-F5344CB8AC3E}">
        <p14:creationId xmlns:p14="http://schemas.microsoft.com/office/powerpoint/2010/main" val="82567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DA75EEC-E50A-0844-B502-D1E32D535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This talk will follow the topical structure suggested by the ABP: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8EB8F-E836-451E-9FA2-0AA22A1DB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9" y="1780180"/>
            <a:ext cx="11322321" cy="413731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971" y="172606"/>
            <a:ext cx="11724994" cy="457440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Normal immunoglobulin for age (</a:t>
            </a:r>
            <a:r>
              <a:rPr lang="en-US" sz="3200" b="1" dirty="0" err="1">
                <a:solidFill>
                  <a:srgbClr val="FF6600"/>
                </a:solidFill>
                <a:ea typeface="MS PGothic" charset="0"/>
              </a:rPr>
              <a:t>IgM</a:t>
            </a:r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061986"/>
              </p:ext>
            </p:extLst>
          </p:nvPr>
        </p:nvGraphicFramePr>
        <p:xfrm>
          <a:off x="2182653" y="631680"/>
          <a:ext cx="8224838" cy="562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3" imgW="7277100" imgH="4978400" progId="Excel.Sheet.8">
                  <p:embed/>
                </p:oleObj>
              </mc:Choice>
              <mc:Fallback>
                <p:oleObj name="Worksheet" r:id="rId3" imgW="7277100" imgH="49784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653" y="631680"/>
                        <a:ext cx="8224838" cy="562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850615" y="6405704"/>
            <a:ext cx="2646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>
                <a:solidFill>
                  <a:srgbClr val="646464"/>
                </a:solidFill>
              </a:rPr>
              <a:t>values from </a:t>
            </a:r>
            <a:r>
              <a:rPr lang="en-US" sz="1400" dirty="0" err="1">
                <a:solidFill>
                  <a:srgbClr val="646464"/>
                </a:solidFill>
              </a:rPr>
              <a:t>Jolliff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Clin</a:t>
            </a:r>
            <a:r>
              <a:rPr lang="en-US" sz="1400" dirty="0">
                <a:solidFill>
                  <a:srgbClr val="646464"/>
                </a:solidFill>
              </a:rPr>
              <a:t> </a:t>
            </a:r>
            <a:r>
              <a:rPr lang="en-US" sz="1400" dirty="0" err="1">
                <a:solidFill>
                  <a:srgbClr val="646464"/>
                </a:solidFill>
              </a:rPr>
              <a:t>Chem</a:t>
            </a:r>
            <a:r>
              <a:rPr lang="en-US" sz="1400" dirty="0">
                <a:solidFill>
                  <a:srgbClr val="646464"/>
                </a:solidFill>
              </a:rPr>
              <a:t> 1982</a:t>
            </a:r>
          </a:p>
        </p:txBody>
      </p:sp>
    </p:spTree>
    <p:extLst>
      <p:ext uri="{BB962C8B-B14F-4D97-AF65-F5344CB8AC3E}">
        <p14:creationId xmlns:p14="http://schemas.microsoft.com/office/powerpoint/2010/main" val="60513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DC3E6"/>
                </a:solidFill>
              </a:rPr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Immunocompromise</a:t>
            </a:r>
            <a:r>
              <a:rPr lang="en-US" dirty="0"/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Diagnosis, management and treatment of infections in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immunodeficiency states made easy</a:t>
            </a:r>
          </a:p>
        </p:txBody>
      </p:sp>
    </p:spTree>
    <p:extLst>
      <p:ext uri="{BB962C8B-B14F-4D97-AF65-F5344CB8AC3E}">
        <p14:creationId xmlns:p14="http://schemas.microsoft.com/office/powerpoint/2010/main" val="142219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75" cy="1325563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What host factors cause </a:t>
            </a:r>
            <a:r>
              <a:rPr lang="en-US" b="1" dirty="0" err="1">
                <a:solidFill>
                  <a:srgbClr val="FF6600"/>
                </a:solidFill>
              </a:rPr>
              <a:t>immunocompromise</a:t>
            </a:r>
            <a:r>
              <a:rPr lang="en-US" b="1" dirty="0">
                <a:solidFill>
                  <a:srgbClr val="FF6600"/>
                </a:solidFill>
              </a:rPr>
              <a:t>?</a:t>
            </a:r>
            <a:br>
              <a:rPr lang="en-US" b="1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2475" y="1539875"/>
            <a:ext cx="7109639" cy="473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Loss of physical barriers</a:t>
            </a:r>
          </a:p>
          <a:p>
            <a:pPr eaLnBrk="1" hangingPunct="1"/>
            <a:r>
              <a:rPr lang="en-US" sz="2800" dirty="0"/>
              <a:t>	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1200" dirty="0"/>
          </a:p>
          <a:p>
            <a:pPr eaLnBrk="1" hangingPunct="1">
              <a:buFontTx/>
              <a:buChar char="•"/>
            </a:pPr>
            <a:r>
              <a:rPr lang="en-US" sz="2800" dirty="0"/>
              <a:t> Medication </a:t>
            </a:r>
          </a:p>
          <a:p>
            <a:pPr eaLnBrk="1" hangingPunct="1">
              <a:buFontTx/>
              <a:buChar char="•"/>
            </a:pPr>
            <a:endParaRPr lang="en-US" sz="2800" dirty="0"/>
          </a:p>
          <a:p>
            <a:pPr eaLnBrk="1" hangingPunct="1">
              <a:buFontTx/>
              <a:buChar char="•"/>
            </a:pPr>
            <a:endParaRPr lang="en-US" sz="2800" dirty="0"/>
          </a:p>
          <a:p>
            <a:pPr eaLnBrk="1" hangingPunct="1">
              <a:buFontTx/>
              <a:buChar char="•"/>
            </a:pPr>
            <a:endParaRPr lang="en-US" sz="2800" dirty="0"/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number</a:t>
            </a:r>
          </a:p>
          <a:p>
            <a:pPr lvl="2" eaLnBrk="1" hangingPunct="1">
              <a:spcAft>
                <a:spcPts val="1200"/>
              </a:spcAft>
            </a:pPr>
            <a:r>
              <a:rPr lang="en-US" sz="2800" dirty="0"/>
              <a:t> 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function</a:t>
            </a:r>
          </a:p>
        </p:txBody>
      </p:sp>
    </p:spTree>
    <p:extLst>
      <p:ext uri="{BB962C8B-B14F-4D97-AF65-F5344CB8AC3E}">
        <p14:creationId xmlns:p14="http://schemas.microsoft.com/office/powerpoint/2010/main" val="84374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75" cy="1325563"/>
          </a:xfrm>
        </p:spPr>
        <p:txBody>
          <a:bodyPr/>
          <a:lstStyle/>
          <a:p>
            <a:r>
              <a:rPr lang="en-US" b="1" dirty="0">
                <a:solidFill>
                  <a:srgbClr val="FF6600"/>
                </a:solidFill>
              </a:rPr>
              <a:t>What host factors cause </a:t>
            </a:r>
            <a:r>
              <a:rPr lang="en-US" b="1" dirty="0" err="1">
                <a:solidFill>
                  <a:srgbClr val="FF6600"/>
                </a:solidFill>
              </a:rPr>
              <a:t>immunocompromise</a:t>
            </a:r>
            <a:r>
              <a:rPr lang="en-US" b="1" dirty="0">
                <a:solidFill>
                  <a:srgbClr val="FF6600"/>
                </a:solidFill>
              </a:rPr>
              <a:t>?</a:t>
            </a:r>
            <a:br>
              <a:rPr lang="en-US" b="1" dirty="0">
                <a:solidFill>
                  <a:srgbClr val="FF6600"/>
                </a:solidFill>
              </a:rPr>
            </a:b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2475" y="1539875"/>
            <a:ext cx="827349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9144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 dirty="0"/>
              <a:t> Loss of physical barriers</a:t>
            </a:r>
          </a:p>
          <a:p>
            <a:r>
              <a:rPr lang="en-US" sz="2800" dirty="0"/>
              <a:t>	mucosal impairment 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central venous catheters etc.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 Medication </a:t>
            </a:r>
          </a:p>
          <a:p>
            <a:r>
              <a:rPr lang="en-US" sz="2800" dirty="0"/>
              <a:t>	corticosteroids (ALL, GVHD)</a:t>
            </a:r>
          </a:p>
          <a:p>
            <a:r>
              <a:rPr lang="en-US" sz="2800" dirty="0"/>
              <a:t>	specific </a:t>
            </a:r>
            <a:r>
              <a:rPr lang="en-US" sz="2800" dirty="0" err="1"/>
              <a:t>immunosuppressants</a:t>
            </a:r>
            <a:r>
              <a:rPr lang="en-US" sz="2800" dirty="0"/>
              <a:t> (</a:t>
            </a:r>
            <a:r>
              <a:rPr lang="en-US" sz="2800" dirty="0" err="1"/>
              <a:t>CsA</a:t>
            </a:r>
            <a:r>
              <a:rPr lang="en-US" sz="2800" dirty="0"/>
              <a:t>, others)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	antibody therapy (ATG, rituximab, </a:t>
            </a:r>
            <a:r>
              <a:rPr lang="en-US" sz="2800" dirty="0" err="1"/>
              <a:t>alemtuzumab</a:t>
            </a:r>
            <a:r>
              <a:rPr lang="en-US" sz="2800" dirty="0"/>
              <a:t>)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number</a:t>
            </a:r>
          </a:p>
          <a:p>
            <a:pPr lvl="2">
              <a:spcAft>
                <a:spcPts val="1200"/>
              </a:spcAft>
            </a:pPr>
            <a:r>
              <a:rPr lang="en-US" sz="2800" dirty="0"/>
              <a:t> neutropenia, CD4 </a:t>
            </a:r>
            <a:r>
              <a:rPr lang="en-US" sz="2800" dirty="0" err="1"/>
              <a:t>lymphopenia</a:t>
            </a:r>
            <a:endParaRPr lang="en-US" sz="2800" dirty="0"/>
          </a:p>
          <a:p>
            <a:pPr eaLnBrk="1" hangingPunct="1">
              <a:buFontTx/>
              <a:buChar char="•"/>
            </a:pPr>
            <a:r>
              <a:rPr lang="en-US" sz="2800" dirty="0"/>
              <a:t> Acquired or congenital defects in cell function</a:t>
            </a:r>
          </a:p>
        </p:txBody>
      </p:sp>
    </p:spTree>
    <p:extLst>
      <p:ext uri="{BB962C8B-B14F-4D97-AF65-F5344CB8AC3E}">
        <p14:creationId xmlns:p14="http://schemas.microsoft.com/office/powerpoint/2010/main" val="3893062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91" y="112657"/>
            <a:ext cx="11596884" cy="504937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What happens to a patient after </a:t>
            </a:r>
            <a:r>
              <a:rPr lang="en-US" sz="3600" dirty="0" err="1">
                <a:solidFill>
                  <a:srgbClr val="FF6600"/>
                </a:solidFill>
                <a:latin typeface="Calibri"/>
                <a:cs typeface="Calibri"/>
              </a:rPr>
              <a:t>myeloablative</a:t>
            </a:r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 transplant?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35275" y="2443808"/>
            <a:ext cx="3722688" cy="3074988"/>
            <a:chOff x="1836" y="1834"/>
            <a:chExt cx="2345" cy="1937"/>
          </a:xfrm>
        </p:grpSpPr>
        <p:sp>
          <p:nvSpPr>
            <p:cNvPr id="4" name="Line 9"/>
            <p:cNvSpPr>
              <a:spLocks noChangeShapeType="1"/>
            </p:cNvSpPr>
            <p:nvPr/>
          </p:nvSpPr>
          <p:spPr bwMode="auto">
            <a:xfrm>
              <a:off x="1904" y="2936"/>
              <a:ext cx="0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Line 10"/>
            <p:cNvSpPr>
              <a:spLocks noChangeShapeType="1"/>
            </p:cNvSpPr>
            <p:nvPr/>
          </p:nvSpPr>
          <p:spPr bwMode="auto">
            <a:xfrm>
              <a:off x="3648" y="2936"/>
              <a:ext cx="0" cy="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836" y="1834"/>
              <a:ext cx="2345" cy="1937"/>
              <a:chOff x="1836" y="1834"/>
              <a:chExt cx="2345" cy="1937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1896" y="2992"/>
                <a:ext cx="174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" name="Text Box 13"/>
              <p:cNvSpPr txBox="1">
                <a:spLocks noChangeArrowheads="1"/>
              </p:cNvSpPr>
              <p:nvPr/>
            </p:nvSpPr>
            <p:spPr bwMode="auto">
              <a:xfrm>
                <a:off x="1836" y="1834"/>
                <a:ext cx="1889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extreme neutropenia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transfusion dependence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isolation in hospital</a:t>
                </a:r>
              </a:p>
            </p:txBody>
          </p:sp>
          <p:sp>
            <p:nvSpPr>
              <p:cNvPr id="9" name="Text Box 14"/>
              <p:cNvSpPr txBox="1">
                <a:spLocks noChangeArrowheads="1"/>
              </p:cNvSpPr>
              <p:nvPr/>
            </p:nvSpPr>
            <p:spPr bwMode="auto">
              <a:xfrm>
                <a:off x="3242" y="3131"/>
                <a:ext cx="939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day 21-30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neutrophil </a:t>
                </a:r>
              </a:p>
              <a:p>
                <a:pPr algn="ctr"/>
                <a:r>
                  <a:rPr lang="en-US" sz="2000">
                    <a:solidFill>
                      <a:srgbClr val="000000"/>
                    </a:solidFill>
                    <a:latin typeface="Calibri"/>
                    <a:cs typeface="Calibri"/>
                  </a:rPr>
                  <a:t>engraftment</a:t>
                </a:r>
              </a:p>
            </p:txBody>
          </p:sp>
        </p:grpSp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33389" y="2504133"/>
            <a:ext cx="1512889" cy="1790700"/>
            <a:chOff x="883" y="1872"/>
            <a:chExt cx="953" cy="1128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016" y="2328"/>
              <a:ext cx="736" cy="672"/>
              <a:chOff x="1016" y="2328"/>
              <a:chExt cx="736" cy="672"/>
            </a:xfrm>
          </p:grpSpPr>
          <p:sp>
            <p:nvSpPr>
              <p:cNvPr id="13" name="AutoShape 22"/>
              <p:cNvSpPr>
                <a:spLocks noChangeArrowheads="1"/>
              </p:cNvSpPr>
              <p:nvPr/>
            </p:nvSpPr>
            <p:spPr bwMode="auto">
              <a:xfrm flipH="1">
                <a:off x="1128" y="2328"/>
                <a:ext cx="336" cy="336"/>
              </a:xfrm>
              <a:prstGeom prst="lightningBol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1016" y="2992"/>
                <a:ext cx="736" cy="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11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128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140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>
                <a:off x="1496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>
                <a:off x="15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883" y="1872"/>
              <a:ext cx="9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Conditioning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83000" y="1484958"/>
            <a:ext cx="132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Inpatient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76938" y="1446858"/>
            <a:ext cx="2840036" cy="2927350"/>
            <a:chOff x="5976938" y="1866900"/>
            <a:chExt cx="2840036" cy="292735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5976938" y="2901950"/>
              <a:ext cx="2770188" cy="1889125"/>
              <a:chOff x="3815" y="1858"/>
              <a:chExt cx="1745" cy="1190"/>
            </a:xfrm>
          </p:grpSpPr>
          <p:sp>
            <p:nvSpPr>
              <p:cNvPr id="27" name="Text Box 18"/>
              <p:cNvSpPr txBox="1">
                <a:spLocks noChangeArrowheads="1"/>
              </p:cNvSpPr>
              <p:nvPr/>
            </p:nvSpPr>
            <p:spPr bwMode="auto">
              <a:xfrm>
                <a:off x="3815" y="1858"/>
                <a:ext cx="1745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plt</a:t>
                </a:r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 &amp; RBC transfusion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independence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Acute GVHD risk period</a:t>
                </a:r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3842" y="2936"/>
                <a:ext cx="0" cy="11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035675" y="4616450"/>
              <a:ext cx="2781299" cy="177800"/>
              <a:chOff x="6035675" y="4616450"/>
              <a:chExt cx="2781299" cy="177800"/>
            </a:xfrm>
          </p:grpSpPr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6035675" y="4695825"/>
                <a:ext cx="2768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Line 19"/>
              <p:cNvSpPr>
                <a:spLocks noChangeShapeType="1"/>
              </p:cNvSpPr>
              <p:nvPr/>
            </p:nvSpPr>
            <p:spPr bwMode="auto">
              <a:xfrm>
                <a:off x="8816974" y="461645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302375" y="1866900"/>
              <a:ext cx="2254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Early outpatient</a:t>
              </a:r>
            </a:p>
            <a:p>
              <a:pPr algn="ctr"/>
              <a:r>
                <a:rPr lang="en-US" sz="2400" dirty="0"/>
                <a:t>(day 30-100)</a:t>
              </a:r>
            </a:p>
          </p:txBody>
        </p:sp>
      </p:grpSp>
      <p:sp>
        <p:nvSpPr>
          <p:cNvPr id="29" name="Text Box 143"/>
          <p:cNvSpPr txBox="1">
            <a:spLocks noChangeArrowheads="1"/>
          </p:cNvSpPr>
          <p:nvPr/>
        </p:nvSpPr>
        <p:spPr bwMode="auto">
          <a:xfrm>
            <a:off x="2254342" y="2007288"/>
            <a:ext cx="396875" cy="378565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/>
              <a:t>TRANSPLANT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093199" y="1488133"/>
            <a:ext cx="2933702" cy="2876550"/>
            <a:chOff x="9093199" y="1908175"/>
            <a:chExt cx="2933702" cy="2876550"/>
          </a:xfrm>
        </p:grpSpPr>
        <p:grpSp>
          <p:nvGrpSpPr>
            <p:cNvPr id="31" name="Group 30"/>
            <p:cNvGrpSpPr/>
            <p:nvPr/>
          </p:nvGrpSpPr>
          <p:grpSpPr>
            <a:xfrm>
              <a:off x="9093199" y="4606925"/>
              <a:ext cx="2908300" cy="177800"/>
              <a:chOff x="9093199" y="4606925"/>
              <a:chExt cx="2908300" cy="177800"/>
            </a:xfrm>
          </p:grpSpPr>
          <p:sp>
            <p:nvSpPr>
              <p:cNvPr id="34" name="Line 17"/>
              <p:cNvSpPr>
                <a:spLocks noChangeShapeType="1"/>
              </p:cNvSpPr>
              <p:nvPr/>
            </p:nvSpPr>
            <p:spPr bwMode="auto">
              <a:xfrm>
                <a:off x="9093199" y="4683125"/>
                <a:ext cx="29083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Line 19"/>
              <p:cNvSpPr>
                <a:spLocks noChangeShapeType="1"/>
              </p:cNvSpPr>
              <p:nvPr/>
            </p:nvSpPr>
            <p:spPr bwMode="auto">
              <a:xfrm>
                <a:off x="9093199" y="46069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439275" y="1908175"/>
              <a:ext cx="22542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Late outpatient</a:t>
              </a:r>
            </a:p>
            <a:p>
              <a:pPr algn="ctr"/>
              <a:r>
                <a:rPr lang="en-US" sz="2400" dirty="0"/>
                <a:t>(day 100-1 year)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9096375" y="2943225"/>
              <a:ext cx="293052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Weaning off of immunosuppression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Chronic GVHD risk period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9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126626"/>
            <a:ext cx="11287124" cy="51342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Lymphoid recovery, especially CD4, is delayed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5451" y="2685674"/>
            <a:ext cx="1512889" cy="1790700"/>
            <a:chOff x="883" y="1872"/>
            <a:chExt cx="953" cy="1128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016" y="2328"/>
              <a:ext cx="736" cy="672"/>
              <a:chOff x="1016" y="2328"/>
              <a:chExt cx="736" cy="672"/>
            </a:xfrm>
          </p:grpSpPr>
          <p:sp>
            <p:nvSpPr>
              <p:cNvPr id="6" name="AutoShape 22"/>
              <p:cNvSpPr>
                <a:spLocks noChangeArrowheads="1"/>
              </p:cNvSpPr>
              <p:nvPr/>
            </p:nvSpPr>
            <p:spPr bwMode="auto">
              <a:xfrm flipH="1">
                <a:off x="1128" y="2328"/>
                <a:ext cx="336" cy="336"/>
              </a:xfrm>
              <a:prstGeom prst="lightningBol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" name="Line 23"/>
              <p:cNvSpPr>
                <a:spLocks noChangeShapeType="1"/>
              </p:cNvSpPr>
              <p:nvPr/>
            </p:nvSpPr>
            <p:spPr bwMode="auto">
              <a:xfrm>
                <a:off x="1016" y="2992"/>
                <a:ext cx="736" cy="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" name="Line 24"/>
              <p:cNvSpPr>
                <a:spLocks noChangeShapeType="1"/>
              </p:cNvSpPr>
              <p:nvPr/>
            </p:nvSpPr>
            <p:spPr bwMode="auto">
              <a:xfrm>
                <a:off x="11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9" name="Line 25"/>
              <p:cNvSpPr>
                <a:spLocks noChangeShapeType="1"/>
              </p:cNvSpPr>
              <p:nvPr/>
            </p:nvSpPr>
            <p:spPr bwMode="auto">
              <a:xfrm>
                <a:off x="128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0" name="Line 26"/>
              <p:cNvSpPr>
                <a:spLocks noChangeShapeType="1"/>
              </p:cNvSpPr>
              <p:nvPr/>
            </p:nvSpPr>
            <p:spPr bwMode="auto">
              <a:xfrm>
                <a:off x="1408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" name="Line 27"/>
              <p:cNvSpPr>
                <a:spLocks noChangeShapeType="1"/>
              </p:cNvSpPr>
              <p:nvPr/>
            </p:nvSpPr>
            <p:spPr bwMode="auto">
              <a:xfrm>
                <a:off x="1496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>
                <a:off x="1592" y="2728"/>
                <a:ext cx="0" cy="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" name="Text Box 29"/>
            <p:cNvSpPr txBox="1">
              <a:spLocks noChangeArrowheads="1"/>
            </p:cNvSpPr>
            <p:nvPr/>
          </p:nvSpPr>
          <p:spPr bwMode="auto">
            <a:xfrm>
              <a:off x="883" y="1872"/>
              <a:ext cx="9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Calibri"/>
                  <a:cs typeface="Calibri"/>
                </a:rPr>
                <a:t>Conditioning</a:t>
              </a:r>
            </a:p>
          </p:txBody>
        </p:sp>
      </p:grpSp>
      <p:sp>
        <p:nvSpPr>
          <p:cNvPr id="13" name="Text Box 143"/>
          <p:cNvSpPr txBox="1">
            <a:spLocks noChangeArrowheads="1"/>
          </p:cNvSpPr>
          <p:nvPr/>
        </p:nvSpPr>
        <p:spPr bwMode="auto">
          <a:xfrm>
            <a:off x="2246404" y="2188829"/>
            <a:ext cx="396875" cy="3785652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/>
              <a:t>TRANSPLANT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4062412" y="2430087"/>
            <a:ext cx="381000" cy="200025"/>
          </a:xfrm>
          <a:prstGeom prst="chevron">
            <a:avLst>
              <a:gd name="adj" fmla="val 476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4062412" y="2772987"/>
            <a:ext cx="457200" cy="179387"/>
          </a:xfrm>
          <a:prstGeom prst="chevron">
            <a:avLst>
              <a:gd name="adj" fmla="val 4761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4062412" y="3115887"/>
            <a:ext cx="838200" cy="217487"/>
          </a:xfrm>
          <a:prstGeom prst="chevron">
            <a:avLst>
              <a:gd name="adj" fmla="val 7007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4062412" y="3444499"/>
            <a:ext cx="1371600" cy="269875"/>
          </a:xfrm>
          <a:prstGeom prst="chevron">
            <a:avLst>
              <a:gd name="adj" fmla="val 32683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160712" y="2342774"/>
            <a:ext cx="5985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PMN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41675" y="2685674"/>
            <a:ext cx="423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NK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127375" y="3028574"/>
            <a:ext cx="6256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B cell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187700" y="3409574"/>
            <a:ext cx="524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CD8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187700" y="3866774"/>
            <a:ext cx="524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CD4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919412" y="4400174"/>
            <a:ext cx="10186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CD4 naive</a:t>
            </a: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062412" y="5085974"/>
            <a:ext cx="655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406241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8758237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36721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640556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484346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562451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1032986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7186612" y="4933574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910012" y="5238374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4679950" y="5238374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5451475" y="5238374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6186487" y="5238374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6958012" y="5238374"/>
            <a:ext cx="454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12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4214812" y="5238374"/>
            <a:ext cx="314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8558212" y="5238374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18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10082212" y="5238374"/>
            <a:ext cx="4446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24</a:t>
            </a: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5815012" y="5847974"/>
            <a:ext cx="20954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months post HSCT</a:t>
            </a:r>
          </a:p>
        </p:txBody>
      </p: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4062412" y="3814387"/>
            <a:ext cx="4724400" cy="498475"/>
            <a:chOff x="1584" y="2463"/>
            <a:chExt cx="2976" cy="314"/>
          </a:xfrm>
        </p:grpSpPr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1584" y="2578"/>
              <a:ext cx="2976" cy="192"/>
            </a:xfrm>
            <a:prstGeom prst="chevron">
              <a:avLst>
                <a:gd name="adj" fmla="val 110653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AutoShape 25"/>
            <p:cNvSpPr>
              <a:spLocks noChangeArrowheads="1"/>
            </p:cNvSpPr>
            <p:nvPr/>
          </p:nvSpPr>
          <p:spPr bwMode="auto">
            <a:xfrm>
              <a:off x="1584" y="2496"/>
              <a:ext cx="2208" cy="192"/>
            </a:xfrm>
            <a:prstGeom prst="chevron">
              <a:avLst>
                <a:gd name="adj" fmla="val 82097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2184" y="2463"/>
              <a:ext cx="5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children</a:t>
              </a:r>
            </a:p>
          </p:txBody>
        </p:sp>
        <p:sp>
          <p:nvSpPr>
            <p:cNvPr id="46" name="Text Box 38"/>
            <p:cNvSpPr txBox="1">
              <a:spLocks noChangeArrowheads="1"/>
            </p:cNvSpPr>
            <p:nvPr/>
          </p:nvSpPr>
          <p:spPr bwMode="auto">
            <a:xfrm>
              <a:off x="3840" y="2544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adult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4062412" y="4400174"/>
            <a:ext cx="5943600" cy="457200"/>
            <a:chOff x="1584" y="2832"/>
            <a:chExt cx="3744" cy="288"/>
          </a:xfrm>
        </p:grpSpPr>
        <p:sp>
          <p:nvSpPr>
            <p:cNvPr id="48" name="AutoShape 7"/>
            <p:cNvSpPr>
              <a:spLocks noChangeArrowheads="1"/>
            </p:cNvSpPr>
            <p:nvPr/>
          </p:nvSpPr>
          <p:spPr bwMode="auto">
            <a:xfrm>
              <a:off x="1584" y="2928"/>
              <a:ext cx="3744" cy="192"/>
            </a:xfrm>
            <a:prstGeom prst="chevron">
              <a:avLst>
                <a:gd name="adj" fmla="val 91722"/>
              </a:avLst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AutoShape 26"/>
            <p:cNvSpPr>
              <a:spLocks noChangeArrowheads="1"/>
            </p:cNvSpPr>
            <p:nvPr/>
          </p:nvSpPr>
          <p:spPr bwMode="auto">
            <a:xfrm>
              <a:off x="1584" y="2832"/>
              <a:ext cx="2352" cy="192"/>
            </a:xfrm>
            <a:prstGeom prst="chevron">
              <a:avLst>
                <a:gd name="adj" fmla="val 5762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2208" y="2832"/>
              <a:ext cx="5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children</a:t>
              </a:r>
            </a:p>
          </p:txBody>
        </p:sp>
        <p:sp>
          <p:nvSpPr>
            <p:cNvPr id="51" name="Text Box 39"/>
            <p:cNvSpPr txBox="1">
              <a:spLocks noChangeArrowheads="1"/>
            </p:cNvSpPr>
            <p:nvPr/>
          </p:nvSpPr>
          <p:spPr bwMode="auto">
            <a:xfrm>
              <a:off x="4704" y="2880"/>
              <a:ext cx="4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adult</a:t>
              </a:r>
            </a:p>
          </p:txBody>
        </p:sp>
      </p:grp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3986212" y="1733174"/>
            <a:ext cx="3505200" cy="3810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Cyclosporine A/</a:t>
            </a:r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Tacrolimus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5434012" y="1275974"/>
            <a:ext cx="5029200" cy="381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99CC"/>
              </a:gs>
            </a:gsLst>
            <a:lin ang="0" scaled="1"/>
          </a:gra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alibri"/>
                <a:cs typeface="Calibri"/>
              </a:rPr>
              <a:t>IgG production</a:t>
            </a:r>
          </a:p>
        </p:txBody>
      </p:sp>
      <p:grpSp>
        <p:nvGrpSpPr>
          <p:cNvPr id="54" name="Group 48"/>
          <p:cNvGrpSpPr>
            <a:grpSpLocks/>
          </p:cNvGrpSpPr>
          <p:nvPr/>
        </p:nvGrpSpPr>
        <p:grpSpPr bwMode="auto">
          <a:xfrm>
            <a:off x="6167437" y="2250699"/>
            <a:ext cx="1266825" cy="1387475"/>
            <a:chOff x="2910" y="1478"/>
            <a:chExt cx="798" cy="874"/>
          </a:xfrm>
        </p:grpSpPr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3552" y="1920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Text Box 45"/>
            <p:cNvSpPr txBox="1">
              <a:spLocks noChangeArrowheads="1"/>
            </p:cNvSpPr>
            <p:nvPr/>
          </p:nvSpPr>
          <p:spPr bwMode="auto">
            <a:xfrm>
              <a:off x="2910" y="1478"/>
              <a:ext cx="7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revaccinate</a:t>
              </a:r>
            </a:p>
            <a:p>
              <a:r>
                <a:rPr lang="en-US" sz="1800" dirty="0">
                  <a:solidFill>
                    <a:srgbClr val="000000"/>
                  </a:solidFill>
                  <a:latin typeface="Calibri"/>
                  <a:cs typeface="Calibri"/>
                </a:rPr>
                <a:t>(protein)</a:t>
              </a:r>
            </a:p>
          </p:txBody>
        </p:sp>
      </p:grpSp>
      <p:grpSp>
        <p:nvGrpSpPr>
          <p:cNvPr id="57" name="Group 52"/>
          <p:cNvGrpSpPr>
            <a:grpSpLocks/>
          </p:cNvGrpSpPr>
          <p:nvPr/>
        </p:nvGrpSpPr>
        <p:grpSpPr bwMode="auto">
          <a:xfrm>
            <a:off x="9015412" y="2266574"/>
            <a:ext cx="1295400" cy="1371600"/>
            <a:chOff x="4704" y="1488"/>
            <a:chExt cx="816" cy="864"/>
          </a:xfrm>
        </p:grpSpPr>
        <p:sp>
          <p:nvSpPr>
            <p:cNvPr id="58" name="Line 50"/>
            <p:cNvSpPr>
              <a:spLocks noChangeShapeType="1"/>
            </p:cNvSpPr>
            <p:nvPr/>
          </p:nvSpPr>
          <p:spPr bwMode="auto">
            <a:xfrm>
              <a:off x="5520" y="1920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4704" y="1488"/>
              <a:ext cx="79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revaccinate</a:t>
              </a:r>
            </a:p>
            <a:p>
              <a:r>
                <a:rPr lang="en-US" sz="1800">
                  <a:solidFill>
                    <a:srgbClr val="000000"/>
                  </a:solidFill>
                  <a:latin typeface="Calibri"/>
                  <a:cs typeface="Calibri"/>
                </a:rPr>
                <a:t>(live, carb)</a:t>
              </a:r>
            </a:p>
          </p:txBody>
        </p:sp>
      </p:grpSp>
      <p:sp>
        <p:nvSpPr>
          <p:cNvPr id="60" name="Line 44"/>
          <p:cNvSpPr>
            <a:spLocks noChangeShapeType="1"/>
          </p:cNvSpPr>
          <p:nvPr/>
        </p:nvSpPr>
        <p:spPr bwMode="auto">
          <a:xfrm>
            <a:off x="6386512" y="2993649"/>
            <a:ext cx="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68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52" grpId="0" animBg="1"/>
      <p:bldP spid="53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36" y="155111"/>
            <a:ext cx="11287124" cy="85724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Post-transplant immunosuppression further compromises CD4 T cell function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63885" y="1907710"/>
            <a:ext cx="1524000" cy="1476375"/>
            <a:chOff x="1008" y="369"/>
            <a:chExt cx="4080" cy="3951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008" y="369"/>
              <a:ext cx="4080" cy="3951"/>
            </a:xfrm>
            <a:custGeom>
              <a:avLst/>
              <a:gdLst>
                <a:gd name="G0" fmla="+- 1189 0 0"/>
                <a:gd name="G1" fmla="+- 21600 0 1189"/>
                <a:gd name="G2" fmla="+- 21600 0 118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224" y="576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6" name="Freeform 5"/>
          <p:cNvSpPr>
            <a:spLocks/>
          </p:cNvSpPr>
          <p:nvPr/>
        </p:nvSpPr>
        <p:spPr bwMode="auto">
          <a:xfrm>
            <a:off x="1344885" y="1450510"/>
            <a:ext cx="685800" cy="609600"/>
          </a:xfrm>
          <a:custGeom>
            <a:avLst/>
            <a:gdLst>
              <a:gd name="T0" fmla="*/ 144 w 408"/>
              <a:gd name="T1" fmla="*/ 224 h 448"/>
              <a:gd name="T2" fmla="*/ 24 w 408"/>
              <a:gd name="T3" fmla="*/ 152 h 448"/>
              <a:gd name="T4" fmla="*/ 8 w 408"/>
              <a:gd name="T5" fmla="*/ 104 h 448"/>
              <a:gd name="T6" fmla="*/ 0 w 408"/>
              <a:gd name="T7" fmla="*/ 80 h 448"/>
              <a:gd name="T8" fmla="*/ 56 w 408"/>
              <a:gd name="T9" fmla="*/ 16 h 448"/>
              <a:gd name="T10" fmla="*/ 104 w 408"/>
              <a:gd name="T11" fmla="*/ 24 h 448"/>
              <a:gd name="T12" fmla="*/ 152 w 408"/>
              <a:gd name="T13" fmla="*/ 40 h 448"/>
              <a:gd name="T14" fmla="*/ 280 w 408"/>
              <a:gd name="T15" fmla="*/ 16 h 448"/>
              <a:gd name="T16" fmla="*/ 328 w 408"/>
              <a:gd name="T17" fmla="*/ 0 h 448"/>
              <a:gd name="T18" fmla="*/ 408 w 408"/>
              <a:gd name="T19" fmla="*/ 56 h 448"/>
              <a:gd name="T20" fmla="*/ 280 w 408"/>
              <a:gd name="T21" fmla="*/ 184 h 448"/>
              <a:gd name="T22" fmla="*/ 224 w 408"/>
              <a:gd name="T23" fmla="*/ 448 h 448"/>
              <a:gd name="T24" fmla="*/ 144 w 408"/>
              <a:gd name="T25" fmla="*/ 2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8" h="448">
                <a:moveTo>
                  <a:pt x="144" y="224"/>
                </a:moveTo>
                <a:cubicBezTo>
                  <a:pt x="104" y="197"/>
                  <a:pt x="62" y="177"/>
                  <a:pt x="24" y="152"/>
                </a:cubicBezTo>
                <a:cubicBezTo>
                  <a:pt x="18" y="136"/>
                  <a:pt x="13" y="120"/>
                  <a:pt x="8" y="104"/>
                </a:cubicBezTo>
                <a:cubicBezTo>
                  <a:pt x="5" y="96"/>
                  <a:pt x="0" y="80"/>
                  <a:pt x="0" y="80"/>
                </a:cubicBezTo>
                <a:cubicBezTo>
                  <a:pt x="9" y="34"/>
                  <a:pt x="13" y="30"/>
                  <a:pt x="56" y="16"/>
                </a:cubicBezTo>
                <a:cubicBezTo>
                  <a:pt x="72" y="18"/>
                  <a:pt x="88" y="20"/>
                  <a:pt x="104" y="24"/>
                </a:cubicBezTo>
                <a:cubicBezTo>
                  <a:pt x="120" y="28"/>
                  <a:pt x="152" y="40"/>
                  <a:pt x="152" y="40"/>
                </a:cubicBezTo>
                <a:cubicBezTo>
                  <a:pt x="248" y="30"/>
                  <a:pt x="206" y="40"/>
                  <a:pt x="280" y="16"/>
                </a:cubicBezTo>
                <a:cubicBezTo>
                  <a:pt x="296" y="10"/>
                  <a:pt x="328" y="0"/>
                  <a:pt x="328" y="0"/>
                </a:cubicBezTo>
                <a:cubicBezTo>
                  <a:pt x="386" y="8"/>
                  <a:pt x="390" y="4"/>
                  <a:pt x="408" y="56"/>
                </a:cubicBezTo>
                <a:cubicBezTo>
                  <a:pt x="390" y="143"/>
                  <a:pt x="343" y="141"/>
                  <a:pt x="280" y="184"/>
                </a:cubicBezTo>
                <a:cubicBezTo>
                  <a:pt x="227" y="262"/>
                  <a:pt x="307" y="420"/>
                  <a:pt x="224" y="448"/>
                </a:cubicBezTo>
                <a:cubicBezTo>
                  <a:pt x="78" y="433"/>
                  <a:pt x="136" y="413"/>
                  <a:pt x="144" y="2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725885" y="1679110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456385" y="1875960"/>
            <a:ext cx="1524000" cy="1476375"/>
            <a:chOff x="1008" y="369"/>
            <a:chExt cx="4080" cy="3951"/>
          </a:xfrm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1008" y="369"/>
              <a:ext cx="4080" cy="3951"/>
            </a:xfrm>
            <a:custGeom>
              <a:avLst/>
              <a:gdLst>
                <a:gd name="G0" fmla="+- 1189 0 0"/>
                <a:gd name="G1" fmla="+- 21600 0 1189"/>
                <a:gd name="G2" fmla="+- 21600 0 118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224" y="576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1" name="Freeform 10"/>
          <p:cNvSpPr>
            <a:spLocks/>
          </p:cNvSpPr>
          <p:nvPr/>
        </p:nvSpPr>
        <p:spPr bwMode="auto">
          <a:xfrm>
            <a:off x="4837385" y="1418760"/>
            <a:ext cx="685800" cy="609600"/>
          </a:xfrm>
          <a:custGeom>
            <a:avLst/>
            <a:gdLst>
              <a:gd name="T0" fmla="*/ 144 w 408"/>
              <a:gd name="T1" fmla="*/ 224 h 448"/>
              <a:gd name="T2" fmla="*/ 24 w 408"/>
              <a:gd name="T3" fmla="*/ 152 h 448"/>
              <a:gd name="T4" fmla="*/ 8 w 408"/>
              <a:gd name="T5" fmla="*/ 104 h 448"/>
              <a:gd name="T6" fmla="*/ 0 w 408"/>
              <a:gd name="T7" fmla="*/ 80 h 448"/>
              <a:gd name="T8" fmla="*/ 56 w 408"/>
              <a:gd name="T9" fmla="*/ 16 h 448"/>
              <a:gd name="T10" fmla="*/ 104 w 408"/>
              <a:gd name="T11" fmla="*/ 24 h 448"/>
              <a:gd name="T12" fmla="*/ 152 w 408"/>
              <a:gd name="T13" fmla="*/ 40 h 448"/>
              <a:gd name="T14" fmla="*/ 280 w 408"/>
              <a:gd name="T15" fmla="*/ 16 h 448"/>
              <a:gd name="T16" fmla="*/ 328 w 408"/>
              <a:gd name="T17" fmla="*/ 0 h 448"/>
              <a:gd name="T18" fmla="*/ 408 w 408"/>
              <a:gd name="T19" fmla="*/ 56 h 448"/>
              <a:gd name="T20" fmla="*/ 280 w 408"/>
              <a:gd name="T21" fmla="*/ 184 h 448"/>
              <a:gd name="T22" fmla="*/ 224 w 408"/>
              <a:gd name="T23" fmla="*/ 448 h 448"/>
              <a:gd name="T24" fmla="*/ 144 w 408"/>
              <a:gd name="T25" fmla="*/ 2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8" h="448">
                <a:moveTo>
                  <a:pt x="144" y="224"/>
                </a:moveTo>
                <a:cubicBezTo>
                  <a:pt x="104" y="197"/>
                  <a:pt x="62" y="177"/>
                  <a:pt x="24" y="152"/>
                </a:cubicBezTo>
                <a:cubicBezTo>
                  <a:pt x="18" y="136"/>
                  <a:pt x="13" y="120"/>
                  <a:pt x="8" y="104"/>
                </a:cubicBezTo>
                <a:cubicBezTo>
                  <a:pt x="5" y="96"/>
                  <a:pt x="0" y="80"/>
                  <a:pt x="0" y="80"/>
                </a:cubicBezTo>
                <a:cubicBezTo>
                  <a:pt x="9" y="34"/>
                  <a:pt x="13" y="30"/>
                  <a:pt x="56" y="16"/>
                </a:cubicBezTo>
                <a:cubicBezTo>
                  <a:pt x="72" y="18"/>
                  <a:pt x="88" y="20"/>
                  <a:pt x="104" y="24"/>
                </a:cubicBezTo>
                <a:cubicBezTo>
                  <a:pt x="120" y="28"/>
                  <a:pt x="152" y="40"/>
                  <a:pt x="152" y="40"/>
                </a:cubicBezTo>
                <a:cubicBezTo>
                  <a:pt x="248" y="30"/>
                  <a:pt x="206" y="40"/>
                  <a:pt x="280" y="16"/>
                </a:cubicBezTo>
                <a:cubicBezTo>
                  <a:pt x="296" y="10"/>
                  <a:pt x="328" y="0"/>
                  <a:pt x="328" y="0"/>
                </a:cubicBezTo>
                <a:cubicBezTo>
                  <a:pt x="386" y="8"/>
                  <a:pt x="390" y="4"/>
                  <a:pt x="408" y="56"/>
                </a:cubicBezTo>
                <a:cubicBezTo>
                  <a:pt x="390" y="143"/>
                  <a:pt x="343" y="141"/>
                  <a:pt x="280" y="184"/>
                </a:cubicBezTo>
                <a:cubicBezTo>
                  <a:pt x="227" y="262"/>
                  <a:pt x="307" y="420"/>
                  <a:pt x="224" y="448"/>
                </a:cubicBezTo>
                <a:cubicBezTo>
                  <a:pt x="78" y="433"/>
                  <a:pt x="136" y="413"/>
                  <a:pt x="144" y="2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18385" y="1647360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497285" y="175531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573485" y="175531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1344885" y="190771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421085" y="190771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989785" y="172356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5065985" y="172356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837385" y="187596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4913585" y="1875960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672285" y="2428410"/>
            <a:ext cx="1234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alibri"/>
                <a:cs typeface="Calibri"/>
              </a:rPr>
              <a:t>Calcineurin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608785" y="2180760"/>
            <a:ext cx="60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Ca++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904185" y="16473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8393385" y="1891835"/>
            <a:ext cx="1524000" cy="1476375"/>
            <a:chOff x="1008" y="369"/>
            <a:chExt cx="4080" cy="3951"/>
          </a:xfrm>
        </p:grpSpPr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1008" y="369"/>
              <a:ext cx="4080" cy="3951"/>
            </a:xfrm>
            <a:custGeom>
              <a:avLst/>
              <a:gdLst>
                <a:gd name="G0" fmla="+- 1189 0 0"/>
                <a:gd name="G1" fmla="+- 21600 0 1189"/>
                <a:gd name="G2" fmla="+- 21600 0 1189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224" y="576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Freeform 26"/>
          <p:cNvSpPr>
            <a:spLocks/>
          </p:cNvSpPr>
          <p:nvPr/>
        </p:nvSpPr>
        <p:spPr bwMode="auto">
          <a:xfrm>
            <a:off x="8774385" y="1434635"/>
            <a:ext cx="685800" cy="609600"/>
          </a:xfrm>
          <a:custGeom>
            <a:avLst/>
            <a:gdLst>
              <a:gd name="T0" fmla="*/ 144 w 408"/>
              <a:gd name="T1" fmla="*/ 224 h 448"/>
              <a:gd name="T2" fmla="*/ 24 w 408"/>
              <a:gd name="T3" fmla="*/ 152 h 448"/>
              <a:gd name="T4" fmla="*/ 8 w 408"/>
              <a:gd name="T5" fmla="*/ 104 h 448"/>
              <a:gd name="T6" fmla="*/ 0 w 408"/>
              <a:gd name="T7" fmla="*/ 80 h 448"/>
              <a:gd name="T8" fmla="*/ 56 w 408"/>
              <a:gd name="T9" fmla="*/ 16 h 448"/>
              <a:gd name="T10" fmla="*/ 104 w 408"/>
              <a:gd name="T11" fmla="*/ 24 h 448"/>
              <a:gd name="T12" fmla="*/ 152 w 408"/>
              <a:gd name="T13" fmla="*/ 40 h 448"/>
              <a:gd name="T14" fmla="*/ 280 w 408"/>
              <a:gd name="T15" fmla="*/ 16 h 448"/>
              <a:gd name="T16" fmla="*/ 328 w 408"/>
              <a:gd name="T17" fmla="*/ 0 h 448"/>
              <a:gd name="T18" fmla="*/ 408 w 408"/>
              <a:gd name="T19" fmla="*/ 56 h 448"/>
              <a:gd name="T20" fmla="*/ 280 w 408"/>
              <a:gd name="T21" fmla="*/ 184 h 448"/>
              <a:gd name="T22" fmla="*/ 224 w 408"/>
              <a:gd name="T23" fmla="*/ 448 h 448"/>
              <a:gd name="T24" fmla="*/ 144 w 408"/>
              <a:gd name="T25" fmla="*/ 224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8" h="448">
                <a:moveTo>
                  <a:pt x="144" y="224"/>
                </a:moveTo>
                <a:cubicBezTo>
                  <a:pt x="104" y="197"/>
                  <a:pt x="62" y="177"/>
                  <a:pt x="24" y="152"/>
                </a:cubicBezTo>
                <a:cubicBezTo>
                  <a:pt x="18" y="136"/>
                  <a:pt x="13" y="120"/>
                  <a:pt x="8" y="104"/>
                </a:cubicBezTo>
                <a:cubicBezTo>
                  <a:pt x="5" y="96"/>
                  <a:pt x="0" y="80"/>
                  <a:pt x="0" y="80"/>
                </a:cubicBezTo>
                <a:cubicBezTo>
                  <a:pt x="9" y="34"/>
                  <a:pt x="13" y="30"/>
                  <a:pt x="56" y="16"/>
                </a:cubicBezTo>
                <a:cubicBezTo>
                  <a:pt x="72" y="18"/>
                  <a:pt x="88" y="20"/>
                  <a:pt x="104" y="24"/>
                </a:cubicBezTo>
                <a:cubicBezTo>
                  <a:pt x="120" y="28"/>
                  <a:pt x="152" y="40"/>
                  <a:pt x="152" y="40"/>
                </a:cubicBezTo>
                <a:cubicBezTo>
                  <a:pt x="248" y="30"/>
                  <a:pt x="206" y="40"/>
                  <a:pt x="280" y="16"/>
                </a:cubicBezTo>
                <a:cubicBezTo>
                  <a:pt x="296" y="10"/>
                  <a:pt x="328" y="0"/>
                  <a:pt x="328" y="0"/>
                </a:cubicBezTo>
                <a:cubicBezTo>
                  <a:pt x="386" y="8"/>
                  <a:pt x="390" y="4"/>
                  <a:pt x="408" y="56"/>
                </a:cubicBezTo>
                <a:cubicBezTo>
                  <a:pt x="390" y="143"/>
                  <a:pt x="343" y="141"/>
                  <a:pt x="280" y="184"/>
                </a:cubicBezTo>
                <a:cubicBezTo>
                  <a:pt x="227" y="262"/>
                  <a:pt x="307" y="420"/>
                  <a:pt x="224" y="448"/>
                </a:cubicBezTo>
                <a:cubicBezTo>
                  <a:pt x="78" y="433"/>
                  <a:pt x="136" y="413"/>
                  <a:pt x="144" y="22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155385" y="1663235"/>
            <a:ext cx="2286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8926785" y="173943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9002985" y="173943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>
            <a:off x="8774385" y="189183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>
            <a:off x="8850585" y="1891835"/>
            <a:ext cx="76200" cy="381000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 rot="6809092">
            <a:off x="9416529" y="1935491"/>
            <a:ext cx="850900" cy="611188"/>
            <a:chOff x="4035" y="1757"/>
            <a:chExt cx="536" cy="385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4035" y="1918"/>
              <a:ext cx="308" cy="209"/>
            </a:xfrm>
            <a:custGeom>
              <a:avLst/>
              <a:gdLst>
                <a:gd name="T0" fmla="*/ 15 w 431"/>
                <a:gd name="T1" fmla="*/ 208 h 296"/>
                <a:gd name="T2" fmla="*/ 47 w 431"/>
                <a:gd name="T3" fmla="*/ 24 h 296"/>
                <a:gd name="T4" fmla="*/ 95 w 431"/>
                <a:gd name="T5" fmla="*/ 0 h 296"/>
                <a:gd name="T6" fmla="*/ 167 w 431"/>
                <a:gd name="T7" fmla="*/ 16 h 296"/>
                <a:gd name="T8" fmla="*/ 215 w 431"/>
                <a:gd name="T9" fmla="*/ 64 h 296"/>
                <a:gd name="T10" fmla="*/ 263 w 431"/>
                <a:gd name="T11" fmla="*/ 96 h 296"/>
                <a:gd name="T12" fmla="*/ 327 w 431"/>
                <a:gd name="T13" fmla="*/ 144 h 296"/>
                <a:gd name="T14" fmla="*/ 391 w 431"/>
                <a:gd name="T15" fmla="*/ 208 h 296"/>
                <a:gd name="T16" fmla="*/ 407 w 431"/>
                <a:gd name="T17" fmla="*/ 280 h 296"/>
                <a:gd name="T18" fmla="*/ 343 w 431"/>
                <a:gd name="T19" fmla="*/ 296 h 296"/>
                <a:gd name="T20" fmla="*/ 263 w 431"/>
                <a:gd name="T21" fmla="*/ 280 h 296"/>
                <a:gd name="T22" fmla="*/ 119 w 431"/>
                <a:gd name="T23" fmla="*/ 176 h 296"/>
                <a:gd name="T24" fmla="*/ 47 w 431"/>
                <a:gd name="T25" fmla="*/ 248 h 296"/>
                <a:gd name="T26" fmla="*/ 15 w 431"/>
                <a:gd name="T27" fmla="*/ 2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rot="14986025" flipH="1">
              <a:off x="4099" y="1834"/>
              <a:ext cx="385" cy="231"/>
            </a:xfrm>
            <a:custGeom>
              <a:avLst/>
              <a:gdLst>
                <a:gd name="T0" fmla="*/ 15 w 431"/>
                <a:gd name="T1" fmla="*/ 208 h 296"/>
                <a:gd name="T2" fmla="*/ 47 w 431"/>
                <a:gd name="T3" fmla="*/ 24 h 296"/>
                <a:gd name="T4" fmla="*/ 95 w 431"/>
                <a:gd name="T5" fmla="*/ 0 h 296"/>
                <a:gd name="T6" fmla="*/ 167 w 431"/>
                <a:gd name="T7" fmla="*/ 16 h 296"/>
                <a:gd name="T8" fmla="*/ 215 w 431"/>
                <a:gd name="T9" fmla="*/ 64 h 296"/>
                <a:gd name="T10" fmla="*/ 263 w 431"/>
                <a:gd name="T11" fmla="*/ 96 h 296"/>
                <a:gd name="T12" fmla="*/ 327 w 431"/>
                <a:gd name="T13" fmla="*/ 144 h 296"/>
                <a:gd name="T14" fmla="*/ 391 w 431"/>
                <a:gd name="T15" fmla="*/ 208 h 296"/>
                <a:gd name="T16" fmla="*/ 407 w 431"/>
                <a:gd name="T17" fmla="*/ 280 h 296"/>
                <a:gd name="T18" fmla="*/ 343 w 431"/>
                <a:gd name="T19" fmla="*/ 296 h 296"/>
                <a:gd name="T20" fmla="*/ 263 w 431"/>
                <a:gd name="T21" fmla="*/ 280 h 296"/>
                <a:gd name="T22" fmla="*/ 119 w 431"/>
                <a:gd name="T23" fmla="*/ 176 h 296"/>
                <a:gd name="T24" fmla="*/ 47 w 431"/>
                <a:gd name="T25" fmla="*/ 248 h 296"/>
                <a:gd name="T26" fmla="*/ 15 w 431"/>
                <a:gd name="T27" fmla="*/ 2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138" y="1892"/>
              <a:ext cx="189" cy="166"/>
            </a:xfrm>
            <a:custGeom>
              <a:avLst/>
              <a:gdLst>
                <a:gd name="T0" fmla="*/ 25 w 353"/>
                <a:gd name="T1" fmla="*/ 14 h 311"/>
                <a:gd name="T2" fmla="*/ 177 w 353"/>
                <a:gd name="T3" fmla="*/ 54 h 311"/>
                <a:gd name="T4" fmla="*/ 241 w 353"/>
                <a:gd name="T5" fmla="*/ 102 h 311"/>
                <a:gd name="T6" fmla="*/ 281 w 353"/>
                <a:gd name="T7" fmla="*/ 158 h 311"/>
                <a:gd name="T8" fmla="*/ 337 w 353"/>
                <a:gd name="T9" fmla="*/ 214 h 311"/>
                <a:gd name="T10" fmla="*/ 345 w 353"/>
                <a:gd name="T11" fmla="*/ 310 h 311"/>
                <a:gd name="T12" fmla="*/ 201 w 353"/>
                <a:gd name="T13" fmla="*/ 302 h 311"/>
                <a:gd name="T14" fmla="*/ 185 w 353"/>
                <a:gd name="T15" fmla="*/ 278 h 311"/>
                <a:gd name="T16" fmla="*/ 161 w 353"/>
                <a:gd name="T17" fmla="*/ 262 h 311"/>
                <a:gd name="T18" fmla="*/ 57 w 353"/>
                <a:gd name="T19" fmla="*/ 230 h 311"/>
                <a:gd name="T20" fmla="*/ 17 w 353"/>
                <a:gd name="T21" fmla="*/ 158 h 311"/>
                <a:gd name="T22" fmla="*/ 1 w 353"/>
                <a:gd name="T23" fmla="*/ 110 h 311"/>
                <a:gd name="T24" fmla="*/ 9 w 353"/>
                <a:gd name="T25" fmla="*/ 46 h 311"/>
                <a:gd name="T26" fmla="*/ 25 w 353"/>
                <a:gd name="T27" fmla="*/ 1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" h="311">
                  <a:moveTo>
                    <a:pt x="25" y="14"/>
                  </a:moveTo>
                  <a:cubicBezTo>
                    <a:pt x="78" y="27"/>
                    <a:pt x="127" y="29"/>
                    <a:pt x="177" y="54"/>
                  </a:cubicBezTo>
                  <a:cubicBezTo>
                    <a:pt x="197" y="84"/>
                    <a:pt x="213" y="79"/>
                    <a:pt x="241" y="102"/>
                  </a:cubicBezTo>
                  <a:cubicBezTo>
                    <a:pt x="299" y="150"/>
                    <a:pt x="232" y="98"/>
                    <a:pt x="281" y="158"/>
                  </a:cubicBezTo>
                  <a:cubicBezTo>
                    <a:pt x="297" y="178"/>
                    <a:pt x="337" y="214"/>
                    <a:pt x="337" y="214"/>
                  </a:cubicBezTo>
                  <a:cubicBezTo>
                    <a:pt x="349" y="252"/>
                    <a:pt x="353" y="269"/>
                    <a:pt x="345" y="310"/>
                  </a:cubicBezTo>
                  <a:cubicBezTo>
                    <a:pt x="297" y="307"/>
                    <a:pt x="248" y="311"/>
                    <a:pt x="201" y="302"/>
                  </a:cubicBezTo>
                  <a:cubicBezTo>
                    <a:pt x="191" y="300"/>
                    <a:pt x="191" y="284"/>
                    <a:pt x="185" y="278"/>
                  </a:cubicBezTo>
                  <a:cubicBezTo>
                    <a:pt x="178" y="271"/>
                    <a:pt x="169" y="265"/>
                    <a:pt x="161" y="262"/>
                  </a:cubicBezTo>
                  <a:cubicBezTo>
                    <a:pt x="128" y="247"/>
                    <a:pt x="91" y="238"/>
                    <a:pt x="57" y="230"/>
                  </a:cubicBezTo>
                  <a:cubicBezTo>
                    <a:pt x="21" y="194"/>
                    <a:pt x="36" y="216"/>
                    <a:pt x="17" y="158"/>
                  </a:cubicBezTo>
                  <a:cubicBezTo>
                    <a:pt x="11" y="142"/>
                    <a:pt x="1" y="110"/>
                    <a:pt x="1" y="110"/>
                  </a:cubicBezTo>
                  <a:cubicBezTo>
                    <a:pt x="3" y="88"/>
                    <a:pt x="0" y="65"/>
                    <a:pt x="9" y="46"/>
                  </a:cubicBezTo>
                  <a:cubicBezTo>
                    <a:pt x="29" y="0"/>
                    <a:pt x="47" y="81"/>
                    <a:pt x="25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369" y="1918"/>
              <a:ext cx="202" cy="166"/>
            </a:xfrm>
            <a:custGeom>
              <a:avLst/>
              <a:gdLst>
                <a:gd name="T0" fmla="*/ 43 w 378"/>
                <a:gd name="T1" fmla="*/ 56 h 312"/>
                <a:gd name="T2" fmla="*/ 99 w 378"/>
                <a:gd name="T3" fmla="*/ 0 h 312"/>
                <a:gd name="T4" fmla="*/ 283 w 378"/>
                <a:gd name="T5" fmla="*/ 40 h 312"/>
                <a:gd name="T6" fmla="*/ 371 w 378"/>
                <a:gd name="T7" fmla="*/ 200 h 312"/>
                <a:gd name="T8" fmla="*/ 339 w 378"/>
                <a:gd name="T9" fmla="*/ 264 h 312"/>
                <a:gd name="T10" fmla="*/ 323 w 378"/>
                <a:gd name="T11" fmla="*/ 288 h 312"/>
                <a:gd name="T12" fmla="*/ 275 w 378"/>
                <a:gd name="T13" fmla="*/ 304 h 312"/>
                <a:gd name="T14" fmla="*/ 251 w 378"/>
                <a:gd name="T15" fmla="*/ 312 h 312"/>
                <a:gd name="T16" fmla="*/ 147 w 378"/>
                <a:gd name="T17" fmla="*/ 296 h 312"/>
                <a:gd name="T18" fmla="*/ 123 w 378"/>
                <a:gd name="T19" fmla="*/ 248 h 312"/>
                <a:gd name="T20" fmla="*/ 67 w 378"/>
                <a:gd name="T21" fmla="*/ 224 h 312"/>
                <a:gd name="T22" fmla="*/ 3 w 378"/>
                <a:gd name="T23" fmla="*/ 96 h 312"/>
                <a:gd name="T24" fmla="*/ 43 w 378"/>
                <a:gd name="T25" fmla="*/ 5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 rot="1706353">
              <a:off x="4351" y="1912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>
              <a:spAutoFit/>
            </a:bodyPr>
            <a:lstStyle/>
            <a:p>
              <a:endParaRPr lang="en-US" sz="16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6208985" y="16473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0" name="AutoShape 39"/>
          <p:cNvSpPr>
            <a:spLocks noChangeArrowheads="1"/>
          </p:cNvSpPr>
          <p:nvPr/>
        </p:nvSpPr>
        <p:spPr bwMode="auto">
          <a:xfrm>
            <a:off x="5980385" y="19521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1" name="AutoShape 40"/>
          <p:cNvSpPr>
            <a:spLocks noChangeArrowheads="1"/>
          </p:cNvSpPr>
          <p:nvPr/>
        </p:nvSpPr>
        <p:spPr bwMode="auto">
          <a:xfrm>
            <a:off x="6132785" y="26379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218385" y="2749085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3" name="AutoShape 42"/>
          <p:cNvSpPr>
            <a:spLocks noChangeArrowheads="1"/>
          </p:cNvSpPr>
          <p:nvPr/>
        </p:nvSpPr>
        <p:spPr bwMode="auto">
          <a:xfrm>
            <a:off x="5827985" y="31713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989785" y="2931648"/>
            <a:ext cx="4266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IL2</a:t>
            </a:r>
          </a:p>
        </p:txBody>
      </p:sp>
      <p:sp>
        <p:nvSpPr>
          <p:cNvPr id="45" name="Arc 44"/>
          <p:cNvSpPr>
            <a:spLocks/>
          </p:cNvSpPr>
          <p:nvPr/>
        </p:nvSpPr>
        <p:spPr bwMode="auto">
          <a:xfrm rot="15415453" flipH="1">
            <a:off x="5392217" y="3224541"/>
            <a:ext cx="304800" cy="4397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1658"/>
              <a:gd name="T2" fmla="*/ 8014 w 21600"/>
              <a:gd name="T3" fmla="*/ 41658 h 41658"/>
              <a:gd name="T4" fmla="*/ 0 w 21600"/>
              <a:gd name="T5" fmla="*/ 21600 h 41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658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435"/>
                  <a:pt x="16218" y="38380"/>
                  <a:pt x="8014" y="41658"/>
                </a:cubicBezTo>
              </a:path>
              <a:path w="21600" h="41658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0435"/>
                  <a:pt x="16218" y="38380"/>
                  <a:pt x="8014" y="416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6" name="AutoShape 45"/>
          <p:cNvSpPr>
            <a:spLocks noChangeArrowheads="1"/>
          </p:cNvSpPr>
          <p:nvPr/>
        </p:nvSpPr>
        <p:spPr bwMode="auto">
          <a:xfrm>
            <a:off x="6285185" y="23331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6208985" y="2942760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AutoShape 47"/>
          <p:cNvSpPr>
            <a:spLocks noChangeArrowheads="1"/>
          </p:cNvSpPr>
          <p:nvPr/>
        </p:nvSpPr>
        <p:spPr bwMode="auto">
          <a:xfrm>
            <a:off x="10069785" y="181563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AutoShape 48"/>
          <p:cNvSpPr>
            <a:spLocks noChangeArrowheads="1"/>
          </p:cNvSpPr>
          <p:nvPr/>
        </p:nvSpPr>
        <p:spPr bwMode="auto">
          <a:xfrm>
            <a:off x="9764985" y="128223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>
            <a:off x="9993585" y="2958635"/>
            <a:ext cx="152400" cy="152400"/>
          </a:xfrm>
          <a:prstGeom prst="plus">
            <a:avLst>
              <a:gd name="adj" fmla="val 25000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808310" y="1553698"/>
            <a:ext cx="66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TCR</a:t>
            </a:r>
          </a:p>
        </p:txBody>
      </p:sp>
      <p:sp>
        <p:nvSpPr>
          <p:cNvPr id="52" name="Text Box 53"/>
          <p:cNvSpPr txBox="1">
            <a:spLocks noChangeArrowheads="1"/>
          </p:cNvSpPr>
          <p:nvPr/>
        </p:nvSpPr>
        <p:spPr bwMode="auto">
          <a:xfrm>
            <a:off x="9901510" y="2414123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IL2R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8774385" y="2490323"/>
            <a:ext cx="695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mTOR</a:t>
            </a:r>
          </a:p>
        </p:txBody>
      </p:sp>
      <p:sp>
        <p:nvSpPr>
          <p:cNvPr id="54" name="Text Box 56"/>
          <p:cNvSpPr txBox="1">
            <a:spLocks noChangeArrowheads="1"/>
          </p:cNvSpPr>
          <p:nvPr/>
        </p:nvSpPr>
        <p:spPr bwMode="auto">
          <a:xfrm>
            <a:off x="624160" y="4028610"/>
            <a:ext cx="337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Calibri"/>
                <a:cs typeface="Calibri"/>
              </a:rPr>
              <a:t>T cell </a:t>
            </a:r>
            <a:r>
              <a:rPr lang="en-US" sz="2400" u="sng" dirty="0" err="1">
                <a:solidFill>
                  <a:srgbClr val="000000"/>
                </a:solidFill>
                <a:latin typeface="Calibri"/>
                <a:cs typeface="Calibri"/>
              </a:rPr>
              <a:t>lysis</a:t>
            </a:r>
            <a:r>
              <a:rPr lang="en-US" sz="2400" u="sng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alemtuzumab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ATG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methylprednisolone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(high dose)</a:t>
            </a:r>
          </a:p>
        </p:txBody>
      </p:sp>
      <p:sp>
        <p:nvSpPr>
          <p:cNvPr id="55" name="Text Box 58"/>
          <p:cNvSpPr txBox="1">
            <a:spLocks noChangeArrowheads="1"/>
          </p:cNvSpPr>
          <p:nvPr/>
        </p:nvSpPr>
        <p:spPr bwMode="auto">
          <a:xfrm>
            <a:off x="7980635" y="4028610"/>
            <a:ext cx="4057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Calibri"/>
                <a:cs typeface="Calibri"/>
              </a:rPr>
              <a:t>Inhibitors of clonal expansion, proliferation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methotrexate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mycophenolate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sirolimus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6" name="Line 59"/>
          <p:cNvSpPr>
            <a:spLocks noChangeShapeType="1"/>
          </p:cNvSpPr>
          <p:nvPr/>
        </p:nvSpPr>
        <p:spPr bwMode="auto">
          <a:xfrm>
            <a:off x="9155385" y="2850685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8698185" y="3460285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/>
                <a:cs typeface="Calibri"/>
              </a:rPr>
              <a:t>cell cycle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983310" y="4028610"/>
            <a:ext cx="391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000000"/>
                </a:solidFill>
                <a:latin typeface="Calibri"/>
                <a:cs typeface="Calibri"/>
              </a:rPr>
              <a:t>Inhibitors of TCR activation, early cytokine production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cyclosporine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  <a:cs typeface="Calibri"/>
              </a:rPr>
              <a:t>tacrolimus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455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3376" y="174627"/>
            <a:ext cx="11287124" cy="385414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6600"/>
                </a:solidFill>
                <a:latin typeface="Calibri"/>
                <a:cs typeface="Calibri"/>
              </a:rPr>
              <a:t>Timing of infections post-allogeneic HSCT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863212" y="1371601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540112" y="1387476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90512" y="1371601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51417" y="762001"/>
            <a:ext cx="1919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/>
              <a:t>Pre-engraftment</a:t>
            </a:r>
          </a:p>
          <a:p>
            <a:pPr algn="ctr"/>
            <a:r>
              <a:rPr lang="en-US" sz="2000" dirty="0"/>
              <a:t>(day 0-30)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46185" y="762001"/>
            <a:ext cx="2073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/>
              <a:t>Post-engraftment</a:t>
            </a:r>
          </a:p>
          <a:p>
            <a:pPr algn="ctr"/>
            <a:r>
              <a:rPr lang="en-US" sz="2000" dirty="0"/>
              <a:t>(early day 30-100)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47532" y="762001"/>
            <a:ext cx="20236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dirty="0"/>
              <a:t>Post-engraftment</a:t>
            </a:r>
          </a:p>
          <a:p>
            <a:pPr algn="ctr"/>
            <a:r>
              <a:rPr lang="en-US" sz="2000" dirty="0"/>
              <a:t>(late day &gt;100)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8424" y="1565276"/>
            <a:ext cx="141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BACTERIA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88424" y="2362201"/>
            <a:ext cx="993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FUNGI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8424" y="3048001"/>
            <a:ext cx="1234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VIRUSES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8424" y="4114801"/>
            <a:ext cx="1047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OTHER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015611" y="1524001"/>
            <a:ext cx="17005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Gram +</a:t>
            </a:r>
          </a:p>
          <a:p>
            <a:r>
              <a:rPr lang="en-US" sz="1800" dirty="0"/>
              <a:t>Gram -</a:t>
            </a:r>
          </a:p>
          <a:p>
            <a:r>
              <a:rPr lang="en-US" sz="1800" dirty="0"/>
              <a:t>Anaerobes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558787" y="1524001"/>
            <a:ext cx="1768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Same</a:t>
            </a:r>
          </a:p>
          <a:p>
            <a:r>
              <a:rPr lang="en-US" sz="1800"/>
              <a:t>Esp catheter associated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770299" y="1524001"/>
            <a:ext cx="3067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Encapsulated organisms*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39412" y="2386014"/>
            <a:ext cx="17097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Candida</a:t>
            </a:r>
          </a:p>
          <a:p>
            <a:r>
              <a:rPr lang="en-US" sz="1800"/>
              <a:t>Aspergillus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53698" y="3071814"/>
            <a:ext cx="17951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HSV</a:t>
            </a:r>
          </a:p>
          <a:p>
            <a:r>
              <a:rPr lang="en-US" sz="1800" dirty="0"/>
              <a:t>Respiratory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95299" y="2449514"/>
            <a:ext cx="1319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 err="1"/>
              <a:t>Aspergillus</a:t>
            </a:r>
            <a:r>
              <a:rPr lang="en-US" sz="1800" dirty="0"/>
              <a:t>*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7770299" y="2386014"/>
            <a:ext cx="1319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Aspergillus*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619112" y="3071814"/>
            <a:ext cx="1264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CMV*</a:t>
            </a:r>
          </a:p>
          <a:p>
            <a:r>
              <a:rPr lang="en-US" sz="1800" dirty="0"/>
              <a:t>Respiratory</a:t>
            </a:r>
          </a:p>
          <a:p>
            <a:r>
              <a:rPr lang="en-US" sz="1800" dirty="0"/>
              <a:t>EBV-LPD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7770299" y="2944814"/>
            <a:ext cx="1264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dirty="0"/>
              <a:t>VZV</a:t>
            </a:r>
          </a:p>
          <a:p>
            <a:r>
              <a:rPr lang="en-US" sz="1800" dirty="0"/>
              <a:t>CMV*</a:t>
            </a:r>
          </a:p>
          <a:p>
            <a:r>
              <a:rPr lang="en-US" sz="1800" dirty="0"/>
              <a:t>Respiratory</a:t>
            </a:r>
          </a:p>
          <a:p>
            <a:r>
              <a:rPr lang="en-US" sz="1800" dirty="0"/>
              <a:t>EBV-LPD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542912" y="4138614"/>
            <a:ext cx="1479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Pneumocystis</a:t>
            </a:r>
          </a:p>
          <a:p>
            <a:r>
              <a:rPr lang="en-US" sz="1800"/>
              <a:t>Toxoplasma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770299" y="4138614"/>
            <a:ext cx="1479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Pneumocystis</a:t>
            </a:r>
          </a:p>
          <a:p>
            <a:r>
              <a:rPr lang="en-US" sz="1800"/>
              <a:t>Toxoplasma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262016" y="6203604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* risk enhanced or associated with GVHD acute or chronic and its treatment 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88424" y="4800601"/>
            <a:ext cx="1133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DEFECT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964810" y="4800601"/>
            <a:ext cx="2538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b="1" dirty="0"/>
              <a:t> profound neutropenia</a:t>
            </a:r>
          </a:p>
          <a:p>
            <a:pPr>
              <a:buFontTx/>
              <a:buChar char="•"/>
            </a:pPr>
            <a:r>
              <a:rPr lang="en-US" sz="1800" b="1" dirty="0"/>
              <a:t> catheter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542912" y="4824414"/>
            <a:ext cx="3357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/>
              <a:t> </a:t>
            </a:r>
            <a:r>
              <a:rPr lang="en-US" sz="1800" b="1" dirty="0" err="1"/>
              <a:t>lymphopenia</a:t>
            </a:r>
            <a:r>
              <a:rPr lang="en-US" sz="1800" b="1" dirty="0"/>
              <a:t> </a:t>
            </a:r>
            <a:r>
              <a:rPr lang="en-US" sz="1800" b="1" dirty="0" err="1"/>
              <a:t>esp</a:t>
            </a:r>
            <a:r>
              <a:rPr lang="en-US" sz="1800" b="1" dirty="0"/>
              <a:t> CD4</a:t>
            </a:r>
          </a:p>
          <a:p>
            <a:pPr>
              <a:buFontTx/>
              <a:buChar char="•"/>
            </a:pPr>
            <a:r>
              <a:rPr lang="en-US" sz="1800" b="1" dirty="0"/>
              <a:t> T cell suppressive meds</a:t>
            </a:r>
          </a:p>
          <a:p>
            <a:pPr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 err="1"/>
              <a:t>aGVHD</a:t>
            </a:r>
            <a:endParaRPr lang="en-US" sz="1800" b="1" dirty="0"/>
          </a:p>
          <a:p>
            <a:pPr>
              <a:buFontTx/>
              <a:buChar char="•"/>
            </a:pPr>
            <a:r>
              <a:rPr lang="en-US" sz="1800" b="1" dirty="0"/>
              <a:t> catheter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770299" y="4800601"/>
            <a:ext cx="3162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1800" dirty="0"/>
              <a:t> </a:t>
            </a:r>
            <a:r>
              <a:rPr lang="en-US" sz="1800" b="1" dirty="0" err="1"/>
              <a:t>lymphopenia</a:t>
            </a:r>
            <a:r>
              <a:rPr lang="en-US" sz="1800" b="1" dirty="0"/>
              <a:t> </a:t>
            </a:r>
            <a:r>
              <a:rPr lang="en-US" sz="1800" b="1" dirty="0" err="1"/>
              <a:t>esp</a:t>
            </a:r>
            <a:r>
              <a:rPr lang="en-US" sz="1800" b="1" dirty="0"/>
              <a:t> CD4</a:t>
            </a:r>
          </a:p>
          <a:p>
            <a:pPr>
              <a:buFontTx/>
              <a:buChar char="•"/>
            </a:pPr>
            <a:r>
              <a:rPr lang="en-US" sz="1800" b="1" dirty="0"/>
              <a:t> T cell suppressive meds</a:t>
            </a:r>
          </a:p>
          <a:p>
            <a:pPr>
              <a:buFontTx/>
              <a:buChar char="•"/>
            </a:pPr>
            <a:r>
              <a:rPr lang="en-US" sz="1800" b="1" dirty="0"/>
              <a:t> </a:t>
            </a:r>
            <a:r>
              <a:rPr lang="en-US" sz="1800" b="1" dirty="0" err="1"/>
              <a:t>cGVHD</a:t>
            </a:r>
            <a:endParaRPr lang="en-US" sz="1800" b="1" dirty="0"/>
          </a:p>
          <a:p>
            <a:pPr>
              <a:buFontTx/>
              <a:buChar char="•"/>
            </a:pPr>
            <a:r>
              <a:rPr lang="en-US" sz="1800" b="1" dirty="0"/>
              <a:t> Poor </a:t>
            </a:r>
            <a:r>
              <a:rPr lang="en-US" sz="1800" b="1" dirty="0" err="1"/>
              <a:t>Ig</a:t>
            </a:r>
            <a:r>
              <a:rPr lang="en-US" sz="1800" b="1" dirty="0"/>
              <a:t> production</a:t>
            </a:r>
          </a:p>
        </p:txBody>
      </p:sp>
    </p:spTree>
    <p:extLst>
      <p:ext uri="{BB962C8B-B14F-4D97-AF65-F5344CB8AC3E}">
        <p14:creationId xmlns:p14="http://schemas.microsoft.com/office/powerpoint/2010/main" val="10230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DC3E6"/>
                </a:solidFill>
              </a:rPr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Diagnosis, management and treatment of infections in the </a:t>
            </a:r>
            <a:r>
              <a:rPr lang="en-US" dirty="0" err="1"/>
              <a:t>immunocompromised</a:t>
            </a:r>
            <a:r>
              <a:rPr lang="en-US" dirty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immunodeficiency states made easy</a:t>
            </a:r>
          </a:p>
        </p:txBody>
      </p:sp>
    </p:spTree>
    <p:extLst>
      <p:ext uri="{BB962C8B-B14F-4D97-AF65-F5344CB8AC3E}">
        <p14:creationId xmlns:p14="http://schemas.microsoft.com/office/powerpoint/2010/main" val="556897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25450" y="111611"/>
            <a:ext cx="10515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Bacterial infection (empiric for fever and neutropenia)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44679"/>
              </p:ext>
            </p:extLst>
          </p:nvPr>
        </p:nvGraphicFramePr>
        <p:xfrm>
          <a:off x="345453" y="909678"/>
          <a:ext cx="11294070" cy="5003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1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9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Caveats/comments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organisms</a:t>
                      </a:r>
                      <a:r>
                        <a:rPr lang="en-US" baseline="0" dirty="0"/>
                        <a:t> are we targeting?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Gram</a:t>
                      </a:r>
                      <a:r>
                        <a:rPr lang="en-US" baseline="0" dirty="0"/>
                        <a:t> – rods: E. coli, Pseudomonas, </a:t>
                      </a:r>
                      <a:r>
                        <a:rPr lang="en-US" baseline="0" dirty="0" err="1"/>
                        <a:t>Klebsiella</a:t>
                      </a:r>
                      <a:r>
                        <a:rPr lang="en-US" baseline="0" dirty="0"/>
                        <a:t>, </a:t>
                      </a:r>
                    </a:p>
                    <a:p>
                      <a:r>
                        <a:rPr lang="en-US" baseline="0" dirty="0"/>
                        <a:t>Gram + </a:t>
                      </a:r>
                      <a:r>
                        <a:rPr lang="en-US" baseline="0" dirty="0" err="1"/>
                        <a:t>cocci</a:t>
                      </a:r>
                      <a:r>
                        <a:rPr lang="en-US" baseline="0" dirty="0"/>
                        <a:t>: Strep. </a:t>
                      </a:r>
                      <a:r>
                        <a:rPr lang="en-US" baseline="0" dirty="0" err="1"/>
                        <a:t>viridans</a:t>
                      </a:r>
                      <a:r>
                        <a:rPr lang="en-US" baseline="0" dirty="0"/>
                        <a:t>, Staph. </a:t>
                      </a:r>
                      <a:r>
                        <a:rPr lang="en-US" baseline="0" dirty="0" err="1"/>
                        <a:t>aureus</a:t>
                      </a:r>
                      <a:r>
                        <a:rPr lang="en-US" baseline="0" dirty="0"/>
                        <a:t>, enterococcus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/>
                        <a:buChar char="o"/>
                      </a:pPr>
                      <a:r>
                        <a:rPr lang="en-US" sz="1400" dirty="0"/>
                        <a:t>Some organisms</a:t>
                      </a:r>
                      <a:r>
                        <a:rPr lang="en-US" sz="1400" baseline="0" dirty="0"/>
                        <a:t> prevalent but less severe (coagulase-negative staph, anaerobes)</a:t>
                      </a:r>
                    </a:p>
                    <a:p>
                      <a:pPr marL="285750" indent="-285750">
                        <a:buFont typeface="Courier New"/>
                        <a:buChar char="o"/>
                      </a:pPr>
                      <a:r>
                        <a:rPr lang="en-US" sz="1400" baseline="0" dirty="0"/>
                        <a:t>Consider individual colonization and local epidemiology (methicillin-resistant staph, </a:t>
                      </a:r>
                      <a:r>
                        <a:rPr lang="en-US" sz="1400" baseline="0" dirty="0" err="1"/>
                        <a:t>vancomycin</a:t>
                      </a:r>
                      <a:r>
                        <a:rPr lang="en-US" sz="1400" baseline="0" dirty="0"/>
                        <a:t>-resistant enterococcus, extended spectrum beta-lactamase resistance, etc.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is driving the risk?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Severe</a:t>
                      </a:r>
                      <a:r>
                        <a:rPr lang="en-US" baseline="0" dirty="0"/>
                        <a:t> n</a:t>
                      </a:r>
                      <a:r>
                        <a:rPr lang="en-US" dirty="0"/>
                        <a:t>eutropenia</a:t>
                      </a:r>
                      <a:r>
                        <a:rPr lang="en-US" baseline="0" dirty="0"/>
                        <a:t> &gt;7 days, presence of catheter, mucosal barrier breakdown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 should get empiric</a:t>
                      </a:r>
                      <a:r>
                        <a:rPr lang="en-US" baseline="0" dirty="0"/>
                        <a:t> treatment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HSCT recipients are high risk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Various validated schema have been published</a:t>
                      </a:r>
                      <a:r>
                        <a:rPr lang="en-US" sz="1400" baseline="0" dirty="0"/>
                        <a:t> to identify pediatric patients at lower risk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agent(s) should be used?</a:t>
                      </a:r>
                    </a:p>
                    <a:p>
                      <a:r>
                        <a:rPr lang="en-US" baseline="0" dirty="0"/>
                        <a:t>General principles of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Draw blood cultures</a:t>
                      </a:r>
                      <a:r>
                        <a:rPr lang="en-US" baseline="0" dirty="0"/>
                        <a:t> and start treatment immediately, don’t wait for urine</a:t>
                      </a:r>
                    </a:p>
                    <a:p>
                      <a:r>
                        <a:rPr lang="en-US" dirty="0" err="1"/>
                        <a:t>Monotherapy</a:t>
                      </a:r>
                      <a:r>
                        <a:rPr lang="en-US" dirty="0"/>
                        <a:t> for most patients</a:t>
                      </a:r>
                    </a:p>
                    <a:p>
                      <a:r>
                        <a:rPr lang="en-US" dirty="0"/>
                        <a:t>Anti-</a:t>
                      </a:r>
                      <a:r>
                        <a:rPr lang="en-US" dirty="0" err="1"/>
                        <a:t>Pseudomonal</a:t>
                      </a:r>
                      <a:r>
                        <a:rPr lang="en-US" baseline="0" dirty="0"/>
                        <a:t> beta-lactam, or 4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generation cephalosporin, or </a:t>
                      </a:r>
                      <a:r>
                        <a:rPr lang="en-US" baseline="0" dirty="0" err="1"/>
                        <a:t>carbapenem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Addition of 2</a:t>
                      </a:r>
                      <a:r>
                        <a:rPr lang="en-US" sz="1400" baseline="30000" dirty="0"/>
                        <a:t>nd</a:t>
                      </a:r>
                      <a:r>
                        <a:rPr lang="en-US" sz="1400" baseline="0" dirty="0"/>
                        <a:t> agent against gram negative rods can be considered for clinical instability, suspicion of resistant infection, or local epidemiology/resistance patterns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709930" y="6117564"/>
            <a:ext cx="7859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200" dirty="0" err="1"/>
              <a:t>Lehrnbecher</a:t>
            </a:r>
            <a:r>
              <a:rPr lang="en-US" sz="1200" dirty="0"/>
              <a:t> T, Robinson P, Fisher B, Alexander S, </a:t>
            </a:r>
            <a:r>
              <a:rPr lang="en-US" sz="1200" dirty="0" err="1"/>
              <a:t>Ammann</a:t>
            </a:r>
            <a:r>
              <a:rPr lang="en-US" sz="1200" dirty="0"/>
              <a:t> RA, </a:t>
            </a:r>
            <a:r>
              <a:rPr lang="en-US" sz="1200" dirty="0" err="1"/>
              <a:t>Beauchemin</a:t>
            </a:r>
            <a:r>
              <a:rPr lang="en-US" sz="1200" dirty="0"/>
              <a:t> M, et al. Guideline for the Management of Fever and Neutropenia in Children with Cancer and Hematopoietic Stem-Cell Transplantation Recipients: 2017 Update. J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. 2017 Jun 20;35(18):2082–94. </a:t>
            </a:r>
          </a:p>
        </p:txBody>
      </p:sp>
    </p:spTree>
    <p:extLst>
      <p:ext uri="{BB962C8B-B14F-4D97-AF65-F5344CB8AC3E}">
        <p14:creationId xmlns:p14="http://schemas.microsoft.com/office/powerpoint/2010/main" val="252474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E2BE3CD1-A8B1-994C-9772-C1AB30DC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891" y="1432227"/>
            <a:ext cx="11610109" cy="4351338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Basic Science and Pathophysiology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Epidemiology and Risk Assessment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Diagnosis</a:t>
            </a:r>
          </a:p>
          <a:p>
            <a:pPr marL="914400" indent="-914400">
              <a:buFont typeface="+mj-lt"/>
              <a:buAutoNum type="arabicPeriod"/>
            </a:pPr>
            <a:r>
              <a:rPr lang="en-US" altLang="en-US" sz="4800" dirty="0"/>
              <a:t>Management and Treatment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4501" y="942668"/>
            <a:ext cx="1144587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Additional considerations/principles:</a:t>
            </a:r>
          </a:p>
          <a:p>
            <a:endParaRPr lang="en-US" sz="2000" u="sng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Prophylaxis shown to decrease infection and possibly survival in adults, recommendation less clear in children, levofloxacin can be considered in AML induction, relapsed ALL</a:t>
            </a:r>
          </a:p>
          <a:p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Physical examination to identify localizing source must be performed but rarely identifies cause, perform chest x-ray only if respiratory symptoms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If double gram negative rod coverage is started, stop after 48h of negative cultures</a:t>
            </a:r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Consider addition of other agents if still febrile with instability, not just for persistent fever</a:t>
            </a:r>
          </a:p>
          <a:p>
            <a:pPr marL="342900" indent="-342900">
              <a:buFont typeface="Courier New"/>
              <a:buChar char="o"/>
            </a:pPr>
            <a:endParaRPr lang="en-US" sz="2000" dirty="0"/>
          </a:p>
          <a:p>
            <a:pPr marL="342900" indent="-342900">
              <a:buFont typeface="Courier New"/>
              <a:buChar char="o"/>
            </a:pPr>
            <a:r>
              <a:rPr lang="en-US" sz="2000" dirty="0"/>
              <a:t>Stopping antibiotics after 7 days in persistently </a:t>
            </a:r>
            <a:r>
              <a:rPr lang="en-US" sz="2000" dirty="0" err="1"/>
              <a:t>neutropenic</a:t>
            </a:r>
            <a:r>
              <a:rPr lang="en-US" sz="2000" dirty="0"/>
              <a:t> patients leads to about 40% of patients developing fever or hypotension, therefore stop only if afebrile, negative cultures, and strong evidence of marrow recovery</a:t>
            </a:r>
            <a:endParaRPr lang="en-US" sz="2000" u="sng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5450" y="111611"/>
            <a:ext cx="105156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Bacterial infection (empiric for fever and neutropenia)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9930" y="5547524"/>
            <a:ext cx="8219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200" dirty="0" err="1">
                <a:solidFill>
                  <a:srgbClr val="000000"/>
                </a:solidFill>
              </a:rPr>
              <a:t>Lehrnbecher</a:t>
            </a:r>
            <a:r>
              <a:rPr lang="en-US" sz="1200" dirty="0">
                <a:solidFill>
                  <a:srgbClr val="000000"/>
                </a:solidFill>
              </a:rPr>
              <a:t> T, Robinson P, Fisher B, Alexander S, </a:t>
            </a:r>
            <a:r>
              <a:rPr lang="en-US" sz="1200" dirty="0" err="1">
                <a:solidFill>
                  <a:srgbClr val="000000"/>
                </a:solidFill>
              </a:rPr>
              <a:t>Ammann</a:t>
            </a:r>
            <a:r>
              <a:rPr lang="en-US" sz="1200" dirty="0">
                <a:solidFill>
                  <a:srgbClr val="000000"/>
                </a:solidFill>
              </a:rPr>
              <a:t> RA, </a:t>
            </a:r>
            <a:r>
              <a:rPr lang="en-US" sz="1200" dirty="0" err="1">
                <a:solidFill>
                  <a:srgbClr val="000000"/>
                </a:solidFill>
              </a:rPr>
              <a:t>Beauchemin</a:t>
            </a:r>
            <a:r>
              <a:rPr lang="en-US" sz="1200" dirty="0">
                <a:solidFill>
                  <a:srgbClr val="000000"/>
                </a:solidFill>
              </a:rPr>
              <a:t> M, et al. Guideline for the Management of Fever and Neutropenia in Children with Cancer and Hematopoietic Stem-Cell Transplantation Recipients: 2017 Update. J </a:t>
            </a:r>
            <a:r>
              <a:rPr lang="en-US" sz="1200" dirty="0" err="1">
                <a:solidFill>
                  <a:srgbClr val="000000"/>
                </a:solidFill>
              </a:rPr>
              <a:t>Clin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Oncol</a:t>
            </a:r>
            <a:r>
              <a:rPr lang="en-US" sz="1200" dirty="0">
                <a:solidFill>
                  <a:srgbClr val="000000"/>
                </a:solidFill>
              </a:rPr>
              <a:t>. 2017 Jun 20;35(18):2082–94. </a:t>
            </a:r>
          </a:p>
          <a:p>
            <a:pPr marL="230188" indent="-230188"/>
            <a:r>
              <a:rPr lang="en-US" sz="1200" dirty="0" err="1">
                <a:solidFill>
                  <a:srgbClr val="000000"/>
                </a:solidFill>
              </a:rPr>
              <a:t>Lehrnbecher</a:t>
            </a:r>
            <a:r>
              <a:rPr lang="en-US" sz="1200" dirty="0">
                <a:solidFill>
                  <a:srgbClr val="000000"/>
                </a:solidFill>
              </a:rPr>
              <a:t> T, Fisher BT, Phillips B, Alexander S, </a:t>
            </a:r>
            <a:r>
              <a:rPr lang="en-US" sz="1200" dirty="0" err="1">
                <a:solidFill>
                  <a:srgbClr val="000000"/>
                </a:solidFill>
              </a:rPr>
              <a:t>Ammann</a:t>
            </a:r>
            <a:r>
              <a:rPr lang="en-US" sz="1200" dirty="0">
                <a:solidFill>
                  <a:srgbClr val="000000"/>
                </a:solidFill>
              </a:rPr>
              <a:t> RA, </a:t>
            </a:r>
            <a:r>
              <a:rPr lang="en-US" sz="1200" dirty="0" err="1">
                <a:solidFill>
                  <a:srgbClr val="000000"/>
                </a:solidFill>
              </a:rPr>
              <a:t>Beauchemin</a:t>
            </a:r>
            <a:r>
              <a:rPr lang="en-US" sz="1200" dirty="0">
                <a:solidFill>
                  <a:srgbClr val="000000"/>
                </a:solidFill>
              </a:rPr>
              <a:t> M, et al. Guideline for Antibacterial Prophylaxis Administration in Pediatric Cancer and Hematopoietic Stem Cell Transplantation. CLIN INFECT DIS. 5 ed. 2019 Nov 2;71(1):226–36. </a:t>
            </a:r>
          </a:p>
        </p:txBody>
      </p:sp>
    </p:spTree>
    <p:extLst>
      <p:ext uri="{BB962C8B-B14F-4D97-AF65-F5344CB8AC3E}">
        <p14:creationId xmlns:p14="http://schemas.microsoft.com/office/powerpoint/2010/main" val="2298711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0515600" cy="4084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Fungal infection (prophylaxis)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110079"/>
              </p:ext>
            </p:extLst>
          </p:nvPr>
        </p:nvGraphicFramePr>
        <p:xfrm>
          <a:off x="425450" y="1089692"/>
          <a:ext cx="11294070" cy="4424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1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Caveats/comments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organisms</a:t>
                      </a:r>
                      <a:r>
                        <a:rPr lang="en-US" baseline="0" dirty="0"/>
                        <a:t> are we targeting?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Invasive</a:t>
                      </a:r>
                      <a:r>
                        <a:rPr lang="en-US" baseline="0" dirty="0"/>
                        <a:t> fungal infection with:</a:t>
                      </a:r>
                    </a:p>
                    <a:p>
                      <a:r>
                        <a:rPr lang="en-US" baseline="0" dirty="0"/>
                        <a:t>Yeast (Candida)</a:t>
                      </a:r>
                    </a:p>
                    <a:p>
                      <a:r>
                        <a:rPr lang="en-US" baseline="0" dirty="0"/>
                        <a:t>Mold (</a:t>
                      </a:r>
                      <a:r>
                        <a:rPr lang="en-US" baseline="0" dirty="0" err="1"/>
                        <a:t>Aspergillus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zygomycosis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Fusarium</a:t>
                      </a:r>
                      <a:r>
                        <a:rPr lang="en-US" baseline="0" dirty="0"/>
                        <a:t>, other)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is driving the risk?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</a:t>
                      </a:r>
                      <a:r>
                        <a:rPr lang="en-US" baseline="0" dirty="0"/>
                        <a:t> n</a:t>
                      </a:r>
                      <a:r>
                        <a:rPr lang="en-US" dirty="0"/>
                        <a:t>eutropenia</a:t>
                      </a:r>
                      <a:r>
                        <a:rPr lang="en-US" baseline="0" dirty="0"/>
                        <a:t> &gt;7 days, empiric antibiotics, presence of catheter, suppression of T cell function, special populations (i.e. CGD)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 should get prophylaxis?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Allo</a:t>
                      </a:r>
                      <a:r>
                        <a:rPr lang="en-US" dirty="0"/>
                        <a:t> HSCT recipients</a:t>
                      </a:r>
                    </a:p>
                    <a:p>
                      <a:r>
                        <a:rPr lang="en-US" dirty="0"/>
                        <a:t>Patients undergoing AML</a:t>
                      </a:r>
                      <a:r>
                        <a:rPr lang="en-US" baseline="0" dirty="0"/>
                        <a:t> induction/MDS</a:t>
                      </a:r>
                    </a:p>
                    <a:p>
                      <a:r>
                        <a:rPr lang="en-US" dirty="0"/>
                        <a:t>Autologous SCT recipients with neutropenia &gt;7d</a:t>
                      </a:r>
                    </a:p>
                    <a:p>
                      <a:r>
                        <a:rPr lang="en-US" dirty="0"/>
                        <a:t>Chronic</a:t>
                      </a:r>
                      <a:r>
                        <a:rPr lang="en-US" baseline="0" dirty="0"/>
                        <a:t> granulomatous disease patients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2020 guidelines reflect change in epidemiology and new evidence to recommend</a:t>
                      </a:r>
                      <a:r>
                        <a:rPr lang="en-US" sz="1400" baseline="0" dirty="0"/>
                        <a:t> using a mold-active agent for prophylaxis i.e.: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 err="1"/>
                        <a:t>Echinocandin</a:t>
                      </a:r>
                      <a:r>
                        <a:rPr lang="en-US" sz="1400" baseline="0" dirty="0"/>
                        <a:t> or mold-active azole (</a:t>
                      </a:r>
                      <a:r>
                        <a:rPr lang="en-US" sz="1400" baseline="0" dirty="0" err="1"/>
                        <a:t>voriconazole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itraconazole</a:t>
                      </a:r>
                      <a:r>
                        <a:rPr lang="en-US" sz="1400" baseline="0" dirty="0"/>
                        <a:t>); consider </a:t>
                      </a:r>
                      <a:r>
                        <a:rPr lang="en-US" sz="1400" baseline="0" dirty="0" err="1"/>
                        <a:t>posaconazole</a:t>
                      </a:r>
                      <a:r>
                        <a:rPr lang="en-US" sz="1400" baseline="0" dirty="0"/>
                        <a:t> for ≥13y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agent(s) should be used?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Fluconazole</a:t>
                      </a:r>
                    </a:p>
                    <a:p>
                      <a:r>
                        <a:rPr lang="en-US" dirty="0"/>
                        <a:t>Alternatives: </a:t>
                      </a:r>
                      <a:r>
                        <a:rPr lang="en-US" dirty="0" err="1"/>
                        <a:t>echinocandin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posaconazole</a:t>
                      </a:r>
                      <a:r>
                        <a:rPr lang="en-US" baseline="0" dirty="0"/>
                        <a:t> (≥13y)</a:t>
                      </a:r>
                    </a:p>
                    <a:p>
                      <a:r>
                        <a:rPr lang="en-US" baseline="0" dirty="0" err="1"/>
                        <a:t>Itraconazole</a:t>
                      </a:r>
                      <a:r>
                        <a:rPr lang="en-US" baseline="0" dirty="0"/>
                        <a:t> for CGD patients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39933" y="5708059"/>
            <a:ext cx="8209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200" dirty="0">
                <a:solidFill>
                  <a:srgbClr val="7F7F7F"/>
                </a:solidFill>
              </a:rPr>
              <a:t>Science M, Robinson PD, MacDonald T, </a:t>
            </a:r>
            <a:r>
              <a:rPr lang="en-US" sz="1200" dirty="0" err="1">
                <a:solidFill>
                  <a:srgbClr val="7F7F7F"/>
                </a:solidFill>
              </a:rPr>
              <a:t>Rassekh</a:t>
            </a:r>
            <a:r>
              <a:rPr lang="en-US" sz="1200" dirty="0">
                <a:solidFill>
                  <a:srgbClr val="7F7F7F"/>
                </a:solidFill>
              </a:rPr>
              <a:t> SR, Dupuis LL, Sung L. Guideline for primary antifungal prophylaxis for pediatric patients with cancer or hematopoietic stem cell transplant recipients. </a:t>
            </a:r>
            <a:r>
              <a:rPr lang="en-US" sz="1200" dirty="0" err="1">
                <a:solidFill>
                  <a:srgbClr val="7F7F7F"/>
                </a:solidFill>
              </a:rPr>
              <a:t>Pediatr</a:t>
            </a:r>
            <a:r>
              <a:rPr lang="en-US" sz="1200" dirty="0">
                <a:solidFill>
                  <a:srgbClr val="7F7F7F"/>
                </a:solidFill>
              </a:rPr>
              <a:t> Blood Cancer. 2013 Nov 26;61(3):393–400. </a:t>
            </a:r>
          </a:p>
          <a:p>
            <a:pPr marL="230188" indent="-230188"/>
            <a:r>
              <a:rPr lang="en-US" sz="1200" dirty="0" err="1">
                <a:solidFill>
                  <a:srgbClr val="7F7F7F"/>
                </a:solidFill>
              </a:rPr>
              <a:t>Lehrnbecher</a:t>
            </a:r>
            <a:r>
              <a:rPr lang="en-US" sz="1200" dirty="0">
                <a:solidFill>
                  <a:srgbClr val="7F7F7F"/>
                </a:solidFill>
              </a:rPr>
              <a:t> T, Fisher BT, Phillips B, </a:t>
            </a:r>
            <a:r>
              <a:rPr lang="en-US" sz="1200" dirty="0" err="1">
                <a:solidFill>
                  <a:srgbClr val="7F7F7F"/>
                </a:solidFill>
              </a:rPr>
              <a:t>Beauchemin</a:t>
            </a:r>
            <a:r>
              <a:rPr lang="en-US" sz="1200" dirty="0">
                <a:solidFill>
                  <a:srgbClr val="7F7F7F"/>
                </a:solidFill>
              </a:rPr>
              <a:t> M, </a:t>
            </a:r>
            <a:r>
              <a:rPr lang="en-US" sz="1200" dirty="0" err="1">
                <a:solidFill>
                  <a:srgbClr val="7F7F7F"/>
                </a:solidFill>
              </a:rPr>
              <a:t>Carlesse</a:t>
            </a:r>
            <a:r>
              <a:rPr lang="en-US" sz="1200" dirty="0">
                <a:solidFill>
                  <a:srgbClr val="7F7F7F"/>
                </a:solidFill>
              </a:rPr>
              <a:t> F, </a:t>
            </a:r>
            <a:r>
              <a:rPr lang="en-US" sz="1200" dirty="0" err="1">
                <a:solidFill>
                  <a:srgbClr val="7F7F7F"/>
                </a:solidFill>
              </a:rPr>
              <a:t>Castagnola</a:t>
            </a:r>
            <a:r>
              <a:rPr lang="en-US" sz="1200" dirty="0">
                <a:solidFill>
                  <a:srgbClr val="7F7F7F"/>
                </a:solidFill>
              </a:rPr>
              <a:t> E, et al. Clinical Practice Guideline for Systemic Antifungal Prophylaxis in Pediatric Patients With Cancer and Hematopoietic Stem-Cell Transplantation Recipients. J </a:t>
            </a:r>
            <a:r>
              <a:rPr lang="en-US" sz="1200" dirty="0" err="1">
                <a:solidFill>
                  <a:srgbClr val="7F7F7F"/>
                </a:solidFill>
              </a:rPr>
              <a:t>Clin</a:t>
            </a:r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err="1">
                <a:solidFill>
                  <a:srgbClr val="7F7F7F"/>
                </a:solidFill>
              </a:rPr>
              <a:t>Oncol</a:t>
            </a:r>
            <a:r>
              <a:rPr lang="en-US" sz="1200" dirty="0">
                <a:solidFill>
                  <a:srgbClr val="7F7F7F"/>
                </a:solidFill>
              </a:rPr>
              <a:t>. 2020 Sep 20;38(27):3205–16. </a:t>
            </a:r>
          </a:p>
        </p:txBody>
      </p:sp>
    </p:spTree>
    <p:extLst>
      <p:ext uri="{BB962C8B-B14F-4D97-AF65-F5344CB8AC3E}">
        <p14:creationId xmlns:p14="http://schemas.microsoft.com/office/powerpoint/2010/main" val="1122394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301625"/>
            <a:ext cx="11414064" cy="40842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Fungal infection (empiric for fever and neutropenia)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34341"/>
              </p:ext>
            </p:extLst>
          </p:nvPr>
        </p:nvGraphicFramePr>
        <p:xfrm>
          <a:off x="425450" y="1089692"/>
          <a:ext cx="11294070" cy="4368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14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Caveats/comments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organisms</a:t>
                      </a:r>
                      <a:r>
                        <a:rPr lang="en-US" baseline="0" dirty="0"/>
                        <a:t> are we targeting?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Invasive</a:t>
                      </a:r>
                      <a:r>
                        <a:rPr lang="en-US" baseline="0" dirty="0"/>
                        <a:t> fungal infection with:</a:t>
                      </a:r>
                    </a:p>
                    <a:p>
                      <a:r>
                        <a:rPr lang="en-US" baseline="0" dirty="0"/>
                        <a:t>Yeast (Candida)</a:t>
                      </a:r>
                    </a:p>
                    <a:p>
                      <a:r>
                        <a:rPr lang="en-US" baseline="0" dirty="0"/>
                        <a:t>Mold (</a:t>
                      </a:r>
                      <a:r>
                        <a:rPr lang="en-US" baseline="0" dirty="0" err="1"/>
                        <a:t>Aspergillus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zygomycosis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Fusarium</a:t>
                      </a:r>
                      <a:r>
                        <a:rPr lang="en-US" baseline="0" dirty="0"/>
                        <a:t>, other)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is driving the risk?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</a:t>
                      </a:r>
                      <a:r>
                        <a:rPr lang="en-US" baseline="0" dirty="0"/>
                        <a:t> n</a:t>
                      </a:r>
                      <a:r>
                        <a:rPr lang="en-US" dirty="0"/>
                        <a:t>eutropenia</a:t>
                      </a:r>
                      <a:r>
                        <a:rPr lang="en-US" baseline="0" dirty="0"/>
                        <a:t> &gt;7 days, empiric antibiotics, presence of catheter, suppression of T cell 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Who should be considered</a:t>
                      </a:r>
                      <a:r>
                        <a:rPr lang="en-US" baseline="0" dirty="0"/>
                        <a:t> for </a:t>
                      </a:r>
                      <a:r>
                        <a:rPr lang="en-US" dirty="0"/>
                        <a:t>empiric</a:t>
                      </a:r>
                      <a:r>
                        <a:rPr lang="en-US" baseline="0" dirty="0"/>
                        <a:t> coverage</a:t>
                      </a:r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Allo</a:t>
                      </a:r>
                      <a:r>
                        <a:rPr lang="en-US" dirty="0"/>
                        <a:t> HSCT recipients</a:t>
                      </a:r>
                    </a:p>
                    <a:p>
                      <a:r>
                        <a:rPr lang="en-US" dirty="0"/>
                        <a:t>Patients undergoing AML</a:t>
                      </a:r>
                      <a:r>
                        <a:rPr lang="en-US" baseline="0" dirty="0"/>
                        <a:t> induction/MDS</a:t>
                      </a:r>
                    </a:p>
                    <a:p>
                      <a:r>
                        <a:rPr lang="en-US" dirty="0"/>
                        <a:t>Patients with</a:t>
                      </a:r>
                      <a:r>
                        <a:rPr lang="en-US" baseline="0" dirty="0"/>
                        <a:t> high risk ALL or relapsed leukemia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When should empiric</a:t>
                      </a:r>
                      <a:r>
                        <a:rPr lang="en-US" baseline="0" dirty="0"/>
                        <a:t> anti-</a:t>
                      </a:r>
                      <a:r>
                        <a:rPr lang="en-US" baseline="0" dirty="0" err="1"/>
                        <a:t>fungals</a:t>
                      </a:r>
                      <a:r>
                        <a:rPr lang="en-US" baseline="0" dirty="0"/>
                        <a:t> be started?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 patients with ≥96h F&amp;N unresponsive to broad-spectrum</a:t>
                      </a:r>
                      <a:r>
                        <a:rPr lang="en-US" baseline="0" dirty="0"/>
                        <a:t> antibiotics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Because</a:t>
                      </a:r>
                      <a:r>
                        <a:rPr lang="en-US" sz="1400" baseline="0" dirty="0"/>
                        <a:t> of poor positive and negative predictive value, </a:t>
                      </a:r>
                      <a:r>
                        <a:rPr lang="en-US" sz="1400" baseline="0" dirty="0" err="1"/>
                        <a:t>galactomannan</a:t>
                      </a:r>
                      <a:r>
                        <a:rPr lang="en-US" sz="1400" baseline="0" dirty="0"/>
                        <a:t>, BD </a:t>
                      </a:r>
                      <a:r>
                        <a:rPr lang="en-US" sz="1400" baseline="0" dirty="0" err="1"/>
                        <a:t>glucan</a:t>
                      </a:r>
                      <a:r>
                        <a:rPr lang="en-US" sz="1400" baseline="0" dirty="0"/>
                        <a:t>, fungal PCRs are not recommended for guidance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agent(s) should be used?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Echinocandin</a:t>
                      </a:r>
                      <a:r>
                        <a:rPr lang="en-US" baseline="0" dirty="0"/>
                        <a:t> or liposomal amphotericin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09930" y="6027557"/>
            <a:ext cx="7859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/>
            <a:r>
              <a:rPr lang="en-US" sz="1200" dirty="0" err="1">
                <a:solidFill>
                  <a:srgbClr val="7F7F7F"/>
                </a:solidFill>
              </a:rPr>
              <a:t>Lehrnbecher</a:t>
            </a:r>
            <a:r>
              <a:rPr lang="en-US" sz="1200" dirty="0">
                <a:solidFill>
                  <a:srgbClr val="7F7F7F"/>
                </a:solidFill>
              </a:rPr>
              <a:t> T, Robinson P, Fisher B, Alexander S, </a:t>
            </a:r>
            <a:r>
              <a:rPr lang="en-US" sz="1200" dirty="0" err="1">
                <a:solidFill>
                  <a:srgbClr val="7F7F7F"/>
                </a:solidFill>
              </a:rPr>
              <a:t>Ammann</a:t>
            </a:r>
            <a:r>
              <a:rPr lang="en-US" sz="1200" dirty="0">
                <a:solidFill>
                  <a:srgbClr val="7F7F7F"/>
                </a:solidFill>
              </a:rPr>
              <a:t> RA, </a:t>
            </a:r>
            <a:r>
              <a:rPr lang="en-US" sz="1200" dirty="0" err="1">
                <a:solidFill>
                  <a:srgbClr val="7F7F7F"/>
                </a:solidFill>
              </a:rPr>
              <a:t>Beauchemin</a:t>
            </a:r>
            <a:r>
              <a:rPr lang="en-US" sz="1200" dirty="0">
                <a:solidFill>
                  <a:srgbClr val="7F7F7F"/>
                </a:solidFill>
              </a:rPr>
              <a:t> M, et al. Guideline for the Management of Fever and Neutropenia in Children with Cancer and Hematopoietic Stem-Cell Transplantation Recipients: 2017 Update. J </a:t>
            </a:r>
            <a:r>
              <a:rPr lang="en-US" sz="1200" dirty="0" err="1">
                <a:solidFill>
                  <a:srgbClr val="7F7F7F"/>
                </a:solidFill>
              </a:rPr>
              <a:t>Clin</a:t>
            </a:r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err="1">
                <a:solidFill>
                  <a:srgbClr val="7F7F7F"/>
                </a:solidFill>
              </a:rPr>
              <a:t>Oncol</a:t>
            </a:r>
            <a:r>
              <a:rPr lang="en-US" sz="1200" dirty="0">
                <a:solidFill>
                  <a:srgbClr val="7F7F7F"/>
                </a:solidFill>
              </a:rPr>
              <a:t>. 2017 Jun 20;35(18):2082–94. </a:t>
            </a:r>
          </a:p>
        </p:txBody>
      </p:sp>
    </p:spTree>
    <p:extLst>
      <p:ext uri="{BB962C8B-B14F-4D97-AF65-F5344CB8AC3E}">
        <p14:creationId xmlns:p14="http://schemas.microsoft.com/office/powerpoint/2010/main" val="1234303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81609"/>
            <a:ext cx="10515600" cy="6826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6600"/>
                </a:solidFill>
              </a:rPr>
              <a:t>Pneumocystis </a:t>
            </a:r>
            <a:r>
              <a:rPr lang="en-US" dirty="0" err="1">
                <a:solidFill>
                  <a:srgbClr val="FF6600"/>
                </a:solidFill>
              </a:rPr>
              <a:t>jirovecii</a:t>
            </a:r>
            <a:r>
              <a:rPr lang="en-US" dirty="0">
                <a:solidFill>
                  <a:srgbClr val="FF6600"/>
                </a:solidFill>
              </a:rPr>
              <a:t> infection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2008834"/>
            <a:ext cx="114458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Prophylaxis:	Trimethoprim-</a:t>
            </a:r>
            <a:r>
              <a:rPr lang="en-US" sz="2400" dirty="0" err="1"/>
              <a:t>sulfamethoxazole</a:t>
            </a:r>
            <a:endParaRPr lang="en-US" sz="2400" dirty="0"/>
          </a:p>
          <a:p>
            <a:r>
              <a:rPr lang="en-US" sz="1800" dirty="0"/>
              <a:t>150 mg TMP/m2/day (5 mg/kg/day) divided BID TIW consecutive days most tested</a:t>
            </a:r>
          </a:p>
          <a:p>
            <a:endParaRPr lang="en-US" sz="2400" dirty="0"/>
          </a:p>
          <a:p>
            <a:r>
              <a:rPr lang="en-US" sz="2400" dirty="0"/>
              <a:t>Alternatives to TMP/SMX:</a:t>
            </a:r>
          </a:p>
          <a:p>
            <a:r>
              <a:rPr lang="en-US" sz="1800" dirty="0" err="1"/>
              <a:t>atovaquone</a:t>
            </a:r>
            <a:r>
              <a:rPr lang="en-US" sz="1800" dirty="0"/>
              <a:t>, </a:t>
            </a:r>
            <a:r>
              <a:rPr lang="en-US" sz="1800" dirty="0" err="1"/>
              <a:t>dapsone</a:t>
            </a:r>
            <a:r>
              <a:rPr lang="en-US" sz="1800" dirty="0"/>
              <a:t>, aerosolized </a:t>
            </a:r>
            <a:r>
              <a:rPr lang="en-US" sz="1800" dirty="0" err="1"/>
              <a:t>pentamidine</a:t>
            </a:r>
            <a:r>
              <a:rPr lang="en-US" sz="1800" dirty="0"/>
              <a:t>, intravenous </a:t>
            </a:r>
            <a:r>
              <a:rPr lang="en-US" sz="1800" dirty="0" err="1"/>
              <a:t>pentamidine</a:t>
            </a:r>
            <a:r>
              <a:rPr lang="en-US" sz="1800" dirty="0"/>
              <a:t>, clindamycin plus </a:t>
            </a:r>
            <a:r>
              <a:rPr lang="en-US" sz="1800" dirty="0" err="1"/>
              <a:t>primaquine</a:t>
            </a:r>
            <a:r>
              <a:rPr lang="en-US" sz="1800" dirty="0"/>
              <a:t>, </a:t>
            </a:r>
            <a:r>
              <a:rPr lang="en-US" sz="1800" dirty="0" err="1"/>
              <a:t>sulfadoxine</a:t>
            </a:r>
            <a:r>
              <a:rPr lang="en-US" sz="1800" dirty="0"/>
              <a:t> plus </a:t>
            </a:r>
            <a:r>
              <a:rPr lang="en-US" sz="1800" dirty="0" err="1"/>
              <a:t>pyrimethamine</a:t>
            </a:r>
            <a:endParaRPr lang="en-US" sz="1800" dirty="0"/>
          </a:p>
          <a:p>
            <a:r>
              <a:rPr lang="en-US" sz="1800" dirty="0"/>
              <a:t>few if any studies in non-HIV patients comparing efficacy</a:t>
            </a:r>
          </a:p>
          <a:p>
            <a:endParaRPr lang="en-US" sz="2400" dirty="0"/>
          </a:p>
          <a:p>
            <a:r>
              <a:rPr lang="en-US" sz="2400" dirty="0"/>
              <a:t>Treatment: Trimethoprim-</a:t>
            </a:r>
            <a:r>
              <a:rPr lang="en-US" sz="2400" dirty="0" err="1"/>
              <a:t>sulfamethoxazole</a:t>
            </a:r>
            <a:endParaRPr lang="en-US" sz="2400" dirty="0"/>
          </a:p>
          <a:p>
            <a:r>
              <a:rPr lang="en-US" sz="1800" dirty="0"/>
              <a:t>15-20 mg/kg/day divided TID-QID, PO or IV for 14-21 days</a:t>
            </a:r>
          </a:p>
          <a:p>
            <a:r>
              <a:rPr lang="en-US" sz="1800" dirty="0"/>
              <a:t>adjunctive corticosteroids shown to be effective in HIV, less certain in non-HIV</a:t>
            </a:r>
          </a:p>
          <a:p>
            <a:r>
              <a:rPr lang="en-US" sz="2400" dirty="0"/>
              <a:t>Alternatives to TMP/SMX:</a:t>
            </a:r>
          </a:p>
          <a:p>
            <a:r>
              <a:rPr lang="en-US" sz="1800" dirty="0"/>
              <a:t>mild disease: </a:t>
            </a:r>
            <a:r>
              <a:rPr lang="en-US" sz="1800" dirty="0" err="1"/>
              <a:t>atovaquone</a:t>
            </a:r>
            <a:r>
              <a:rPr lang="en-US" sz="1800" dirty="0"/>
              <a:t>, severe disease: </a:t>
            </a:r>
            <a:r>
              <a:rPr lang="en-US" sz="1800" dirty="0" err="1"/>
              <a:t>pentamidine</a:t>
            </a:r>
            <a:r>
              <a:rPr lang="en-US" sz="1800" dirty="0"/>
              <a:t> IV, clindamycin plus </a:t>
            </a:r>
            <a:r>
              <a:rPr lang="en-US" sz="1800" dirty="0" err="1"/>
              <a:t>primaquine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8624" y="922518"/>
            <a:ext cx="11477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Any patient with CD4 </a:t>
            </a:r>
            <a:r>
              <a:rPr lang="en-US" sz="2400" dirty="0" err="1"/>
              <a:t>lymphopenia</a:t>
            </a:r>
            <a:r>
              <a:rPr lang="en-US" sz="2400" dirty="0"/>
              <a:t> is at risk (high dose chemotherapy, HSCT, solid organ transplant, primary immunodeficiency with low CD4 count or function)</a:t>
            </a:r>
          </a:p>
        </p:txBody>
      </p:sp>
    </p:spTree>
    <p:extLst>
      <p:ext uri="{BB962C8B-B14F-4D97-AF65-F5344CB8AC3E}">
        <p14:creationId xmlns:p14="http://schemas.microsoft.com/office/powerpoint/2010/main" val="1877939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147415"/>
            <a:ext cx="10515600" cy="30841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Prevention of viral infections in HSCT recipients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9690"/>
              </p:ext>
            </p:extLst>
          </p:nvPr>
        </p:nvGraphicFramePr>
        <p:xfrm>
          <a:off x="285456" y="619657"/>
          <a:ext cx="11294068" cy="5283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9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Viral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HSV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VZV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is driving the risk?</a:t>
                      </a:r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r>
                        <a:rPr lang="en-US" baseline="0" dirty="0"/>
                        <a:t> cell </a:t>
                      </a:r>
                      <a:r>
                        <a:rPr lang="en-US" baseline="0" dirty="0" err="1"/>
                        <a:t>lymphopenia</a:t>
                      </a:r>
                      <a:r>
                        <a:rPr lang="en-US" baseline="0" dirty="0"/>
                        <a:t>, GVHD prophylaxis and treatment, poor </a:t>
                      </a:r>
                      <a:r>
                        <a:rPr lang="en-US" baseline="0" dirty="0" err="1"/>
                        <a:t>IgG</a:t>
                      </a:r>
                      <a:r>
                        <a:rPr lang="en-US" baseline="0" dirty="0"/>
                        <a:t> production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Clinical pearls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 manifest as worse</a:t>
                      </a:r>
                      <a:r>
                        <a:rPr lang="en-US" sz="1400" baseline="0" dirty="0"/>
                        <a:t> than usual </a:t>
                      </a:r>
                      <a:r>
                        <a:rPr lang="en-US" sz="1400" baseline="0" dirty="0" err="1"/>
                        <a:t>mucositis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Viremia</a:t>
                      </a:r>
                      <a:r>
                        <a:rPr lang="en-US" sz="1400" dirty="0"/>
                        <a:t> and organ disease are often discordant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Consider IVIG or </a:t>
                      </a:r>
                      <a:r>
                        <a:rPr lang="en-US" sz="1400" dirty="0" err="1"/>
                        <a:t>VZIg</a:t>
                      </a:r>
                      <a:r>
                        <a:rPr lang="en-US" sz="1400" dirty="0"/>
                        <a:t> &lt;96h post-exposure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/>
                        <a:t>Who</a:t>
                      </a:r>
                      <a:r>
                        <a:rPr lang="en-US" sz="1600" baseline="0"/>
                        <a:t> needs </a:t>
                      </a:r>
                      <a:r>
                        <a:rPr lang="en-US" sz="1600" baseline="0" dirty="0"/>
                        <a:t>prevention measures and when?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Seropositive patients </a:t>
                      </a:r>
                    </a:p>
                    <a:p>
                      <a:r>
                        <a:rPr lang="en-US" sz="1600" dirty="0"/>
                        <a:t>&lt;30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Seropositive</a:t>
                      </a:r>
                      <a:r>
                        <a:rPr lang="en-US" sz="1600" baseline="0"/>
                        <a:t> patient and/or donor</a:t>
                      </a:r>
                    </a:p>
                    <a:p>
                      <a:r>
                        <a:rPr lang="en-US" sz="1600" baseline="0"/>
                        <a:t>Greatest risk &lt;100 days</a:t>
                      </a:r>
                    </a:p>
                    <a:p>
                      <a:r>
                        <a:rPr lang="en-US" sz="1400" baseline="0"/>
                        <a:t>(avoid transmission to CMV-patients by using CMV- or leukofiltered blood products)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Patients who have had wild-type Varicella infection</a:t>
                      </a:r>
                    </a:p>
                    <a:p>
                      <a:r>
                        <a:rPr lang="en-US" sz="1600" dirty="0"/>
                        <a:t>Up to 1y 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How</a:t>
                      </a:r>
                      <a:r>
                        <a:rPr lang="en-US" sz="1600" baseline="0" dirty="0"/>
                        <a:t> to </a:t>
                      </a:r>
                      <a:r>
                        <a:rPr lang="en-US" sz="1600" baseline="0" dirty="0" err="1"/>
                        <a:t>prophylax</a:t>
                      </a:r>
                      <a:r>
                        <a:rPr lang="en-US" sz="1600" baseline="0" dirty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Acyclovir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Screen and treat pre-emptively</a:t>
                      </a:r>
                    </a:p>
                    <a:p>
                      <a:r>
                        <a:rPr lang="en-US" sz="1600" dirty="0"/>
                        <a:t>Acyclovir, </a:t>
                      </a:r>
                      <a:r>
                        <a:rPr lang="en-US" sz="1600" dirty="0" err="1"/>
                        <a:t>foscarnet</a:t>
                      </a:r>
                      <a:endParaRPr lang="en-US" sz="1600" dirty="0"/>
                    </a:p>
                    <a:p>
                      <a:r>
                        <a:rPr lang="en-US" sz="1600" dirty="0" err="1"/>
                        <a:t>Ganciclovir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valganciclovir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Acyclovir, </a:t>
                      </a:r>
                      <a:r>
                        <a:rPr lang="en-US" sz="1600" dirty="0" err="1"/>
                        <a:t>valacyclovir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en-US" sz="1600" dirty="0"/>
                        <a:t>How to treat confirmed infection?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Acyclovir 10 mg/kg IV every 8 hours, in &gt;12y or adult 5 mg/kg IV every 8 hours</a:t>
                      </a:r>
                    </a:p>
                    <a:p>
                      <a:endParaRPr lang="en-US" sz="800" dirty="0"/>
                    </a:p>
                    <a:p>
                      <a:r>
                        <a:rPr lang="en-US" sz="1600" dirty="0" err="1"/>
                        <a:t>Foscarnet</a:t>
                      </a:r>
                      <a:r>
                        <a:rPr lang="en-US" sz="1600" dirty="0"/>
                        <a:t> if resistant recommendation for adults 40 mg/kg IV every 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Ganciclovir</a:t>
                      </a:r>
                      <a:r>
                        <a:rPr lang="en-US" sz="1600" dirty="0"/>
                        <a:t> 5 mg/kg/dose IV twice a day </a:t>
                      </a:r>
                    </a:p>
                    <a:p>
                      <a:r>
                        <a:rPr lang="en-US" sz="1600" dirty="0" err="1"/>
                        <a:t>Valganciclovir</a:t>
                      </a:r>
                      <a:r>
                        <a:rPr lang="en-US" sz="1600" dirty="0"/>
                        <a:t> orally</a:t>
                      </a:r>
                    </a:p>
                    <a:p>
                      <a:r>
                        <a:rPr lang="en-US" sz="1600" dirty="0" err="1"/>
                        <a:t>Foscarnet</a:t>
                      </a:r>
                      <a:r>
                        <a:rPr lang="en-US" sz="1600" dirty="0"/>
                        <a:t> 180 mg/kg/day IV divided 2-3 times/day </a:t>
                      </a:r>
                    </a:p>
                    <a:p>
                      <a:r>
                        <a:rPr lang="en-US" sz="1600" dirty="0" err="1"/>
                        <a:t>Cidofovir</a:t>
                      </a:r>
                      <a:r>
                        <a:rPr lang="en-US" sz="1600" baseline="0" dirty="0"/>
                        <a:t> has </a:t>
                      </a:r>
                      <a:r>
                        <a:rPr lang="en-US" sz="16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Acyclovir 1500 mg/m2/day IV divided every 8 hours, adjust for renal insufficiency and hydrate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Oral acyclovir or </a:t>
                      </a:r>
                      <a:r>
                        <a:rPr lang="en-US" sz="1600" dirty="0" err="1"/>
                        <a:t>valacyclovir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516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9558" y="36702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Immunocompromise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Diagnosis, management and treatment of infections in the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immunocompromised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immunodeficiency states made easy</a:t>
            </a:r>
          </a:p>
        </p:txBody>
      </p:sp>
    </p:spTree>
    <p:extLst>
      <p:ext uri="{BB962C8B-B14F-4D97-AF65-F5344CB8AC3E}">
        <p14:creationId xmlns:p14="http://schemas.microsoft.com/office/powerpoint/2010/main" val="3138324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55" y="479621"/>
            <a:ext cx="10515600" cy="762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Primary immunodeficiency states in one slide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30375" y="2327275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/>
              <a:t>			</a:t>
            </a:r>
          </a:p>
          <a:p>
            <a:r>
              <a:rPr lang="en-US" dirty="0"/>
              <a:t>T cells		</a:t>
            </a:r>
          </a:p>
          <a:p>
            <a:endParaRPr lang="en-US" sz="4000" dirty="0"/>
          </a:p>
          <a:p>
            <a:r>
              <a:rPr lang="en-US" dirty="0"/>
              <a:t>B cells		</a:t>
            </a:r>
          </a:p>
          <a:p>
            <a:endParaRPr lang="en-US" sz="4000" dirty="0"/>
          </a:p>
          <a:p>
            <a:r>
              <a:rPr lang="en-US" dirty="0"/>
              <a:t>Neutrophils	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0575" y="1736725"/>
            <a:ext cx="557917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u="sng" dirty="0"/>
              <a:t>Absent</a:t>
            </a:r>
            <a:r>
              <a:rPr lang="en-US" sz="3200" dirty="0"/>
              <a:t>		</a:t>
            </a:r>
            <a:r>
              <a:rPr lang="en-US" sz="3200" u="sng" dirty="0"/>
              <a:t>Present/Broken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822825" y="2849563"/>
            <a:ext cx="94789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SCID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18438" y="2879725"/>
            <a:ext cx="155643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dirty="0"/>
              <a:t>Ex: WAS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22825" y="3916363"/>
            <a:ext cx="8076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XLA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26375" y="3946525"/>
            <a:ext cx="16764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Ex: CVID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22825" y="5013325"/>
            <a:ext cx="8569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SCN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810500" y="5013325"/>
            <a:ext cx="149552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/>
              <a:t>Ex: CGD</a:t>
            </a:r>
          </a:p>
        </p:txBody>
      </p:sp>
    </p:spTree>
    <p:extLst>
      <p:ext uri="{BB962C8B-B14F-4D97-AF65-F5344CB8AC3E}">
        <p14:creationId xmlns:p14="http://schemas.microsoft.com/office/powerpoint/2010/main" val="26782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/>
              <a:t>Primary immunodeficiency states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XLA (X-linked </a:t>
            </a:r>
            <a:r>
              <a:rPr lang="en-US" altLang="en-US" sz="2400" dirty="0" err="1">
                <a:cs typeface="ＭＳ Ｐゴシック" charset="0"/>
              </a:rPr>
              <a:t>agammaglobulinemia</a:t>
            </a:r>
            <a:r>
              <a:rPr lang="en-US" altLang="en-US" sz="2400" dirty="0"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>
                <a:cs typeface="ＭＳ Ｐゴシック" charset="0"/>
              </a:rPr>
              <a:t>dysregulated</a:t>
            </a:r>
            <a:endParaRPr lang="en-US" altLang="en-US" sz="2400" dirty="0"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</a:t>
            </a:r>
            <a:r>
              <a:rPr lang="en-US" altLang="en-US" sz="2400" dirty="0" err="1">
                <a:cs typeface="ＭＳ Ｐゴシック" charset="0"/>
              </a:rPr>
              <a:t>Wiskott</a:t>
            </a:r>
            <a:r>
              <a:rPr lang="en-US" altLang="en-US" sz="2400" dirty="0"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Autoimmune lymphoproliferative syndrome (ALPS)</a:t>
            </a:r>
          </a:p>
        </p:txBody>
      </p:sp>
    </p:spTree>
    <p:extLst>
      <p:ext uri="{BB962C8B-B14F-4D97-AF65-F5344CB8AC3E}">
        <p14:creationId xmlns:p14="http://schemas.microsoft.com/office/powerpoint/2010/main" val="2386362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/>
              <a:t>Primary immunodeficiency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XLA (X-linked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agammaglobulinemia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dysregulated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Wiskott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Autoimmune lymphoproliferative syndrome (ALPS)</a:t>
            </a:r>
          </a:p>
        </p:txBody>
      </p:sp>
    </p:spTree>
    <p:extLst>
      <p:ext uri="{BB962C8B-B14F-4D97-AF65-F5344CB8AC3E}">
        <p14:creationId xmlns:p14="http://schemas.microsoft.com/office/powerpoint/2010/main" val="1944917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SCID?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55625" y="1460500"/>
            <a:ext cx="11223625" cy="46021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ja-JP" dirty="0">
                <a:latin typeface="Calibri" charset="0"/>
                <a:ea typeface="MS PGothic" charset="0"/>
              </a:rPr>
              <a:t>Severe combined immunodeficiency is “combined” because if you lack T cells, you automatically lack B cell function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</a:t>
            </a:r>
            <a:r>
              <a:rPr lang="en-US" sz="2400" u="sng" dirty="0">
                <a:latin typeface="Calibri" charset="0"/>
                <a:ea typeface="MS PGothic" charset="0"/>
              </a:rPr>
              <a:t>Absence of functional autologous T cells</a:t>
            </a:r>
            <a:r>
              <a:rPr lang="en-US" sz="2400" dirty="0">
                <a:latin typeface="Calibri" charset="0"/>
                <a:ea typeface="MS PGothic" charset="0"/>
              </a:rPr>
              <a:t> is uniform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B cells can be present or absent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B cells even if present usually don’t function, i.e. no specific antibody production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2400" dirty="0">
              <a:latin typeface="Calibri" charset="0"/>
              <a:ea typeface="MS PGothic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latin typeface="Calibri" charset="0"/>
                <a:ea typeface="MS PGothic" charset="0"/>
              </a:rPr>
              <a:t> generally fatal before age 2 due to overwhelming infection</a:t>
            </a:r>
          </a:p>
        </p:txBody>
      </p:sp>
    </p:spTree>
    <p:extLst>
      <p:ext uri="{BB962C8B-B14F-4D97-AF65-F5344CB8AC3E}">
        <p14:creationId xmlns:p14="http://schemas.microsoft.com/office/powerpoint/2010/main" val="6679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Immunocompromised status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Diagnosis, management and treatment of infections in the </a:t>
            </a:r>
            <a:r>
              <a:rPr lang="en-US" dirty="0" err="1"/>
              <a:t>immunocompromised</a:t>
            </a:r>
            <a:r>
              <a:rPr lang="en-US" dirty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immunodeficiency states made easy</a:t>
            </a:r>
          </a:p>
        </p:txBody>
      </p:sp>
    </p:spTree>
    <p:extLst>
      <p:ext uri="{BB962C8B-B14F-4D97-AF65-F5344CB8AC3E}">
        <p14:creationId xmlns:p14="http://schemas.microsoft.com/office/powerpoint/2010/main" val="1674829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317501"/>
            <a:ext cx="11623676" cy="762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Diagnosis of SCID in the United States has changed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412875"/>
            <a:ext cx="4857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Historically diagnosed by symptoms</a:t>
            </a:r>
          </a:p>
          <a:p>
            <a:endParaRPr lang="en-US" sz="2800" dirty="0"/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Opportunistic infection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Failure to thrive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Chronic diarrhea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Thrush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Absence of lymphoid tissue</a:t>
            </a:r>
          </a:p>
          <a:p>
            <a:pPr marL="457200" indent="-457200">
              <a:buFont typeface="Courier New"/>
              <a:buChar char="o"/>
            </a:pPr>
            <a:r>
              <a:rPr lang="en-US" sz="2800" dirty="0"/>
              <a:t>Lack of </a:t>
            </a:r>
            <a:r>
              <a:rPr lang="en-US" sz="2800" dirty="0" err="1"/>
              <a:t>thymic</a:t>
            </a:r>
            <a:r>
              <a:rPr lang="en-US" sz="2800" dirty="0"/>
              <a:t> shadow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5400" y="1438275"/>
            <a:ext cx="4857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Currently diagnosed at birth</a:t>
            </a:r>
          </a:p>
          <a:p>
            <a:endParaRPr lang="en-US" sz="2800" dirty="0"/>
          </a:p>
          <a:p>
            <a:r>
              <a:rPr lang="en-US" sz="2800" dirty="0"/>
              <a:t>Detection of T cell receptor excision circles (TREC) in dried blood spots in the nursery</a:t>
            </a:r>
          </a:p>
          <a:p>
            <a:endParaRPr lang="en-US" sz="2800" dirty="0"/>
          </a:p>
          <a:p>
            <a:r>
              <a:rPr lang="en-US" sz="2800" dirty="0"/>
              <a:t>TRECs were added to the Recommended Uniform Screening Panel in 2010</a:t>
            </a:r>
          </a:p>
        </p:txBody>
      </p:sp>
    </p:spTree>
    <p:extLst>
      <p:ext uri="{BB962C8B-B14F-4D97-AF65-F5344CB8AC3E}">
        <p14:creationId xmlns:p14="http://schemas.microsoft.com/office/powerpoint/2010/main" val="1508689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TRECs are generated during TCRα gene rearrangement</a:t>
            </a:r>
          </a:p>
        </p:txBody>
      </p:sp>
      <p:sp>
        <p:nvSpPr>
          <p:cNvPr id="3" name="Freeform 81"/>
          <p:cNvSpPr>
            <a:spLocks/>
          </p:cNvSpPr>
          <p:nvPr/>
        </p:nvSpPr>
        <p:spPr bwMode="auto">
          <a:xfrm>
            <a:off x="295275" y="1399232"/>
            <a:ext cx="6571802" cy="4844399"/>
          </a:xfrm>
          <a:custGeom>
            <a:avLst/>
            <a:gdLst>
              <a:gd name="T0" fmla="*/ 2147483647 w 3677"/>
              <a:gd name="T1" fmla="*/ 2147483647 h 4153"/>
              <a:gd name="T2" fmla="*/ 2147483647 w 3677"/>
              <a:gd name="T3" fmla="*/ 2147483647 h 4153"/>
              <a:gd name="T4" fmla="*/ 2147483647 w 3677"/>
              <a:gd name="T5" fmla="*/ 2147483647 h 4153"/>
              <a:gd name="T6" fmla="*/ 2147483647 w 3677"/>
              <a:gd name="T7" fmla="*/ 2147483647 h 4153"/>
              <a:gd name="T8" fmla="*/ 2147483647 w 3677"/>
              <a:gd name="T9" fmla="*/ 2147483647 h 4153"/>
              <a:gd name="T10" fmla="*/ 2147483647 w 3677"/>
              <a:gd name="T11" fmla="*/ 2147483647 h 4153"/>
              <a:gd name="T12" fmla="*/ 2147483647 w 3677"/>
              <a:gd name="T13" fmla="*/ 2147483647 h 4153"/>
              <a:gd name="T14" fmla="*/ 2147483647 w 3677"/>
              <a:gd name="T15" fmla="*/ 2147483647 h 4153"/>
              <a:gd name="T16" fmla="*/ 2147483647 w 3677"/>
              <a:gd name="T17" fmla="*/ 2147483647 h 4153"/>
              <a:gd name="T18" fmla="*/ 2147483647 w 3677"/>
              <a:gd name="T19" fmla="*/ 2147483647 h 4153"/>
              <a:gd name="T20" fmla="*/ 2147483647 w 3677"/>
              <a:gd name="T21" fmla="*/ 2147483647 h 4153"/>
              <a:gd name="T22" fmla="*/ 2147483647 w 3677"/>
              <a:gd name="T23" fmla="*/ 2147483647 h 4153"/>
              <a:gd name="T24" fmla="*/ 2147483647 w 3677"/>
              <a:gd name="T25" fmla="*/ 2147483647 h 4153"/>
              <a:gd name="T26" fmla="*/ 2147483647 w 3677"/>
              <a:gd name="T27" fmla="*/ 2147483647 h 4153"/>
              <a:gd name="T28" fmla="*/ 2147483647 w 3677"/>
              <a:gd name="T29" fmla="*/ 2147483647 h 4153"/>
              <a:gd name="T30" fmla="*/ 0 w 3677"/>
              <a:gd name="T31" fmla="*/ 2147483647 h 4153"/>
              <a:gd name="T32" fmla="*/ 2147483647 w 3677"/>
              <a:gd name="T33" fmla="*/ 2147483647 h 4153"/>
              <a:gd name="T34" fmla="*/ 2147483647 w 3677"/>
              <a:gd name="T35" fmla="*/ 2147483647 h 4153"/>
              <a:gd name="T36" fmla="*/ 2147483647 w 3677"/>
              <a:gd name="T37" fmla="*/ 2147483647 h 4153"/>
              <a:gd name="T38" fmla="*/ 2147483647 w 3677"/>
              <a:gd name="T39" fmla="*/ 2147483647 h 4153"/>
              <a:gd name="T40" fmla="*/ 2147483647 w 3677"/>
              <a:gd name="T41" fmla="*/ 2147483647 h 4153"/>
              <a:gd name="T42" fmla="*/ 2147483647 w 3677"/>
              <a:gd name="T43" fmla="*/ 2147483647 h 4153"/>
              <a:gd name="T44" fmla="*/ 2147483647 w 3677"/>
              <a:gd name="T45" fmla="*/ 2147483647 h 4153"/>
              <a:gd name="T46" fmla="*/ 2147483647 w 3677"/>
              <a:gd name="T47" fmla="*/ 2147483647 h 4153"/>
              <a:gd name="T48" fmla="*/ 2147483647 w 3677"/>
              <a:gd name="T49" fmla="*/ 2147483647 h 4153"/>
              <a:gd name="T50" fmla="*/ 2147483647 w 3677"/>
              <a:gd name="T51" fmla="*/ 2147483647 h 4153"/>
              <a:gd name="T52" fmla="*/ 2147483647 w 3677"/>
              <a:gd name="T53" fmla="*/ 2147483647 h 4153"/>
              <a:gd name="T54" fmla="*/ 2147483647 w 3677"/>
              <a:gd name="T55" fmla="*/ 2147483647 h 4153"/>
              <a:gd name="T56" fmla="*/ 2147483647 w 3677"/>
              <a:gd name="T57" fmla="*/ 2147483647 h 4153"/>
              <a:gd name="T58" fmla="*/ 2147483647 w 3677"/>
              <a:gd name="T59" fmla="*/ 2147483647 h 4153"/>
              <a:gd name="T60" fmla="*/ 2147483647 w 3677"/>
              <a:gd name="T61" fmla="*/ 2147483647 h 4153"/>
              <a:gd name="T62" fmla="*/ 2147483647 w 3677"/>
              <a:gd name="T63" fmla="*/ 2147483647 h 4153"/>
              <a:gd name="T64" fmla="*/ 2147483647 w 3677"/>
              <a:gd name="T65" fmla="*/ 2147483647 h 4153"/>
              <a:gd name="T66" fmla="*/ 2147483647 w 3677"/>
              <a:gd name="T67" fmla="*/ 2147483647 h 4153"/>
              <a:gd name="T68" fmla="*/ 2147483647 w 3677"/>
              <a:gd name="T69" fmla="*/ 2147483647 h 4153"/>
              <a:gd name="T70" fmla="*/ 2147483647 w 3677"/>
              <a:gd name="T71" fmla="*/ 2147483647 h 4153"/>
              <a:gd name="T72" fmla="*/ 2147483647 w 3677"/>
              <a:gd name="T73" fmla="*/ 2147483647 h 4153"/>
              <a:gd name="T74" fmla="*/ 2147483647 w 3677"/>
              <a:gd name="T75" fmla="*/ 2147483647 h 4153"/>
              <a:gd name="T76" fmla="*/ 2147483647 w 3677"/>
              <a:gd name="T77" fmla="*/ 2147483647 h 4153"/>
              <a:gd name="T78" fmla="*/ 2147483647 w 3677"/>
              <a:gd name="T79" fmla="*/ 2147483647 h 4153"/>
              <a:gd name="T80" fmla="*/ 2147483647 w 3677"/>
              <a:gd name="T81" fmla="*/ 2147483647 h 4153"/>
              <a:gd name="T82" fmla="*/ 2147483647 w 3677"/>
              <a:gd name="T83" fmla="*/ 2147483647 h 4153"/>
              <a:gd name="T84" fmla="*/ 2147483647 w 3677"/>
              <a:gd name="T85" fmla="*/ 2147483647 h 4153"/>
              <a:gd name="T86" fmla="*/ 2147483647 w 3677"/>
              <a:gd name="T87" fmla="*/ 2147483647 h 4153"/>
              <a:gd name="T88" fmla="*/ 2147483647 w 3677"/>
              <a:gd name="T89" fmla="*/ 2147483647 h 4153"/>
              <a:gd name="T90" fmla="*/ 2147483647 w 3677"/>
              <a:gd name="T91" fmla="*/ 2147483647 h 4153"/>
              <a:gd name="T92" fmla="*/ 2147483647 w 3677"/>
              <a:gd name="T93" fmla="*/ 2147483647 h 4153"/>
              <a:gd name="T94" fmla="*/ 2147483647 w 3677"/>
              <a:gd name="T95" fmla="*/ 2147483647 h 4153"/>
              <a:gd name="T96" fmla="*/ 2147483647 w 3677"/>
              <a:gd name="T97" fmla="*/ 2147483647 h 4153"/>
              <a:gd name="T98" fmla="*/ 2147483647 w 3677"/>
              <a:gd name="T99" fmla="*/ 2147483647 h 4153"/>
              <a:gd name="T100" fmla="*/ 2147483647 w 3677"/>
              <a:gd name="T101" fmla="*/ 2147483647 h 4153"/>
              <a:gd name="T102" fmla="*/ 2147483647 w 3677"/>
              <a:gd name="T103" fmla="*/ 2147483647 h 4153"/>
              <a:gd name="T104" fmla="*/ 2147483647 w 3677"/>
              <a:gd name="T105" fmla="*/ 2147483647 h 4153"/>
              <a:gd name="T106" fmla="*/ 2147483647 w 3677"/>
              <a:gd name="T107" fmla="*/ 0 h 4153"/>
              <a:gd name="T108" fmla="*/ 2147483647 w 3677"/>
              <a:gd name="T109" fmla="*/ 2147483647 h 4153"/>
              <a:gd name="T110" fmla="*/ 2147483647 w 3677"/>
              <a:gd name="T111" fmla="*/ 2147483647 h 4153"/>
              <a:gd name="T112" fmla="*/ 2147483647 w 3677"/>
              <a:gd name="T113" fmla="*/ 2147483647 h 4153"/>
              <a:gd name="T114" fmla="*/ 2147483647 w 3677"/>
              <a:gd name="T115" fmla="*/ 2147483647 h 4153"/>
              <a:gd name="T116" fmla="*/ 2147483647 w 3677"/>
              <a:gd name="T117" fmla="*/ 2147483647 h 4153"/>
              <a:gd name="T118" fmla="*/ 2147483647 w 3677"/>
              <a:gd name="T119" fmla="*/ 2147483647 h 4153"/>
              <a:gd name="T120" fmla="*/ 2147483647 w 3677"/>
              <a:gd name="T121" fmla="*/ 2147483647 h 4153"/>
              <a:gd name="T122" fmla="*/ 2147483647 w 3677"/>
              <a:gd name="T123" fmla="*/ 2147483647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949452" y="42735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406652" y="32067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559052" y="40449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365250" y="389255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384428" y="3868738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1873252" y="3765551"/>
            <a:ext cx="454025" cy="458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281240" y="4284663"/>
            <a:ext cx="455612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1873252" y="4081464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078040" y="397827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2384428" y="34099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974850" y="3359150"/>
            <a:ext cx="455613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128840" y="3563940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965450" y="389255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58"/>
          <p:cNvSpPr>
            <a:spLocks noChangeArrowheads="1"/>
          </p:cNvSpPr>
          <p:nvPr/>
        </p:nvSpPr>
        <p:spPr bwMode="auto">
          <a:xfrm>
            <a:off x="860426" y="3768725"/>
            <a:ext cx="466725" cy="469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8" name="Oval 59"/>
          <p:cNvSpPr>
            <a:spLocks noChangeArrowheads="1"/>
          </p:cNvSpPr>
          <p:nvPr/>
        </p:nvSpPr>
        <p:spPr bwMode="auto">
          <a:xfrm>
            <a:off x="603251" y="3878264"/>
            <a:ext cx="465139" cy="469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19" name="Oval 60"/>
          <p:cNvSpPr>
            <a:spLocks noChangeArrowheads="1"/>
          </p:cNvSpPr>
          <p:nvPr/>
        </p:nvSpPr>
        <p:spPr bwMode="auto">
          <a:xfrm>
            <a:off x="655638" y="3511550"/>
            <a:ext cx="466725" cy="4699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0" name="Oval 61"/>
          <p:cNvSpPr>
            <a:spLocks noChangeArrowheads="1"/>
          </p:cNvSpPr>
          <p:nvPr/>
        </p:nvSpPr>
        <p:spPr bwMode="auto">
          <a:xfrm>
            <a:off x="2101852" y="3130552"/>
            <a:ext cx="454025" cy="455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1" name="Oval 62"/>
          <p:cNvSpPr>
            <a:spLocks noChangeArrowheads="1"/>
          </p:cNvSpPr>
          <p:nvPr/>
        </p:nvSpPr>
        <p:spPr bwMode="auto">
          <a:xfrm>
            <a:off x="3675066" y="42640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2" name="Oval 63"/>
          <p:cNvSpPr>
            <a:spLocks noChangeArrowheads="1"/>
          </p:cNvSpPr>
          <p:nvPr/>
        </p:nvSpPr>
        <p:spPr bwMode="auto">
          <a:xfrm>
            <a:off x="4132266" y="31972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3" name="Oval 64"/>
          <p:cNvSpPr>
            <a:spLocks noChangeArrowheads="1"/>
          </p:cNvSpPr>
          <p:nvPr/>
        </p:nvSpPr>
        <p:spPr bwMode="auto">
          <a:xfrm>
            <a:off x="4284666" y="40354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4" name="Oval 65"/>
          <p:cNvSpPr>
            <a:spLocks noChangeArrowheads="1"/>
          </p:cNvSpPr>
          <p:nvPr/>
        </p:nvSpPr>
        <p:spPr bwMode="auto">
          <a:xfrm>
            <a:off x="4110040" y="3859213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5" name="Oval 66"/>
          <p:cNvSpPr>
            <a:spLocks noChangeArrowheads="1"/>
          </p:cNvSpPr>
          <p:nvPr/>
        </p:nvSpPr>
        <p:spPr bwMode="auto">
          <a:xfrm>
            <a:off x="3598866" y="3756026"/>
            <a:ext cx="454025" cy="458788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6" name="Oval 67"/>
          <p:cNvSpPr>
            <a:spLocks noChangeArrowheads="1"/>
          </p:cNvSpPr>
          <p:nvPr/>
        </p:nvSpPr>
        <p:spPr bwMode="auto">
          <a:xfrm>
            <a:off x="4006850" y="4275138"/>
            <a:ext cx="455613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7" name="Oval 68"/>
          <p:cNvSpPr>
            <a:spLocks noChangeArrowheads="1"/>
          </p:cNvSpPr>
          <p:nvPr/>
        </p:nvSpPr>
        <p:spPr bwMode="auto">
          <a:xfrm>
            <a:off x="3598866" y="4071939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8" name="Oval 69"/>
          <p:cNvSpPr>
            <a:spLocks noChangeArrowheads="1"/>
          </p:cNvSpPr>
          <p:nvPr/>
        </p:nvSpPr>
        <p:spPr bwMode="auto">
          <a:xfrm>
            <a:off x="3803652" y="3968750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29" name="Oval 70"/>
          <p:cNvSpPr>
            <a:spLocks noChangeArrowheads="1"/>
          </p:cNvSpPr>
          <p:nvPr/>
        </p:nvSpPr>
        <p:spPr bwMode="auto">
          <a:xfrm>
            <a:off x="4110040" y="3400425"/>
            <a:ext cx="454025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30" name="Oval 71"/>
          <p:cNvSpPr>
            <a:spLocks noChangeArrowheads="1"/>
          </p:cNvSpPr>
          <p:nvPr/>
        </p:nvSpPr>
        <p:spPr bwMode="auto">
          <a:xfrm>
            <a:off x="3700465" y="3349625"/>
            <a:ext cx="455612" cy="4572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31" name="Oval 72"/>
          <p:cNvSpPr>
            <a:spLocks noChangeArrowheads="1"/>
          </p:cNvSpPr>
          <p:nvPr/>
        </p:nvSpPr>
        <p:spPr bwMode="auto">
          <a:xfrm>
            <a:off x="3854452" y="3554415"/>
            <a:ext cx="454025" cy="4556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32" name="Oval 73"/>
          <p:cNvSpPr>
            <a:spLocks noChangeArrowheads="1"/>
          </p:cNvSpPr>
          <p:nvPr/>
        </p:nvSpPr>
        <p:spPr bwMode="auto">
          <a:xfrm>
            <a:off x="3827466" y="3121027"/>
            <a:ext cx="454025" cy="455613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6274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>
              <a:latin typeface="Times" charset="0"/>
            </a:endParaRPr>
          </a:p>
        </p:txBody>
      </p:sp>
      <p:sp>
        <p:nvSpPr>
          <p:cNvPr id="33" name="Oval 74"/>
          <p:cNvSpPr>
            <a:spLocks noChangeArrowheads="1"/>
          </p:cNvSpPr>
          <p:nvPr/>
        </p:nvSpPr>
        <p:spPr bwMode="auto">
          <a:xfrm>
            <a:off x="4360863" y="32734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75"/>
          <p:cNvSpPr>
            <a:spLocks noChangeArrowheads="1"/>
          </p:cNvSpPr>
          <p:nvPr/>
        </p:nvSpPr>
        <p:spPr bwMode="auto">
          <a:xfrm>
            <a:off x="4360863" y="3502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76"/>
          <p:cNvSpPr>
            <a:spLocks noChangeArrowheads="1"/>
          </p:cNvSpPr>
          <p:nvPr/>
        </p:nvSpPr>
        <p:spPr bwMode="auto">
          <a:xfrm>
            <a:off x="3903663" y="33496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77"/>
          <p:cNvSpPr>
            <a:spLocks noChangeArrowheads="1"/>
          </p:cNvSpPr>
          <p:nvPr/>
        </p:nvSpPr>
        <p:spPr bwMode="auto">
          <a:xfrm>
            <a:off x="3751263" y="3502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78"/>
          <p:cNvSpPr>
            <a:spLocks noChangeArrowheads="1"/>
          </p:cNvSpPr>
          <p:nvPr/>
        </p:nvSpPr>
        <p:spPr bwMode="auto">
          <a:xfrm>
            <a:off x="3903663" y="37306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79"/>
          <p:cNvSpPr>
            <a:spLocks noChangeArrowheads="1"/>
          </p:cNvSpPr>
          <p:nvPr/>
        </p:nvSpPr>
        <p:spPr bwMode="auto">
          <a:xfrm>
            <a:off x="4360863" y="39592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80"/>
          <p:cNvSpPr>
            <a:spLocks noChangeArrowheads="1"/>
          </p:cNvSpPr>
          <p:nvPr/>
        </p:nvSpPr>
        <p:spPr bwMode="auto">
          <a:xfrm>
            <a:off x="4589463" y="4264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81"/>
          <p:cNvSpPr>
            <a:spLocks noChangeArrowheads="1"/>
          </p:cNvSpPr>
          <p:nvPr/>
        </p:nvSpPr>
        <p:spPr bwMode="auto">
          <a:xfrm>
            <a:off x="4132263" y="45688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82"/>
          <p:cNvSpPr>
            <a:spLocks noChangeArrowheads="1"/>
          </p:cNvSpPr>
          <p:nvPr/>
        </p:nvSpPr>
        <p:spPr bwMode="auto">
          <a:xfrm>
            <a:off x="4056063" y="41116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83"/>
          <p:cNvSpPr>
            <a:spLocks noChangeArrowheads="1"/>
          </p:cNvSpPr>
          <p:nvPr/>
        </p:nvSpPr>
        <p:spPr bwMode="auto">
          <a:xfrm>
            <a:off x="3675063" y="38830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84"/>
          <p:cNvSpPr>
            <a:spLocks noChangeArrowheads="1"/>
          </p:cNvSpPr>
          <p:nvPr/>
        </p:nvSpPr>
        <p:spPr bwMode="auto">
          <a:xfrm>
            <a:off x="3675063" y="43402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85"/>
          <p:cNvSpPr>
            <a:spLocks noChangeArrowheads="1"/>
          </p:cNvSpPr>
          <p:nvPr/>
        </p:nvSpPr>
        <p:spPr bwMode="auto">
          <a:xfrm>
            <a:off x="3827463" y="4568826"/>
            <a:ext cx="101600" cy="1016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86"/>
          <p:cNvSpPr txBox="1">
            <a:spLocks noChangeArrowheads="1"/>
          </p:cNvSpPr>
          <p:nvPr/>
        </p:nvSpPr>
        <p:spPr bwMode="auto">
          <a:xfrm>
            <a:off x="2965450" y="3130550"/>
            <a:ext cx="7474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/>
              <a:t>TCR</a:t>
            </a:r>
            <a:r>
              <a:rPr lang="en-US" sz="2000" dirty="0" err="1">
                <a:latin typeface="Symbol" charset="0"/>
              </a:rPr>
              <a:t>a</a:t>
            </a:r>
            <a:endParaRPr lang="en-US" sz="2000" dirty="0"/>
          </a:p>
        </p:txBody>
      </p:sp>
      <p:sp>
        <p:nvSpPr>
          <p:cNvPr id="46" name="AutoShape 87"/>
          <p:cNvSpPr>
            <a:spLocks noChangeArrowheads="1"/>
          </p:cNvSpPr>
          <p:nvPr/>
        </p:nvSpPr>
        <p:spPr bwMode="auto">
          <a:xfrm rot="16200000">
            <a:off x="3041650" y="2597150"/>
            <a:ext cx="533400" cy="533400"/>
          </a:xfrm>
          <a:custGeom>
            <a:avLst/>
            <a:gdLst>
              <a:gd name="G0" fmla="+- 8412925 0 0"/>
              <a:gd name="G1" fmla="+- -11796480 0 0"/>
              <a:gd name="G2" fmla="+- 8412925 0 -11796480"/>
              <a:gd name="G3" fmla="+- 10800 0 0"/>
              <a:gd name="G4" fmla="+- 0 0 841292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71 0 0"/>
              <a:gd name="G9" fmla="+- 0 0 -11796480"/>
              <a:gd name="G10" fmla="+- 7871 0 2700"/>
              <a:gd name="G11" fmla="cos G10 8412925"/>
              <a:gd name="G12" fmla="sin G10 8412925"/>
              <a:gd name="G13" fmla="cos 13500 8412925"/>
              <a:gd name="G14" fmla="sin 13500 8412925"/>
              <a:gd name="G15" fmla="+- G11 10800 0"/>
              <a:gd name="G16" fmla="+- G12 10800 0"/>
              <a:gd name="G17" fmla="+- G13 10800 0"/>
              <a:gd name="G18" fmla="+- G14 10800 0"/>
              <a:gd name="G19" fmla="*/ 7871 1 2"/>
              <a:gd name="G20" fmla="+- G19 5400 0"/>
              <a:gd name="G21" fmla="cos G20 8412925"/>
              <a:gd name="G22" fmla="sin G20 8412925"/>
              <a:gd name="G23" fmla="+- G21 10800 0"/>
              <a:gd name="G24" fmla="+- G12 G23 G22"/>
              <a:gd name="G25" fmla="+- G22 G23 G11"/>
              <a:gd name="G26" fmla="cos 10800 8412925"/>
              <a:gd name="G27" fmla="sin 10800 8412925"/>
              <a:gd name="G28" fmla="cos 7871 8412925"/>
              <a:gd name="G29" fmla="sin 7871 841292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841292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71 G39"/>
              <a:gd name="G43" fmla="sin 78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522 w 21600"/>
              <a:gd name="T5" fmla="*/ 6097 h 21600"/>
              <a:gd name="T6" fmla="*/ 1463 w 21600"/>
              <a:gd name="T7" fmla="*/ 10799 h 21600"/>
              <a:gd name="T8" fmla="*/ 17885 w 21600"/>
              <a:gd name="T9" fmla="*/ 7372 h 21600"/>
              <a:gd name="T10" fmla="*/ 2419 w 21600"/>
              <a:gd name="T11" fmla="*/ 21384 h 21600"/>
              <a:gd name="T12" fmla="*/ 1739 w 21600"/>
              <a:gd name="T13" fmla="*/ 15533 h 21600"/>
              <a:gd name="T14" fmla="*/ 7590 w 21600"/>
              <a:gd name="T15" fmla="*/ 148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14" y="16970"/>
                </a:moveTo>
                <a:cubicBezTo>
                  <a:pt x="7304" y="18071"/>
                  <a:pt x="9026" y="18670"/>
                  <a:pt x="10800" y="18670"/>
                </a:cubicBezTo>
                <a:cubicBezTo>
                  <a:pt x="15147" y="18671"/>
                  <a:pt x="18671" y="15147"/>
                  <a:pt x="18671" y="10800"/>
                </a:cubicBezTo>
                <a:cubicBezTo>
                  <a:pt x="18671" y="6452"/>
                  <a:pt x="15147" y="2929"/>
                  <a:pt x="10800" y="2929"/>
                </a:cubicBezTo>
                <a:cubicBezTo>
                  <a:pt x="6452" y="2929"/>
                  <a:pt x="2929" y="6452"/>
                  <a:pt x="2929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366" y="21599"/>
                  <a:pt x="6003" y="20778"/>
                  <a:pt x="4095" y="19267"/>
                </a:cubicBezTo>
                <a:lnTo>
                  <a:pt x="2419" y="21384"/>
                </a:lnTo>
                <a:lnTo>
                  <a:pt x="1739" y="15533"/>
                </a:lnTo>
                <a:lnTo>
                  <a:pt x="7590" y="14854"/>
                </a:lnTo>
                <a:lnTo>
                  <a:pt x="5914" y="1697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641850" y="1800225"/>
            <a:ext cx="1892300" cy="4046540"/>
            <a:chOff x="5276850" y="1800225"/>
            <a:chExt cx="1892300" cy="4046540"/>
          </a:xfrm>
        </p:grpSpPr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6572252" y="5111752"/>
              <a:ext cx="427039" cy="430213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>
              <a:off x="6118226" y="5149852"/>
              <a:ext cx="427039" cy="428625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6038852" y="4806952"/>
              <a:ext cx="427039" cy="430213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6038851" y="5416552"/>
              <a:ext cx="425451" cy="430213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6191253" y="48831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24"/>
            <p:cNvGrpSpPr>
              <a:grpSpLocks/>
            </p:cNvGrpSpPr>
            <p:nvPr/>
          </p:nvGrpSpPr>
          <p:grpSpPr bwMode="auto">
            <a:xfrm>
              <a:off x="5810252" y="5087938"/>
              <a:ext cx="427039" cy="430212"/>
              <a:chOff x="4032" y="3072"/>
              <a:chExt cx="333" cy="335"/>
            </a:xfrm>
          </p:grpSpPr>
          <p:sp>
            <p:nvSpPr>
              <p:cNvPr id="89" name="Oval 25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333" cy="335"/>
              </a:xfrm>
              <a:prstGeom prst="ellipse">
                <a:avLst/>
              </a:prstGeom>
              <a:gradFill rotWithShape="0">
                <a:gsLst>
                  <a:gs pos="0">
                    <a:srgbClr val="A400A6"/>
                  </a:gs>
                  <a:gs pos="100000">
                    <a:srgbClr val="A400A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Times" charset="0"/>
                </a:endParaRPr>
              </a:p>
            </p:txBody>
          </p:sp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82" cy="8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" name="Oval 27"/>
            <p:cNvSpPr>
              <a:spLocks noChangeArrowheads="1"/>
            </p:cNvSpPr>
            <p:nvPr/>
          </p:nvSpPr>
          <p:spPr bwMode="auto">
            <a:xfrm>
              <a:off x="6419852" y="4806952"/>
              <a:ext cx="427039" cy="428625"/>
            </a:xfrm>
            <a:prstGeom prst="ellipse">
              <a:avLst/>
            </a:prstGeom>
            <a:gradFill rotWithShape="0">
              <a:gsLst>
                <a:gs pos="0">
                  <a:srgbClr val="A400A6"/>
                </a:gs>
                <a:gs pos="100000">
                  <a:srgbClr val="A400A6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grpSp>
          <p:nvGrpSpPr>
            <p:cNvPr id="55" name="Group 28"/>
            <p:cNvGrpSpPr>
              <a:grpSpLocks/>
            </p:cNvGrpSpPr>
            <p:nvPr/>
          </p:nvGrpSpPr>
          <p:grpSpPr bwMode="auto">
            <a:xfrm>
              <a:off x="6419852" y="5416552"/>
              <a:ext cx="427039" cy="428625"/>
              <a:chOff x="4032" y="3072"/>
              <a:chExt cx="333" cy="335"/>
            </a:xfrm>
          </p:grpSpPr>
          <p:sp>
            <p:nvSpPr>
              <p:cNvPr id="87" name="Oval 29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333" cy="335"/>
              </a:xfrm>
              <a:prstGeom prst="ellipse">
                <a:avLst/>
              </a:prstGeom>
              <a:gradFill rotWithShape="0">
                <a:gsLst>
                  <a:gs pos="0">
                    <a:srgbClr val="A400A6"/>
                  </a:gs>
                  <a:gs pos="100000">
                    <a:srgbClr val="A400A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Times" charset="0"/>
                </a:endParaRPr>
              </a:p>
            </p:txBody>
          </p:sp>
          <p:sp>
            <p:nvSpPr>
              <p:cNvPr id="88" name="Oval 30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82" cy="8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31"/>
            <p:cNvGrpSpPr>
              <a:grpSpLocks/>
            </p:cNvGrpSpPr>
            <p:nvPr/>
          </p:nvGrpSpPr>
          <p:grpSpPr bwMode="auto">
            <a:xfrm>
              <a:off x="6343652" y="5035552"/>
              <a:ext cx="427039" cy="430213"/>
              <a:chOff x="4032" y="3072"/>
              <a:chExt cx="333" cy="335"/>
            </a:xfrm>
          </p:grpSpPr>
          <p:sp>
            <p:nvSpPr>
              <p:cNvPr id="85" name="Oval 32"/>
              <p:cNvSpPr>
                <a:spLocks noChangeArrowheads="1"/>
              </p:cNvSpPr>
              <p:nvPr/>
            </p:nvSpPr>
            <p:spPr bwMode="auto">
              <a:xfrm>
                <a:off x="4032" y="3072"/>
                <a:ext cx="333" cy="335"/>
              </a:xfrm>
              <a:prstGeom prst="ellipse">
                <a:avLst/>
              </a:prstGeom>
              <a:gradFill rotWithShape="0">
                <a:gsLst>
                  <a:gs pos="0">
                    <a:srgbClr val="A400A6"/>
                  </a:gs>
                  <a:gs pos="100000">
                    <a:srgbClr val="A400A6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000" b="1">
                  <a:latin typeface="Times" charset="0"/>
                </a:endParaRPr>
              </a:p>
            </p:txBody>
          </p:sp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82" cy="82"/>
              </a:xfrm>
              <a:prstGeom prst="ellipse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34"/>
            <p:cNvSpPr>
              <a:spLocks noChangeArrowheads="1"/>
            </p:cNvSpPr>
            <p:nvPr/>
          </p:nvSpPr>
          <p:spPr bwMode="auto">
            <a:xfrm>
              <a:off x="6757987" y="3265490"/>
              <a:ext cx="411163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58" name="Oval 35"/>
            <p:cNvSpPr>
              <a:spLocks noChangeArrowheads="1"/>
            </p:cNvSpPr>
            <p:nvPr/>
          </p:nvSpPr>
          <p:spPr bwMode="auto">
            <a:xfrm>
              <a:off x="5810251" y="3148013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59" name="Oval 36"/>
            <p:cNvSpPr>
              <a:spLocks noChangeArrowheads="1"/>
            </p:cNvSpPr>
            <p:nvPr/>
          </p:nvSpPr>
          <p:spPr bwMode="auto">
            <a:xfrm>
              <a:off x="6757987" y="2792414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0" name="Oval 37"/>
            <p:cNvSpPr>
              <a:spLocks noChangeArrowheads="1"/>
            </p:cNvSpPr>
            <p:nvPr/>
          </p:nvSpPr>
          <p:spPr bwMode="auto">
            <a:xfrm>
              <a:off x="6757987" y="2554290"/>
              <a:ext cx="411163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auto">
            <a:xfrm>
              <a:off x="6165851" y="2436815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auto">
            <a:xfrm>
              <a:off x="5810251" y="2970213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3" name="Oval 40"/>
            <p:cNvSpPr>
              <a:spLocks noChangeArrowheads="1"/>
            </p:cNvSpPr>
            <p:nvPr/>
          </p:nvSpPr>
          <p:spPr bwMode="auto">
            <a:xfrm>
              <a:off x="5810251" y="2614613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4" name="Oval 41"/>
            <p:cNvSpPr>
              <a:spLocks noChangeArrowheads="1"/>
            </p:cNvSpPr>
            <p:nvPr/>
          </p:nvSpPr>
          <p:spPr bwMode="auto">
            <a:xfrm>
              <a:off x="5868989" y="2851150"/>
              <a:ext cx="101600" cy="10160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2"/>
            <p:cNvSpPr>
              <a:spLocks noChangeArrowheads="1"/>
            </p:cNvSpPr>
            <p:nvPr/>
          </p:nvSpPr>
          <p:spPr bwMode="auto">
            <a:xfrm>
              <a:off x="6580187" y="3028952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6" name="Oval 43"/>
            <p:cNvSpPr>
              <a:spLocks noChangeArrowheads="1"/>
            </p:cNvSpPr>
            <p:nvPr/>
          </p:nvSpPr>
          <p:spPr bwMode="auto">
            <a:xfrm>
              <a:off x="6816725" y="3206751"/>
              <a:ext cx="101600" cy="10160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4"/>
            <p:cNvSpPr>
              <a:spLocks noChangeArrowheads="1"/>
            </p:cNvSpPr>
            <p:nvPr/>
          </p:nvSpPr>
          <p:spPr bwMode="auto">
            <a:xfrm>
              <a:off x="6462716" y="2732090"/>
              <a:ext cx="409575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8" name="Oval 45"/>
            <p:cNvSpPr>
              <a:spLocks noChangeArrowheads="1"/>
            </p:cNvSpPr>
            <p:nvPr/>
          </p:nvSpPr>
          <p:spPr bwMode="auto">
            <a:xfrm>
              <a:off x="6038851" y="3282951"/>
              <a:ext cx="411163" cy="41433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69" name="Oval 46"/>
            <p:cNvSpPr>
              <a:spLocks noChangeArrowheads="1"/>
            </p:cNvSpPr>
            <p:nvPr/>
          </p:nvSpPr>
          <p:spPr bwMode="auto">
            <a:xfrm>
              <a:off x="6572250" y="2825752"/>
              <a:ext cx="101600" cy="1000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47"/>
            <p:cNvSpPr>
              <a:spLocks noChangeArrowheads="1"/>
            </p:cNvSpPr>
            <p:nvPr/>
          </p:nvSpPr>
          <p:spPr bwMode="auto">
            <a:xfrm>
              <a:off x="6521451" y="2317751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1" name="Oval 48"/>
            <p:cNvSpPr>
              <a:spLocks noChangeArrowheads="1"/>
            </p:cNvSpPr>
            <p:nvPr/>
          </p:nvSpPr>
          <p:spPr bwMode="auto">
            <a:xfrm>
              <a:off x="6757989" y="2436815"/>
              <a:ext cx="101600" cy="100012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49"/>
            <p:cNvSpPr>
              <a:spLocks noChangeArrowheads="1"/>
            </p:cNvSpPr>
            <p:nvPr/>
          </p:nvSpPr>
          <p:spPr bwMode="auto">
            <a:xfrm>
              <a:off x="5868987" y="2259014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3" name="Oval 50"/>
            <p:cNvSpPr>
              <a:spLocks noChangeArrowheads="1"/>
            </p:cNvSpPr>
            <p:nvPr/>
          </p:nvSpPr>
          <p:spPr bwMode="auto">
            <a:xfrm>
              <a:off x="6224587" y="2139950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4" name="Oval 51"/>
            <p:cNvSpPr>
              <a:spLocks noChangeArrowheads="1"/>
            </p:cNvSpPr>
            <p:nvPr/>
          </p:nvSpPr>
          <p:spPr bwMode="auto">
            <a:xfrm>
              <a:off x="6107116" y="2792414"/>
              <a:ext cx="409575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5" name="Oval 52"/>
            <p:cNvSpPr>
              <a:spLocks noChangeArrowheads="1"/>
            </p:cNvSpPr>
            <p:nvPr/>
          </p:nvSpPr>
          <p:spPr bwMode="auto">
            <a:xfrm>
              <a:off x="6224587" y="3087690"/>
              <a:ext cx="411163" cy="414337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6" name="Oval 53"/>
            <p:cNvSpPr>
              <a:spLocks noChangeArrowheads="1"/>
            </p:cNvSpPr>
            <p:nvPr/>
          </p:nvSpPr>
          <p:spPr bwMode="auto">
            <a:xfrm>
              <a:off x="6402387" y="3325814"/>
              <a:ext cx="411163" cy="412750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6274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1">
                <a:latin typeface="Times" charset="0"/>
              </a:endParaRPr>
            </a:p>
          </p:txBody>
        </p:sp>
        <p:sp>
          <p:nvSpPr>
            <p:cNvPr id="77" name="Line 54"/>
            <p:cNvSpPr>
              <a:spLocks noChangeShapeType="1"/>
            </p:cNvSpPr>
            <p:nvPr/>
          </p:nvSpPr>
          <p:spPr bwMode="auto">
            <a:xfrm flipV="1">
              <a:off x="5276850" y="3359150"/>
              <a:ext cx="3810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55"/>
            <p:cNvSpPr>
              <a:spLocks noChangeShapeType="1"/>
            </p:cNvSpPr>
            <p:nvPr/>
          </p:nvSpPr>
          <p:spPr bwMode="auto">
            <a:xfrm>
              <a:off x="5276850" y="4502150"/>
              <a:ext cx="3810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56"/>
            <p:cNvSpPr txBox="1">
              <a:spLocks noChangeArrowheads="1"/>
            </p:cNvSpPr>
            <p:nvPr/>
          </p:nvSpPr>
          <p:spPr bwMode="auto">
            <a:xfrm>
              <a:off x="6076953" y="1800225"/>
              <a:ext cx="7369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CD4+</a:t>
              </a:r>
            </a:p>
          </p:txBody>
        </p:sp>
        <p:sp>
          <p:nvSpPr>
            <p:cNvPr id="80" name="Text Box 57"/>
            <p:cNvSpPr txBox="1">
              <a:spLocks noChangeArrowheads="1"/>
            </p:cNvSpPr>
            <p:nvPr/>
          </p:nvSpPr>
          <p:spPr bwMode="auto">
            <a:xfrm>
              <a:off x="5997578" y="4273551"/>
              <a:ext cx="7369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CD8+</a:t>
              </a:r>
            </a:p>
          </p:txBody>
        </p:sp>
        <p:sp>
          <p:nvSpPr>
            <p:cNvPr id="81" name="Oval 88"/>
            <p:cNvSpPr>
              <a:spLocks noChangeArrowheads="1"/>
            </p:cNvSpPr>
            <p:nvPr/>
          </p:nvSpPr>
          <p:spPr bwMode="auto">
            <a:xfrm>
              <a:off x="5962653" y="32067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89"/>
            <p:cNvSpPr>
              <a:spLocks noChangeArrowheads="1"/>
            </p:cNvSpPr>
            <p:nvPr/>
          </p:nvSpPr>
          <p:spPr bwMode="auto">
            <a:xfrm>
              <a:off x="6343653" y="22923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90"/>
            <p:cNvSpPr>
              <a:spLocks noChangeArrowheads="1"/>
            </p:cNvSpPr>
            <p:nvPr/>
          </p:nvSpPr>
          <p:spPr bwMode="auto">
            <a:xfrm>
              <a:off x="6038853" y="24447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91"/>
            <p:cNvSpPr>
              <a:spLocks noChangeArrowheads="1"/>
            </p:cNvSpPr>
            <p:nvPr/>
          </p:nvSpPr>
          <p:spPr bwMode="auto">
            <a:xfrm>
              <a:off x="6572253" y="3511552"/>
              <a:ext cx="104775" cy="1047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1060453" y="3130550"/>
            <a:ext cx="7264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TCR</a:t>
            </a:r>
            <a:r>
              <a:rPr lang="en-US" sz="2000">
                <a:latin typeface="Symbol" charset="0"/>
              </a:rPr>
              <a:t></a:t>
            </a:r>
            <a:endParaRPr lang="en-US" sz="2000"/>
          </a:p>
        </p:txBody>
      </p:sp>
      <p:sp>
        <p:nvSpPr>
          <p:cNvPr id="92" name="AutoShape 103"/>
          <p:cNvSpPr>
            <a:spLocks noChangeArrowheads="1"/>
          </p:cNvSpPr>
          <p:nvPr/>
        </p:nvSpPr>
        <p:spPr bwMode="auto">
          <a:xfrm rot="16200000">
            <a:off x="1136650" y="2597150"/>
            <a:ext cx="533400" cy="533400"/>
          </a:xfrm>
          <a:custGeom>
            <a:avLst/>
            <a:gdLst>
              <a:gd name="G0" fmla="+- 8412925 0 0"/>
              <a:gd name="G1" fmla="+- -11796480 0 0"/>
              <a:gd name="G2" fmla="+- 8412925 0 -11796480"/>
              <a:gd name="G3" fmla="+- 10800 0 0"/>
              <a:gd name="G4" fmla="+- 0 0 841292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871 0 0"/>
              <a:gd name="G9" fmla="+- 0 0 -11796480"/>
              <a:gd name="G10" fmla="+- 7871 0 2700"/>
              <a:gd name="G11" fmla="cos G10 8412925"/>
              <a:gd name="G12" fmla="sin G10 8412925"/>
              <a:gd name="G13" fmla="cos 13500 8412925"/>
              <a:gd name="G14" fmla="sin 13500 8412925"/>
              <a:gd name="G15" fmla="+- G11 10800 0"/>
              <a:gd name="G16" fmla="+- G12 10800 0"/>
              <a:gd name="G17" fmla="+- G13 10800 0"/>
              <a:gd name="G18" fmla="+- G14 10800 0"/>
              <a:gd name="G19" fmla="*/ 7871 1 2"/>
              <a:gd name="G20" fmla="+- G19 5400 0"/>
              <a:gd name="G21" fmla="cos G20 8412925"/>
              <a:gd name="G22" fmla="sin G20 8412925"/>
              <a:gd name="G23" fmla="+- G21 10800 0"/>
              <a:gd name="G24" fmla="+- G12 G23 G22"/>
              <a:gd name="G25" fmla="+- G22 G23 G11"/>
              <a:gd name="G26" fmla="cos 10800 8412925"/>
              <a:gd name="G27" fmla="sin 10800 8412925"/>
              <a:gd name="G28" fmla="cos 7871 8412925"/>
              <a:gd name="G29" fmla="sin 7871 841292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841292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871 G39"/>
              <a:gd name="G43" fmla="sin 7871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522 w 21600"/>
              <a:gd name="T5" fmla="*/ 6097 h 21600"/>
              <a:gd name="T6" fmla="*/ 1463 w 21600"/>
              <a:gd name="T7" fmla="*/ 10799 h 21600"/>
              <a:gd name="T8" fmla="*/ 17885 w 21600"/>
              <a:gd name="T9" fmla="*/ 7372 h 21600"/>
              <a:gd name="T10" fmla="*/ 2419 w 21600"/>
              <a:gd name="T11" fmla="*/ 21384 h 21600"/>
              <a:gd name="T12" fmla="*/ 1739 w 21600"/>
              <a:gd name="T13" fmla="*/ 15533 h 21600"/>
              <a:gd name="T14" fmla="*/ 7590 w 21600"/>
              <a:gd name="T15" fmla="*/ 148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5914" y="16970"/>
                </a:moveTo>
                <a:cubicBezTo>
                  <a:pt x="7304" y="18071"/>
                  <a:pt x="9026" y="18670"/>
                  <a:pt x="10800" y="18670"/>
                </a:cubicBezTo>
                <a:cubicBezTo>
                  <a:pt x="15147" y="18671"/>
                  <a:pt x="18671" y="15147"/>
                  <a:pt x="18671" y="10800"/>
                </a:cubicBezTo>
                <a:cubicBezTo>
                  <a:pt x="18671" y="6452"/>
                  <a:pt x="15147" y="2929"/>
                  <a:pt x="10800" y="2929"/>
                </a:cubicBezTo>
                <a:cubicBezTo>
                  <a:pt x="6452" y="2929"/>
                  <a:pt x="2929" y="6452"/>
                  <a:pt x="2929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366" y="21599"/>
                  <a:pt x="6003" y="20778"/>
                  <a:pt x="4095" y="19267"/>
                </a:cubicBezTo>
                <a:lnTo>
                  <a:pt x="2419" y="21384"/>
                </a:lnTo>
                <a:lnTo>
                  <a:pt x="1739" y="15533"/>
                </a:lnTo>
                <a:lnTo>
                  <a:pt x="7590" y="14854"/>
                </a:lnTo>
                <a:lnTo>
                  <a:pt x="5914" y="1697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98"/>
          <p:cNvSpPr>
            <a:spLocks noChangeArrowheads="1"/>
          </p:cNvSpPr>
          <p:nvPr/>
        </p:nvSpPr>
        <p:spPr bwMode="auto">
          <a:xfrm>
            <a:off x="2429081" y="6210679"/>
            <a:ext cx="152400" cy="152400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Text Box 99"/>
          <p:cNvSpPr txBox="1">
            <a:spLocks noChangeArrowheads="1"/>
          </p:cNvSpPr>
          <p:nvPr/>
        </p:nvSpPr>
        <p:spPr bwMode="auto">
          <a:xfrm>
            <a:off x="2624108" y="6111590"/>
            <a:ext cx="30210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= signal joint TREC </a:t>
            </a:r>
            <a:br>
              <a:rPr lang="en-US" sz="1800" dirty="0"/>
            </a:br>
            <a:r>
              <a:rPr lang="en-US" sz="1800" dirty="0"/>
              <a:t>(T cell receptor excision circle)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554684" y="1585724"/>
            <a:ext cx="5556250" cy="533400"/>
            <a:chOff x="6635750" y="1585724"/>
            <a:chExt cx="5556250" cy="533400"/>
          </a:xfrm>
        </p:grpSpPr>
        <p:sp>
          <p:nvSpPr>
            <p:cNvPr id="96" name="Line 12"/>
            <p:cNvSpPr>
              <a:spLocks noChangeShapeType="1"/>
            </p:cNvSpPr>
            <p:nvPr/>
          </p:nvSpPr>
          <p:spPr bwMode="auto">
            <a:xfrm>
              <a:off x="6635750" y="1855599"/>
              <a:ext cx="5556250" cy="15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489824" y="1779399"/>
              <a:ext cx="57150" cy="187325"/>
              <a:chOff x="9347199" y="1638300"/>
              <a:chExt cx="57150" cy="187325"/>
            </a:xfrm>
          </p:grpSpPr>
          <p:sp>
            <p:nvSpPr>
              <p:cNvPr id="114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5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98" name="Rectangle 97"/>
            <p:cNvSpPr/>
            <p:nvPr/>
          </p:nvSpPr>
          <p:spPr>
            <a:xfrm>
              <a:off x="7651750" y="1585724"/>
              <a:ext cx="142875" cy="523875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858000" y="1712724"/>
              <a:ext cx="571500" cy="30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Vα</a:t>
              </a:r>
              <a:r>
                <a:rPr lang="en-US" baseline="30000" dirty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8086724" y="1757174"/>
              <a:ext cx="57150" cy="187325"/>
              <a:chOff x="9347199" y="1638300"/>
              <a:chExt cx="57150" cy="187325"/>
            </a:xfrm>
          </p:grpSpPr>
          <p:sp>
            <p:nvSpPr>
              <p:cNvPr id="112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3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8264525" y="1706374"/>
              <a:ext cx="571500" cy="301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Dδ</a:t>
              </a:r>
              <a:r>
                <a:rPr lang="en-US" baseline="30000" dirty="0" err="1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899525" y="1706374"/>
              <a:ext cx="571500" cy="30162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Jδ</a:t>
              </a:r>
              <a:r>
                <a:rPr lang="en-US" baseline="30000" dirty="0" err="1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534524" y="1706374"/>
              <a:ext cx="498475" cy="323850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439400" y="1595249"/>
              <a:ext cx="142875" cy="523875"/>
            </a:xfrm>
            <a:prstGeom prst="rect">
              <a:avLst/>
            </a:prstGeom>
            <a:solidFill>
              <a:srgbClr val="333399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10096499" y="1750824"/>
              <a:ext cx="57150" cy="187325"/>
              <a:chOff x="9347199" y="1638300"/>
              <a:chExt cx="57150" cy="187325"/>
            </a:xfrm>
          </p:grpSpPr>
          <p:sp>
            <p:nvSpPr>
              <p:cNvPr id="110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1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7826375" y="1744474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0201275" y="1738124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804525" y="1690499"/>
              <a:ext cx="571500" cy="30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Jα</a:t>
              </a:r>
              <a:r>
                <a:rPr lang="en-US" baseline="30000" dirty="0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1480800" y="1700024"/>
              <a:ext cx="571500" cy="30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Cα</a:t>
              </a:r>
            </a:p>
          </p:txBody>
        </p:sp>
      </p:grpSp>
      <p:sp>
        <p:nvSpPr>
          <p:cNvPr id="116" name="Curved Down Arrow 115"/>
          <p:cNvSpPr/>
          <p:nvPr/>
        </p:nvSpPr>
        <p:spPr>
          <a:xfrm>
            <a:off x="7752401" y="1037194"/>
            <a:ext cx="2635250" cy="53975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7918806" y="3218750"/>
            <a:ext cx="2565400" cy="323850"/>
            <a:chOff x="7883525" y="3289300"/>
            <a:chExt cx="2565400" cy="323850"/>
          </a:xfrm>
        </p:grpSpPr>
        <p:sp>
          <p:nvSpPr>
            <p:cNvPr id="118" name="Line 12"/>
            <p:cNvSpPr>
              <a:spLocks noChangeShapeType="1"/>
            </p:cNvSpPr>
            <p:nvPr/>
          </p:nvSpPr>
          <p:spPr bwMode="auto">
            <a:xfrm>
              <a:off x="7969250" y="3446980"/>
              <a:ext cx="23812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8143874" y="3340100"/>
              <a:ext cx="57150" cy="187325"/>
              <a:chOff x="9347199" y="1638300"/>
              <a:chExt cx="57150" cy="187325"/>
            </a:xfrm>
          </p:grpSpPr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9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8321675" y="3289300"/>
              <a:ext cx="571500" cy="301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Dδ</a:t>
              </a:r>
              <a:r>
                <a:rPr lang="en-US" baseline="30000" dirty="0" err="1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956675" y="3289300"/>
              <a:ext cx="571500" cy="30162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Jδ</a:t>
              </a:r>
              <a:r>
                <a:rPr lang="en-US" baseline="30000" dirty="0" err="1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591674" y="3289300"/>
              <a:ext cx="498475" cy="323850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10153649" y="3333750"/>
              <a:ext cx="57150" cy="187325"/>
              <a:chOff x="9347199" y="1638300"/>
              <a:chExt cx="57150" cy="187325"/>
            </a:xfrm>
          </p:grpSpPr>
          <p:sp>
            <p:nvSpPr>
              <p:cNvPr id="126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27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24" name="Oval 123"/>
            <p:cNvSpPr/>
            <p:nvPr/>
          </p:nvSpPr>
          <p:spPr>
            <a:xfrm>
              <a:off x="7883525" y="3327400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10258425" y="3321050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122308" y="4101803"/>
            <a:ext cx="1945941" cy="1965455"/>
            <a:chOff x="8223250" y="4066529"/>
            <a:chExt cx="2079781" cy="2100637"/>
          </a:xfrm>
        </p:grpSpPr>
        <p:sp>
          <p:nvSpPr>
            <p:cNvPr id="131" name="Oval 130"/>
            <p:cNvSpPr/>
            <p:nvPr/>
          </p:nvSpPr>
          <p:spPr>
            <a:xfrm>
              <a:off x="8223250" y="4175125"/>
              <a:ext cx="1920875" cy="192087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8442325" y="4108450"/>
              <a:ext cx="571500" cy="3016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20000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Dδ</a:t>
              </a:r>
              <a:r>
                <a:rPr lang="en-US" baseline="30000" dirty="0" err="1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9250197" y="4066529"/>
              <a:ext cx="571500" cy="301625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204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Jδ</a:t>
              </a:r>
              <a:r>
                <a:rPr lang="en-US" baseline="30000" dirty="0" err="1">
                  <a:solidFill>
                    <a:schemeClr val="tx1"/>
                  </a:solidFill>
                </a:rPr>
                <a:t>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804556" y="4630890"/>
              <a:ext cx="498475" cy="323850"/>
            </a:xfrm>
            <a:prstGeom prst="rect">
              <a:avLst/>
            </a:prstGeom>
            <a:solidFill>
              <a:srgbClr val="BDD7EE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Cδ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8620565" y="5878364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8835593" y="5960791"/>
              <a:ext cx="190500" cy="2063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/>
            <p:cNvGrpSpPr/>
            <p:nvPr/>
          </p:nvGrpSpPr>
          <p:grpSpPr>
            <a:xfrm>
              <a:off x="8308033" y="5491403"/>
              <a:ext cx="57150" cy="187325"/>
              <a:chOff x="9347199" y="1638300"/>
              <a:chExt cx="57150" cy="187325"/>
            </a:xfrm>
            <a:scene3d>
              <a:camera prst="orthographicFront">
                <a:rot lat="0" lon="0" rev="7200000"/>
              </a:camera>
              <a:lightRig rig="threePt" dir="t"/>
            </a:scene3d>
          </p:grpSpPr>
          <p:sp>
            <p:nvSpPr>
              <p:cNvPr id="141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9448737" y="5949975"/>
              <a:ext cx="57150" cy="187325"/>
              <a:chOff x="9347199" y="1638300"/>
              <a:chExt cx="57150" cy="187325"/>
            </a:xfrm>
            <a:scene3d>
              <a:camera prst="orthographicFront">
                <a:rot lat="0" lon="0" rev="1200000"/>
              </a:camera>
              <a:lightRig rig="threePt" dir="t"/>
            </a:scene3d>
          </p:grpSpPr>
          <p:sp>
            <p:nvSpPr>
              <p:cNvPr id="139" name="Line 19"/>
              <p:cNvSpPr>
                <a:spLocks noChangeShapeType="1"/>
              </p:cNvSpPr>
              <p:nvPr/>
            </p:nvSpPr>
            <p:spPr bwMode="auto">
              <a:xfrm>
                <a:off x="9347199" y="1638300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0" name="Line 19"/>
              <p:cNvSpPr>
                <a:spLocks noChangeShapeType="1"/>
              </p:cNvSpPr>
              <p:nvPr/>
            </p:nvSpPr>
            <p:spPr bwMode="auto">
              <a:xfrm>
                <a:off x="9404349" y="1647825"/>
                <a:ext cx="0" cy="17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2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</p:grpSp>
      <p:cxnSp>
        <p:nvCxnSpPr>
          <p:cNvPr id="143" name="Straight Arrow Connector 142"/>
          <p:cNvCxnSpPr/>
          <p:nvPr/>
        </p:nvCxnSpPr>
        <p:spPr>
          <a:xfrm>
            <a:off x="7914363" y="2116485"/>
            <a:ext cx="47039" cy="952419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0289370" y="2010203"/>
            <a:ext cx="71037" cy="108221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0708847" y="3115936"/>
            <a:ext cx="131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TCRδ</a:t>
            </a:r>
            <a:r>
              <a:rPr lang="en-US" dirty="0"/>
              <a:t> locus excised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297192" y="4691085"/>
            <a:ext cx="260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Absence of TREC in dried blood spots indicates T cell </a:t>
            </a:r>
            <a:r>
              <a:rPr lang="en-US" dirty="0" err="1"/>
              <a:t>lymphopenia</a:t>
            </a:r>
            <a:endParaRPr lang="en-US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7224636" y="6111979"/>
            <a:ext cx="586425" cy="543159"/>
            <a:chOff x="7224636" y="6111979"/>
            <a:chExt cx="586425" cy="543159"/>
          </a:xfrm>
        </p:grpSpPr>
        <p:sp>
          <p:nvSpPr>
            <p:cNvPr id="147" name="Left-Right Arrow 146"/>
            <p:cNvSpPr/>
            <p:nvPr/>
          </p:nvSpPr>
          <p:spPr>
            <a:xfrm rot="1167753">
              <a:off x="7364865" y="6111979"/>
              <a:ext cx="446196" cy="197399"/>
            </a:xfrm>
            <a:prstGeom prst="leftRightArrow">
              <a:avLst/>
            </a:prstGeom>
            <a:solidFill>
              <a:srgbClr val="ED7D3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 rot="1030357">
              <a:off x="7224636" y="6285806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PCR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8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6" grpId="0" animBg="1"/>
      <p:bldP spid="145" grpId="0"/>
      <p:bldP spid="1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How to diagnose SCID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8587" y="1618140"/>
            <a:ext cx="77882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Check ALC, send lymphocyte subsets</a:t>
            </a:r>
          </a:p>
          <a:p>
            <a:r>
              <a:rPr lang="en-US" sz="2400" dirty="0"/>
              <a:t>T cells very low or absent</a:t>
            </a:r>
          </a:p>
          <a:p>
            <a:endParaRPr lang="en-US" sz="2400" dirty="0"/>
          </a:p>
          <a:p>
            <a:r>
              <a:rPr lang="en-US" sz="2400" dirty="0"/>
              <a:t>Send lymphocyte proliferation studies</a:t>
            </a:r>
          </a:p>
          <a:p>
            <a:r>
              <a:rPr lang="en-US" sz="2400" dirty="0"/>
              <a:t>Absent or very low proliferation of T cells to mitogens</a:t>
            </a:r>
          </a:p>
          <a:p>
            <a:endParaRPr lang="en-US" sz="2400" dirty="0"/>
          </a:p>
          <a:p>
            <a:r>
              <a:rPr lang="en-US" sz="2400" dirty="0"/>
              <a:t>Total </a:t>
            </a:r>
            <a:r>
              <a:rPr lang="en-US" sz="2400" dirty="0" err="1"/>
              <a:t>IgG</a:t>
            </a:r>
            <a:r>
              <a:rPr lang="en-US" sz="2400" dirty="0"/>
              <a:t>, IgA, </a:t>
            </a:r>
            <a:r>
              <a:rPr lang="en-US" sz="2400" dirty="0" err="1"/>
              <a:t>IgM</a:t>
            </a:r>
            <a:r>
              <a:rPr lang="en-US" sz="2400" dirty="0"/>
              <a:t> and specific </a:t>
            </a:r>
            <a:r>
              <a:rPr lang="en-US" sz="2400" dirty="0" err="1"/>
              <a:t>Ab</a:t>
            </a:r>
            <a:r>
              <a:rPr lang="en-US" sz="2400" dirty="0"/>
              <a:t> if vaccinated</a:t>
            </a:r>
          </a:p>
        </p:txBody>
      </p:sp>
    </p:spTree>
    <p:extLst>
      <p:ext uri="{BB962C8B-B14F-4D97-AF65-F5344CB8AC3E}">
        <p14:creationId xmlns:p14="http://schemas.microsoft.com/office/powerpoint/2010/main" val="3392837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8" y="159937"/>
            <a:ext cx="11925301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Can SCID present with normal ALC? With T cells present?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22338" y="1437789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4 month old boy with chronic cough and FTT.</a:t>
            </a:r>
          </a:p>
          <a:p>
            <a:r>
              <a:rPr lang="en-US" sz="2400" dirty="0"/>
              <a:t>Diagnosed with PCP.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74738" y="2352189"/>
            <a:ext cx="16859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CBC:</a:t>
            </a:r>
          </a:p>
          <a:p>
            <a:r>
              <a:rPr lang="en-US" sz="2400"/>
              <a:t>WBC 12</a:t>
            </a:r>
          </a:p>
          <a:p>
            <a:r>
              <a:rPr lang="en-US" sz="2400"/>
              <a:t>60% polys</a:t>
            </a:r>
          </a:p>
          <a:p>
            <a:r>
              <a:rPr lang="en-US" sz="2400"/>
              <a:t>35% lymphs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45237" y="4224754"/>
            <a:ext cx="1641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ANC = 7200</a:t>
            </a:r>
          </a:p>
          <a:p>
            <a:endParaRPr lang="en-US" sz="2400" dirty="0"/>
          </a:p>
          <a:p>
            <a:r>
              <a:rPr lang="en-US" sz="2400" dirty="0"/>
              <a:t>ALC = 4200</a:t>
            </a:r>
          </a:p>
          <a:p>
            <a:r>
              <a:rPr lang="en-US" sz="1800" dirty="0"/>
              <a:t>(3700-9600)</a:t>
            </a:r>
            <a:endParaRPr lang="en-US" sz="2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629987" y="2395237"/>
            <a:ext cx="3317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/>
              <a:t>CD3 = 400 	  </a:t>
            </a:r>
            <a:r>
              <a:rPr lang="en-US" sz="1800"/>
              <a:t>(2300-6500)</a:t>
            </a:r>
            <a:endParaRPr lang="en-US" sz="2400"/>
          </a:p>
          <a:p>
            <a:r>
              <a:rPr lang="en-US" sz="2400"/>
              <a:t>CD4 = 8	  </a:t>
            </a:r>
            <a:r>
              <a:rPr lang="en-US" sz="1800"/>
              <a:t>(1500-5000)</a:t>
            </a:r>
            <a:endParaRPr lang="en-US" sz="2400"/>
          </a:p>
          <a:p>
            <a:r>
              <a:rPr lang="en-US" sz="2400"/>
              <a:t>CD8 = 300	  </a:t>
            </a:r>
            <a:r>
              <a:rPr lang="en-US" sz="1800"/>
              <a:t>(500-1600)</a:t>
            </a:r>
            <a:endParaRPr lang="en-US" sz="2400"/>
          </a:p>
          <a:p>
            <a:endParaRPr lang="en-US" sz="2400"/>
          </a:p>
          <a:p>
            <a:r>
              <a:rPr lang="en-US" sz="2400"/>
              <a:t>CD19 = 3595	  </a:t>
            </a:r>
            <a:r>
              <a:rPr lang="en-US" sz="1800"/>
              <a:t>(600-3000)</a:t>
            </a:r>
            <a:endParaRPr lang="en-US" sz="2400"/>
          </a:p>
          <a:p>
            <a:endParaRPr lang="en-US" sz="2400"/>
          </a:p>
          <a:p>
            <a:r>
              <a:rPr lang="en-US" sz="2400"/>
              <a:t>CD56= 15	  </a:t>
            </a:r>
            <a:r>
              <a:rPr lang="en-US" sz="1800"/>
              <a:t>(100-1300)</a:t>
            </a:r>
            <a:endParaRPr lang="en-US" sz="240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678441" y="2374729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FISH XX/XY = 2% XX</a:t>
            </a:r>
          </a:p>
          <a:p>
            <a:endParaRPr lang="en-US" sz="2400" dirty="0"/>
          </a:p>
          <a:p>
            <a:r>
              <a:rPr lang="en-US" sz="2400" dirty="0"/>
              <a:t>proliferation to mitogens: flat</a:t>
            </a:r>
          </a:p>
          <a:p>
            <a:r>
              <a:rPr lang="en-US" sz="2400" dirty="0" err="1"/>
              <a:t>IgG</a:t>
            </a:r>
            <a:r>
              <a:rPr lang="en-US" sz="2400" dirty="0"/>
              <a:t> 87	</a:t>
            </a:r>
            <a:r>
              <a:rPr lang="en-US" sz="1800" dirty="0"/>
              <a:t>(196-558)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86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How to diagnose SCID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8263" y="1434176"/>
            <a:ext cx="1047476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Check ALC, send lymphocyte subsets</a:t>
            </a:r>
          </a:p>
          <a:p>
            <a:r>
              <a:rPr lang="en-US" sz="2000" dirty="0"/>
              <a:t>Because B cells can be present, normal ALC does </a:t>
            </a:r>
            <a:r>
              <a:rPr lang="en-US" sz="2000" u="sng" dirty="0"/>
              <a:t>not</a:t>
            </a:r>
            <a:r>
              <a:rPr lang="en-US" sz="2000" dirty="0"/>
              <a:t> rule out SCID</a:t>
            </a:r>
          </a:p>
          <a:p>
            <a:r>
              <a:rPr lang="en-US" sz="2000" dirty="0"/>
              <a:t>Because </a:t>
            </a:r>
            <a:r>
              <a:rPr lang="en-US" sz="2000" u="sng" dirty="0"/>
              <a:t>maternal engraftment</a:t>
            </a:r>
            <a:r>
              <a:rPr lang="en-US" sz="2000" dirty="0"/>
              <a:t> can occur, presence of T cells does </a:t>
            </a:r>
            <a:r>
              <a:rPr lang="en-US" sz="2000" u="sng" dirty="0"/>
              <a:t>not</a:t>
            </a:r>
            <a:r>
              <a:rPr lang="en-US" sz="2000" dirty="0"/>
              <a:t> rule out SCID</a:t>
            </a:r>
          </a:p>
          <a:p>
            <a:endParaRPr lang="en-US" sz="2400" dirty="0"/>
          </a:p>
          <a:p>
            <a:r>
              <a:rPr lang="en-US" sz="2400" dirty="0"/>
              <a:t>Send lymphocyte proliferation studies</a:t>
            </a:r>
          </a:p>
          <a:p>
            <a:r>
              <a:rPr lang="en-US" sz="2000" dirty="0"/>
              <a:t>Maternal T cells do not proliferate. Normal proliferation rules out classic SCID.</a:t>
            </a:r>
          </a:p>
          <a:p>
            <a:endParaRPr lang="en-US" sz="2400" dirty="0"/>
          </a:p>
          <a:p>
            <a:r>
              <a:rPr lang="en-US" sz="2400" dirty="0"/>
              <a:t>Total </a:t>
            </a:r>
            <a:r>
              <a:rPr lang="en-US" sz="2400" dirty="0" err="1"/>
              <a:t>IgG</a:t>
            </a:r>
            <a:r>
              <a:rPr lang="en-US" sz="2400" dirty="0"/>
              <a:t>, IgA, </a:t>
            </a:r>
            <a:r>
              <a:rPr lang="en-US" sz="2400" dirty="0" err="1"/>
              <a:t>IgM</a:t>
            </a:r>
            <a:r>
              <a:rPr lang="en-US" sz="2400" dirty="0"/>
              <a:t> and specific </a:t>
            </a:r>
            <a:r>
              <a:rPr lang="en-US" sz="2400" dirty="0" err="1"/>
              <a:t>Ab</a:t>
            </a:r>
            <a:r>
              <a:rPr lang="en-US" sz="2400" dirty="0"/>
              <a:t> if vaccinated</a:t>
            </a:r>
          </a:p>
          <a:p>
            <a:endParaRPr lang="en-US" sz="2400" dirty="0"/>
          </a:p>
          <a:p>
            <a:r>
              <a:rPr lang="en-US" sz="2400" dirty="0"/>
              <a:t>Molecular defect can be narrowed down based on lymphocyte phenotype:</a:t>
            </a:r>
          </a:p>
          <a:p>
            <a:endParaRPr lang="en-US" sz="2400" dirty="0"/>
          </a:p>
          <a:p>
            <a:r>
              <a:rPr lang="en-US" sz="2400" dirty="0"/>
              <a:t>T-B+ (can be NK - or +)</a:t>
            </a:r>
          </a:p>
          <a:p>
            <a:r>
              <a:rPr lang="en-US" sz="2400" dirty="0"/>
              <a:t>T-B- (can be NK - or +)</a:t>
            </a:r>
          </a:p>
        </p:txBody>
      </p:sp>
    </p:spTree>
    <p:extLst>
      <p:ext uri="{BB962C8B-B14F-4D97-AF65-F5344CB8AC3E}">
        <p14:creationId xmlns:p14="http://schemas.microsoft.com/office/powerpoint/2010/main" val="3165463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T- B+ SCID is caused by cytokine receptor defects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53583" y="4596123"/>
            <a:ext cx="676901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/>
              <a:t>B cells are present but receive no help, therefore do not produce antibody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8644"/>
              </p:ext>
            </p:extLst>
          </p:nvPr>
        </p:nvGraphicFramePr>
        <p:xfrm>
          <a:off x="918750" y="1530265"/>
          <a:ext cx="10525077" cy="249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Also known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Inheritance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IL2RG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cytokine common gamma chain, </a:t>
                      </a:r>
                      <a:r>
                        <a:rPr lang="en-US" sz="2800" dirty="0">
                          <a:sym typeface="Symbol" charset="0"/>
                        </a:rPr>
                        <a:t></a:t>
                      </a:r>
                      <a:r>
                        <a:rPr lang="en-US" sz="2800" dirty="0"/>
                        <a:t>c, CD132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X-linked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JAK3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Janus kinase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Autosomal</a:t>
                      </a:r>
                      <a:r>
                        <a:rPr lang="en-US" sz="2800" baseline="0" dirty="0"/>
                        <a:t> recessive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IL7R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IL-7</a:t>
                      </a:r>
                      <a:r>
                        <a:rPr lang="en-US" sz="2800" baseline="0" dirty="0"/>
                        <a:t> receptor α, CD127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Autosomal recessive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009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T- B+ SCID is caused by cytokine receptor defects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2903" y="1146008"/>
            <a:ext cx="6618287" cy="5259388"/>
            <a:chOff x="1055887" y="1146008"/>
            <a:chExt cx="6618287" cy="5259388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1835349" y="1222208"/>
              <a:ext cx="5353050" cy="518318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5 h 21600"/>
                <a:gd name="T26" fmla="*/ 18439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119512" y="1493671"/>
              <a:ext cx="4824412" cy="465931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209305">
              <a:off x="6180337" y="2060408"/>
              <a:ext cx="1071562" cy="1250950"/>
              <a:chOff x="4224" y="1104"/>
              <a:chExt cx="816" cy="954"/>
            </a:xfrm>
          </p:grpSpPr>
          <p:sp>
            <p:nvSpPr>
              <p:cNvPr id="46" name="Freeform 8"/>
              <p:cNvSpPr>
                <a:spLocks/>
              </p:cNvSpPr>
              <p:nvPr/>
            </p:nvSpPr>
            <p:spPr bwMode="auto">
              <a:xfrm rot="5342370">
                <a:off x="4276" y="1196"/>
                <a:ext cx="575" cy="392"/>
              </a:xfrm>
              <a:custGeom>
                <a:avLst/>
                <a:gdLst>
                  <a:gd name="T0" fmla="*/ 268 w 431"/>
                  <a:gd name="T1" fmla="*/ 3443 h 296"/>
                  <a:gd name="T2" fmla="*/ 840 w 431"/>
                  <a:gd name="T3" fmla="*/ 400 h 296"/>
                  <a:gd name="T4" fmla="*/ 1690 w 431"/>
                  <a:gd name="T5" fmla="*/ 0 h 296"/>
                  <a:gd name="T6" fmla="*/ 2994 w 431"/>
                  <a:gd name="T7" fmla="*/ 265 h 296"/>
                  <a:gd name="T8" fmla="*/ 3846 w 431"/>
                  <a:gd name="T9" fmla="*/ 1077 h 296"/>
                  <a:gd name="T10" fmla="*/ 4692 w 431"/>
                  <a:gd name="T11" fmla="*/ 1584 h 296"/>
                  <a:gd name="T12" fmla="*/ 5834 w 431"/>
                  <a:gd name="T13" fmla="*/ 2397 h 296"/>
                  <a:gd name="T14" fmla="*/ 6985 w 431"/>
                  <a:gd name="T15" fmla="*/ 3443 h 296"/>
                  <a:gd name="T16" fmla="*/ 7271 w 431"/>
                  <a:gd name="T17" fmla="*/ 4646 h 296"/>
                  <a:gd name="T18" fmla="*/ 6126 w 431"/>
                  <a:gd name="T19" fmla="*/ 4911 h 296"/>
                  <a:gd name="T20" fmla="*/ 4692 w 431"/>
                  <a:gd name="T21" fmla="*/ 4646 h 296"/>
                  <a:gd name="T22" fmla="*/ 2131 w 431"/>
                  <a:gd name="T23" fmla="*/ 2924 h 296"/>
                  <a:gd name="T24" fmla="*/ 840 w 431"/>
                  <a:gd name="T25" fmla="*/ 4105 h 296"/>
                  <a:gd name="T26" fmla="*/ 268 w 431"/>
                  <a:gd name="T27" fmla="*/ 3443 h 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96"/>
                  <a:gd name="T44" fmla="*/ 431 w 431"/>
                  <a:gd name="T45" fmla="*/ 296 h 2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96">
                    <a:moveTo>
                      <a:pt x="15" y="208"/>
                    </a:moveTo>
                    <a:cubicBezTo>
                      <a:pt x="0" y="163"/>
                      <a:pt x="8" y="62"/>
                      <a:pt x="47" y="24"/>
                    </a:cubicBezTo>
                    <a:cubicBezTo>
                      <a:pt x="62" y="8"/>
                      <a:pt x="75" y="6"/>
                      <a:pt x="95" y="0"/>
                    </a:cubicBezTo>
                    <a:cubicBezTo>
                      <a:pt x="96" y="0"/>
                      <a:pt x="156" y="7"/>
                      <a:pt x="167" y="16"/>
                    </a:cubicBezTo>
                    <a:cubicBezTo>
                      <a:pt x="184" y="29"/>
                      <a:pt x="196" y="51"/>
                      <a:pt x="215" y="64"/>
                    </a:cubicBezTo>
                    <a:cubicBezTo>
                      <a:pt x="231" y="74"/>
                      <a:pt x="263" y="96"/>
                      <a:pt x="263" y="96"/>
                    </a:cubicBezTo>
                    <a:cubicBezTo>
                      <a:pt x="282" y="124"/>
                      <a:pt x="298" y="125"/>
                      <a:pt x="327" y="144"/>
                    </a:cubicBezTo>
                    <a:cubicBezTo>
                      <a:pt x="345" y="171"/>
                      <a:pt x="367" y="184"/>
                      <a:pt x="391" y="208"/>
                    </a:cubicBezTo>
                    <a:cubicBezTo>
                      <a:pt x="396" y="223"/>
                      <a:pt x="431" y="266"/>
                      <a:pt x="407" y="280"/>
                    </a:cubicBezTo>
                    <a:cubicBezTo>
                      <a:pt x="387" y="290"/>
                      <a:pt x="343" y="296"/>
                      <a:pt x="343" y="296"/>
                    </a:cubicBezTo>
                    <a:cubicBezTo>
                      <a:pt x="316" y="292"/>
                      <a:pt x="284" y="296"/>
                      <a:pt x="263" y="280"/>
                    </a:cubicBezTo>
                    <a:cubicBezTo>
                      <a:pt x="214" y="242"/>
                      <a:pt x="179" y="196"/>
                      <a:pt x="119" y="176"/>
                    </a:cubicBezTo>
                    <a:cubicBezTo>
                      <a:pt x="67" y="193"/>
                      <a:pt x="89" y="219"/>
                      <a:pt x="47" y="248"/>
                    </a:cubicBezTo>
                    <a:cubicBezTo>
                      <a:pt x="12" y="236"/>
                      <a:pt x="25" y="248"/>
                      <a:pt x="15" y="208"/>
                    </a:cubicBezTo>
                    <a:close/>
                  </a:path>
                </a:pathLst>
              </a:custGeom>
              <a:solidFill>
                <a:srgbClr val="CB0D2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 rot="20001595" flipH="1">
                <a:off x="4224" y="1344"/>
                <a:ext cx="816" cy="414"/>
              </a:xfrm>
              <a:custGeom>
                <a:avLst/>
                <a:gdLst>
                  <a:gd name="T0" fmla="*/ 8715 w 431"/>
                  <a:gd name="T1" fmla="*/ 5958 h 296"/>
                  <a:gd name="T2" fmla="*/ 27905 w 431"/>
                  <a:gd name="T3" fmla="*/ 701 h 296"/>
                  <a:gd name="T4" fmla="*/ 56312 w 431"/>
                  <a:gd name="T5" fmla="*/ 0 h 296"/>
                  <a:gd name="T6" fmla="*/ 98689 w 431"/>
                  <a:gd name="T7" fmla="*/ 448 h 296"/>
                  <a:gd name="T8" fmla="*/ 127292 w 431"/>
                  <a:gd name="T9" fmla="*/ 1841 h 296"/>
                  <a:gd name="T10" fmla="*/ 155606 w 431"/>
                  <a:gd name="T11" fmla="*/ 2739 h 296"/>
                  <a:gd name="T12" fmla="*/ 193487 w 431"/>
                  <a:gd name="T13" fmla="*/ 4118 h 296"/>
                  <a:gd name="T14" fmla="*/ 231231 w 431"/>
                  <a:gd name="T15" fmla="*/ 5958 h 296"/>
                  <a:gd name="T16" fmla="*/ 240998 w 431"/>
                  <a:gd name="T17" fmla="*/ 8017 h 296"/>
                  <a:gd name="T18" fmla="*/ 202928 w 431"/>
                  <a:gd name="T19" fmla="*/ 8484 h 296"/>
                  <a:gd name="T20" fmla="*/ 155606 w 431"/>
                  <a:gd name="T21" fmla="*/ 8017 h 296"/>
                  <a:gd name="T22" fmla="*/ 70367 w 431"/>
                  <a:gd name="T23" fmla="*/ 5038 h 296"/>
                  <a:gd name="T24" fmla="*/ 27905 w 431"/>
                  <a:gd name="T25" fmla="*/ 7097 h 296"/>
                  <a:gd name="T26" fmla="*/ 8715 w 431"/>
                  <a:gd name="T27" fmla="*/ 5958 h 29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96"/>
                  <a:gd name="T44" fmla="*/ 431 w 431"/>
                  <a:gd name="T45" fmla="*/ 296 h 29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96">
                    <a:moveTo>
                      <a:pt x="15" y="208"/>
                    </a:moveTo>
                    <a:cubicBezTo>
                      <a:pt x="0" y="163"/>
                      <a:pt x="8" y="62"/>
                      <a:pt x="47" y="24"/>
                    </a:cubicBezTo>
                    <a:cubicBezTo>
                      <a:pt x="62" y="8"/>
                      <a:pt x="75" y="6"/>
                      <a:pt x="95" y="0"/>
                    </a:cubicBezTo>
                    <a:cubicBezTo>
                      <a:pt x="96" y="0"/>
                      <a:pt x="156" y="7"/>
                      <a:pt x="167" y="16"/>
                    </a:cubicBezTo>
                    <a:cubicBezTo>
                      <a:pt x="184" y="29"/>
                      <a:pt x="196" y="51"/>
                      <a:pt x="215" y="64"/>
                    </a:cubicBezTo>
                    <a:cubicBezTo>
                      <a:pt x="231" y="74"/>
                      <a:pt x="263" y="96"/>
                      <a:pt x="263" y="96"/>
                    </a:cubicBezTo>
                    <a:cubicBezTo>
                      <a:pt x="282" y="124"/>
                      <a:pt x="298" y="125"/>
                      <a:pt x="327" y="144"/>
                    </a:cubicBezTo>
                    <a:cubicBezTo>
                      <a:pt x="345" y="171"/>
                      <a:pt x="367" y="184"/>
                      <a:pt x="391" y="208"/>
                    </a:cubicBezTo>
                    <a:cubicBezTo>
                      <a:pt x="396" y="223"/>
                      <a:pt x="431" y="266"/>
                      <a:pt x="407" y="280"/>
                    </a:cubicBezTo>
                    <a:cubicBezTo>
                      <a:pt x="387" y="290"/>
                      <a:pt x="343" y="296"/>
                      <a:pt x="343" y="296"/>
                    </a:cubicBezTo>
                    <a:cubicBezTo>
                      <a:pt x="316" y="292"/>
                      <a:pt x="284" y="296"/>
                      <a:pt x="263" y="280"/>
                    </a:cubicBezTo>
                    <a:cubicBezTo>
                      <a:pt x="214" y="242"/>
                      <a:pt x="179" y="196"/>
                      <a:pt x="119" y="176"/>
                    </a:cubicBezTo>
                    <a:cubicBezTo>
                      <a:pt x="67" y="193"/>
                      <a:pt x="89" y="219"/>
                      <a:pt x="47" y="248"/>
                    </a:cubicBezTo>
                    <a:cubicBezTo>
                      <a:pt x="12" y="236"/>
                      <a:pt x="25" y="248"/>
                      <a:pt x="15" y="208"/>
                    </a:cubicBezTo>
                    <a:close/>
                  </a:path>
                </a:pathLst>
              </a:custGeom>
              <a:solidFill>
                <a:srgbClr val="3333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 rot="5497621">
                <a:off x="4383" y="1713"/>
                <a:ext cx="378" cy="312"/>
              </a:xfrm>
              <a:custGeom>
                <a:avLst/>
                <a:gdLst>
                  <a:gd name="T0" fmla="*/ 43 w 378"/>
                  <a:gd name="T1" fmla="*/ 56 h 312"/>
                  <a:gd name="T2" fmla="*/ 99 w 378"/>
                  <a:gd name="T3" fmla="*/ 0 h 312"/>
                  <a:gd name="T4" fmla="*/ 283 w 378"/>
                  <a:gd name="T5" fmla="*/ 40 h 312"/>
                  <a:gd name="T6" fmla="*/ 371 w 378"/>
                  <a:gd name="T7" fmla="*/ 200 h 312"/>
                  <a:gd name="T8" fmla="*/ 339 w 378"/>
                  <a:gd name="T9" fmla="*/ 264 h 312"/>
                  <a:gd name="T10" fmla="*/ 323 w 378"/>
                  <a:gd name="T11" fmla="*/ 288 h 312"/>
                  <a:gd name="T12" fmla="*/ 275 w 378"/>
                  <a:gd name="T13" fmla="*/ 304 h 312"/>
                  <a:gd name="T14" fmla="*/ 251 w 378"/>
                  <a:gd name="T15" fmla="*/ 312 h 312"/>
                  <a:gd name="T16" fmla="*/ 147 w 378"/>
                  <a:gd name="T17" fmla="*/ 296 h 312"/>
                  <a:gd name="T18" fmla="*/ 123 w 378"/>
                  <a:gd name="T19" fmla="*/ 248 h 312"/>
                  <a:gd name="T20" fmla="*/ 67 w 378"/>
                  <a:gd name="T21" fmla="*/ 224 h 312"/>
                  <a:gd name="T22" fmla="*/ 3 w 378"/>
                  <a:gd name="T23" fmla="*/ 96 h 312"/>
                  <a:gd name="T24" fmla="*/ 43 w 378"/>
                  <a:gd name="T25" fmla="*/ 56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312"/>
                  <a:gd name="T41" fmla="*/ 378 w 378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312">
                    <a:moveTo>
                      <a:pt x="43" y="56"/>
                    </a:moveTo>
                    <a:cubicBezTo>
                      <a:pt x="53" y="23"/>
                      <a:pt x="66" y="10"/>
                      <a:pt x="99" y="0"/>
                    </a:cubicBezTo>
                    <a:cubicBezTo>
                      <a:pt x="168" y="5"/>
                      <a:pt x="225" y="1"/>
                      <a:pt x="283" y="40"/>
                    </a:cubicBezTo>
                    <a:cubicBezTo>
                      <a:pt x="315" y="88"/>
                      <a:pt x="352" y="145"/>
                      <a:pt x="371" y="200"/>
                    </a:cubicBezTo>
                    <a:cubicBezTo>
                      <a:pt x="357" y="282"/>
                      <a:pt x="378" y="224"/>
                      <a:pt x="339" y="264"/>
                    </a:cubicBezTo>
                    <a:cubicBezTo>
                      <a:pt x="332" y="270"/>
                      <a:pt x="331" y="282"/>
                      <a:pt x="323" y="288"/>
                    </a:cubicBezTo>
                    <a:cubicBezTo>
                      <a:pt x="308" y="296"/>
                      <a:pt x="291" y="298"/>
                      <a:pt x="275" y="304"/>
                    </a:cubicBezTo>
                    <a:cubicBezTo>
                      <a:pt x="267" y="306"/>
                      <a:pt x="251" y="312"/>
                      <a:pt x="251" y="312"/>
                    </a:cubicBezTo>
                    <a:cubicBezTo>
                      <a:pt x="216" y="306"/>
                      <a:pt x="180" y="307"/>
                      <a:pt x="147" y="296"/>
                    </a:cubicBezTo>
                    <a:cubicBezTo>
                      <a:pt x="130" y="289"/>
                      <a:pt x="136" y="259"/>
                      <a:pt x="123" y="248"/>
                    </a:cubicBezTo>
                    <a:cubicBezTo>
                      <a:pt x="109" y="237"/>
                      <a:pt x="83" y="229"/>
                      <a:pt x="67" y="224"/>
                    </a:cubicBezTo>
                    <a:cubicBezTo>
                      <a:pt x="34" y="175"/>
                      <a:pt x="16" y="150"/>
                      <a:pt x="3" y="96"/>
                    </a:cubicBezTo>
                    <a:cubicBezTo>
                      <a:pt x="13" y="53"/>
                      <a:pt x="0" y="66"/>
                      <a:pt x="43" y="56"/>
                    </a:cubicBezTo>
                    <a:close/>
                  </a:path>
                </a:pathLst>
              </a:custGeom>
              <a:solidFill>
                <a:srgbClr val="2EE7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 rot="20882548">
              <a:off x="6289874" y="2873208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</a:p>
          </p:txBody>
        </p:sp>
        <p:sp>
          <p:nvSpPr>
            <p:cNvPr id="8" name="AutoShape 61"/>
            <p:cNvSpPr>
              <a:spLocks noChangeArrowheads="1"/>
            </p:cNvSpPr>
            <p:nvPr/>
          </p:nvSpPr>
          <p:spPr bwMode="auto">
            <a:xfrm rot="2695370">
              <a:off x="6810574" y="1996908"/>
              <a:ext cx="755650" cy="441325"/>
            </a:xfrm>
            <a:prstGeom prst="hexagon">
              <a:avLst>
                <a:gd name="adj" fmla="val 42798"/>
                <a:gd name="vf" fmla="val 115470"/>
              </a:avLst>
            </a:prstGeom>
            <a:solidFill>
              <a:srgbClr val="FF373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IL-7</a:t>
              </a: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7188399" y="2687471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10" name="Text Box 89"/>
            <p:cNvSpPr txBox="1">
              <a:spLocks noChangeArrowheads="1"/>
            </p:cNvSpPr>
            <p:nvPr/>
          </p:nvSpPr>
          <p:spPr bwMode="auto">
            <a:xfrm>
              <a:off x="6496249" y="1493671"/>
              <a:ext cx="1177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IL-7R</a:t>
              </a:r>
              <a:r>
                <a:rPr lang="en-US" sz="2000">
                  <a:sym typeface="Symbol" charset="0"/>
                </a:rPr>
                <a:t></a:t>
              </a:r>
              <a:endParaRPr lang="en-US" sz="200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1898849" y="2060408"/>
              <a:ext cx="754063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4986025" flipH="1">
              <a:off x="2054424" y="1855621"/>
              <a:ext cx="944563" cy="566737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151262" y="1996908"/>
              <a:ext cx="461962" cy="407988"/>
            </a:xfrm>
            <a:custGeom>
              <a:avLst/>
              <a:gdLst>
                <a:gd name="T0" fmla="*/ 2147483647 w 353"/>
                <a:gd name="T1" fmla="*/ 2147483647 h 311"/>
                <a:gd name="T2" fmla="*/ 2147483647 w 353"/>
                <a:gd name="T3" fmla="*/ 2147483647 h 311"/>
                <a:gd name="T4" fmla="*/ 2147483647 w 353"/>
                <a:gd name="T5" fmla="*/ 2147483647 h 311"/>
                <a:gd name="T6" fmla="*/ 2147483647 w 353"/>
                <a:gd name="T7" fmla="*/ 2147483647 h 311"/>
                <a:gd name="T8" fmla="*/ 2147483647 w 353"/>
                <a:gd name="T9" fmla="*/ 2147483647 h 311"/>
                <a:gd name="T10" fmla="*/ 2147483647 w 353"/>
                <a:gd name="T11" fmla="*/ 2147483647 h 311"/>
                <a:gd name="T12" fmla="*/ 2147483647 w 353"/>
                <a:gd name="T13" fmla="*/ 2147483647 h 311"/>
                <a:gd name="T14" fmla="*/ 2147483647 w 353"/>
                <a:gd name="T15" fmla="*/ 2147483647 h 311"/>
                <a:gd name="T16" fmla="*/ 2147483647 w 353"/>
                <a:gd name="T17" fmla="*/ 2147483647 h 311"/>
                <a:gd name="T18" fmla="*/ 2147483647 w 353"/>
                <a:gd name="T19" fmla="*/ 2147483647 h 311"/>
                <a:gd name="T20" fmla="*/ 2147483647 w 353"/>
                <a:gd name="T21" fmla="*/ 2147483647 h 311"/>
                <a:gd name="T22" fmla="*/ 2147483647 w 353"/>
                <a:gd name="T23" fmla="*/ 2147483647 h 311"/>
                <a:gd name="T24" fmla="*/ 2147483647 w 353"/>
                <a:gd name="T25" fmla="*/ 2147483647 h 311"/>
                <a:gd name="T26" fmla="*/ 2147483647 w 353"/>
                <a:gd name="T27" fmla="*/ 2147483647 h 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3"/>
                <a:gd name="T43" fmla="*/ 0 h 311"/>
                <a:gd name="T44" fmla="*/ 353 w 353"/>
                <a:gd name="T45" fmla="*/ 311 h 3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3" h="311">
                  <a:moveTo>
                    <a:pt x="25" y="14"/>
                  </a:moveTo>
                  <a:cubicBezTo>
                    <a:pt x="78" y="27"/>
                    <a:pt x="127" y="29"/>
                    <a:pt x="177" y="54"/>
                  </a:cubicBezTo>
                  <a:cubicBezTo>
                    <a:pt x="197" y="84"/>
                    <a:pt x="213" y="79"/>
                    <a:pt x="241" y="102"/>
                  </a:cubicBezTo>
                  <a:cubicBezTo>
                    <a:pt x="299" y="150"/>
                    <a:pt x="232" y="98"/>
                    <a:pt x="281" y="158"/>
                  </a:cubicBezTo>
                  <a:cubicBezTo>
                    <a:pt x="297" y="178"/>
                    <a:pt x="337" y="214"/>
                    <a:pt x="337" y="214"/>
                  </a:cubicBezTo>
                  <a:cubicBezTo>
                    <a:pt x="349" y="252"/>
                    <a:pt x="353" y="269"/>
                    <a:pt x="345" y="310"/>
                  </a:cubicBezTo>
                  <a:cubicBezTo>
                    <a:pt x="297" y="307"/>
                    <a:pt x="248" y="311"/>
                    <a:pt x="201" y="302"/>
                  </a:cubicBezTo>
                  <a:cubicBezTo>
                    <a:pt x="191" y="300"/>
                    <a:pt x="191" y="284"/>
                    <a:pt x="185" y="278"/>
                  </a:cubicBezTo>
                  <a:cubicBezTo>
                    <a:pt x="178" y="271"/>
                    <a:pt x="169" y="265"/>
                    <a:pt x="161" y="262"/>
                  </a:cubicBezTo>
                  <a:cubicBezTo>
                    <a:pt x="128" y="247"/>
                    <a:pt x="91" y="238"/>
                    <a:pt x="57" y="230"/>
                  </a:cubicBezTo>
                  <a:cubicBezTo>
                    <a:pt x="21" y="194"/>
                    <a:pt x="36" y="216"/>
                    <a:pt x="17" y="158"/>
                  </a:cubicBezTo>
                  <a:cubicBezTo>
                    <a:pt x="11" y="142"/>
                    <a:pt x="1" y="110"/>
                    <a:pt x="1" y="110"/>
                  </a:cubicBezTo>
                  <a:cubicBezTo>
                    <a:pt x="3" y="88"/>
                    <a:pt x="0" y="65"/>
                    <a:pt x="9" y="46"/>
                  </a:cubicBezTo>
                  <a:cubicBezTo>
                    <a:pt x="29" y="0"/>
                    <a:pt x="47" y="81"/>
                    <a:pt x="25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2717999" y="2060408"/>
              <a:ext cx="495300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 rot="1706353">
              <a:off x="2754512" y="2133433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  <p:sp>
          <p:nvSpPr>
            <p:cNvPr id="16" name="Oval 51"/>
            <p:cNvSpPr>
              <a:spLocks noChangeArrowheads="1"/>
            </p:cNvSpPr>
            <p:nvPr/>
          </p:nvSpPr>
          <p:spPr bwMode="auto">
            <a:xfrm rot="18882644">
              <a:off x="1709937" y="1682583"/>
              <a:ext cx="566738" cy="4397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IL-2</a:t>
              </a:r>
            </a:p>
          </p:txBody>
        </p:sp>
        <p:sp>
          <p:nvSpPr>
            <p:cNvPr id="17" name="Text Box 63"/>
            <p:cNvSpPr txBox="1">
              <a:spLocks noChangeArrowheads="1"/>
            </p:cNvSpPr>
            <p:nvPr/>
          </p:nvSpPr>
          <p:spPr bwMode="auto">
            <a:xfrm>
              <a:off x="2130624" y="1146008"/>
              <a:ext cx="4413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20053913">
              <a:off x="1560712" y="3008146"/>
              <a:ext cx="754062" cy="512762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13439938" flipH="1">
              <a:off x="1592462" y="2803358"/>
              <a:ext cx="944562" cy="566738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 rot="20053913">
              <a:off x="2265562" y="2804946"/>
              <a:ext cx="496887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 rot="314234">
              <a:off x="2275087" y="2847808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  <p:grpSp>
          <p:nvGrpSpPr>
            <p:cNvPr id="22" name="Group 58"/>
            <p:cNvGrpSpPr>
              <a:grpSpLocks/>
            </p:cNvGrpSpPr>
            <p:nvPr/>
          </p:nvGrpSpPr>
          <p:grpSpPr bwMode="auto">
            <a:xfrm rot="1031686">
              <a:off x="1198762" y="2736683"/>
              <a:ext cx="566737" cy="598488"/>
              <a:chOff x="504" y="2016"/>
              <a:chExt cx="432" cy="456"/>
            </a:xfrm>
          </p:grpSpPr>
          <p:sp>
            <p:nvSpPr>
              <p:cNvPr id="44" name="AutoShape 55"/>
              <p:cNvSpPr>
                <a:spLocks noChangeArrowheads="1"/>
              </p:cNvSpPr>
              <p:nvPr/>
            </p:nvSpPr>
            <p:spPr bwMode="auto">
              <a:xfrm rot="5400000">
                <a:off x="492" y="2028"/>
                <a:ext cx="456" cy="432"/>
              </a:xfrm>
              <a:prstGeom prst="triangle">
                <a:avLst>
                  <a:gd name="adj" fmla="val 49736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Text Box 57"/>
              <p:cNvSpPr txBox="1">
                <a:spLocks noChangeArrowheads="1"/>
              </p:cNvSpPr>
              <p:nvPr/>
            </p:nvSpPr>
            <p:spPr bwMode="auto">
              <a:xfrm>
                <a:off x="519" y="2136"/>
                <a:ext cx="346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IL-4</a:t>
                </a:r>
                <a:endParaRPr lang="en-US" sz="1600"/>
              </a:p>
            </p:txBody>
          </p:sp>
        </p:grp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 rot="1031686">
              <a:off x="1427362" y="2268371"/>
              <a:ext cx="4397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 rot="18751224">
              <a:off x="1590874" y="4035258"/>
              <a:ext cx="755650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 rot="12137250" flipH="1">
              <a:off x="1533724" y="3703471"/>
              <a:ext cx="944563" cy="566737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 rot="18751224">
              <a:off x="1709936" y="3922546"/>
              <a:ext cx="461963" cy="407988"/>
            </a:xfrm>
            <a:custGeom>
              <a:avLst/>
              <a:gdLst>
                <a:gd name="T0" fmla="*/ 2147483647 w 353"/>
                <a:gd name="T1" fmla="*/ 2147483647 h 311"/>
                <a:gd name="T2" fmla="*/ 2147483647 w 353"/>
                <a:gd name="T3" fmla="*/ 2147483647 h 311"/>
                <a:gd name="T4" fmla="*/ 2147483647 w 353"/>
                <a:gd name="T5" fmla="*/ 2147483647 h 311"/>
                <a:gd name="T6" fmla="*/ 2147483647 w 353"/>
                <a:gd name="T7" fmla="*/ 2147483647 h 311"/>
                <a:gd name="T8" fmla="*/ 2147483647 w 353"/>
                <a:gd name="T9" fmla="*/ 2147483647 h 311"/>
                <a:gd name="T10" fmla="*/ 2147483647 w 353"/>
                <a:gd name="T11" fmla="*/ 2147483647 h 311"/>
                <a:gd name="T12" fmla="*/ 2147483647 w 353"/>
                <a:gd name="T13" fmla="*/ 2147483647 h 311"/>
                <a:gd name="T14" fmla="*/ 2147483647 w 353"/>
                <a:gd name="T15" fmla="*/ 2147483647 h 311"/>
                <a:gd name="T16" fmla="*/ 2147483647 w 353"/>
                <a:gd name="T17" fmla="*/ 2147483647 h 311"/>
                <a:gd name="T18" fmla="*/ 2147483647 w 353"/>
                <a:gd name="T19" fmla="*/ 2147483647 h 311"/>
                <a:gd name="T20" fmla="*/ 2147483647 w 353"/>
                <a:gd name="T21" fmla="*/ 2147483647 h 311"/>
                <a:gd name="T22" fmla="*/ 2147483647 w 353"/>
                <a:gd name="T23" fmla="*/ 2147483647 h 311"/>
                <a:gd name="T24" fmla="*/ 2147483647 w 353"/>
                <a:gd name="T25" fmla="*/ 2147483647 h 311"/>
                <a:gd name="T26" fmla="*/ 2147483647 w 353"/>
                <a:gd name="T27" fmla="*/ 2147483647 h 3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3"/>
                <a:gd name="T43" fmla="*/ 0 h 311"/>
                <a:gd name="T44" fmla="*/ 353 w 353"/>
                <a:gd name="T45" fmla="*/ 311 h 3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3" h="311">
                  <a:moveTo>
                    <a:pt x="25" y="14"/>
                  </a:moveTo>
                  <a:cubicBezTo>
                    <a:pt x="78" y="27"/>
                    <a:pt x="127" y="29"/>
                    <a:pt x="177" y="54"/>
                  </a:cubicBezTo>
                  <a:cubicBezTo>
                    <a:pt x="197" y="84"/>
                    <a:pt x="213" y="79"/>
                    <a:pt x="241" y="102"/>
                  </a:cubicBezTo>
                  <a:cubicBezTo>
                    <a:pt x="299" y="150"/>
                    <a:pt x="232" y="98"/>
                    <a:pt x="281" y="158"/>
                  </a:cubicBezTo>
                  <a:cubicBezTo>
                    <a:pt x="297" y="178"/>
                    <a:pt x="337" y="214"/>
                    <a:pt x="337" y="214"/>
                  </a:cubicBezTo>
                  <a:cubicBezTo>
                    <a:pt x="349" y="252"/>
                    <a:pt x="353" y="269"/>
                    <a:pt x="345" y="310"/>
                  </a:cubicBezTo>
                  <a:cubicBezTo>
                    <a:pt x="297" y="307"/>
                    <a:pt x="248" y="311"/>
                    <a:pt x="201" y="302"/>
                  </a:cubicBezTo>
                  <a:cubicBezTo>
                    <a:pt x="191" y="300"/>
                    <a:pt x="191" y="284"/>
                    <a:pt x="185" y="278"/>
                  </a:cubicBezTo>
                  <a:cubicBezTo>
                    <a:pt x="178" y="271"/>
                    <a:pt x="169" y="265"/>
                    <a:pt x="161" y="262"/>
                  </a:cubicBezTo>
                  <a:cubicBezTo>
                    <a:pt x="128" y="247"/>
                    <a:pt x="91" y="238"/>
                    <a:pt x="57" y="230"/>
                  </a:cubicBezTo>
                  <a:cubicBezTo>
                    <a:pt x="21" y="194"/>
                    <a:pt x="36" y="216"/>
                    <a:pt x="17" y="158"/>
                  </a:cubicBezTo>
                  <a:cubicBezTo>
                    <a:pt x="11" y="142"/>
                    <a:pt x="1" y="110"/>
                    <a:pt x="1" y="110"/>
                  </a:cubicBezTo>
                  <a:cubicBezTo>
                    <a:pt x="3" y="88"/>
                    <a:pt x="0" y="65"/>
                    <a:pt x="9" y="46"/>
                  </a:cubicBezTo>
                  <a:cubicBezTo>
                    <a:pt x="29" y="0"/>
                    <a:pt x="47" y="81"/>
                    <a:pt x="25" y="14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 rot="19065923">
              <a:off x="2100462" y="3517733"/>
              <a:ext cx="496887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 rot="398188">
              <a:off x="2124274" y="3555833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  <p:sp>
          <p:nvSpPr>
            <p:cNvPr id="29" name="AutoShape 59"/>
            <p:cNvSpPr>
              <a:spLocks noChangeArrowheads="1"/>
            </p:cNvSpPr>
            <p:nvPr/>
          </p:nvSpPr>
          <p:spPr bwMode="auto">
            <a:xfrm rot="21217771">
              <a:off x="1055887" y="3852696"/>
              <a:ext cx="693737" cy="692150"/>
            </a:xfrm>
            <a:prstGeom prst="diamond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IL-15</a:t>
              </a:r>
            </a:p>
          </p:txBody>
        </p:sp>
        <p:sp>
          <p:nvSpPr>
            <p:cNvPr id="30" name="Text Box 65"/>
            <p:cNvSpPr txBox="1">
              <a:spLocks noChangeArrowheads="1"/>
            </p:cNvSpPr>
            <p:nvPr/>
          </p:nvSpPr>
          <p:spPr bwMode="auto">
            <a:xfrm rot="1115640">
              <a:off x="1201937" y="3338346"/>
              <a:ext cx="441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31" name="Freeform 104"/>
            <p:cNvSpPr>
              <a:spLocks/>
            </p:cNvSpPr>
            <p:nvPr/>
          </p:nvSpPr>
          <p:spPr bwMode="auto">
            <a:xfrm rot="16562721">
              <a:off x="2577506" y="5614027"/>
              <a:ext cx="754062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2" name="Freeform 105"/>
            <p:cNvSpPr>
              <a:spLocks/>
            </p:cNvSpPr>
            <p:nvPr/>
          </p:nvSpPr>
          <p:spPr bwMode="auto">
            <a:xfrm rot="9948745" flipH="1">
              <a:off x="2398912" y="5387808"/>
              <a:ext cx="944562" cy="566738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3" name="Text Box 111"/>
            <p:cNvSpPr txBox="1">
              <a:spLocks noChangeArrowheads="1"/>
            </p:cNvSpPr>
            <p:nvPr/>
          </p:nvSpPr>
          <p:spPr bwMode="auto">
            <a:xfrm rot="19140493">
              <a:off x="1922662" y="5449721"/>
              <a:ext cx="441325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34" name="Freeform 93"/>
            <p:cNvSpPr>
              <a:spLocks/>
            </p:cNvSpPr>
            <p:nvPr/>
          </p:nvSpPr>
          <p:spPr bwMode="auto">
            <a:xfrm rot="17367184">
              <a:off x="1971080" y="4894890"/>
              <a:ext cx="754063" cy="514350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5" name="Freeform 94"/>
            <p:cNvSpPr>
              <a:spLocks/>
            </p:cNvSpPr>
            <p:nvPr/>
          </p:nvSpPr>
          <p:spPr bwMode="auto">
            <a:xfrm rot="10753209" flipH="1">
              <a:off x="1841699" y="4655971"/>
              <a:ext cx="944563" cy="566737"/>
            </a:xfrm>
            <a:custGeom>
              <a:avLst/>
              <a:gdLst>
                <a:gd name="T0" fmla="*/ 2147483647 w 431"/>
                <a:gd name="T1" fmla="*/ 2147483647 h 296"/>
                <a:gd name="T2" fmla="*/ 2147483647 w 431"/>
                <a:gd name="T3" fmla="*/ 2147483647 h 296"/>
                <a:gd name="T4" fmla="*/ 2147483647 w 431"/>
                <a:gd name="T5" fmla="*/ 0 h 296"/>
                <a:gd name="T6" fmla="*/ 2147483647 w 431"/>
                <a:gd name="T7" fmla="*/ 2147483647 h 296"/>
                <a:gd name="T8" fmla="*/ 2147483647 w 431"/>
                <a:gd name="T9" fmla="*/ 2147483647 h 296"/>
                <a:gd name="T10" fmla="*/ 2147483647 w 431"/>
                <a:gd name="T11" fmla="*/ 2147483647 h 296"/>
                <a:gd name="T12" fmla="*/ 2147483647 w 431"/>
                <a:gd name="T13" fmla="*/ 2147483647 h 296"/>
                <a:gd name="T14" fmla="*/ 2147483647 w 431"/>
                <a:gd name="T15" fmla="*/ 2147483647 h 296"/>
                <a:gd name="T16" fmla="*/ 2147483647 w 431"/>
                <a:gd name="T17" fmla="*/ 2147483647 h 296"/>
                <a:gd name="T18" fmla="*/ 2147483647 w 431"/>
                <a:gd name="T19" fmla="*/ 2147483647 h 296"/>
                <a:gd name="T20" fmla="*/ 2147483647 w 431"/>
                <a:gd name="T21" fmla="*/ 2147483647 h 296"/>
                <a:gd name="T22" fmla="*/ 2147483647 w 431"/>
                <a:gd name="T23" fmla="*/ 2147483647 h 296"/>
                <a:gd name="T24" fmla="*/ 2147483647 w 431"/>
                <a:gd name="T25" fmla="*/ 2147483647 h 296"/>
                <a:gd name="T26" fmla="*/ 2147483647 w 431"/>
                <a:gd name="T27" fmla="*/ 2147483647 h 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1"/>
                <a:gd name="T43" fmla="*/ 0 h 296"/>
                <a:gd name="T44" fmla="*/ 431 w 431"/>
                <a:gd name="T45" fmla="*/ 296 h 2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1" h="296">
                  <a:moveTo>
                    <a:pt x="15" y="208"/>
                  </a:moveTo>
                  <a:cubicBezTo>
                    <a:pt x="0" y="163"/>
                    <a:pt x="8" y="62"/>
                    <a:pt x="47" y="24"/>
                  </a:cubicBezTo>
                  <a:cubicBezTo>
                    <a:pt x="62" y="8"/>
                    <a:pt x="75" y="6"/>
                    <a:pt x="95" y="0"/>
                  </a:cubicBezTo>
                  <a:cubicBezTo>
                    <a:pt x="96" y="0"/>
                    <a:pt x="156" y="7"/>
                    <a:pt x="167" y="16"/>
                  </a:cubicBezTo>
                  <a:cubicBezTo>
                    <a:pt x="184" y="29"/>
                    <a:pt x="196" y="51"/>
                    <a:pt x="215" y="64"/>
                  </a:cubicBezTo>
                  <a:cubicBezTo>
                    <a:pt x="231" y="74"/>
                    <a:pt x="263" y="96"/>
                    <a:pt x="263" y="96"/>
                  </a:cubicBezTo>
                  <a:cubicBezTo>
                    <a:pt x="282" y="124"/>
                    <a:pt x="298" y="125"/>
                    <a:pt x="327" y="144"/>
                  </a:cubicBezTo>
                  <a:cubicBezTo>
                    <a:pt x="345" y="171"/>
                    <a:pt x="367" y="184"/>
                    <a:pt x="391" y="208"/>
                  </a:cubicBezTo>
                  <a:cubicBezTo>
                    <a:pt x="396" y="223"/>
                    <a:pt x="431" y="266"/>
                    <a:pt x="407" y="280"/>
                  </a:cubicBezTo>
                  <a:cubicBezTo>
                    <a:pt x="387" y="290"/>
                    <a:pt x="343" y="296"/>
                    <a:pt x="343" y="296"/>
                  </a:cubicBezTo>
                  <a:cubicBezTo>
                    <a:pt x="316" y="292"/>
                    <a:pt x="284" y="296"/>
                    <a:pt x="263" y="280"/>
                  </a:cubicBezTo>
                  <a:cubicBezTo>
                    <a:pt x="214" y="242"/>
                    <a:pt x="179" y="196"/>
                    <a:pt x="119" y="176"/>
                  </a:cubicBezTo>
                  <a:cubicBezTo>
                    <a:pt x="67" y="193"/>
                    <a:pt x="89" y="219"/>
                    <a:pt x="47" y="248"/>
                  </a:cubicBezTo>
                  <a:cubicBezTo>
                    <a:pt x="12" y="236"/>
                    <a:pt x="25" y="248"/>
                    <a:pt x="15" y="208"/>
                  </a:cubicBez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36" name="Text Box 100"/>
            <p:cNvSpPr txBox="1">
              <a:spLocks noChangeArrowheads="1"/>
            </p:cNvSpPr>
            <p:nvPr/>
          </p:nvSpPr>
          <p:spPr bwMode="auto">
            <a:xfrm rot="19944957">
              <a:off x="1374974" y="4578183"/>
              <a:ext cx="439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ym typeface="Symbol" charset="0"/>
                </a:rPr>
                <a:t></a:t>
              </a:r>
              <a:r>
                <a:rPr lang="en-US" sz="2400"/>
                <a:t>c</a:t>
              </a:r>
            </a:p>
          </p:txBody>
        </p:sp>
        <p:sp>
          <p:nvSpPr>
            <p:cNvPr id="37" name="AutoShape 101"/>
            <p:cNvSpPr>
              <a:spLocks noChangeArrowheads="1"/>
            </p:cNvSpPr>
            <p:nvPr/>
          </p:nvSpPr>
          <p:spPr bwMode="auto">
            <a:xfrm rot="19568839">
              <a:off x="1611512" y="5041733"/>
              <a:ext cx="566737" cy="566738"/>
            </a:xfrm>
            <a:prstGeom prst="plus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IL-21</a:t>
              </a:r>
              <a:endParaRPr lang="en-US"/>
            </a:p>
          </p:txBody>
        </p:sp>
        <p:grpSp>
          <p:nvGrpSpPr>
            <p:cNvPr id="38" name="Group 114"/>
            <p:cNvGrpSpPr>
              <a:grpSpLocks/>
            </p:cNvGrpSpPr>
            <p:nvPr/>
          </p:nvGrpSpPr>
          <p:grpSpPr bwMode="auto">
            <a:xfrm>
              <a:off x="2325887" y="4327358"/>
              <a:ext cx="504825" cy="495300"/>
              <a:chOff x="1382" y="2736"/>
              <a:chExt cx="385" cy="378"/>
            </a:xfrm>
          </p:grpSpPr>
          <p:sp>
            <p:nvSpPr>
              <p:cNvPr id="42" name="Freeform 95"/>
              <p:cNvSpPr>
                <a:spLocks/>
              </p:cNvSpPr>
              <p:nvPr/>
            </p:nvSpPr>
            <p:spPr bwMode="auto">
              <a:xfrm rot="-4967133">
                <a:off x="1359" y="2769"/>
                <a:ext cx="378" cy="312"/>
              </a:xfrm>
              <a:custGeom>
                <a:avLst/>
                <a:gdLst>
                  <a:gd name="T0" fmla="*/ 43 w 378"/>
                  <a:gd name="T1" fmla="*/ 56 h 312"/>
                  <a:gd name="T2" fmla="*/ 99 w 378"/>
                  <a:gd name="T3" fmla="*/ 0 h 312"/>
                  <a:gd name="T4" fmla="*/ 283 w 378"/>
                  <a:gd name="T5" fmla="*/ 40 h 312"/>
                  <a:gd name="T6" fmla="*/ 371 w 378"/>
                  <a:gd name="T7" fmla="*/ 200 h 312"/>
                  <a:gd name="T8" fmla="*/ 339 w 378"/>
                  <a:gd name="T9" fmla="*/ 264 h 312"/>
                  <a:gd name="T10" fmla="*/ 323 w 378"/>
                  <a:gd name="T11" fmla="*/ 288 h 312"/>
                  <a:gd name="T12" fmla="*/ 275 w 378"/>
                  <a:gd name="T13" fmla="*/ 304 h 312"/>
                  <a:gd name="T14" fmla="*/ 251 w 378"/>
                  <a:gd name="T15" fmla="*/ 312 h 312"/>
                  <a:gd name="T16" fmla="*/ 147 w 378"/>
                  <a:gd name="T17" fmla="*/ 296 h 312"/>
                  <a:gd name="T18" fmla="*/ 123 w 378"/>
                  <a:gd name="T19" fmla="*/ 248 h 312"/>
                  <a:gd name="T20" fmla="*/ 67 w 378"/>
                  <a:gd name="T21" fmla="*/ 224 h 312"/>
                  <a:gd name="T22" fmla="*/ 3 w 378"/>
                  <a:gd name="T23" fmla="*/ 96 h 312"/>
                  <a:gd name="T24" fmla="*/ 43 w 378"/>
                  <a:gd name="T25" fmla="*/ 56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312"/>
                  <a:gd name="T41" fmla="*/ 378 w 378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312">
                    <a:moveTo>
                      <a:pt x="43" y="56"/>
                    </a:moveTo>
                    <a:cubicBezTo>
                      <a:pt x="53" y="23"/>
                      <a:pt x="66" y="10"/>
                      <a:pt x="99" y="0"/>
                    </a:cubicBezTo>
                    <a:cubicBezTo>
                      <a:pt x="168" y="5"/>
                      <a:pt x="225" y="1"/>
                      <a:pt x="283" y="40"/>
                    </a:cubicBezTo>
                    <a:cubicBezTo>
                      <a:pt x="315" y="88"/>
                      <a:pt x="352" y="145"/>
                      <a:pt x="371" y="200"/>
                    </a:cubicBezTo>
                    <a:cubicBezTo>
                      <a:pt x="357" y="282"/>
                      <a:pt x="378" y="224"/>
                      <a:pt x="339" y="264"/>
                    </a:cubicBezTo>
                    <a:cubicBezTo>
                      <a:pt x="332" y="270"/>
                      <a:pt x="331" y="282"/>
                      <a:pt x="323" y="288"/>
                    </a:cubicBezTo>
                    <a:cubicBezTo>
                      <a:pt x="308" y="296"/>
                      <a:pt x="291" y="298"/>
                      <a:pt x="275" y="304"/>
                    </a:cubicBezTo>
                    <a:cubicBezTo>
                      <a:pt x="267" y="306"/>
                      <a:pt x="251" y="312"/>
                      <a:pt x="251" y="312"/>
                    </a:cubicBezTo>
                    <a:cubicBezTo>
                      <a:pt x="216" y="306"/>
                      <a:pt x="180" y="307"/>
                      <a:pt x="147" y="296"/>
                    </a:cubicBezTo>
                    <a:cubicBezTo>
                      <a:pt x="130" y="289"/>
                      <a:pt x="136" y="259"/>
                      <a:pt x="123" y="248"/>
                    </a:cubicBezTo>
                    <a:cubicBezTo>
                      <a:pt x="109" y="237"/>
                      <a:pt x="83" y="229"/>
                      <a:pt x="67" y="224"/>
                    </a:cubicBezTo>
                    <a:cubicBezTo>
                      <a:pt x="34" y="175"/>
                      <a:pt x="16" y="150"/>
                      <a:pt x="3" y="96"/>
                    </a:cubicBezTo>
                    <a:cubicBezTo>
                      <a:pt x="13" y="53"/>
                      <a:pt x="0" y="66"/>
                      <a:pt x="43" y="56"/>
                    </a:cubicBezTo>
                    <a:close/>
                  </a:path>
                </a:pathLst>
              </a:custGeom>
              <a:solidFill>
                <a:srgbClr val="2EE77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3" name="Text Box 96"/>
              <p:cNvSpPr txBox="1">
                <a:spLocks noChangeArrowheads="1"/>
              </p:cNvSpPr>
              <p:nvPr/>
            </p:nvSpPr>
            <p:spPr bwMode="auto">
              <a:xfrm rot="-2372495">
                <a:off x="1382" y="2768"/>
                <a:ext cx="385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400"/>
                  <a:t>Jak3</a:t>
                </a:r>
                <a:endParaRPr lang="en-US" sz="1600"/>
              </a:p>
            </p:txBody>
          </p:sp>
        </p:grpSp>
        <p:sp>
          <p:nvSpPr>
            <p:cNvPr id="39" name="AutoShape 116"/>
            <p:cNvSpPr>
              <a:spLocks noChangeArrowheads="1"/>
            </p:cNvSpPr>
            <p:nvPr/>
          </p:nvSpPr>
          <p:spPr bwMode="auto">
            <a:xfrm rot="13044621">
              <a:off x="2340174" y="5902158"/>
              <a:ext cx="628650" cy="25082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IL-9</a:t>
              </a:r>
              <a:endParaRPr lang="en-US"/>
            </a:p>
          </p:txBody>
        </p:sp>
        <p:sp>
          <p:nvSpPr>
            <p:cNvPr id="40" name="Freeform 106"/>
            <p:cNvSpPr>
              <a:spLocks/>
            </p:cNvSpPr>
            <p:nvPr/>
          </p:nvSpPr>
          <p:spPr bwMode="auto">
            <a:xfrm rot="16562721">
              <a:off x="2799756" y="5063164"/>
              <a:ext cx="496888" cy="409575"/>
            </a:xfrm>
            <a:custGeom>
              <a:avLst/>
              <a:gdLst>
                <a:gd name="T0" fmla="*/ 2147483647 w 378"/>
                <a:gd name="T1" fmla="*/ 2147483647 h 312"/>
                <a:gd name="T2" fmla="*/ 2147483647 w 378"/>
                <a:gd name="T3" fmla="*/ 0 h 312"/>
                <a:gd name="T4" fmla="*/ 2147483647 w 378"/>
                <a:gd name="T5" fmla="*/ 2147483647 h 312"/>
                <a:gd name="T6" fmla="*/ 2147483647 w 378"/>
                <a:gd name="T7" fmla="*/ 2147483647 h 312"/>
                <a:gd name="T8" fmla="*/ 2147483647 w 378"/>
                <a:gd name="T9" fmla="*/ 2147483647 h 312"/>
                <a:gd name="T10" fmla="*/ 2147483647 w 378"/>
                <a:gd name="T11" fmla="*/ 2147483647 h 312"/>
                <a:gd name="T12" fmla="*/ 2147483647 w 378"/>
                <a:gd name="T13" fmla="*/ 2147483647 h 312"/>
                <a:gd name="T14" fmla="*/ 2147483647 w 378"/>
                <a:gd name="T15" fmla="*/ 2147483647 h 312"/>
                <a:gd name="T16" fmla="*/ 2147483647 w 378"/>
                <a:gd name="T17" fmla="*/ 2147483647 h 312"/>
                <a:gd name="T18" fmla="*/ 2147483647 w 378"/>
                <a:gd name="T19" fmla="*/ 2147483647 h 312"/>
                <a:gd name="T20" fmla="*/ 2147483647 w 378"/>
                <a:gd name="T21" fmla="*/ 2147483647 h 312"/>
                <a:gd name="T22" fmla="*/ 2147483647 w 378"/>
                <a:gd name="T23" fmla="*/ 2147483647 h 312"/>
                <a:gd name="T24" fmla="*/ 2147483647 w 378"/>
                <a:gd name="T25" fmla="*/ 2147483647 h 3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8"/>
                <a:gd name="T40" fmla="*/ 0 h 312"/>
                <a:gd name="T41" fmla="*/ 378 w 378"/>
                <a:gd name="T42" fmla="*/ 312 h 3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8" h="312">
                  <a:moveTo>
                    <a:pt x="43" y="56"/>
                  </a:moveTo>
                  <a:cubicBezTo>
                    <a:pt x="53" y="23"/>
                    <a:pt x="66" y="10"/>
                    <a:pt x="99" y="0"/>
                  </a:cubicBezTo>
                  <a:cubicBezTo>
                    <a:pt x="168" y="5"/>
                    <a:pt x="225" y="1"/>
                    <a:pt x="283" y="40"/>
                  </a:cubicBezTo>
                  <a:cubicBezTo>
                    <a:pt x="315" y="88"/>
                    <a:pt x="352" y="145"/>
                    <a:pt x="371" y="200"/>
                  </a:cubicBezTo>
                  <a:cubicBezTo>
                    <a:pt x="357" y="282"/>
                    <a:pt x="378" y="224"/>
                    <a:pt x="339" y="264"/>
                  </a:cubicBezTo>
                  <a:cubicBezTo>
                    <a:pt x="332" y="270"/>
                    <a:pt x="331" y="282"/>
                    <a:pt x="323" y="288"/>
                  </a:cubicBezTo>
                  <a:cubicBezTo>
                    <a:pt x="308" y="296"/>
                    <a:pt x="291" y="298"/>
                    <a:pt x="275" y="304"/>
                  </a:cubicBezTo>
                  <a:cubicBezTo>
                    <a:pt x="267" y="306"/>
                    <a:pt x="251" y="312"/>
                    <a:pt x="251" y="312"/>
                  </a:cubicBezTo>
                  <a:cubicBezTo>
                    <a:pt x="216" y="306"/>
                    <a:pt x="180" y="307"/>
                    <a:pt x="147" y="296"/>
                  </a:cubicBezTo>
                  <a:cubicBezTo>
                    <a:pt x="130" y="289"/>
                    <a:pt x="136" y="259"/>
                    <a:pt x="123" y="248"/>
                  </a:cubicBezTo>
                  <a:cubicBezTo>
                    <a:pt x="109" y="237"/>
                    <a:pt x="83" y="229"/>
                    <a:pt x="67" y="224"/>
                  </a:cubicBezTo>
                  <a:cubicBezTo>
                    <a:pt x="34" y="175"/>
                    <a:pt x="16" y="150"/>
                    <a:pt x="3" y="96"/>
                  </a:cubicBezTo>
                  <a:cubicBezTo>
                    <a:pt x="13" y="53"/>
                    <a:pt x="0" y="66"/>
                    <a:pt x="43" y="56"/>
                  </a:cubicBezTo>
                  <a:close/>
                </a:path>
              </a:pathLst>
            </a:custGeom>
            <a:solidFill>
              <a:srgbClr val="2EE77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1" name="Text Box 107"/>
            <p:cNvSpPr txBox="1">
              <a:spLocks noChangeArrowheads="1"/>
            </p:cNvSpPr>
            <p:nvPr/>
          </p:nvSpPr>
          <p:spPr bwMode="auto">
            <a:xfrm rot="18423041">
              <a:off x="2822774" y="5121108"/>
              <a:ext cx="504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400"/>
                <a:t>Jak3</a:t>
              </a:r>
              <a:endParaRPr lang="en-US" sz="160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489838" y="1400545"/>
            <a:ext cx="4034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IL-2, IL-4, IL-7, IL-9, IL-15, IL-21 are all dependent on IL2RG/</a:t>
            </a:r>
            <a:r>
              <a:rPr lang="en-US" sz="2800" dirty="0" err="1"/>
              <a:t>γc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JAK3 signals downstream of IL2RG/</a:t>
            </a:r>
            <a:r>
              <a:rPr lang="en-US" sz="2800" dirty="0" err="1"/>
              <a:t>γc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Lack of IL7R leads to lack of T cell development</a:t>
            </a:r>
          </a:p>
        </p:txBody>
      </p:sp>
    </p:spTree>
    <p:extLst>
      <p:ext uri="{BB962C8B-B14F-4D97-AF65-F5344CB8AC3E}">
        <p14:creationId xmlns:p14="http://schemas.microsoft.com/office/powerpoint/2010/main" val="4132271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384024"/>
            <a:ext cx="11623676" cy="762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T- B- SCID is caused by DNA rearrangement defects OR ADA enzyme deficiency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82341" y="4704202"/>
            <a:ext cx="1113310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RAG1/2, Artemis have NK+ phenotype </a:t>
            </a:r>
          </a:p>
          <a:p>
            <a:pPr>
              <a:spcBef>
                <a:spcPct val="50000"/>
              </a:spcBef>
            </a:pPr>
            <a:r>
              <a:rPr lang="en-US" sz="2800" dirty="0"/>
              <a:t>ADA deficiency causes NK- phenotype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26662"/>
              </p:ext>
            </p:extLst>
          </p:nvPr>
        </p:nvGraphicFramePr>
        <p:xfrm>
          <a:off x="905239" y="1692385"/>
          <a:ext cx="10525077" cy="2499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8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Also known 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Inheritance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RAG1</a:t>
                      </a:r>
                      <a:r>
                        <a:rPr lang="en-US" sz="2800" i="1" baseline="0" dirty="0"/>
                        <a:t> </a:t>
                      </a:r>
                      <a:r>
                        <a:rPr lang="en-US" sz="2800" i="0" baseline="0" dirty="0"/>
                        <a:t>or</a:t>
                      </a:r>
                      <a:r>
                        <a:rPr lang="en-US" sz="2800" i="1" baseline="0" dirty="0"/>
                        <a:t> RAG2</a:t>
                      </a:r>
                      <a:endParaRPr lang="en-US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Recombinase</a:t>
                      </a:r>
                      <a:r>
                        <a:rPr lang="en-US" sz="2800" dirty="0"/>
                        <a:t> activating gene 1, gene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Autosomal recessive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DCLRE1C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Artemis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Autosomal</a:t>
                      </a:r>
                      <a:r>
                        <a:rPr lang="en-US" sz="2800" baseline="0" dirty="0"/>
                        <a:t> recessive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/>
                        <a:t>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Adenosine </a:t>
                      </a:r>
                      <a:r>
                        <a:rPr lang="en-US" sz="2800" dirty="0" err="1"/>
                        <a:t>deaminase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Autosomal recessive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11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T- B- NK+ SCID is caused by DNA rearrangement defects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1160" y="1867393"/>
            <a:ext cx="4034427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RAG1, RAG2 and Artemis (encoded by DCLRE1C) are required for TCR and BCR rearrangement</a:t>
            </a:r>
          </a:p>
          <a:p>
            <a:endParaRPr lang="en-US" sz="2800" dirty="0"/>
          </a:p>
          <a:p>
            <a:r>
              <a:rPr lang="en-US" sz="2800" dirty="0"/>
              <a:t>NK cells do not have rearranged receptors and are intact</a:t>
            </a: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1447800" y="942718"/>
            <a:ext cx="5257567" cy="5534281"/>
            <a:chOff x="1008" y="0"/>
            <a:chExt cx="4080" cy="4224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008" y="273"/>
              <a:ext cx="4080" cy="39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5 h 21600"/>
                <a:gd name="T26" fmla="*/ 18439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24" y="480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52" y="1008"/>
              <a:ext cx="624" cy="547"/>
              <a:chOff x="2448" y="2112"/>
              <a:chExt cx="624" cy="547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2448" y="2112"/>
                <a:ext cx="624" cy="547"/>
              </a:xfrm>
              <a:custGeom>
                <a:avLst/>
                <a:gdLst>
                  <a:gd name="T0" fmla="*/ 113742 w 333"/>
                  <a:gd name="T1" fmla="*/ 4320 h 403"/>
                  <a:gd name="T2" fmla="*/ 160720 w 333"/>
                  <a:gd name="T3" fmla="*/ 2098 h 403"/>
                  <a:gd name="T4" fmla="*/ 96553 w 333"/>
                  <a:gd name="T5" fmla="*/ 65 h 403"/>
                  <a:gd name="T6" fmla="*/ 41030 w 333"/>
                  <a:gd name="T7" fmla="*/ 231 h 403"/>
                  <a:gd name="T8" fmla="*/ 28320 w 333"/>
                  <a:gd name="T9" fmla="*/ 904 h 403"/>
                  <a:gd name="T10" fmla="*/ 2592 w 333"/>
                  <a:gd name="T11" fmla="*/ 3119 h 403"/>
                  <a:gd name="T12" fmla="*/ 32512 w 333"/>
                  <a:gd name="T13" fmla="*/ 7362 h 403"/>
                  <a:gd name="T14" fmla="*/ 70997 w 333"/>
                  <a:gd name="T15" fmla="*/ 8217 h 403"/>
                  <a:gd name="T16" fmla="*/ 96553 w 333"/>
                  <a:gd name="T17" fmla="*/ 8547 h 403"/>
                  <a:gd name="T18" fmla="*/ 147897 w 333"/>
                  <a:gd name="T19" fmla="*/ 8384 h 403"/>
                  <a:gd name="T20" fmla="*/ 160720 w 333"/>
                  <a:gd name="T21" fmla="*/ 7362 h 403"/>
                  <a:gd name="T22" fmla="*/ 177774 w 333"/>
                  <a:gd name="T23" fmla="*/ 6347 h 403"/>
                  <a:gd name="T24" fmla="*/ 173446 w 333"/>
                  <a:gd name="T25" fmla="*/ 5830 h 403"/>
                  <a:gd name="T26" fmla="*/ 160720 w 333"/>
                  <a:gd name="T27" fmla="*/ 5652 h 403"/>
                  <a:gd name="T28" fmla="*/ 147897 w 333"/>
                  <a:gd name="T29" fmla="*/ 5326 h 403"/>
                  <a:gd name="T30" fmla="*/ 109451 w 333"/>
                  <a:gd name="T31" fmla="*/ 4639 h 403"/>
                  <a:gd name="T32" fmla="*/ 113742 w 333"/>
                  <a:gd name="T33" fmla="*/ 4320 h 40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3"/>
                  <a:gd name="T52" fmla="*/ 0 h 403"/>
                  <a:gd name="T53" fmla="*/ 333 w 333"/>
                  <a:gd name="T54" fmla="*/ 403 h 40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3" h="403">
                    <a:moveTo>
                      <a:pt x="213" y="203"/>
                    </a:moveTo>
                    <a:cubicBezTo>
                      <a:pt x="240" y="161"/>
                      <a:pt x="259" y="126"/>
                      <a:pt x="301" y="99"/>
                    </a:cubicBezTo>
                    <a:cubicBezTo>
                      <a:pt x="327" y="19"/>
                      <a:pt x="233" y="16"/>
                      <a:pt x="181" y="3"/>
                    </a:cubicBezTo>
                    <a:cubicBezTo>
                      <a:pt x="146" y="5"/>
                      <a:pt x="110" y="0"/>
                      <a:pt x="77" y="11"/>
                    </a:cubicBezTo>
                    <a:cubicBezTo>
                      <a:pt x="64" y="14"/>
                      <a:pt x="60" y="32"/>
                      <a:pt x="53" y="43"/>
                    </a:cubicBezTo>
                    <a:cubicBezTo>
                      <a:pt x="23" y="85"/>
                      <a:pt x="16" y="99"/>
                      <a:pt x="5" y="147"/>
                    </a:cubicBezTo>
                    <a:cubicBezTo>
                      <a:pt x="10" y="233"/>
                      <a:pt x="0" y="286"/>
                      <a:pt x="61" y="347"/>
                    </a:cubicBezTo>
                    <a:cubicBezTo>
                      <a:pt x="96" y="382"/>
                      <a:pt x="74" y="367"/>
                      <a:pt x="133" y="387"/>
                    </a:cubicBezTo>
                    <a:cubicBezTo>
                      <a:pt x="149" y="392"/>
                      <a:pt x="181" y="403"/>
                      <a:pt x="181" y="403"/>
                    </a:cubicBezTo>
                    <a:cubicBezTo>
                      <a:pt x="213" y="400"/>
                      <a:pt x="246" y="403"/>
                      <a:pt x="277" y="395"/>
                    </a:cubicBezTo>
                    <a:cubicBezTo>
                      <a:pt x="291" y="390"/>
                      <a:pt x="295" y="356"/>
                      <a:pt x="301" y="347"/>
                    </a:cubicBezTo>
                    <a:cubicBezTo>
                      <a:pt x="310" y="330"/>
                      <a:pt x="333" y="299"/>
                      <a:pt x="333" y="299"/>
                    </a:cubicBezTo>
                    <a:cubicBezTo>
                      <a:pt x="330" y="291"/>
                      <a:pt x="330" y="280"/>
                      <a:pt x="325" y="275"/>
                    </a:cubicBezTo>
                    <a:cubicBezTo>
                      <a:pt x="319" y="269"/>
                      <a:pt x="308" y="270"/>
                      <a:pt x="301" y="267"/>
                    </a:cubicBezTo>
                    <a:cubicBezTo>
                      <a:pt x="292" y="262"/>
                      <a:pt x="285" y="254"/>
                      <a:pt x="277" y="251"/>
                    </a:cubicBezTo>
                    <a:cubicBezTo>
                      <a:pt x="272" y="249"/>
                      <a:pt x="212" y="234"/>
                      <a:pt x="205" y="219"/>
                    </a:cubicBezTo>
                    <a:cubicBezTo>
                      <a:pt x="202" y="213"/>
                      <a:pt x="210" y="208"/>
                      <a:pt x="213" y="203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2496" y="2256"/>
                <a:ext cx="383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RAG</a:t>
                </a:r>
              </a:p>
            </p:txBody>
          </p:sp>
        </p:grpSp>
        <p:sp>
          <p:nvSpPr>
            <p:cNvPr id="8" name="Freeform 7" descr="Wide downward diagonal"/>
            <p:cNvSpPr>
              <a:spLocks/>
            </p:cNvSpPr>
            <p:nvPr/>
          </p:nvSpPr>
          <p:spPr bwMode="auto">
            <a:xfrm>
              <a:off x="2640" y="0"/>
              <a:ext cx="520" cy="808"/>
            </a:xfrm>
            <a:custGeom>
              <a:avLst/>
              <a:gdLst>
                <a:gd name="T0" fmla="*/ 88 w 520"/>
                <a:gd name="T1" fmla="*/ 0 h 808"/>
                <a:gd name="T2" fmla="*/ 160 w 520"/>
                <a:gd name="T3" fmla="*/ 48 h 808"/>
                <a:gd name="T4" fmla="*/ 256 w 520"/>
                <a:gd name="T5" fmla="*/ 112 h 808"/>
                <a:gd name="T6" fmla="*/ 456 w 520"/>
                <a:gd name="T7" fmla="*/ 216 h 808"/>
                <a:gd name="T8" fmla="*/ 480 w 520"/>
                <a:gd name="T9" fmla="*/ 408 h 808"/>
                <a:gd name="T10" fmla="*/ 424 w 520"/>
                <a:gd name="T11" fmla="*/ 808 h 808"/>
                <a:gd name="T12" fmla="*/ 328 w 520"/>
                <a:gd name="T13" fmla="*/ 800 h 808"/>
                <a:gd name="T14" fmla="*/ 272 w 520"/>
                <a:gd name="T15" fmla="*/ 656 h 808"/>
                <a:gd name="T16" fmla="*/ 248 w 520"/>
                <a:gd name="T17" fmla="*/ 448 h 808"/>
                <a:gd name="T18" fmla="*/ 208 w 520"/>
                <a:gd name="T19" fmla="*/ 336 h 808"/>
                <a:gd name="T20" fmla="*/ 120 w 520"/>
                <a:gd name="T21" fmla="*/ 304 h 808"/>
                <a:gd name="T22" fmla="*/ 72 w 520"/>
                <a:gd name="T23" fmla="*/ 288 h 808"/>
                <a:gd name="T24" fmla="*/ 0 w 520"/>
                <a:gd name="T25" fmla="*/ 144 h 808"/>
                <a:gd name="T26" fmla="*/ 40 w 520"/>
                <a:gd name="T27" fmla="*/ 48 h 808"/>
                <a:gd name="T28" fmla="*/ 88 w 520"/>
                <a:gd name="T29" fmla="*/ 0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0"/>
                <a:gd name="T46" fmla="*/ 0 h 808"/>
                <a:gd name="T47" fmla="*/ 520 w 520"/>
                <a:gd name="T48" fmla="*/ 808 h 8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0" h="808">
                  <a:moveTo>
                    <a:pt x="88" y="0"/>
                  </a:moveTo>
                  <a:cubicBezTo>
                    <a:pt x="113" y="38"/>
                    <a:pt x="127" y="20"/>
                    <a:pt x="160" y="48"/>
                  </a:cubicBezTo>
                  <a:cubicBezTo>
                    <a:pt x="185" y="68"/>
                    <a:pt x="225" y="101"/>
                    <a:pt x="256" y="112"/>
                  </a:cubicBezTo>
                  <a:cubicBezTo>
                    <a:pt x="336" y="138"/>
                    <a:pt x="394" y="154"/>
                    <a:pt x="456" y="216"/>
                  </a:cubicBezTo>
                  <a:cubicBezTo>
                    <a:pt x="470" y="289"/>
                    <a:pt x="474" y="317"/>
                    <a:pt x="480" y="408"/>
                  </a:cubicBezTo>
                  <a:cubicBezTo>
                    <a:pt x="479" y="421"/>
                    <a:pt x="520" y="743"/>
                    <a:pt x="424" y="808"/>
                  </a:cubicBezTo>
                  <a:cubicBezTo>
                    <a:pt x="392" y="805"/>
                    <a:pt x="359" y="808"/>
                    <a:pt x="328" y="800"/>
                  </a:cubicBezTo>
                  <a:cubicBezTo>
                    <a:pt x="294" y="790"/>
                    <a:pt x="278" y="686"/>
                    <a:pt x="272" y="656"/>
                  </a:cubicBezTo>
                  <a:cubicBezTo>
                    <a:pt x="277" y="580"/>
                    <a:pt x="291" y="512"/>
                    <a:pt x="248" y="448"/>
                  </a:cubicBezTo>
                  <a:cubicBezTo>
                    <a:pt x="237" y="407"/>
                    <a:pt x="246" y="361"/>
                    <a:pt x="208" y="336"/>
                  </a:cubicBezTo>
                  <a:cubicBezTo>
                    <a:pt x="183" y="319"/>
                    <a:pt x="147" y="312"/>
                    <a:pt x="120" y="304"/>
                  </a:cubicBezTo>
                  <a:cubicBezTo>
                    <a:pt x="103" y="299"/>
                    <a:pt x="72" y="288"/>
                    <a:pt x="72" y="288"/>
                  </a:cubicBezTo>
                  <a:cubicBezTo>
                    <a:pt x="54" y="236"/>
                    <a:pt x="17" y="195"/>
                    <a:pt x="0" y="144"/>
                  </a:cubicBezTo>
                  <a:cubicBezTo>
                    <a:pt x="6" y="95"/>
                    <a:pt x="0" y="74"/>
                    <a:pt x="40" y="48"/>
                  </a:cubicBezTo>
                  <a:cubicBezTo>
                    <a:pt x="52" y="10"/>
                    <a:pt x="61" y="26"/>
                    <a:pt x="88" y="0"/>
                  </a:cubicBezTo>
                  <a:close/>
                </a:path>
              </a:pathLst>
            </a:cu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8" descr="Light upward diagonal"/>
            <p:cNvSpPr>
              <a:spLocks/>
            </p:cNvSpPr>
            <p:nvPr/>
          </p:nvSpPr>
          <p:spPr bwMode="auto">
            <a:xfrm flipH="1">
              <a:off x="2944" y="0"/>
              <a:ext cx="520" cy="808"/>
            </a:xfrm>
            <a:custGeom>
              <a:avLst/>
              <a:gdLst>
                <a:gd name="T0" fmla="*/ 88 w 520"/>
                <a:gd name="T1" fmla="*/ 0 h 808"/>
                <a:gd name="T2" fmla="*/ 160 w 520"/>
                <a:gd name="T3" fmla="*/ 48 h 808"/>
                <a:gd name="T4" fmla="*/ 256 w 520"/>
                <a:gd name="T5" fmla="*/ 112 h 808"/>
                <a:gd name="T6" fmla="*/ 456 w 520"/>
                <a:gd name="T7" fmla="*/ 216 h 808"/>
                <a:gd name="T8" fmla="*/ 480 w 520"/>
                <a:gd name="T9" fmla="*/ 408 h 808"/>
                <a:gd name="T10" fmla="*/ 424 w 520"/>
                <a:gd name="T11" fmla="*/ 808 h 808"/>
                <a:gd name="T12" fmla="*/ 328 w 520"/>
                <a:gd name="T13" fmla="*/ 800 h 808"/>
                <a:gd name="T14" fmla="*/ 272 w 520"/>
                <a:gd name="T15" fmla="*/ 656 h 808"/>
                <a:gd name="T16" fmla="*/ 248 w 520"/>
                <a:gd name="T17" fmla="*/ 448 h 808"/>
                <a:gd name="T18" fmla="*/ 208 w 520"/>
                <a:gd name="T19" fmla="*/ 336 h 808"/>
                <a:gd name="T20" fmla="*/ 120 w 520"/>
                <a:gd name="T21" fmla="*/ 304 h 808"/>
                <a:gd name="T22" fmla="*/ 72 w 520"/>
                <a:gd name="T23" fmla="*/ 288 h 808"/>
                <a:gd name="T24" fmla="*/ 0 w 520"/>
                <a:gd name="T25" fmla="*/ 144 h 808"/>
                <a:gd name="T26" fmla="*/ 40 w 520"/>
                <a:gd name="T27" fmla="*/ 48 h 808"/>
                <a:gd name="T28" fmla="*/ 88 w 520"/>
                <a:gd name="T29" fmla="*/ 0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0"/>
                <a:gd name="T46" fmla="*/ 0 h 808"/>
                <a:gd name="T47" fmla="*/ 520 w 520"/>
                <a:gd name="T48" fmla="*/ 808 h 8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0" h="808">
                  <a:moveTo>
                    <a:pt x="88" y="0"/>
                  </a:moveTo>
                  <a:cubicBezTo>
                    <a:pt x="113" y="38"/>
                    <a:pt x="127" y="20"/>
                    <a:pt x="160" y="48"/>
                  </a:cubicBezTo>
                  <a:cubicBezTo>
                    <a:pt x="185" y="68"/>
                    <a:pt x="225" y="101"/>
                    <a:pt x="256" y="112"/>
                  </a:cubicBezTo>
                  <a:cubicBezTo>
                    <a:pt x="336" y="138"/>
                    <a:pt x="394" y="154"/>
                    <a:pt x="456" y="216"/>
                  </a:cubicBezTo>
                  <a:cubicBezTo>
                    <a:pt x="470" y="289"/>
                    <a:pt x="474" y="317"/>
                    <a:pt x="480" y="408"/>
                  </a:cubicBezTo>
                  <a:cubicBezTo>
                    <a:pt x="479" y="421"/>
                    <a:pt x="520" y="743"/>
                    <a:pt x="424" y="808"/>
                  </a:cubicBezTo>
                  <a:cubicBezTo>
                    <a:pt x="392" y="805"/>
                    <a:pt x="359" y="808"/>
                    <a:pt x="328" y="800"/>
                  </a:cubicBezTo>
                  <a:cubicBezTo>
                    <a:pt x="294" y="790"/>
                    <a:pt x="278" y="686"/>
                    <a:pt x="272" y="656"/>
                  </a:cubicBezTo>
                  <a:cubicBezTo>
                    <a:pt x="277" y="580"/>
                    <a:pt x="291" y="512"/>
                    <a:pt x="248" y="448"/>
                  </a:cubicBezTo>
                  <a:cubicBezTo>
                    <a:pt x="237" y="407"/>
                    <a:pt x="246" y="361"/>
                    <a:pt x="208" y="336"/>
                  </a:cubicBezTo>
                  <a:cubicBezTo>
                    <a:pt x="183" y="319"/>
                    <a:pt x="147" y="312"/>
                    <a:pt x="120" y="304"/>
                  </a:cubicBezTo>
                  <a:cubicBezTo>
                    <a:pt x="103" y="299"/>
                    <a:pt x="72" y="288"/>
                    <a:pt x="72" y="288"/>
                  </a:cubicBezTo>
                  <a:cubicBezTo>
                    <a:pt x="54" y="236"/>
                    <a:pt x="17" y="195"/>
                    <a:pt x="0" y="144"/>
                  </a:cubicBezTo>
                  <a:cubicBezTo>
                    <a:pt x="6" y="95"/>
                    <a:pt x="0" y="74"/>
                    <a:pt x="40" y="48"/>
                  </a:cubicBezTo>
                  <a:cubicBezTo>
                    <a:pt x="52" y="10"/>
                    <a:pt x="61" y="26"/>
                    <a:pt x="88" y="0"/>
                  </a:cubicBezTo>
                  <a:close/>
                </a:path>
              </a:pathLst>
            </a:custGeom>
            <a:pattFill prst="ltUpDiag">
              <a:fgClr>
                <a:srgbClr val="FF00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456" y="1584"/>
              <a:ext cx="576" cy="336"/>
              <a:chOff x="2256" y="2016"/>
              <a:chExt cx="576" cy="336"/>
            </a:xfrm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 flipH="1">
                <a:off x="2256" y="2040"/>
                <a:ext cx="528" cy="312"/>
              </a:xfrm>
              <a:custGeom>
                <a:avLst/>
                <a:gdLst>
                  <a:gd name="T0" fmla="*/ 0 w 528"/>
                  <a:gd name="T1" fmla="*/ 312 h 312"/>
                  <a:gd name="T2" fmla="*/ 144 w 528"/>
                  <a:gd name="T3" fmla="*/ 24 h 312"/>
                  <a:gd name="T4" fmla="*/ 288 w 528"/>
                  <a:gd name="T5" fmla="*/ 312 h 312"/>
                  <a:gd name="T6" fmla="*/ 432 w 528"/>
                  <a:gd name="T7" fmla="*/ 24 h 312"/>
                  <a:gd name="T8" fmla="*/ 528 w 528"/>
                  <a:gd name="T9" fmla="*/ 168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312"/>
                  <a:gd name="T17" fmla="*/ 528 w 528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312">
                    <a:moveTo>
                      <a:pt x="0" y="312"/>
                    </a:moveTo>
                    <a:cubicBezTo>
                      <a:pt x="48" y="168"/>
                      <a:pt x="96" y="24"/>
                      <a:pt x="144" y="24"/>
                    </a:cubicBezTo>
                    <a:cubicBezTo>
                      <a:pt x="192" y="24"/>
                      <a:pt x="240" y="312"/>
                      <a:pt x="288" y="312"/>
                    </a:cubicBezTo>
                    <a:cubicBezTo>
                      <a:pt x="336" y="312"/>
                      <a:pt x="392" y="48"/>
                      <a:pt x="432" y="24"/>
                    </a:cubicBezTo>
                    <a:cubicBezTo>
                      <a:pt x="472" y="0"/>
                      <a:pt x="500" y="84"/>
                      <a:pt x="528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 flipH="1">
                <a:off x="2304" y="2016"/>
                <a:ext cx="528" cy="312"/>
              </a:xfrm>
              <a:custGeom>
                <a:avLst/>
                <a:gdLst>
                  <a:gd name="T0" fmla="*/ 0 w 528"/>
                  <a:gd name="T1" fmla="*/ 312 h 312"/>
                  <a:gd name="T2" fmla="*/ 144 w 528"/>
                  <a:gd name="T3" fmla="*/ 24 h 312"/>
                  <a:gd name="T4" fmla="*/ 288 w 528"/>
                  <a:gd name="T5" fmla="*/ 312 h 312"/>
                  <a:gd name="T6" fmla="*/ 432 w 528"/>
                  <a:gd name="T7" fmla="*/ 24 h 312"/>
                  <a:gd name="T8" fmla="*/ 528 w 528"/>
                  <a:gd name="T9" fmla="*/ 168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312"/>
                  <a:gd name="T17" fmla="*/ 528 w 528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312">
                    <a:moveTo>
                      <a:pt x="0" y="312"/>
                    </a:moveTo>
                    <a:cubicBezTo>
                      <a:pt x="48" y="168"/>
                      <a:pt x="96" y="24"/>
                      <a:pt x="144" y="24"/>
                    </a:cubicBezTo>
                    <a:cubicBezTo>
                      <a:pt x="192" y="24"/>
                      <a:pt x="240" y="312"/>
                      <a:pt x="288" y="312"/>
                    </a:cubicBezTo>
                    <a:cubicBezTo>
                      <a:pt x="336" y="312"/>
                      <a:pt x="392" y="48"/>
                      <a:pt x="432" y="24"/>
                    </a:cubicBezTo>
                    <a:cubicBezTo>
                      <a:pt x="472" y="0"/>
                      <a:pt x="500" y="84"/>
                      <a:pt x="528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12"/>
            <p:cNvGrpSpPr>
              <a:grpSpLocks/>
            </p:cNvGrpSpPr>
            <p:nvPr/>
          </p:nvGrpSpPr>
          <p:grpSpPr bwMode="auto">
            <a:xfrm flipH="1">
              <a:off x="2256" y="1632"/>
              <a:ext cx="1128" cy="392"/>
              <a:chOff x="3120" y="2208"/>
              <a:chExt cx="1128" cy="392"/>
            </a:xfrm>
          </p:grpSpPr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3120" y="2208"/>
                <a:ext cx="1080" cy="392"/>
              </a:xfrm>
              <a:custGeom>
                <a:avLst/>
                <a:gdLst>
                  <a:gd name="T0" fmla="*/ 0 w 1080"/>
                  <a:gd name="T1" fmla="*/ 248 h 392"/>
                  <a:gd name="T2" fmla="*/ 48 w 1080"/>
                  <a:gd name="T3" fmla="*/ 344 h 392"/>
                  <a:gd name="T4" fmla="*/ 144 w 1080"/>
                  <a:gd name="T5" fmla="*/ 56 h 392"/>
                  <a:gd name="T6" fmla="*/ 288 w 1080"/>
                  <a:gd name="T7" fmla="*/ 344 h 392"/>
                  <a:gd name="T8" fmla="*/ 432 w 1080"/>
                  <a:gd name="T9" fmla="*/ 56 h 392"/>
                  <a:gd name="T10" fmla="*/ 528 w 1080"/>
                  <a:gd name="T11" fmla="*/ 296 h 392"/>
                  <a:gd name="T12" fmla="*/ 672 w 1080"/>
                  <a:gd name="T13" fmla="*/ 56 h 392"/>
                  <a:gd name="T14" fmla="*/ 768 w 1080"/>
                  <a:gd name="T15" fmla="*/ 296 h 392"/>
                  <a:gd name="T16" fmla="*/ 912 w 1080"/>
                  <a:gd name="T17" fmla="*/ 8 h 392"/>
                  <a:gd name="T18" fmla="*/ 1056 w 1080"/>
                  <a:gd name="T19" fmla="*/ 344 h 392"/>
                  <a:gd name="T20" fmla="*/ 1056 w 1080"/>
                  <a:gd name="T21" fmla="*/ 296 h 3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0"/>
                  <a:gd name="T34" fmla="*/ 0 h 392"/>
                  <a:gd name="T35" fmla="*/ 1080 w 1080"/>
                  <a:gd name="T36" fmla="*/ 392 h 3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0" h="392">
                    <a:moveTo>
                      <a:pt x="0" y="248"/>
                    </a:moveTo>
                    <a:cubicBezTo>
                      <a:pt x="12" y="312"/>
                      <a:pt x="24" y="376"/>
                      <a:pt x="48" y="344"/>
                    </a:cubicBezTo>
                    <a:cubicBezTo>
                      <a:pt x="72" y="312"/>
                      <a:pt x="104" y="56"/>
                      <a:pt x="144" y="56"/>
                    </a:cubicBezTo>
                    <a:cubicBezTo>
                      <a:pt x="184" y="56"/>
                      <a:pt x="240" y="344"/>
                      <a:pt x="288" y="344"/>
                    </a:cubicBezTo>
                    <a:cubicBezTo>
                      <a:pt x="336" y="344"/>
                      <a:pt x="392" y="64"/>
                      <a:pt x="432" y="56"/>
                    </a:cubicBezTo>
                    <a:cubicBezTo>
                      <a:pt x="472" y="48"/>
                      <a:pt x="488" y="296"/>
                      <a:pt x="528" y="296"/>
                    </a:cubicBezTo>
                    <a:cubicBezTo>
                      <a:pt x="568" y="296"/>
                      <a:pt x="632" y="56"/>
                      <a:pt x="672" y="56"/>
                    </a:cubicBezTo>
                    <a:cubicBezTo>
                      <a:pt x="712" y="56"/>
                      <a:pt x="728" y="304"/>
                      <a:pt x="768" y="296"/>
                    </a:cubicBezTo>
                    <a:cubicBezTo>
                      <a:pt x="808" y="288"/>
                      <a:pt x="864" y="0"/>
                      <a:pt x="912" y="8"/>
                    </a:cubicBezTo>
                    <a:cubicBezTo>
                      <a:pt x="960" y="16"/>
                      <a:pt x="1032" y="296"/>
                      <a:pt x="1056" y="344"/>
                    </a:cubicBezTo>
                    <a:cubicBezTo>
                      <a:pt x="1080" y="392"/>
                      <a:pt x="1068" y="344"/>
                      <a:pt x="1056" y="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168" y="2208"/>
                <a:ext cx="1080" cy="392"/>
              </a:xfrm>
              <a:custGeom>
                <a:avLst/>
                <a:gdLst>
                  <a:gd name="T0" fmla="*/ 0 w 1080"/>
                  <a:gd name="T1" fmla="*/ 248 h 392"/>
                  <a:gd name="T2" fmla="*/ 48 w 1080"/>
                  <a:gd name="T3" fmla="*/ 344 h 392"/>
                  <a:gd name="T4" fmla="*/ 144 w 1080"/>
                  <a:gd name="T5" fmla="*/ 56 h 392"/>
                  <a:gd name="T6" fmla="*/ 288 w 1080"/>
                  <a:gd name="T7" fmla="*/ 344 h 392"/>
                  <a:gd name="T8" fmla="*/ 432 w 1080"/>
                  <a:gd name="T9" fmla="*/ 56 h 392"/>
                  <a:gd name="T10" fmla="*/ 528 w 1080"/>
                  <a:gd name="T11" fmla="*/ 296 h 392"/>
                  <a:gd name="T12" fmla="*/ 672 w 1080"/>
                  <a:gd name="T13" fmla="*/ 56 h 392"/>
                  <a:gd name="T14" fmla="*/ 768 w 1080"/>
                  <a:gd name="T15" fmla="*/ 296 h 392"/>
                  <a:gd name="T16" fmla="*/ 912 w 1080"/>
                  <a:gd name="T17" fmla="*/ 8 h 392"/>
                  <a:gd name="T18" fmla="*/ 1056 w 1080"/>
                  <a:gd name="T19" fmla="*/ 344 h 392"/>
                  <a:gd name="T20" fmla="*/ 1056 w 1080"/>
                  <a:gd name="T21" fmla="*/ 296 h 3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0"/>
                  <a:gd name="T34" fmla="*/ 0 h 392"/>
                  <a:gd name="T35" fmla="*/ 1080 w 1080"/>
                  <a:gd name="T36" fmla="*/ 392 h 3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0" h="392">
                    <a:moveTo>
                      <a:pt x="0" y="248"/>
                    </a:moveTo>
                    <a:cubicBezTo>
                      <a:pt x="12" y="312"/>
                      <a:pt x="24" y="376"/>
                      <a:pt x="48" y="344"/>
                    </a:cubicBezTo>
                    <a:cubicBezTo>
                      <a:pt x="72" y="312"/>
                      <a:pt x="104" y="56"/>
                      <a:pt x="144" y="56"/>
                    </a:cubicBezTo>
                    <a:cubicBezTo>
                      <a:pt x="184" y="56"/>
                      <a:pt x="240" y="344"/>
                      <a:pt x="288" y="344"/>
                    </a:cubicBezTo>
                    <a:cubicBezTo>
                      <a:pt x="336" y="344"/>
                      <a:pt x="392" y="64"/>
                      <a:pt x="432" y="56"/>
                    </a:cubicBezTo>
                    <a:cubicBezTo>
                      <a:pt x="472" y="48"/>
                      <a:pt x="488" y="296"/>
                      <a:pt x="528" y="296"/>
                    </a:cubicBezTo>
                    <a:cubicBezTo>
                      <a:pt x="568" y="296"/>
                      <a:pt x="632" y="56"/>
                      <a:pt x="672" y="56"/>
                    </a:cubicBezTo>
                    <a:cubicBezTo>
                      <a:pt x="712" y="56"/>
                      <a:pt x="728" y="304"/>
                      <a:pt x="768" y="296"/>
                    </a:cubicBezTo>
                    <a:cubicBezTo>
                      <a:pt x="808" y="288"/>
                      <a:pt x="864" y="0"/>
                      <a:pt x="912" y="8"/>
                    </a:cubicBezTo>
                    <a:cubicBezTo>
                      <a:pt x="960" y="16"/>
                      <a:pt x="1032" y="296"/>
                      <a:pt x="1056" y="344"/>
                    </a:cubicBezTo>
                    <a:cubicBezTo>
                      <a:pt x="1080" y="392"/>
                      <a:pt x="1068" y="344"/>
                      <a:pt x="1056" y="29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3408" y="1008"/>
              <a:ext cx="730" cy="496"/>
              <a:chOff x="2544" y="2592"/>
              <a:chExt cx="730" cy="496"/>
            </a:xfrm>
          </p:grpSpPr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2544" y="2592"/>
                <a:ext cx="730" cy="496"/>
              </a:xfrm>
              <a:custGeom>
                <a:avLst/>
                <a:gdLst>
                  <a:gd name="T0" fmla="*/ 1273 w 626"/>
                  <a:gd name="T1" fmla="*/ 388 h 438"/>
                  <a:gd name="T2" fmla="*/ 570 w 626"/>
                  <a:gd name="T3" fmla="*/ 139 h 438"/>
                  <a:gd name="T4" fmla="*/ 48 w 626"/>
                  <a:gd name="T5" fmla="*/ 555 h 438"/>
                  <a:gd name="T6" fmla="*/ 456 w 626"/>
                  <a:gd name="T7" fmla="*/ 1498 h 438"/>
                  <a:gd name="T8" fmla="*/ 1089 w 626"/>
                  <a:gd name="T9" fmla="*/ 1334 h 438"/>
                  <a:gd name="T10" fmla="*/ 1390 w 626"/>
                  <a:gd name="T11" fmla="*/ 1055 h 438"/>
                  <a:gd name="T12" fmla="*/ 1683 w 626"/>
                  <a:gd name="T13" fmla="*/ 1083 h 438"/>
                  <a:gd name="T14" fmla="*/ 1725 w 626"/>
                  <a:gd name="T15" fmla="*/ 1163 h 438"/>
                  <a:gd name="T16" fmla="*/ 1940 w 626"/>
                  <a:gd name="T17" fmla="*/ 1249 h 438"/>
                  <a:gd name="T18" fmla="*/ 2281 w 626"/>
                  <a:gd name="T19" fmla="*/ 1414 h 438"/>
                  <a:gd name="T20" fmla="*/ 2723 w 626"/>
                  <a:gd name="T21" fmla="*/ 1360 h 438"/>
                  <a:gd name="T22" fmla="*/ 2908 w 626"/>
                  <a:gd name="T23" fmla="*/ 998 h 438"/>
                  <a:gd name="T24" fmla="*/ 2318 w 626"/>
                  <a:gd name="T25" fmla="*/ 0 h 438"/>
                  <a:gd name="T26" fmla="*/ 1648 w 626"/>
                  <a:gd name="T27" fmla="*/ 362 h 438"/>
                  <a:gd name="T28" fmla="*/ 1273 w 626"/>
                  <a:gd name="T29" fmla="*/ 388 h 4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26"/>
                  <a:gd name="T46" fmla="*/ 0 h 438"/>
                  <a:gd name="T47" fmla="*/ 626 w 626"/>
                  <a:gd name="T48" fmla="*/ 438 h 4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26" h="438">
                    <a:moveTo>
                      <a:pt x="274" y="112"/>
                    </a:moveTo>
                    <a:cubicBezTo>
                      <a:pt x="226" y="80"/>
                      <a:pt x="177" y="53"/>
                      <a:pt x="122" y="40"/>
                    </a:cubicBezTo>
                    <a:cubicBezTo>
                      <a:pt x="61" y="55"/>
                      <a:pt x="29" y="102"/>
                      <a:pt x="10" y="160"/>
                    </a:cubicBezTo>
                    <a:cubicBezTo>
                      <a:pt x="13" y="231"/>
                      <a:pt x="0" y="399"/>
                      <a:pt x="98" y="432"/>
                    </a:cubicBezTo>
                    <a:cubicBezTo>
                      <a:pt x="249" y="419"/>
                      <a:pt x="152" y="438"/>
                      <a:pt x="234" y="384"/>
                    </a:cubicBezTo>
                    <a:cubicBezTo>
                      <a:pt x="246" y="345"/>
                      <a:pt x="259" y="316"/>
                      <a:pt x="298" y="304"/>
                    </a:cubicBezTo>
                    <a:cubicBezTo>
                      <a:pt x="319" y="306"/>
                      <a:pt x="342" y="303"/>
                      <a:pt x="362" y="312"/>
                    </a:cubicBezTo>
                    <a:cubicBezTo>
                      <a:pt x="369" y="315"/>
                      <a:pt x="364" y="329"/>
                      <a:pt x="370" y="336"/>
                    </a:cubicBezTo>
                    <a:cubicBezTo>
                      <a:pt x="381" y="350"/>
                      <a:pt x="402" y="354"/>
                      <a:pt x="418" y="360"/>
                    </a:cubicBezTo>
                    <a:cubicBezTo>
                      <a:pt x="441" y="383"/>
                      <a:pt x="458" y="397"/>
                      <a:pt x="490" y="408"/>
                    </a:cubicBezTo>
                    <a:cubicBezTo>
                      <a:pt x="522" y="404"/>
                      <a:pt x="560" y="412"/>
                      <a:pt x="586" y="392"/>
                    </a:cubicBezTo>
                    <a:cubicBezTo>
                      <a:pt x="613" y="370"/>
                      <a:pt x="617" y="320"/>
                      <a:pt x="626" y="288"/>
                    </a:cubicBezTo>
                    <a:cubicBezTo>
                      <a:pt x="616" y="196"/>
                      <a:pt x="600" y="34"/>
                      <a:pt x="498" y="0"/>
                    </a:cubicBezTo>
                    <a:cubicBezTo>
                      <a:pt x="438" y="19"/>
                      <a:pt x="415" y="83"/>
                      <a:pt x="354" y="104"/>
                    </a:cubicBezTo>
                    <a:cubicBezTo>
                      <a:pt x="323" y="114"/>
                      <a:pt x="290" y="144"/>
                      <a:pt x="274" y="112"/>
                    </a:cubicBez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736"/>
                <a:ext cx="591" cy="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Artemis</a:t>
                </a:r>
              </a:p>
            </p:txBody>
          </p:sp>
        </p:grp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592" y="336"/>
              <a:ext cx="904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/>
                <a:t>TCR/BCR</a:t>
              </a:r>
            </a:p>
          </p:txBody>
        </p:sp>
        <p:sp>
          <p:nvSpPr>
            <p:cNvPr id="14" name="AutoShape 53"/>
            <p:cNvSpPr>
              <a:spLocks noChangeArrowheads="1"/>
            </p:cNvSpPr>
            <p:nvPr/>
          </p:nvSpPr>
          <p:spPr bwMode="auto">
            <a:xfrm flipH="1" flipV="1">
              <a:off x="3024" y="816"/>
              <a:ext cx="288" cy="768"/>
            </a:xfrm>
            <a:prstGeom prst="curvedRight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990600" y="4572000"/>
            <a:ext cx="5957579" cy="808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Calibri" charset="0"/>
                <a:ea typeface="MS PGothic" charset="0"/>
              </a:rPr>
              <a:t>Lack of rearrangement machinery leads to absence of both T  and B cells</a:t>
            </a:r>
          </a:p>
        </p:txBody>
      </p:sp>
    </p:spTree>
    <p:extLst>
      <p:ext uri="{BB962C8B-B14F-4D97-AF65-F5344CB8AC3E}">
        <p14:creationId xmlns:p14="http://schemas.microsoft.com/office/powerpoint/2010/main" val="563085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T- B- NK- SCID is caused by ADA deficiency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6208" y="1867393"/>
            <a:ext cx="364219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lymphocytes are dependent on ADA to metabolize nucleotides</a:t>
            </a:r>
          </a:p>
          <a:p>
            <a:endParaRPr lang="en-US" sz="2800" dirty="0"/>
          </a:p>
          <a:p>
            <a:r>
              <a:rPr lang="en-US" sz="2800" dirty="0"/>
              <a:t>Deficiency of ADA compromises all lymphocyte survival 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371601" y="989718"/>
            <a:ext cx="6096902" cy="5368219"/>
            <a:chOff x="1008" y="273"/>
            <a:chExt cx="4487" cy="3951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008" y="273"/>
              <a:ext cx="4080" cy="39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5 h 21600"/>
                <a:gd name="T26" fmla="*/ 18439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9" y="10800"/>
                  </a:moveTo>
                  <a:cubicBezTo>
                    <a:pt x="1189" y="16108"/>
                    <a:pt x="5492" y="20411"/>
                    <a:pt x="10800" y="20411"/>
                  </a:cubicBezTo>
                  <a:cubicBezTo>
                    <a:pt x="16108" y="20411"/>
                    <a:pt x="20411" y="16108"/>
                    <a:pt x="20411" y="10800"/>
                  </a:cubicBezTo>
                  <a:cubicBezTo>
                    <a:pt x="20411" y="5492"/>
                    <a:pt x="16108" y="1189"/>
                    <a:pt x="10800" y="1189"/>
                  </a:cubicBezTo>
                  <a:cubicBezTo>
                    <a:pt x="5492" y="1189"/>
                    <a:pt x="1189" y="5492"/>
                    <a:pt x="1189" y="1080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224" y="480"/>
              <a:ext cx="3677" cy="3551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2160" y="2304"/>
              <a:ext cx="3335" cy="1841"/>
              <a:chOff x="2160" y="2304"/>
              <a:chExt cx="3335" cy="1841"/>
            </a:xfrm>
          </p:grpSpPr>
          <p:sp>
            <p:nvSpPr>
              <p:cNvPr id="8" name="Text Box 55"/>
              <p:cNvSpPr txBox="1">
                <a:spLocks noChangeArrowheads="1"/>
              </p:cNvSpPr>
              <p:nvPr/>
            </p:nvSpPr>
            <p:spPr bwMode="auto">
              <a:xfrm>
                <a:off x="3840" y="2550"/>
                <a:ext cx="581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400"/>
                  <a:t>dATP</a:t>
                </a:r>
              </a:p>
            </p:txBody>
          </p:sp>
          <p:sp>
            <p:nvSpPr>
              <p:cNvPr id="9" name="Text Box 56"/>
              <p:cNvSpPr txBox="1">
                <a:spLocks noChangeArrowheads="1"/>
              </p:cNvSpPr>
              <p:nvPr/>
            </p:nvSpPr>
            <p:spPr bwMode="auto">
              <a:xfrm>
                <a:off x="2256" y="2404"/>
                <a:ext cx="904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dAdenosine</a:t>
                </a:r>
              </a:p>
            </p:txBody>
          </p:sp>
          <p:sp>
            <p:nvSpPr>
              <p:cNvPr id="10" name="Text Box 57"/>
              <p:cNvSpPr txBox="1">
                <a:spLocks noChangeArrowheads="1"/>
              </p:cNvSpPr>
              <p:nvPr/>
            </p:nvSpPr>
            <p:spPr bwMode="auto">
              <a:xfrm>
                <a:off x="2354" y="2978"/>
                <a:ext cx="815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800"/>
                  <a:t>dInosine</a:t>
                </a:r>
              </a:p>
            </p:txBody>
          </p:sp>
          <p:sp>
            <p:nvSpPr>
              <p:cNvPr id="11" name="Text Box 58"/>
              <p:cNvSpPr txBox="1">
                <a:spLocks noChangeArrowheads="1"/>
              </p:cNvSpPr>
              <p:nvPr/>
            </p:nvSpPr>
            <p:spPr bwMode="auto">
              <a:xfrm>
                <a:off x="2160" y="3504"/>
                <a:ext cx="1042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Hypoxanthine</a:t>
                </a:r>
              </a:p>
            </p:txBody>
          </p:sp>
          <p:sp>
            <p:nvSpPr>
              <p:cNvPr id="12" name="Text Box 59"/>
              <p:cNvSpPr txBox="1">
                <a:spLocks noChangeArrowheads="1"/>
              </p:cNvSpPr>
              <p:nvPr/>
            </p:nvSpPr>
            <p:spPr bwMode="auto">
              <a:xfrm>
                <a:off x="3353" y="3516"/>
                <a:ext cx="713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 dirty="0"/>
                  <a:t>Xanthine</a:t>
                </a:r>
              </a:p>
            </p:txBody>
          </p:sp>
          <p:sp>
            <p:nvSpPr>
              <p:cNvPr id="13" name="Text Box 60"/>
              <p:cNvSpPr txBox="1">
                <a:spLocks noChangeArrowheads="1"/>
              </p:cNvSpPr>
              <p:nvPr/>
            </p:nvSpPr>
            <p:spPr bwMode="auto">
              <a:xfrm>
                <a:off x="4800" y="3888"/>
                <a:ext cx="695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Uric acid</a:t>
                </a:r>
              </a:p>
            </p:txBody>
          </p:sp>
          <p:sp>
            <p:nvSpPr>
              <p:cNvPr id="14" name="Line 61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38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2784" y="2641"/>
                <a:ext cx="513" cy="32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400"/>
                  <a:t>ADA</a:t>
                </a:r>
              </a:p>
            </p:txBody>
          </p:sp>
          <p:sp>
            <p:nvSpPr>
              <p:cNvPr id="16" name="Line 63"/>
              <p:cNvSpPr>
                <a:spLocks noChangeShapeType="1"/>
              </p:cNvSpPr>
              <p:nvPr/>
            </p:nvSpPr>
            <p:spPr bwMode="auto">
              <a:xfrm>
                <a:off x="2688" y="3168"/>
                <a:ext cx="0" cy="336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4"/>
              <p:cNvSpPr>
                <a:spLocks noChangeShapeType="1"/>
              </p:cNvSpPr>
              <p:nvPr/>
            </p:nvSpPr>
            <p:spPr bwMode="auto">
              <a:xfrm>
                <a:off x="3216" y="3648"/>
                <a:ext cx="192" cy="4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65"/>
              <p:cNvSpPr>
                <a:spLocks noChangeShapeType="1"/>
              </p:cNvSpPr>
              <p:nvPr/>
            </p:nvSpPr>
            <p:spPr bwMode="auto">
              <a:xfrm>
                <a:off x="4128" y="3744"/>
                <a:ext cx="624" cy="192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66"/>
              <p:cNvSpPr>
                <a:spLocks noChangeArrowheads="1"/>
              </p:cNvSpPr>
              <p:nvPr/>
            </p:nvSpPr>
            <p:spPr bwMode="auto">
              <a:xfrm rot="16200000" flipH="1">
                <a:off x="3478" y="2064"/>
                <a:ext cx="288" cy="768"/>
              </a:xfrm>
              <a:prstGeom prst="curvedRightArrow">
                <a:avLst>
                  <a:gd name="adj1" fmla="val 53333"/>
                  <a:gd name="adj2" fmla="val 106667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" name="Text Box 67"/>
              <p:cNvSpPr txBox="1">
                <a:spLocks noChangeArrowheads="1"/>
              </p:cNvSpPr>
              <p:nvPr/>
            </p:nvSpPr>
            <p:spPr bwMode="auto">
              <a:xfrm>
                <a:off x="2784" y="3217"/>
                <a:ext cx="489" cy="32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2400"/>
                  <a:t>PNP</a:t>
                </a:r>
              </a:p>
            </p:txBody>
          </p:sp>
        </p:grpSp>
      </p:grp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1219200" y="1828800"/>
            <a:ext cx="62484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/>
              <a:t>Accumulation of toxic metabolites leads to absence of all lymphocytes, T, B, NK</a:t>
            </a:r>
          </a:p>
        </p:txBody>
      </p:sp>
    </p:spTree>
    <p:extLst>
      <p:ext uri="{BB962C8B-B14F-4D97-AF65-F5344CB8AC3E}">
        <p14:creationId xmlns:p14="http://schemas.microsoft.com/office/powerpoint/2010/main" val="349765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Diagnosis, management and treatment of infections in the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immunocompromised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 immunodeficiency states made easy</a:t>
            </a:r>
          </a:p>
        </p:txBody>
      </p:sp>
    </p:spTree>
    <p:extLst>
      <p:ext uri="{BB962C8B-B14F-4D97-AF65-F5344CB8AC3E}">
        <p14:creationId xmlns:p14="http://schemas.microsoft.com/office/powerpoint/2010/main" val="3237563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Diagnosis and management of SCID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9345" y="946890"/>
            <a:ext cx="1161765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/>
              <a:t>supportive management</a:t>
            </a:r>
          </a:p>
          <a:p>
            <a:r>
              <a:rPr lang="en-US" sz="2400" dirty="0"/>
              <a:t>		protection from infection</a:t>
            </a:r>
          </a:p>
          <a:p>
            <a:r>
              <a:rPr lang="en-US" sz="2400" dirty="0"/>
              <a:t>		</a:t>
            </a:r>
            <a:r>
              <a:rPr lang="en-US" sz="2400" dirty="0" err="1"/>
              <a:t>IgG</a:t>
            </a:r>
            <a:r>
              <a:rPr lang="en-US" sz="2400" dirty="0"/>
              <a:t> replacement</a:t>
            </a:r>
          </a:p>
          <a:p>
            <a:r>
              <a:rPr lang="en-US" sz="2400" dirty="0"/>
              <a:t>		aggressive diagnosis and prompt treatment of infection</a:t>
            </a:r>
          </a:p>
          <a:p>
            <a:r>
              <a:rPr lang="en-US" sz="2400" dirty="0"/>
              <a:t>		prophylaxis against Pneumocystis</a:t>
            </a: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ALL BLOOD PRODUCTS MUST BE IRRADIATED to avoid fatal transfusion-associated GVHD</a:t>
            </a:r>
          </a:p>
          <a:p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/>
              <a:t>Consider enzyme replacement with PEG-ADA for ADA deficient patients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6040" y="4620156"/>
            <a:ext cx="1146078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/>
              <a:t>Immediate referral for curative treatment i.e. HSCT*§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4220" y="5559247"/>
            <a:ext cx="7777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/>
              <a:t>* except complete </a:t>
            </a:r>
            <a:r>
              <a:rPr lang="en-US" sz="2000" dirty="0" err="1"/>
              <a:t>DiGeorge</a:t>
            </a:r>
            <a:r>
              <a:rPr lang="en-US" sz="2000" dirty="0"/>
              <a:t>, which is treated with </a:t>
            </a:r>
            <a:r>
              <a:rPr lang="en-US" sz="2000" dirty="0" err="1"/>
              <a:t>thymic</a:t>
            </a:r>
            <a:r>
              <a:rPr lang="en-US" sz="2000" dirty="0"/>
              <a:t> transplant</a:t>
            </a:r>
          </a:p>
          <a:p>
            <a:pPr eaLnBrk="1" hangingPunct="1"/>
            <a:r>
              <a:rPr lang="en-US" sz="2000" dirty="0"/>
              <a:t>§ stay tuned for autologous gene therapy, particularly for ADA deficiency</a:t>
            </a:r>
          </a:p>
        </p:txBody>
      </p:sp>
    </p:spTree>
    <p:extLst>
      <p:ext uri="{BB962C8B-B14F-4D97-AF65-F5344CB8AC3E}">
        <p14:creationId xmlns:p14="http://schemas.microsoft.com/office/powerpoint/2010/main" val="1945697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/>
              <a:t>Primary immunodeficiency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XLA (X-linked </a:t>
            </a:r>
            <a:r>
              <a:rPr lang="en-US" altLang="en-US" sz="2400" dirty="0" err="1">
                <a:cs typeface="ＭＳ Ｐゴシック" charset="0"/>
              </a:rPr>
              <a:t>agammaglobulinemia</a:t>
            </a:r>
            <a:r>
              <a:rPr lang="en-US" altLang="en-US" sz="2400" dirty="0"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dysregulated</a:t>
            </a: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Wiskott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Autoimmune lymphoproliferative syndrome (ALPS)</a:t>
            </a:r>
          </a:p>
        </p:txBody>
      </p:sp>
    </p:spTree>
    <p:extLst>
      <p:ext uri="{BB962C8B-B14F-4D97-AF65-F5344CB8AC3E}">
        <p14:creationId xmlns:p14="http://schemas.microsoft.com/office/powerpoint/2010/main" val="2129231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X-linked </a:t>
            </a:r>
            <a:r>
              <a:rPr lang="en-US" sz="4000" dirty="0" err="1">
                <a:solidFill>
                  <a:srgbClr val="FF6600"/>
                </a:solidFill>
              </a:rPr>
              <a:t>agammaglobulinemia</a:t>
            </a:r>
            <a:r>
              <a:rPr lang="en-US" sz="4000" dirty="0">
                <a:solidFill>
                  <a:srgbClr val="FF6600"/>
                </a:solidFill>
              </a:rPr>
              <a:t> (XLA)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175754" y="952014"/>
            <a:ext cx="3791614" cy="48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/>
              <a:t>Caused by mutation of the </a:t>
            </a:r>
            <a:r>
              <a:rPr lang="en-US" sz="2000" i="1" dirty="0"/>
              <a:t>BTK</a:t>
            </a:r>
            <a:r>
              <a:rPr lang="en-US" sz="2000" dirty="0"/>
              <a:t> (</a:t>
            </a:r>
            <a:r>
              <a:rPr lang="en-US" sz="2000" dirty="0" err="1"/>
              <a:t>Bruton’</a:t>
            </a:r>
            <a:r>
              <a:rPr lang="en-US" altLang="ja-JP" sz="2000" dirty="0" err="1"/>
              <a:t>s</a:t>
            </a:r>
            <a:r>
              <a:rPr lang="en-US" altLang="ja-JP" sz="2000" dirty="0"/>
              <a:t> tyrosine kinase) gene which signals downstream of the pre-B cell receptor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/>
              <a:t>B cell development is arrested at the pre-B cell stage 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/>
              <a:t> complete absence of peripheral B cells 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 err="1"/>
              <a:t>IgG</a:t>
            </a:r>
            <a:r>
              <a:rPr lang="en-US" sz="2000" dirty="0"/>
              <a:t> levels fall after maternal </a:t>
            </a:r>
            <a:r>
              <a:rPr lang="en-US" sz="2000" dirty="0" err="1"/>
              <a:t>IgG</a:t>
            </a:r>
            <a:r>
              <a:rPr lang="en-US" sz="2000" dirty="0"/>
              <a:t> naturally declines, pyogenic infections with bacteria occur starting 6-9 months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/>
              <a:t>T cell immunity is normal</a:t>
            </a:r>
          </a:p>
          <a:p>
            <a:pPr>
              <a:spcBef>
                <a:spcPct val="40000"/>
              </a:spcBef>
              <a:buFont typeface="Wingdings" charset="0"/>
              <a:buChar char="ü"/>
            </a:pPr>
            <a:r>
              <a:rPr lang="en-US" sz="2000" dirty="0"/>
              <a:t>Treatment is </a:t>
            </a:r>
            <a:r>
              <a:rPr lang="en-US" sz="2000" dirty="0" err="1"/>
              <a:t>IgG</a:t>
            </a:r>
            <a:r>
              <a:rPr lang="en-US" sz="2000" dirty="0"/>
              <a:t> replacement</a:t>
            </a:r>
          </a:p>
        </p:txBody>
      </p:sp>
      <p:sp>
        <p:nvSpPr>
          <p:cNvPr id="4" name="Freeform 81"/>
          <p:cNvSpPr>
            <a:spLocks/>
          </p:cNvSpPr>
          <p:nvPr/>
        </p:nvSpPr>
        <p:spPr bwMode="auto">
          <a:xfrm>
            <a:off x="3038248" y="1839913"/>
            <a:ext cx="1905000" cy="1857375"/>
          </a:xfrm>
          <a:custGeom>
            <a:avLst/>
            <a:gdLst>
              <a:gd name="T0" fmla="*/ 2147483647 w 3677"/>
              <a:gd name="T1" fmla="*/ 2147483647 h 4153"/>
              <a:gd name="T2" fmla="*/ 2147483647 w 3677"/>
              <a:gd name="T3" fmla="*/ 2147483647 h 4153"/>
              <a:gd name="T4" fmla="*/ 2147483647 w 3677"/>
              <a:gd name="T5" fmla="*/ 2147483647 h 4153"/>
              <a:gd name="T6" fmla="*/ 2147483647 w 3677"/>
              <a:gd name="T7" fmla="*/ 2147483647 h 4153"/>
              <a:gd name="T8" fmla="*/ 2147483647 w 3677"/>
              <a:gd name="T9" fmla="*/ 2147483647 h 4153"/>
              <a:gd name="T10" fmla="*/ 2147483647 w 3677"/>
              <a:gd name="T11" fmla="*/ 2147483647 h 4153"/>
              <a:gd name="T12" fmla="*/ 2147483647 w 3677"/>
              <a:gd name="T13" fmla="*/ 2147483647 h 4153"/>
              <a:gd name="T14" fmla="*/ 2147483647 w 3677"/>
              <a:gd name="T15" fmla="*/ 2147483647 h 4153"/>
              <a:gd name="T16" fmla="*/ 2147483647 w 3677"/>
              <a:gd name="T17" fmla="*/ 2147483647 h 4153"/>
              <a:gd name="T18" fmla="*/ 2147483647 w 3677"/>
              <a:gd name="T19" fmla="*/ 2147483647 h 4153"/>
              <a:gd name="T20" fmla="*/ 2147483647 w 3677"/>
              <a:gd name="T21" fmla="*/ 2147483647 h 4153"/>
              <a:gd name="T22" fmla="*/ 2147483647 w 3677"/>
              <a:gd name="T23" fmla="*/ 2147483647 h 4153"/>
              <a:gd name="T24" fmla="*/ 2147483647 w 3677"/>
              <a:gd name="T25" fmla="*/ 2147483647 h 4153"/>
              <a:gd name="T26" fmla="*/ 2147483647 w 3677"/>
              <a:gd name="T27" fmla="*/ 2147483647 h 4153"/>
              <a:gd name="T28" fmla="*/ 2147483647 w 3677"/>
              <a:gd name="T29" fmla="*/ 2147483647 h 4153"/>
              <a:gd name="T30" fmla="*/ 0 w 3677"/>
              <a:gd name="T31" fmla="*/ 2147483647 h 4153"/>
              <a:gd name="T32" fmla="*/ 2147483647 w 3677"/>
              <a:gd name="T33" fmla="*/ 2147483647 h 4153"/>
              <a:gd name="T34" fmla="*/ 2147483647 w 3677"/>
              <a:gd name="T35" fmla="*/ 2147483647 h 4153"/>
              <a:gd name="T36" fmla="*/ 2147483647 w 3677"/>
              <a:gd name="T37" fmla="*/ 2147483647 h 4153"/>
              <a:gd name="T38" fmla="*/ 2147483647 w 3677"/>
              <a:gd name="T39" fmla="*/ 2147483647 h 4153"/>
              <a:gd name="T40" fmla="*/ 2147483647 w 3677"/>
              <a:gd name="T41" fmla="*/ 2147483647 h 4153"/>
              <a:gd name="T42" fmla="*/ 2147483647 w 3677"/>
              <a:gd name="T43" fmla="*/ 2147483647 h 4153"/>
              <a:gd name="T44" fmla="*/ 2147483647 w 3677"/>
              <a:gd name="T45" fmla="*/ 2147483647 h 4153"/>
              <a:gd name="T46" fmla="*/ 2147483647 w 3677"/>
              <a:gd name="T47" fmla="*/ 2147483647 h 4153"/>
              <a:gd name="T48" fmla="*/ 2147483647 w 3677"/>
              <a:gd name="T49" fmla="*/ 2147483647 h 4153"/>
              <a:gd name="T50" fmla="*/ 2147483647 w 3677"/>
              <a:gd name="T51" fmla="*/ 2147483647 h 4153"/>
              <a:gd name="T52" fmla="*/ 2147483647 w 3677"/>
              <a:gd name="T53" fmla="*/ 2147483647 h 4153"/>
              <a:gd name="T54" fmla="*/ 2147483647 w 3677"/>
              <a:gd name="T55" fmla="*/ 2147483647 h 4153"/>
              <a:gd name="T56" fmla="*/ 2147483647 w 3677"/>
              <a:gd name="T57" fmla="*/ 2147483647 h 4153"/>
              <a:gd name="T58" fmla="*/ 2147483647 w 3677"/>
              <a:gd name="T59" fmla="*/ 2147483647 h 4153"/>
              <a:gd name="T60" fmla="*/ 2147483647 w 3677"/>
              <a:gd name="T61" fmla="*/ 2147483647 h 4153"/>
              <a:gd name="T62" fmla="*/ 2147483647 w 3677"/>
              <a:gd name="T63" fmla="*/ 2147483647 h 4153"/>
              <a:gd name="T64" fmla="*/ 2147483647 w 3677"/>
              <a:gd name="T65" fmla="*/ 2147483647 h 4153"/>
              <a:gd name="T66" fmla="*/ 2147483647 w 3677"/>
              <a:gd name="T67" fmla="*/ 2147483647 h 4153"/>
              <a:gd name="T68" fmla="*/ 2147483647 w 3677"/>
              <a:gd name="T69" fmla="*/ 2147483647 h 4153"/>
              <a:gd name="T70" fmla="*/ 2147483647 w 3677"/>
              <a:gd name="T71" fmla="*/ 2147483647 h 4153"/>
              <a:gd name="T72" fmla="*/ 2147483647 w 3677"/>
              <a:gd name="T73" fmla="*/ 2147483647 h 4153"/>
              <a:gd name="T74" fmla="*/ 2147483647 w 3677"/>
              <a:gd name="T75" fmla="*/ 2147483647 h 4153"/>
              <a:gd name="T76" fmla="*/ 2147483647 w 3677"/>
              <a:gd name="T77" fmla="*/ 2147483647 h 4153"/>
              <a:gd name="T78" fmla="*/ 2147483647 w 3677"/>
              <a:gd name="T79" fmla="*/ 2147483647 h 4153"/>
              <a:gd name="T80" fmla="*/ 2147483647 w 3677"/>
              <a:gd name="T81" fmla="*/ 2147483647 h 4153"/>
              <a:gd name="T82" fmla="*/ 2147483647 w 3677"/>
              <a:gd name="T83" fmla="*/ 2147483647 h 4153"/>
              <a:gd name="T84" fmla="*/ 2147483647 w 3677"/>
              <a:gd name="T85" fmla="*/ 2147483647 h 4153"/>
              <a:gd name="T86" fmla="*/ 2147483647 w 3677"/>
              <a:gd name="T87" fmla="*/ 2147483647 h 4153"/>
              <a:gd name="T88" fmla="*/ 2147483647 w 3677"/>
              <a:gd name="T89" fmla="*/ 2147483647 h 4153"/>
              <a:gd name="T90" fmla="*/ 2147483647 w 3677"/>
              <a:gd name="T91" fmla="*/ 2147483647 h 4153"/>
              <a:gd name="T92" fmla="*/ 2147483647 w 3677"/>
              <a:gd name="T93" fmla="*/ 2147483647 h 4153"/>
              <a:gd name="T94" fmla="*/ 2147483647 w 3677"/>
              <a:gd name="T95" fmla="*/ 2147483647 h 4153"/>
              <a:gd name="T96" fmla="*/ 2147483647 w 3677"/>
              <a:gd name="T97" fmla="*/ 2147483647 h 4153"/>
              <a:gd name="T98" fmla="*/ 2147483647 w 3677"/>
              <a:gd name="T99" fmla="*/ 2147483647 h 4153"/>
              <a:gd name="T100" fmla="*/ 2147483647 w 3677"/>
              <a:gd name="T101" fmla="*/ 2147483647 h 4153"/>
              <a:gd name="T102" fmla="*/ 2147483647 w 3677"/>
              <a:gd name="T103" fmla="*/ 2147483647 h 4153"/>
              <a:gd name="T104" fmla="*/ 2147483647 w 3677"/>
              <a:gd name="T105" fmla="*/ 2147483647 h 4153"/>
              <a:gd name="T106" fmla="*/ 2147483647 w 3677"/>
              <a:gd name="T107" fmla="*/ 0 h 4153"/>
              <a:gd name="T108" fmla="*/ 2147483647 w 3677"/>
              <a:gd name="T109" fmla="*/ 2147483647 h 4153"/>
              <a:gd name="T110" fmla="*/ 2147483647 w 3677"/>
              <a:gd name="T111" fmla="*/ 2147483647 h 4153"/>
              <a:gd name="T112" fmla="*/ 2147483647 w 3677"/>
              <a:gd name="T113" fmla="*/ 2147483647 h 4153"/>
              <a:gd name="T114" fmla="*/ 2147483647 w 3677"/>
              <a:gd name="T115" fmla="*/ 2147483647 h 4153"/>
              <a:gd name="T116" fmla="*/ 2147483647 w 3677"/>
              <a:gd name="T117" fmla="*/ 2147483647 h 4153"/>
              <a:gd name="T118" fmla="*/ 2147483647 w 3677"/>
              <a:gd name="T119" fmla="*/ 2147483647 h 4153"/>
              <a:gd name="T120" fmla="*/ 2147483647 w 3677"/>
              <a:gd name="T121" fmla="*/ 2147483647 h 4153"/>
              <a:gd name="T122" fmla="*/ 2147483647 w 3677"/>
              <a:gd name="T123" fmla="*/ 2147483647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rgbClr val="F796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99848" y="1570038"/>
            <a:ext cx="1660525" cy="4419600"/>
            <a:chOff x="0" y="1056"/>
            <a:chExt cx="1046" cy="2592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0" y="1056"/>
              <a:ext cx="1046" cy="2592"/>
            </a:xfrm>
            <a:custGeom>
              <a:avLst/>
              <a:gdLst>
                <a:gd name="T0" fmla="*/ 39 w 1275"/>
                <a:gd name="T1" fmla="*/ 359 h 2720"/>
                <a:gd name="T2" fmla="*/ 32 w 1275"/>
                <a:gd name="T3" fmla="*/ 337 h 2720"/>
                <a:gd name="T4" fmla="*/ 26 w 1275"/>
                <a:gd name="T5" fmla="*/ 307 h 2720"/>
                <a:gd name="T6" fmla="*/ 21 w 1275"/>
                <a:gd name="T7" fmla="*/ 281 h 2720"/>
                <a:gd name="T8" fmla="*/ 14 w 1275"/>
                <a:gd name="T9" fmla="*/ 217 h 2720"/>
                <a:gd name="T10" fmla="*/ 16 w 1275"/>
                <a:gd name="T11" fmla="*/ 109 h 2720"/>
                <a:gd name="T12" fmla="*/ 19 w 1275"/>
                <a:gd name="T13" fmla="*/ 94 h 2720"/>
                <a:gd name="T14" fmla="*/ 30 w 1275"/>
                <a:gd name="T15" fmla="*/ 35 h 2720"/>
                <a:gd name="T16" fmla="*/ 52 w 1275"/>
                <a:gd name="T17" fmla="*/ 49 h 2720"/>
                <a:gd name="T18" fmla="*/ 63 w 1275"/>
                <a:gd name="T19" fmla="*/ 84 h 2720"/>
                <a:gd name="T20" fmla="*/ 66 w 1275"/>
                <a:gd name="T21" fmla="*/ 99 h 2720"/>
                <a:gd name="T22" fmla="*/ 77 w 1275"/>
                <a:gd name="T23" fmla="*/ 109 h 2720"/>
                <a:gd name="T24" fmla="*/ 92 w 1275"/>
                <a:gd name="T25" fmla="*/ 94 h 2720"/>
                <a:gd name="T26" fmla="*/ 99 w 1275"/>
                <a:gd name="T27" fmla="*/ 84 h 2720"/>
                <a:gd name="T28" fmla="*/ 111 w 1275"/>
                <a:gd name="T29" fmla="*/ 29 h 2720"/>
                <a:gd name="T30" fmla="*/ 121 w 1275"/>
                <a:gd name="T31" fmla="*/ 14 h 2720"/>
                <a:gd name="T32" fmla="*/ 128 w 1275"/>
                <a:gd name="T33" fmla="*/ 0 h 2720"/>
                <a:gd name="T34" fmla="*/ 150 w 1275"/>
                <a:gd name="T35" fmla="*/ 40 h 2720"/>
                <a:gd name="T36" fmla="*/ 156 w 1275"/>
                <a:gd name="T37" fmla="*/ 74 h 2720"/>
                <a:gd name="T38" fmla="*/ 160 w 1275"/>
                <a:gd name="T39" fmla="*/ 119 h 2720"/>
                <a:gd name="T40" fmla="*/ 158 w 1275"/>
                <a:gd name="T41" fmla="*/ 203 h 2720"/>
                <a:gd name="T42" fmla="*/ 150 w 1275"/>
                <a:gd name="T43" fmla="*/ 262 h 2720"/>
                <a:gd name="T44" fmla="*/ 140 w 1275"/>
                <a:gd name="T45" fmla="*/ 307 h 2720"/>
                <a:gd name="T46" fmla="*/ 128 w 1275"/>
                <a:gd name="T47" fmla="*/ 454 h 2720"/>
                <a:gd name="T48" fmla="*/ 118 w 1275"/>
                <a:gd name="T49" fmla="*/ 771 h 2720"/>
                <a:gd name="T50" fmla="*/ 123 w 1275"/>
                <a:gd name="T51" fmla="*/ 850 h 2720"/>
                <a:gd name="T52" fmla="*/ 129 w 1275"/>
                <a:gd name="T53" fmla="*/ 1039 h 2720"/>
                <a:gd name="T54" fmla="*/ 137 w 1275"/>
                <a:gd name="T55" fmla="*/ 1210 h 2720"/>
                <a:gd name="T56" fmla="*/ 140 w 1275"/>
                <a:gd name="T57" fmla="*/ 1241 h 2720"/>
                <a:gd name="T58" fmla="*/ 148 w 1275"/>
                <a:gd name="T59" fmla="*/ 1328 h 2720"/>
                <a:gd name="T60" fmla="*/ 156 w 1275"/>
                <a:gd name="T61" fmla="*/ 1348 h 2720"/>
                <a:gd name="T62" fmla="*/ 158 w 1275"/>
                <a:gd name="T63" fmla="*/ 1363 h 2720"/>
                <a:gd name="T64" fmla="*/ 164 w 1275"/>
                <a:gd name="T65" fmla="*/ 1384 h 2720"/>
                <a:gd name="T66" fmla="*/ 173 w 1275"/>
                <a:gd name="T67" fmla="*/ 1463 h 2720"/>
                <a:gd name="T68" fmla="*/ 174 w 1275"/>
                <a:gd name="T69" fmla="*/ 1576 h 2720"/>
                <a:gd name="T70" fmla="*/ 165 w 1275"/>
                <a:gd name="T71" fmla="*/ 1591 h 2720"/>
                <a:gd name="T72" fmla="*/ 160 w 1275"/>
                <a:gd name="T73" fmla="*/ 1627 h 2720"/>
                <a:gd name="T74" fmla="*/ 125 w 1275"/>
                <a:gd name="T75" fmla="*/ 1674 h 2720"/>
                <a:gd name="T76" fmla="*/ 107 w 1275"/>
                <a:gd name="T77" fmla="*/ 1665 h 2720"/>
                <a:gd name="T78" fmla="*/ 101 w 1275"/>
                <a:gd name="T79" fmla="*/ 1614 h 2720"/>
                <a:gd name="T80" fmla="*/ 85 w 1275"/>
                <a:gd name="T81" fmla="*/ 1561 h 2720"/>
                <a:gd name="T82" fmla="*/ 66 w 1275"/>
                <a:gd name="T83" fmla="*/ 1606 h 2720"/>
                <a:gd name="T84" fmla="*/ 54 w 1275"/>
                <a:gd name="T85" fmla="*/ 1661 h 2720"/>
                <a:gd name="T86" fmla="*/ 44 w 1275"/>
                <a:gd name="T87" fmla="*/ 1674 h 2720"/>
                <a:gd name="T88" fmla="*/ 42 w 1275"/>
                <a:gd name="T89" fmla="*/ 1679 h 2720"/>
                <a:gd name="T90" fmla="*/ 21 w 1275"/>
                <a:gd name="T91" fmla="*/ 1640 h 2720"/>
                <a:gd name="T92" fmla="*/ 11 w 1275"/>
                <a:gd name="T93" fmla="*/ 1614 h 2720"/>
                <a:gd name="T94" fmla="*/ 2 w 1275"/>
                <a:gd name="T95" fmla="*/ 1554 h 2720"/>
                <a:gd name="T96" fmla="*/ 13 w 1275"/>
                <a:gd name="T97" fmla="*/ 1384 h 2720"/>
                <a:gd name="T98" fmla="*/ 17 w 1275"/>
                <a:gd name="T99" fmla="*/ 1348 h 2720"/>
                <a:gd name="T100" fmla="*/ 28 w 1275"/>
                <a:gd name="T101" fmla="*/ 1265 h 2720"/>
                <a:gd name="T102" fmla="*/ 32 w 1275"/>
                <a:gd name="T103" fmla="*/ 1057 h 2720"/>
                <a:gd name="T104" fmla="*/ 39 w 1275"/>
                <a:gd name="T105" fmla="*/ 994 h 2720"/>
                <a:gd name="T106" fmla="*/ 36 w 1275"/>
                <a:gd name="T107" fmla="*/ 816 h 2720"/>
                <a:gd name="T108" fmla="*/ 39 w 1275"/>
                <a:gd name="T109" fmla="*/ 415 h 2720"/>
                <a:gd name="T110" fmla="*/ 39 w 1275"/>
                <a:gd name="T111" fmla="*/ 359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4" y="1224"/>
              <a:ext cx="630" cy="2249"/>
            </a:xfrm>
            <a:custGeom>
              <a:avLst/>
              <a:gdLst>
                <a:gd name="T0" fmla="*/ 0 w 1275"/>
                <a:gd name="T1" fmla="*/ 88 h 2720"/>
                <a:gd name="T2" fmla="*/ 0 w 1275"/>
                <a:gd name="T3" fmla="*/ 81 h 2720"/>
                <a:gd name="T4" fmla="*/ 0 w 1275"/>
                <a:gd name="T5" fmla="*/ 74 h 2720"/>
                <a:gd name="T6" fmla="*/ 0 w 1275"/>
                <a:gd name="T7" fmla="*/ 69 h 2720"/>
                <a:gd name="T8" fmla="*/ 0 w 1275"/>
                <a:gd name="T9" fmla="*/ 53 h 2720"/>
                <a:gd name="T10" fmla="*/ 0 w 1275"/>
                <a:gd name="T11" fmla="*/ 26 h 2720"/>
                <a:gd name="T12" fmla="*/ 0 w 1275"/>
                <a:gd name="T13" fmla="*/ 23 h 2720"/>
                <a:gd name="T14" fmla="*/ 0 w 1275"/>
                <a:gd name="T15" fmla="*/ 8 h 2720"/>
                <a:gd name="T16" fmla="*/ 0 w 1275"/>
                <a:gd name="T17" fmla="*/ 12 h 2720"/>
                <a:gd name="T18" fmla="*/ 0 w 1275"/>
                <a:gd name="T19" fmla="*/ 21 h 2720"/>
                <a:gd name="T20" fmla="*/ 0 w 1275"/>
                <a:gd name="T21" fmla="*/ 23 h 2720"/>
                <a:gd name="T22" fmla="*/ 0 w 1275"/>
                <a:gd name="T23" fmla="*/ 26 h 2720"/>
                <a:gd name="T24" fmla="*/ 0 w 1275"/>
                <a:gd name="T25" fmla="*/ 23 h 2720"/>
                <a:gd name="T26" fmla="*/ 0 w 1275"/>
                <a:gd name="T27" fmla="*/ 21 h 2720"/>
                <a:gd name="T28" fmla="*/ 0 w 1275"/>
                <a:gd name="T29" fmla="*/ 7 h 2720"/>
                <a:gd name="T30" fmla="*/ 0 w 1275"/>
                <a:gd name="T31" fmla="*/ 4 h 2720"/>
                <a:gd name="T32" fmla="*/ 0 w 1275"/>
                <a:gd name="T33" fmla="*/ 0 h 2720"/>
                <a:gd name="T34" fmla="*/ 1 w 1275"/>
                <a:gd name="T35" fmla="*/ 10 h 2720"/>
                <a:gd name="T36" fmla="*/ 1 w 1275"/>
                <a:gd name="T37" fmla="*/ 17 h 2720"/>
                <a:gd name="T38" fmla="*/ 1 w 1275"/>
                <a:gd name="T39" fmla="*/ 28 h 2720"/>
                <a:gd name="T40" fmla="*/ 1 w 1275"/>
                <a:gd name="T41" fmla="*/ 50 h 2720"/>
                <a:gd name="T42" fmla="*/ 1 w 1275"/>
                <a:gd name="T43" fmla="*/ 64 h 2720"/>
                <a:gd name="T44" fmla="*/ 0 w 1275"/>
                <a:gd name="T45" fmla="*/ 74 h 2720"/>
                <a:gd name="T46" fmla="*/ 0 w 1275"/>
                <a:gd name="T47" fmla="*/ 110 h 2720"/>
                <a:gd name="T48" fmla="*/ 0 w 1275"/>
                <a:gd name="T49" fmla="*/ 187 h 2720"/>
                <a:gd name="T50" fmla="*/ 0 w 1275"/>
                <a:gd name="T51" fmla="*/ 206 h 2720"/>
                <a:gd name="T52" fmla="*/ 0 w 1275"/>
                <a:gd name="T53" fmla="*/ 251 h 2720"/>
                <a:gd name="T54" fmla="*/ 0 w 1275"/>
                <a:gd name="T55" fmla="*/ 293 h 2720"/>
                <a:gd name="T56" fmla="*/ 0 w 1275"/>
                <a:gd name="T57" fmla="*/ 300 h 2720"/>
                <a:gd name="T58" fmla="*/ 0 w 1275"/>
                <a:gd name="T59" fmla="*/ 322 h 2720"/>
                <a:gd name="T60" fmla="*/ 1 w 1275"/>
                <a:gd name="T61" fmla="*/ 326 h 2720"/>
                <a:gd name="T62" fmla="*/ 1 w 1275"/>
                <a:gd name="T63" fmla="*/ 330 h 2720"/>
                <a:gd name="T64" fmla="*/ 1 w 1275"/>
                <a:gd name="T65" fmla="*/ 334 h 2720"/>
                <a:gd name="T66" fmla="*/ 1 w 1275"/>
                <a:gd name="T67" fmla="*/ 354 h 2720"/>
                <a:gd name="T68" fmla="*/ 1 w 1275"/>
                <a:gd name="T69" fmla="*/ 381 h 2720"/>
                <a:gd name="T70" fmla="*/ 1 w 1275"/>
                <a:gd name="T71" fmla="*/ 385 h 2720"/>
                <a:gd name="T72" fmla="*/ 1 w 1275"/>
                <a:gd name="T73" fmla="*/ 393 h 2720"/>
                <a:gd name="T74" fmla="*/ 0 w 1275"/>
                <a:gd name="T75" fmla="*/ 405 h 2720"/>
                <a:gd name="T76" fmla="*/ 0 w 1275"/>
                <a:gd name="T77" fmla="*/ 403 h 2720"/>
                <a:gd name="T78" fmla="*/ 0 w 1275"/>
                <a:gd name="T79" fmla="*/ 390 h 2720"/>
                <a:gd name="T80" fmla="*/ 0 w 1275"/>
                <a:gd name="T81" fmla="*/ 377 h 2720"/>
                <a:gd name="T82" fmla="*/ 0 w 1275"/>
                <a:gd name="T83" fmla="*/ 389 h 2720"/>
                <a:gd name="T84" fmla="*/ 0 w 1275"/>
                <a:gd name="T85" fmla="*/ 401 h 2720"/>
                <a:gd name="T86" fmla="*/ 0 w 1275"/>
                <a:gd name="T87" fmla="*/ 405 h 2720"/>
                <a:gd name="T88" fmla="*/ 0 w 1275"/>
                <a:gd name="T89" fmla="*/ 406 h 2720"/>
                <a:gd name="T90" fmla="*/ 0 w 1275"/>
                <a:gd name="T91" fmla="*/ 397 h 2720"/>
                <a:gd name="T92" fmla="*/ 0 w 1275"/>
                <a:gd name="T93" fmla="*/ 390 h 2720"/>
                <a:gd name="T94" fmla="*/ 0 w 1275"/>
                <a:gd name="T95" fmla="*/ 377 h 2720"/>
                <a:gd name="T96" fmla="*/ 0 w 1275"/>
                <a:gd name="T97" fmla="*/ 334 h 2720"/>
                <a:gd name="T98" fmla="*/ 0 w 1275"/>
                <a:gd name="T99" fmla="*/ 326 h 2720"/>
                <a:gd name="T100" fmla="*/ 0 w 1275"/>
                <a:gd name="T101" fmla="*/ 306 h 2720"/>
                <a:gd name="T102" fmla="*/ 0 w 1275"/>
                <a:gd name="T103" fmla="*/ 255 h 2720"/>
                <a:gd name="T104" fmla="*/ 0 w 1275"/>
                <a:gd name="T105" fmla="*/ 240 h 2720"/>
                <a:gd name="T106" fmla="*/ 0 w 1275"/>
                <a:gd name="T107" fmla="*/ 198 h 2720"/>
                <a:gd name="T108" fmla="*/ 0 w 1275"/>
                <a:gd name="T109" fmla="*/ 101 h 2720"/>
                <a:gd name="T110" fmla="*/ 0 w 1275"/>
                <a:gd name="T111" fmla="*/ 88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4790848" y="1493838"/>
            <a:ext cx="3114675" cy="2895600"/>
            <a:chOff x="5257800" y="1905000"/>
            <a:chExt cx="3114675" cy="2895600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7207250" y="4038600"/>
              <a:ext cx="762000" cy="762000"/>
              <a:chOff x="3072" y="3168"/>
              <a:chExt cx="240" cy="240"/>
            </a:xfrm>
          </p:grpSpPr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7391400" y="41910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7359650" y="37338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7664450" y="3962400"/>
              <a:ext cx="1524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3"/>
            <p:cNvGrpSpPr>
              <a:grpSpLocks/>
            </p:cNvGrpSpPr>
            <p:nvPr/>
          </p:nvGrpSpPr>
          <p:grpSpPr bwMode="auto">
            <a:xfrm>
              <a:off x="7239000" y="2514600"/>
              <a:ext cx="762000" cy="762000"/>
              <a:chOff x="3072" y="3168"/>
              <a:chExt cx="240" cy="240"/>
            </a:xfrm>
          </p:grpSpPr>
          <p:sp>
            <p:nvSpPr>
              <p:cNvPr id="23" name="Oval 24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25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7423150" y="26670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00"/>
                  </a:solidFill>
                </a:rPr>
                <a:t>T</a:t>
              </a: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7391400" y="22098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7696200" y="2438400"/>
              <a:ext cx="1524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5257800" y="2667000"/>
              <a:ext cx="1828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5257800" y="3810000"/>
              <a:ext cx="1828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7315200" y="19050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7283450" y="34290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7848600" y="22860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CD4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7816850" y="38100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CD8</a:t>
              </a:r>
            </a:p>
          </p:txBody>
        </p:sp>
      </p:grpSp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1163411" y="2103438"/>
            <a:ext cx="542925" cy="542925"/>
            <a:chOff x="3072" y="3168"/>
            <a:chExt cx="240" cy="240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33248" y="2206625"/>
            <a:ext cx="517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>
                <a:solidFill>
                  <a:srgbClr val="FFFF00"/>
                </a:solidFill>
              </a:rPr>
              <a:t>HSC</a:t>
            </a:r>
          </a:p>
        </p:txBody>
      </p: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1133248" y="2713038"/>
            <a:ext cx="582613" cy="542925"/>
            <a:chOff x="1350" y="2202"/>
            <a:chExt cx="367" cy="342"/>
          </a:xfrm>
        </p:grpSpPr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1369" y="2202"/>
              <a:ext cx="342" cy="342"/>
              <a:chOff x="3072" y="3168"/>
              <a:chExt cx="240" cy="240"/>
            </a:xfrm>
          </p:grpSpPr>
          <p:sp>
            <p:nvSpPr>
              <p:cNvPr id="34" name="Oval 4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41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Text Box 42"/>
            <p:cNvSpPr txBox="1">
              <a:spLocks noChangeArrowheads="1"/>
            </p:cNvSpPr>
            <p:nvPr/>
          </p:nvSpPr>
          <p:spPr bwMode="auto">
            <a:xfrm>
              <a:off x="1350" y="2267"/>
              <a:ext cx="3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00"/>
                  </a:solidFill>
                </a:rPr>
                <a:t>ProB</a:t>
              </a:r>
            </a:p>
          </p:txBody>
        </p:sp>
      </p:grpSp>
      <p:grpSp>
        <p:nvGrpSpPr>
          <p:cNvPr id="36" name="Group 43"/>
          <p:cNvGrpSpPr>
            <a:grpSpLocks/>
          </p:cNvGrpSpPr>
          <p:nvPr/>
        </p:nvGrpSpPr>
        <p:grpSpPr bwMode="auto">
          <a:xfrm>
            <a:off x="1133248" y="3703638"/>
            <a:ext cx="576263" cy="542925"/>
            <a:chOff x="1350" y="2202"/>
            <a:chExt cx="363" cy="342"/>
          </a:xfrm>
        </p:grpSpPr>
        <p:grpSp>
          <p:nvGrpSpPr>
            <p:cNvPr id="37" name="Group 44"/>
            <p:cNvGrpSpPr>
              <a:grpSpLocks/>
            </p:cNvGrpSpPr>
            <p:nvPr/>
          </p:nvGrpSpPr>
          <p:grpSpPr bwMode="auto">
            <a:xfrm>
              <a:off x="1369" y="2202"/>
              <a:ext cx="342" cy="342"/>
              <a:chOff x="3072" y="3168"/>
              <a:chExt cx="240" cy="240"/>
            </a:xfrm>
          </p:grpSpPr>
          <p:sp>
            <p:nvSpPr>
              <p:cNvPr id="39" name="Oval 45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46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1350" y="2267"/>
              <a:ext cx="36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00"/>
                  </a:solidFill>
                </a:rPr>
                <a:t>PreB</a:t>
              </a:r>
            </a:p>
          </p:txBody>
        </p:sp>
      </p:grpSp>
      <p:sp>
        <p:nvSpPr>
          <p:cNvPr id="41" name="Text Box 60"/>
          <p:cNvSpPr txBox="1">
            <a:spLocks noChangeArrowheads="1"/>
          </p:cNvSpPr>
          <p:nvPr/>
        </p:nvSpPr>
        <p:spPr bwMode="auto">
          <a:xfrm>
            <a:off x="142648" y="3322638"/>
            <a:ext cx="2144713" cy="338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BCR (Ig) rearrangement</a:t>
            </a: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auto">
          <a:xfrm>
            <a:off x="523648" y="1265238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Bone marrow</a:t>
            </a:r>
          </a:p>
        </p:txBody>
      </p:sp>
      <p:sp>
        <p:nvSpPr>
          <p:cNvPr id="43" name="Line 100"/>
          <p:cNvSpPr>
            <a:spLocks noChangeShapeType="1"/>
          </p:cNvSpPr>
          <p:nvPr/>
        </p:nvSpPr>
        <p:spPr bwMode="auto">
          <a:xfrm>
            <a:off x="1819048" y="2408238"/>
            <a:ext cx="1371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02"/>
          <p:cNvSpPr txBox="1">
            <a:spLocks noChangeArrowheads="1"/>
          </p:cNvSpPr>
          <p:nvPr/>
        </p:nvSpPr>
        <p:spPr bwMode="auto">
          <a:xfrm>
            <a:off x="3495448" y="1341438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Thymus</a:t>
            </a:r>
          </a:p>
        </p:txBody>
      </p:sp>
      <p:sp>
        <p:nvSpPr>
          <p:cNvPr id="45" name="Text Box 103"/>
          <p:cNvSpPr txBox="1">
            <a:spLocks noChangeArrowheads="1"/>
          </p:cNvSpPr>
          <p:nvPr/>
        </p:nvSpPr>
        <p:spPr bwMode="auto">
          <a:xfrm>
            <a:off x="6772048" y="960438"/>
            <a:ext cx="78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Blood</a:t>
            </a:r>
          </a:p>
        </p:txBody>
      </p:sp>
      <p:sp>
        <p:nvSpPr>
          <p:cNvPr id="46" name="Text Box 125"/>
          <p:cNvSpPr txBox="1">
            <a:spLocks noChangeArrowheads="1"/>
          </p:cNvSpPr>
          <p:nvPr/>
        </p:nvSpPr>
        <p:spPr bwMode="auto">
          <a:xfrm>
            <a:off x="676048" y="4318000"/>
            <a:ext cx="1430338" cy="369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BCR signaling</a:t>
            </a:r>
          </a:p>
        </p:txBody>
      </p:sp>
      <p:sp>
        <p:nvSpPr>
          <p:cNvPr id="47" name="Oval 126"/>
          <p:cNvSpPr>
            <a:spLocks noChangeArrowheads="1"/>
          </p:cNvSpPr>
          <p:nvPr/>
        </p:nvSpPr>
        <p:spPr bwMode="auto">
          <a:xfrm rot="3742442">
            <a:off x="1022123" y="4008438"/>
            <a:ext cx="1524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8" name="Freeform 144"/>
          <p:cNvSpPr>
            <a:spLocks/>
          </p:cNvSpPr>
          <p:nvPr/>
        </p:nvSpPr>
        <p:spPr bwMode="auto">
          <a:xfrm rot="2741725">
            <a:off x="4424136" y="5365750"/>
            <a:ext cx="717550" cy="593725"/>
          </a:xfrm>
          <a:custGeom>
            <a:avLst/>
            <a:gdLst>
              <a:gd name="T0" fmla="*/ 2147483647 w 619"/>
              <a:gd name="T1" fmla="*/ 2147483647 h 512"/>
              <a:gd name="T2" fmla="*/ 2147483647 w 619"/>
              <a:gd name="T3" fmla="*/ 0 h 512"/>
              <a:gd name="T4" fmla="*/ 2147483647 w 619"/>
              <a:gd name="T5" fmla="*/ 2147483647 h 512"/>
              <a:gd name="T6" fmla="*/ 2147483647 w 619"/>
              <a:gd name="T7" fmla="*/ 2147483647 h 512"/>
              <a:gd name="T8" fmla="*/ 2147483647 w 619"/>
              <a:gd name="T9" fmla="*/ 2147483647 h 512"/>
              <a:gd name="T10" fmla="*/ 2147483647 w 619"/>
              <a:gd name="T11" fmla="*/ 2147483647 h 512"/>
              <a:gd name="T12" fmla="*/ 2147483647 w 619"/>
              <a:gd name="T13" fmla="*/ 2147483647 h 512"/>
              <a:gd name="T14" fmla="*/ 2147483647 w 619"/>
              <a:gd name="T15" fmla="*/ 2147483647 h 512"/>
              <a:gd name="T16" fmla="*/ 2147483647 w 619"/>
              <a:gd name="T17" fmla="*/ 2147483647 h 512"/>
              <a:gd name="T18" fmla="*/ 2147483647 w 619"/>
              <a:gd name="T19" fmla="*/ 2147483647 h 512"/>
              <a:gd name="T20" fmla="*/ 2147483647 w 619"/>
              <a:gd name="T21" fmla="*/ 2147483647 h 512"/>
              <a:gd name="T22" fmla="*/ 2147483647 w 619"/>
              <a:gd name="T23" fmla="*/ 2147483647 h 512"/>
              <a:gd name="T24" fmla="*/ 2147483647 w 619"/>
              <a:gd name="T25" fmla="*/ 2147483647 h 512"/>
              <a:gd name="T26" fmla="*/ 2147483647 w 619"/>
              <a:gd name="T27" fmla="*/ 2147483647 h 512"/>
              <a:gd name="T28" fmla="*/ 2147483647 w 619"/>
              <a:gd name="T29" fmla="*/ 2147483647 h 512"/>
              <a:gd name="T30" fmla="*/ 2147483647 w 619"/>
              <a:gd name="T31" fmla="*/ 2147483647 h 512"/>
              <a:gd name="T32" fmla="*/ 2147483647 w 619"/>
              <a:gd name="T33" fmla="*/ 2147483647 h 512"/>
              <a:gd name="T34" fmla="*/ 2147483647 w 619"/>
              <a:gd name="T35" fmla="*/ 2147483647 h 512"/>
              <a:gd name="T36" fmla="*/ 2147483647 w 619"/>
              <a:gd name="T37" fmla="*/ 2147483647 h 512"/>
              <a:gd name="T38" fmla="*/ 2147483647 w 619"/>
              <a:gd name="T39" fmla="*/ 2147483647 h 512"/>
              <a:gd name="T40" fmla="*/ 2147483647 w 619"/>
              <a:gd name="T41" fmla="*/ 2147483647 h 512"/>
              <a:gd name="T42" fmla="*/ 2147483647 w 619"/>
              <a:gd name="T43" fmla="*/ 2147483647 h 51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19"/>
              <a:gd name="T67" fmla="*/ 0 h 512"/>
              <a:gd name="T68" fmla="*/ 619 w 619"/>
              <a:gd name="T69" fmla="*/ 512 h 51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19" h="512">
                <a:moveTo>
                  <a:pt x="68" y="72"/>
                </a:moveTo>
                <a:cubicBezTo>
                  <a:pt x="111" y="43"/>
                  <a:pt x="136" y="17"/>
                  <a:pt x="188" y="0"/>
                </a:cubicBezTo>
                <a:cubicBezTo>
                  <a:pt x="301" y="5"/>
                  <a:pt x="329" y="8"/>
                  <a:pt x="420" y="24"/>
                </a:cubicBezTo>
                <a:cubicBezTo>
                  <a:pt x="434" y="33"/>
                  <a:pt x="454" y="36"/>
                  <a:pt x="468" y="48"/>
                </a:cubicBezTo>
                <a:cubicBezTo>
                  <a:pt x="475" y="54"/>
                  <a:pt x="477" y="65"/>
                  <a:pt x="484" y="72"/>
                </a:cubicBezTo>
                <a:cubicBezTo>
                  <a:pt x="493" y="81"/>
                  <a:pt x="505" y="88"/>
                  <a:pt x="516" y="96"/>
                </a:cubicBezTo>
                <a:cubicBezTo>
                  <a:pt x="530" y="138"/>
                  <a:pt x="519" y="112"/>
                  <a:pt x="556" y="168"/>
                </a:cubicBezTo>
                <a:cubicBezTo>
                  <a:pt x="561" y="176"/>
                  <a:pt x="572" y="192"/>
                  <a:pt x="572" y="192"/>
                </a:cubicBezTo>
                <a:cubicBezTo>
                  <a:pt x="582" y="256"/>
                  <a:pt x="574" y="224"/>
                  <a:pt x="596" y="288"/>
                </a:cubicBezTo>
                <a:cubicBezTo>
                  <a:pt x="601" y="304"/>
                  <a:pt x="612" y="336"/>
                  <a:pt x="612" y="336"/>
                </a:cubicBezTo>
                <a:cubicBezTo>
                  <a:pt x="606" y="400"/>
                  <a:pt x="619" y="410"/>
                  <a:pt x="588" y="448"/>
                </a:cubicBezTo>
                <a:cubicBezTo>
                  <a:pt x="574" y="464"/>
                  <a:pt x="565" y="484"/>
                  <a:pt x="548" y="496"/>
                </a:cubicBezTo>
                <a:cubicBezTo>
                  <a:pt x="533" y="504"/>
                  <a:pt x="500" y="512"/>
                  <a:pt x="500" y="512"/>
                </a:cubicBezTo>
                <a:cubicBezTo>
                  <a:pt x="434" y="495"/>
                  <a:pt x="464" y="463"/>
                  <a:pt x="452" y="392"/>
                </a:cubicBezTo>
                <a:cubicBezTo>
                  <a:pt x="443" y="345"/>
                  <a:pt x="418" y="305"/>
                  <a:pt x="380" y="280"/>
                </a:cubicBezTo>
                <a:cubicBezTo>
                  <a:pt x="358" y="247"/>
                  <a:pt x="346" y="233"/>
                  <a:pt x="308" y="224"/>
                </a:cubicBezTo>
                <a:cubicBezTo>
                  <a:pt x="245" y="182"/>
                  <a:pt x="176" y="214"/>
                  <a:pt x="108" y="224"/>
                </a:cubicBezTo>
                <a:cubicBezTo>
                  <a:pt x="84" y="221"/>
                  <a:pt x="58" y="223"/>
                  <a:pt x="36" y="216"/>
                </a:cubicBezTo>
                <a:cubicBezTo>
                  <a:pt x="0" y="204"/>
                  <a:pt x="12" y="183"/>
                  <a:pt x="20" y="160"/>
                </a:cubicBezTo>
                <a:cubicBezTo>
                  <a:pt x="24" y="143"/>
                  <a:pt x="20" y="117"/>
                  <a:pt x="36" y="112"/>
                </a:cubicBezTo>
                <a:cubicBezTo>
                  <a:pt x="44" y="109"/>
                  <a:pt x="54" y="110"/>
                  <a:pt x="60" y="104"/>
                </a:cubicBezTo>
                <a:cubicBezTo>
                  <a:pt x="66" y="95"/>
                  <a:pt x="65" y="82"/>
                  <a:pt x="68" y="72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9" name="Text Box 76"/>
          <p:cNvSpPr txBox="1">
            <a:spLocks noChangeArrowheads="1"/>
          </p:cNvSpPr>
          <p:nvPr/>
        </p:nvSpPr>
        <p:spPr bwMode="auto">
          <a:xfrm>
            <a:off x="6848248" y="461803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IgM</a:t>
            </a:r>
          </a:p>
        </p:txBody>
      </p:sp>
      <p:grpSp>
        <p:nvGrpSpPr>
          <p:cNvPr id="50" name="Group 145"/>
          <p:cNvGrpSpPr>
            <a:grpSpLocks/>
          </p:cNvGrpSpPr>
          <p:nvPr/>
        </p:nvGrpSpPr>
        <p:grpSpPr bwMode="auto">
          <a:xfrm rot="5399999">
            <a:off x="1665061" y="3856038"/>
            <a:ext cx="304800" cy="304800"/>
            <a:chOff x="2064" y="3648"/>
            <a:chExt cx="240" cy="240"/>
          </a:xfrm>
        </p:grpSpPr>
        <p:sp>
          <p:nvSpPr>
            <p:cNvPr id="51" name="Line 146"/>
            <p:cNvSpPr>
              <a:spLocks noChangeShapeType="1"/>
            </p:cNvSpPr>
            <p:nvPr/>
          </p:nvSpPr>
          <p:spPr bwMode="auto">
            <a:xfrm flipV="1">
              <a:off x="2160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47"/>
            <p:cNvSpPr>
              <a:spLocks noChangeShapeType="1"/>
            </p:cNvSpPr>
            <p:nvPr/>
          </p:nvSpPr>
          <p:spPr bwMode="auto">
            <a:xfrm flipV="1">
              <a:off x="2208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48"/>
            <p:cNvSpPr>
              <a:spLocks noChangeShapeType="1"/>
            </p:cNvSpPr>
            <p:nvPr/>
          </p:nvSpPr>
          <p:spPr bwMode="auto">
            <a:xfrm flipV="1">
              <a:off x="2208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49"/>
            <p:cNvSpPr>
              <a:spLocks noChangeShapeType="1"/>
            </p:cNvSpPr>
            <p:nvPr/>
          </p:nvSpPr>
          <p:spPr bwMode="auto">
            <a:xfrm flipH="1" flipV="1">
              <a:off x="2064" y="36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0"/>
            <p:cNvSpPr>
              <a:spLocks noChangeShapeType="1"/>
            </p:cNvSpPr>
            <p:nvPr/>
          </p:nvSpPr>
          <p:spPr bwMode="auto">
            <a:xfrm flipV="1">
              <a:off x="22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1"/>
            <p:cNvSpPr>
              <a:spLocks noChangeShapeType="1"/>
            </p:cNvSpPr>
            <p:nvPr/>
          </p:nvSpPr>
          <p:spPr bwMode="auto">
            <a:xfrm flipH="1" flipV="1">
              <a:off x="206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 Box 154"/>
          <p:cNvSpPr txBox="1">
            <a:spLocks noChangeArrowheads="1"/>
          </p:cNvSpPr>
          <p:nvPr/>
        </p:nvSpPr>
        <p:spPr bwMode="auto">
          <a:xfrm>
            <a:off x="4347936" y="4770438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Spleen</a:t>
            </a:r>
          </a:p>
        </p:txBody>
      </p:sp>
      <p:sp>
        <p:nvSpPr>
          <p:cNvPr id="58" name="Oval 155"/>
          <p:cNvSpPr>
            <a:spLocks noChangeArrowheads="1"/>
          </p:cNvSpPr>
          <p:nvPr/>
        </p:nvSpPr>
        <p:spPr bwMode="auto">
          <a:xfrm rot="3742442">
            <a:off x="1009423" y="3017838"/>
            <a:ext cx="1524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9" name="Text Box 163"/>
          <p:cNvSpPr txBox="1">
            <a:spLocks noChangeArrowheads="1"/>
          </p:cNvSpPr>
          <p:nvPr/>
        </p:nvSpPr>
        <p:spPr bwMode="auto">
          <a:xfrm>
            <a:off x="1895248" y="377983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preBCR</a:t>
            </a:r>
          </a:p>
        </p:txBody>
      </p:sp>
      <p:sp>
        <p:nvSpPr>
          <p:cNvPr id="60" name="Oval 28"/>
          <p:cNvSpPr>
            <a:spLocks noChangeArrowheads="1"/>
          </p:cNvSpPr>
          <p:nvPr/>
        </p:nvSpPr>
        <p:spPr bwMode="auto">
          <a:xfrm>
            <a:off x="6924448" y="2027238"/>
            <a:ext cx="152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8"/>
          <p:cNvSpPr>
            <a:spLocks noChangeArrowheads="1"/>
          </p:cNvSpPr>
          <p:nvPr/>
        </p:nvSpPr>
        <p:spPr bwMode="auto">
          <a:xfrm>
            <a:off x="6924448" y="3551238"/>
            <a:ext cx="152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Text Box 33"/>
          <p:cNvSpPr txBox="1">
            <a:spLocks noChangeArrowheads="1"/>
          </p:cNvSpPr>
          <p:nvPr/>
        </p:nvSpPr>
        <p:spPr bwMode="auto">
          <a:xfrm>
            <a:off x="6391048" y="1874838"/>
            <a:ext cx="52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CD3</a:t>
            </a: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6391048" y="3398838"/>
            <a:ext cx="523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CD3</a:t>
            </a:r>
          </a:p>
        </p:txBody>
      </p:sp>
      <p:sp>
        <p:nvSpPr>
          <p:cNvPr id="64" name="Text Box 113"/>
          <p:cNvSpPr txBox="1">
            <a:spLocks noChangeArrowheads="1"/>
          </p:cNvSpPr>
          <p:nvPr/>
        </p:nvSpPr>
        <p:spPr bwMode="auto">
          <a:xfrm>
            <a:off x="1209448" y="40846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/>
              <a:t>X</a:t>
            </a:r>
          </a:p>
        </p:txBody>
      </p:sp>
      <p:sp>
        <p:nvSpPr>
          <p:cNvPr id="65" name="Text Box 101"/>
          <p:cNvSpPr txBox="1">
            <a:spLocks noChangeArrowheads="1"/>
          </p:cNvSpPr>
          <p:nvPr/>
        </p:nvSpPr>
        <p:spPr bwMode="auto">
          <a:xfrm>
            <a:off x="3114448" y="2936875"/>
            <a:ext cx="1814513" cy="339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TCR rearrangement</a:t>
            </a:r>
          </a:p>
        </p:txBody>
      </p:sp>
      <p:sp>
        <p:nvSpPr>
          <p:cNvPr id="66" name="Text Box 105"/>
          <p:cNvSpPr txBox="1">
            <a:spLocks noChangeArrowheads="1"/>
          </p:cNvSpPr>
          <p:nvPr/>
        </p:nvSpPr>
        <p:spPr bwMode="auto">
          <a:xfrm>
            <a:off x="3419248" y="1981200"/>
            <a:ext cx="1231900" cy="33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proliferation</a:t>
            </a:r>
          </a:p>
        </p:txBody>
      </p:sp>
    </p:spTree>
    <p:extLst>
      <p:ext uri="{BB962C8B-B14F-4D97-AF65-F5344CB8AC3E}">
        <p14:creationId xmlns:p14="http://schemas.microsoft.com/office/powerpoint/2010/main" val="13109676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17501"/>
            <a:ext cx="10515600" cy="762000"/>
          </a:xfrm>
        </p:spPr>
        <p:txBody>
          <a:bodyPr/>
          <a:lstStyle/>
          <a:p>
            <a:r>
              <a:rPr lang="en-US" dirty="0"/>
              <a:t>Primary immunodeficiency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96975" y="1482725"/>
            <a:ext cx="8534400" cy="4602163"/>
          </a:xfrm>
        </p:spPr>
        <p:txBody>
          <a:bodyPr/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T cell development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	SCID (severe combined immunodeficiency)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cs typeface="ＭＳ Ｐゴシック" charset="0"/>
              </a:rPr>
              <a:t>	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Failure of B cell development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	XLA (X-linked </a:t>
            </a:r>
            <a:r>
              <a:rPr lang="en-US" alt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agammaglobulinemia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cs typeface="ＭＳ Ｐゴシック" charset="0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en-US" sz="2400" dirty="0">
              <a:solidFill>
                <a:schemeClr val="accent1">
                  <a:lumMod val="60000"/>
                  <a:lumOff val="40000"/>
                </a:schemeClr>
              </a:solidFill>
              <a:cs typeface="ＭＳ Ｐゴシック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cs typeface="ＭＳ Ｐゴシック" charset="0"/>
              </a:rPr>
              <a:t>Functional T, B, or combined defects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T and B cells present but not fully functional or </a:t>
            </a:r>
            <a:r>
              <a:rPr lang="en-US" altLang="en-US" sz="2400" dirty="0" err="1">
                <a:cs typeface="ＭＳ Ｐゴシック" charset="0"/>
              </a:rPr>
              <a:t>dysregulated</a:t>
            </a:r>
            <a:endParaRPr lang="en-US" altLang="en-US" sz="2400" dirty="0">
              <a:cs typeface="ＭＳ Ｐゴシック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</a:t>
            </a:r>
            <a:r>
              <a:rPr lang="en-US" altLang="en-US" sz="2400" dirty="0" err="1">
                <a:cs typeface="ＭＳ Ｐゴシック" charset="0"/>
              </a:rPr>
              <a:t>Wiskott</a:t>
            </a:r>
            <a:r>
              <a:rPr lang="en-US" altLang="en-US" sz="2400" dirty="0">
                <a:cs typeface="ＭＳ Ｐゴシック" charset="0"/>
              </a:rPr>
              <a:t>-Aldrich syndrome (WAS)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X-linked Hyper-IgM syndrome (CD40LG)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X-linked lymphoproliferative disease (XLP)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Common variable immunodeficiency (CVID)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cs typeface="ＭＳ Ｐゴシック" charset="0"/>
              </a:rPr>
              <a:t>		Autoimmune lymphoproliferative syndrome (ALPS)</a:t>
            </a:r>
          </a:p>
        </p:txBody>
      </p:sp>
    </p:spTree>
    <p:extLst>
      <p:ext uri="{BB962C8B-B14F-4D97-AF65-F5344CB8AC3E}">
        <p14:creationId xmlns:p14="http://schemas.microsoft.com/office/powerpoint/2010/main" val="3367963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60011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FF6600"/>
                </a:solidFill>
              </a:rPr>
              <a:t>Wiskott</a:t>
            </a:r>
            <a:r>
              <a:rPr lang="en-US" sz="4000" dirty="0">
                <a:solidFill>
                  <a:srgbClr val="FF6600"/>
                </a:solidFill>
              </a:rPr>
              <a:t>-Aldrich syndrome (WAS)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46272" y="895527"/>
            <a:ext cx="10551599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X-linked disorder due to mutation of the WAS protein (</a:t>
            </a:r>
            <a:r>
              <a:rPr lang="en-US" sz="2400" i="1" dirty="0"/>
              <a:t>WAS</a:t>
            </a:r>
            <a:r>
              <a:rPr lang="en-US" sz="2400" dirty="0"/>
              <a:t>, WASP) gene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classic triad of immunodeficiency, eczema and thrombocytopenia with small platelets (ex: MPV 4-5 compared to normal about 7-8 </a:t>
            </a:r>
            <a:r>
              <a:rPr lang="en-US" sz="2400" dirty="0" err="1"/>
              <a:t>fl</a:t>
            </a:r>
            <a:r>
              <a:rPr lang="en-US" sz="2400" dirty="0"/>
              <a:t>)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complete lack of WAS protein usually leads to full triad, but when young patients may have thrombocytopenia and eczema with little immune defect, which worsens with time</a:t>
            </a:r>
          </a:p>
          <a:p>
            <a:pPr>
              <a:spcBef>
                <a:spcPts val="600"/>
              </a:spcBef>
              <a:buFont typeface="Wingdings" charset="0"/>
              <a:buChar char="Ø"/>
            </a:pPr>
            <a:r>
              <a:rPr lang="en-US" sz="2400" dirty="0"/>
              <a:t>missense mutations with detectable protein may lead to X-linked thrombocytopenia (XLT)</a:t>
            </a:r>
          </a:p>
          <a:p>
            <a:pPr>
              <a:buFont typeface="Wingdings" charset="0"/>
              <a:buNone/>
            </a:pPr>
            <a:r>
              <a:rPr lang="en-US" sz="2400" dirty="0"/>
              <a:t>		</a:t>
            </a:r>
            <a:r>
              <a:rPr lang="en-US" sz="1800" dirty="0"/>
              <a:t>small low platelets</a:t>
            </a:r>
          </a:p>
          <a:p>
            <a:pPr>
              <a:buFont typeface="Wingdings" charset="0"/>
              <a:buNone/>
            </a:pPr>
            <a:r>
              <a:rPr lang="en-US" sz="1800" dirty="0"/>
              <a:t>		no or mild eczema</a:t>
            </a:r>
          </a:p>
          <a:p>
            <a:pPr>
              <a:buFont typeface="Wingdings" charset="0"/>
              <a:buNone/>
            </a:pPr>
            <a:r>
              <a:rPr lang="en-US" sz="1800" dirty="0"/>
              <a:t>		normal immune function</a:t>
            </a:r>
          </a:p>
          <a:p>
            <a:pPr>
              <a:buFont typeface="Wingdings" charset="0"/>
              <a:buNone/>
            </a:pPr>
            <a:r>
              <a:rPr lang="en-US" sz="1800" dirty="0"/>
              <a:t>		some patients may develop autoimmunity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most boys die by young adulthood from bleeding, infection, autoimmunity or lymphoma</a:t>
            </a:r>
          </a:p>
        </p:txBody>
      </p:sp>
    </p:spTree>
    <p:extLst>
      <p:ext uri="{BB962C8B-B14F-4D97-AF65-F5344CB8AC3E}">
        <p14:creationId xmlns:p14="http://schemas.microsoft.com/office/powerpoint/2010/main" val="17868055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90589" y="1433639"/>
            <a:ext cx="647081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92100" indent="-2921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dirty="0"/>
              <a:t>Combined T and B cell immune deficiency</a:t>
            </a:r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normal to low T cell number, may have functional defects</a:t>
            </a: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normal B cell numbers</a:t>
            </a:r>
          </a:p>
          <a:p>
            <a:r>
              <a:rPr lang="en-US" sz="2400" dirty="0"/>
              <a:t>	poor specific antibody production</a:t>
            </a:r>
          </a:p>
          <a:p>
            <a:r>
              <a:rPr lang="en-US" sz="2400" dirty="0"/>
              <a:t>	classically lacks carbohydrate responses </a:t>
            </a:r>
          </a:p>
          <a:p>
            <a:r>
              <a:rPr lang="en-US" sz="2400" dirty="0"/>
              <a:t>		i.e. </a:t>
            </a:r>
            <a:r>
              <a:rPr lang="en-US" sz="2400" dirty="0" err="1"/>
              <a:t>isohemagglutinins</a:t>
            </a:r>
            <a:r>
              <a:rPr lang="en-US" sz="2400" dirty="0"/>
              <a:t>, </a:t>
            </a:r>
            <a:r>
              <a:rPr lang="en-US" sz="2400" dirty="0" err="1"/>
              <a:t>pneumovax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Total </a:t>
            </a:r>
            <a:r>
              <a:rPr lang="en-US" sz="2400" dirty="0" err="1"/>
              <a:t>IgG</a:t>
            </a:r>
            <a:r>
              <a:rPr lang="en-US" sz="2400" dirty="0"/>
              <a:t> tends to decline over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690191" y="1443856"/>
            <a:ext cx="49461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Immune </a:t>
            </a:r>
            <a:r>
              <a:rPr lang="en-US" sz="2400" dirty="0" err="1"/>
              <a:t>dysregulation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Eczema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Allergy, high </a:t>
            </a:r>
            <a:r>
              <a:rPr lang="en-US" sz="2400" dirty="0" err="1"/>
              <a:t>IgE</a:t>
            </a:r>
            <a:r>
              <a:rPr lang="en-US" sz="2400" dirty="0"/>
              <a:t>, eosinophilia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/>
              <a:t>Autoimmunity</a:t>
            </a:r>
          </a:p>
          <a:p>
            <a:r>
              <a:rPr lang="en-US" sz="2400" dirty="0"/>
              <a:t>	AIHA</a:t>
            </a:r>
          </a:p>
          <a:p>
            <a:r>
              <a:rPr lang="en-US" sz="2400" dirty="0"/>
              <a:t>	ITP (on top of low platelets)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vasculitis</a:t>
            </a:r>
            <a:r>
              <a:rPr lang="en-US" sz="2400" dirty="0"/>
              <a:t> of the skin</a:t>
            </a:r>
          </a:p>
          <a:p>
            <a:r>
              <a:rPr lang="en-US" sz="2400" dirty="0"/>
              <a:t>	arthritis</a:t>
            </a:r>
          </a:p>
          <a:p>
            <a:r>
              <a:rPr lang="en-US" sz="2400" dirty="0"/>
              <a:t>	colitis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60011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FF6600"/>
                </a:solidFill>
              </a:rPr>
              <a:t>Wiskott</a:t>
            </a:r>
            <a:r>
              <a:rPr lang="en-US" sz="4000" dirty="0">
                <a:solidFill>
                  <a:srgbClr val="FF6600"/>
                </a:solidFill>
              </a:rPr>
              <a:t>-Aldrich syndrome (WAS)</a:t>
            </a:r>
          </a:p>
        </p:txBody>
      </p:sp>
    </p:spTree>
    <p:extLst>
      <p:ext uri="{BB962C8B-B14F-4D97-AF65-F5344CB8AC3E}">
        <p14:creationId xmlns:p14="http://schemas.microsoft.com/office/powerpoint/2010/main" val="42882831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600118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FF6600"/>
                </a:solidFill>
              </a:rPr>
              <a:t>Wiskott</a:t>
            </a:r>
            <a:r>
              <a:rPr lang="en-US" sz="4000" dirty="0">
                <a:solidFill>
                  <a:srgbClr val="FF6600"/>
                </a:solidFill>
              </a:rPr>
              <a:t>-Aldrich syndrome (WAS)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5379" y="1240882"/>
            <a:ext cx="660751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diagnosis made currently by WAS protein levels (flow </a:t>
            </a:r>
            <a:r>
              <a:rPr lang="en-US" sz="2400" dirty="0" err="1"/>
              <a:t>cytometry</a:t>
            </a:r>
            <a:r>
              <a:rPr lang="en-US" sz="2400" dirty="0"/>
              <a:t>) and gene sequencing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</a:t>
            </a:r>
            <a:r>
              <a:rPr lang="en-US" sz="2400" dirty="0" err="1"/>
              <a:t>splenectomy</a:t>
            </a:r>
            <a:r>
              <a:rPr lang="en-US" sz="2400" dirty="0"/>
              <a:t> can correct thrombocytopenia for years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late manifestations include immune thrombocytopenia (may occur even after </a:t>
            </a:r>
            <a:r>
              <a:rPr lang="en-US" sz="2400" dirty="0" err="1"/>
              <a:t>splenectomy</a:t>
            </a:r>
            <a:r>
              <a:rPr lang="en-US" sz="2400" dirty="0"/>
              <a:t>), autoimmune arthritis, </a:t>
            </a:r>
            <a:r>
              <a:rPr lang="en-US" sz="2400" dirty="0" err="1"/>
              <a:t>vasculitis</a:t>
            </a:r>
            <a:r>
              <a:rPr lang="en-US" sz="2400" dirty="0"/>
              <a:t>, lymphoma</a:t>
            </a:r>
          </a:p>
          <a:p>
            <a:pPr>
              <a:spcBef>
                <a:spcPct val="50000"/>
              </a:spcBef>
              <a:buFont typeface="Wingdings" charset="0"/>
              <a:buChar char="Ø"/>
            </a:pPr>
            <a:r>
              <a:rPr lang="en-US" sz="2400" dirty="0"/>
              <a:t> supportive therapy includes </a:t>
            </a:r>
            <a:r>
              <a:rPr lang="en-US" sz="2400" dirty="0" err="1"/>
              <a:t>Ig</a:t>
            </a:r>
            <a:r>
              <a:rPr lang="en-US" sz="2400" dirty="0"/>
              <a:t> replacement, platelet transfusion, management of immune complications, treatment of infections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400914" y="1259556"/>
            <a:ext cx="404864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Excellent outcomes when HSCT is performed in childhood (&lt;5 years old) with well matched related or unrelated donors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High level donor </a:t>
            </a:r>
            <a:r>
              <a:rPr lang="en-US" sz="2400" dirty="0" err="1"/>
              <a:t>chimerism</a:t>
            </a:r>
            <a:r>
              <a:rPr lang="en-US" sz="2400" dirty="0"/>
              <a:t> is needed particularly to correct platelet count</a:t>
            </a:r>
          </a:p>
        </p:txBody>
      </p:sp>
    </p:spTree>
    <p:extLst>
      <p:ext uri="{BB962C8B-B14F-4D97-AF65-F5344CB8AC3E}">
        <p14:creationId xmlns:p14="http://schemas.microsoft.com/office/powerpoint/2010/main" val="9574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X-linked </a:t>
            </a:r>
            <a:r>
              <a:rPr lang="en-US" sz="4000" dirty="0" err="1">
                <a:solidFill>
                  <a:srgbClr val="FF6600"/>
                </a:solidFill>
              </a:rPr>
              <a:t>lymphoproliferative</a:t>
            </a:r>
            <a:r>
              <a:rPr lang="en-US" sz="4000" dirty="0">
                <a:solidFill>
                  <a:srgbClr val="FF6600"/>
                </a:solidFill>
              </a:rPr>
              <a:t> disease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15379" y="1240882"/>
            <a:ext cx="1105285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ü"/>
            </a:pPr>
            <a:r>
              <a:rPr lang="en-US" sz="2400" dirty="0"/>
              <a:t>  X-linked disorder due to mutations in the SAP gene (</a:t>
            </a:r>
            <a:r>
              <a:rPr lang="en-US" sz="2400" u="sng" dirty="0"/>
              <a:t>S</a:t>
            </a:r>
            <a:r>
              <a:rPr lang="en-US" sz="2400" dirty="0"/>
              <a:t>LAM </a:t>
            </a:r>
            <a:r>
              <a:rPr lang="en-US" sz="2400" u="sng" dirty="0"/>
              <a:t>a</a:t>
            </a:r>
            <a:r>
              <a:rPr lang="en-US" sz="2400" dirty="0"/>
              <a:t>ssociated </a:t>
            </a:r>
            <a:r>
              <a:rPr lang="en-US" sz="2400" u="sng" dirty="0"/>
              <a:t>p</a:t>
            </a:r>
            <a:r>
              <a:rPr lang="en-US" sz="2400" dirty="0"/>
              <a:t>rotein, </a:t>
            </a:r>
            <a:r>
              <a:rPr lang="en-US" sz="2400" i="1" dirty="0"/>
              <a:t>SH2D1A</a:t>
            </a:r>
            <a:r>
              <a:rPr lang="en-US" sz="2400" dirty="0"/>
              <a:t>), an adaptor protein that associates with the SLAM family of receptors on T, B, NK and other cells</a:t>
            </a:r>
          </a:p>
          <a:p>
            <a:pPr>
              <a:buFont typeface="Wingdings" charset="0"/>
              <a:buChar char="ü"/>
            </a:pPr>
            <a:endParaRPr lang="en-US" sz="2400" dirty="0"/>
          </a:p>
          <a:p>
            <a:pPr>
              <a:buFont typeface="Wingdings" charset="0"/>
              <a:buChar char="ü"/>
            </a:pPr>
            <a:r>
              <a:rPr lang="en-US" sz="2400" dirty="0"/>
              <a:t> pleomorphic presentation with certain clinical scenarios being </a:t>
            </a:r>
            <a:r>
              <a:rPr lang="ja-JP" altLang="en-US" sz="2400" dirty="0"/>
              <a:t>“</a:t>
            </a:r>
            <a:r>
              <a:rPr lang="en-US" altLang="ja-JP" sz="2400" dirty="0"/>
              <a:t>classic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lvl="1">
              <a:buFont typeface="Wingdings" charset="0"/>
              <a:buChar char="ü"/>
            </a:pPr>
            <a:r>
              <a:rPr lang="en-US" sz="2400" dirty="0"/>
              <a:t> fulminant often fatal acute mononucleosis due to EBV (poor outcome)</a:t>
            </a:r>
          </a:p>
          <a:p>
            <a:pPr lvl="1">
              <a:buFont typeface="Wingdings" charset="0"/>
              <a:buChar char="ü"/>
            </a:pPr>
            <a:r>
              <a:rPr lang="en-US" sz="2400" dirty="0"/>
              <a:t> </a:t>
            </a:r>
            <a:r>
              <a:rPr lang="en-US" sz="2400" dirty="0" err="1"/>
              <a:t>lymphoproliferation</a:t>
            </a:r>
            <a:r>
              <a:rPr lang="en-US" sz="2400" dirty="0"/>
              <a:t> usually </a:t>
            </a:r>
            <a:r>
              <a:rPr lang="en-US" sz="2400" dirty="0" err="1"/>
              <a:t>nonclonal</a:t>
            </a:r>
            <a:endParaRPr lang="en-US" sz="2400" dirty="0"/>
          </a:p>
          <a:p>
            <a:pPr lvl="1">
              <a:buFont typeface="Wingdings" charset="0"/>
              <a:buChar char="ü"/>
            </a:pPr>
            <a:r>
              <a:rPr lang="en-US" sz="2400" dirty="0"/>
              <a:t> recurrent infections with </a:t>
            </a:r>
            <a:r>
              <a:rPr lang="en-US" sz="2400" dirty="0" err="1"/>
              <a:t>dysgammaglobulinemia</a:t>
            </a:r>
            <a:r>
              <a:rPr lang="en-US" sz="2400" dirty="0"/>
              <a:t> or </a:t>
            </a:r>
            <a:r>
              <a:rPr lang="en-US" sz="2400" dirty="0" err="1"/>
              <a:t>hypogammaglobulinemia</a:t>
            </a:r>
            <a:endParaRPr lang="en-US" sz="2400" dirty="0"/>
          </a:p>
          <a:p>
            <a:pPr lvl="1"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Char char="ü"/>
            </a:pPr>
            <a:r>
              <a:rPr lang="en-US" sz="2400" dirty="0"/>
              <a:t> typically have normal T and B cell numbers, normal proliferation, may have high IgA or </a:t>
            </a:r>
            <a:r>
              <a:rPr lang="en-US" sz="2400" dirty="0" err="1"/>
              <a:t>IgM</a:t>
            </a:r>
            <a:r>
              <a:rPr lang="en-US" sz="2400" dirty="0"/>
              <a:t> and low </a:t>
            </a:r>
            <a:r>
              <a:rPr lang="en-US" sz="2400" dirty="0" err="1"/>
              <a:t>IgG</a:t>
            </a:r>
            <a:r>
              <a:rPr lang="en-US" sz="2400" dirty="0"/>
              <a:t>, defective B cell memory generation</a:t>
            </a:r>
          </a:p>
          <a:p>
            <a:pPr>
              <a:buFont typeface="Wingdings" charset="0"/>
              <a:buChar char="ü"/>
            </a:pPr>
            <a:endParaRPr lang="en-US" sz="2400" dirty="0"/>
          </a:p>
          <a:p>
            <a:pPr>
              <a:buFont typeface="Wingdings" charset="0"/>
              <a:buChar char="ü"/>
            </a:pPr>
            <a:r>
              <a:rPr lang="en-US" sz="2400" dirty="0"/>
              <a:t> HSCT is increasingly used</a:t>
            </a:r>
          </a:p>
        </p:txBody>
      </p:sp>
    </p:spTree>
    <p:extLst>
      <p:ext uri="{BB962C8B-B14F-4D97-AF65-F5344CB8AC3E}">
        <p14:creationId xmlns:p14="http://schemas.microsoft.com/office/powerpoint/2010/main" val="1018416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Common variable immunodeficiency (CVID)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4080" y="850853"/>
            <a:ext cx="110528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Courier New"/>
              <a:buChar char="o"/>
            </a:pPr>
            <a:r>
              <a:rPr lang="en-US" sz="2400" dirty="0"/>
              <a:t>Heterogeneous group of disorders with largely unknown molecular defects, typical onset in adults 20-40 years</a:t>
            </a:r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/>
              <a:t>Clinical definition is “a genetic immune defect characterized by significantly decreased levels of </a:t>
            </a:r>
            <a:r>
              <a:rPr lang="en-US" sz="2400" dirty="0" err="1"/>
              <a:t>IgG</a:t>
            </a:r>
            <a:r>
              <a:rPr lang="en-US" sz="2400" dirty="0"/>
              <a:t>, IgA and/or </a:t>
            </a:r>
            <a:r>
              <a:rPr lang="en-US" sz="2400" dirty="0" err="1"/>
              <a:t>IgM</a:t>
            </a:r>
            <a:r>
              <a:rPr lang="en-US" sz="2400" dirty="0"/>
              <a:t> with poor or absent antibody production, with exclusion of genetic or other causes of </a:t>
            </a:r>
            <a:r>
              <a:rPr lang="en-US" sz="2400" dirty="0" err="1"/>
              <a:t>hypogammaglobulinemia</a:t>
            </a:r>
            <a:r>
              <a:rPr lang="en-US" sz="2400" dirty="0"/>
              <a:t>” i.e. a </a:t>
            </a:r>
            <a:r>
              <a:rPr lang="en-US" sz="2400" u="sng" dirty="0"/>
              <a:t>HUMORAL</a:t>
            </a:r>
            <a:r>
              <a:rPr lang="en-US" sz="2400" dirty="0"/>
              <a:t> immunity defect</a:t>
            </a:r>
            <a:endParaRPr lang="en-US" altLang="ja-JP" sz="2400" dirty="0"/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/>
              <a:t> unlike XLA, B cells detectable and patients often have defects in T cell number or function, predisposing to autoimmunity, granulomatous disease (lungs, intestine), and lymphoma</a:t>
            </a:r>
          </a:p>
          <a:p>
            <a:pPr marL="342900" indent="-342900">
              <a:buFont typeface="Courier New"/>
              <a:buChar char="o"/>
            </a:pPr>
            <a:endParaRPr lang="en-US" sz="2400" dirty="0"/>
          </a:p>
          <a:p>
            <a:pPr marL="342900" indent="-342900">
              <a:buFont typeface="Courier New"/>
              <a:buChar char="o"/>
            </a:pPr>
            <a:r>
              <a:rPr lang="en-US" sz="2400" dirty="0"/>
              <a:t>Molecular defects are being increasingly discovered (CTLA4, LRBA, PIK3CD, PIK3R1, others)</a:t>
            </a:r>
          </a:p>
        </p:txBody>
      </p:sp>
    </p:spTree>
    <p:extLst>
      <p:ext uri="{BB962C8B-B14F-4D97-AF65-F5344CB8AC3E}">
        <p14:creationId xmlns:p14="http://schemas.microsoft.com/office/powerpoint/2010/main" val="2561148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Common variable immunodeficiency (CVID)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4056" y="1054143"/>
            <a:ext cx="11351699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Like other antibody deficiencies, </a:t>
            </a:r>
            <a:r>
              <a:rPr lang="en-US" sz="2400" dirty="0" err="1">
                <a:latin typeface="Calibri"/>
                <a:cs typeface="Calibri"/>
              </a:rPr>
              <a:t>sinopulmonary</a:t>
            </a:r>
            <a:r>
              <a:rPr lang="en-US" sz="2400" dirty="0">
                <a:latin typeface="Calibri"/>
                <a:cs typeface="Calibri"/>
              </a:rPr>
              <a:t> infections, chronic </a:t>
            </a:r>
            <a:r>
              <a:rPr lang="en-US" sz="2400" dirty="0" err="1">
                <a:latin typeface="Calibri"/>
                <a:cs typeface="Calibri"/>
              </a:rPr>
              <a:t>enteroviral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meningoencephalitis</a:t>
            </a:r>
            <a:r>
              <a:rPr lang="en-US" sz="2400" dirty="0">
                <a:latin typeface="Calibri"/>
                <a:cs typeface="Calibri"/>
              </a:rPr>
              <a:t> are common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Autoimmune disease especially ITP/AIHA is prominent*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b="1" dirty="0">
                <a:latin typeface="Calibri"/>
                <a:cs typeface="Calibri"/>
              </a:rPr>
              <a:t>ITP	34%</a:t>
            </a:r>
            <a:r>
              <a:rPr lang="en-US" sz="2400" dirty="0">
                <a:latin typeface="Calibri"/>
                <a:cs typeface="Calibri"/>
              </a:rPr>
              <a:t>		anti-IgA		5%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b="1" dirty="0">
                <a:latin typeface="Calibri"/>
                <a:cs typeface="Calibri"/>
              </a:rPr>
              <a:t>Evans	12%</a:t>
            </a:r>
            <a:r>
              <a:rPr lang="en-US" sz="2400" dirty="0">
                <a:latin typeface="Calibri"/>
                <a:cs typeface="Calibri"/>
              </a:rPr>
              <a:t>		SLE			4%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b="1" dirty="0">
                <a:latin typeface="Calibri"/>
                <a:cs typeface="Calibri"/>
              </a:rPr>
              <a:t>AIHA	10%</a:t>
            </a:r>
            <a:r>
              <a:rPr lang="en-US" sz="2400" dirty="0">
                <a:latin typeface="Calibri"/>
                <a:cs typeface="Calibri"/>
              </a:rPr>
              <a:t>		alopecia, DM, IBD, 	3% each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RA	7%		pernicious anemia,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			myasthenia gravis,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			</a:t>
            </a:r>
            <a:r>
              <a:rPr lang="en-US" sz="2400" b="1" dirty="0">
                <a:latin typeface="Calibri"/>
                <a:cs typeface="Calibri"/>
              </a:rPr>
              <a:t>autoimmune neutropenia</a:t>
            </a:r>
            <a:r>
              <a:rPr lang="en-US" sz="2400" dirty="0">
                <a:latin typeface="Calibri"/>
                <a:cs typeface="Calibri"/>
              </a:rPr>
              <a:t>,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				primary biliary cirrhosis, 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>
                <a:latin typeface="Calibri"/>
                <a:cs typeface="Calibri"/>
              </a:rPr>
              <a:t>				immune </a:t>
            </a:r>
            <a:r>
              <a:rPr lang="en-US" sz="2400" dirty="0" err="1">
                <a:latin typeface="Calibri"/>
                <a:cs typeface="Calibri"/>
              </a:rPr>
              <a:t>urticaria</a:t>
            </a:r>
            <a:r>
              <a:rPr lang="en-US" sz="2400" dirty="0">
                <a:latin typeface="Calibri"/>
                <a:cs typeface="Calibri"/>
              </a:rPr>
              <a:t>	</a:t>
            </a:r>
          </a:p>
          <a:p>
            <a:pPr marL="342900" indent="-342900">
              <a:buFont typeface="Courier New"/>
              <a:buChar char="o"/>
              <a:defRPr/>
            </a:pPr>
            <a:r>
              <a:rPr lang="en-US" sz="2400" dirty="0">
                <a:latin typeface="Calibri"/>
                <a:cs typeface="Calibri"/>
              </a:rPr>
              <a:t>treatment is </a:t>
            </a:r>
            <a:r>
              <a:rPr lang="en-US" sz="2400" dirty="0" err="1">
                <a:latin typeface="Calibri"/>
                <a:cs typeface="Calibri"/>
              </a:rPr>
              <a:t>IgG</a:t>
            </a:r>
            <a:r>
              <a:rPr lang="en-US" sz="2400" dirty="0">
                <a:latin typeface="Calibri"/>
                <a:cs typeface="Calibri"/>
              </a:rPr>
              <a:t> replacement and supportive treatment of infectious and autoimmune complications</a:t>
            </a:r>
          </a:p>
        </p:txBody>
      </p:sp>
    </p:spTree>
    <p:extLst>
      <p:ext uri="{BB962C8B-B14F-4D97-AF65-F5344CB8AC3E}">
        <p14:creationId xmlns:p14="http://schemas.microsoft.com/office/powerpoint/2010/main" val="407928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299042" y="4052282"/>
            <a:ext cx="1991698" cy="355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4222842" y="3802042"/>
            <a:ext cx="2082665" cy="21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81"/>
          <p:cNvSpPr>
            <a:spLocks/>
          </p:cNvSpPr>
          <p:nvPr/>
        </p:nvSpPr>
        <p:spPr bwMode="auto">
          <a:xfrm>
            <a:off x="2790820" y="3275514"/>
            <a:ext cx="1217612" cy="1187450"/>
          </a:xfrm>
          <a:custGeom>
            <a:avLst/>
            <a:gdLst>
              <a:gd name="T0" fmla="*/ 1778 w 3677"/>
              <a:gd name="T1" fmla="*/ 658 h 4153"/>
              <a:gd name="T2" fmla="*/ 1725 w 3677"/>
              <a:gd name="T3" fmla="*/ 578 h 4153"/>
              <a:gd name="T4" fmla="*/ 1707 w 3677"/>
              <a:gd name="T5" fmla="*/ 551 h 4153"/>
              <a:gd name="T6" fmla="*/ 1583 w 3677"/>
              <a:gd name="T7" fmla="*/ 462 h 4153"/>
              <a:gd name="T8" fmla="*/ 1289 w 3677"/>
              <a:gd name="T9" fmla="*/ 142 h 4153"/>
              <a:gd name="T10" fmla="*/ 1156 w 3677"/>
              <a:gd name="T11" fmla="*/ 80 h 4153"/>
              <a:gd name="T12" fmla="*/ 907 w 3677"/>
              <a:gd name="T13" fmla="*/ 71 h 4153"/>
              <a:gd name="T14" fmla="*/ 694 w 3677"/>
              <a:gd name="T15" fmla="*/ 98 h 4153"/>
              <a:gd name="T16" fmla="*/ 614 w 3677"/>
              <a:gd name="T17" fmla="*/ 124 h 4153"/>
              <a:gd name="T18" fmla="*/ 587 w 3677"/>
              <a:gd name="T19" fmla="*/ 133 h 4153"/>
              <a:gd name="T20" fmla="*/ 409 w 3677"/>
              <a:gd name="T21" fmla="*/ 382 h 4153"/>
              <a:gd name="T22" fmla="*/ 178 w 3677"/>
              <a:gd name="T23" fmla="*/ 631 h 4153"/>
              <a:gd name="T24" fmla="*/ 134 w 3677"/>
              <a:gd name="T25" fmla="*/ 773 h 4153"/>
              <a:gd name="T26" fmla="*/ 63 w 3677"/>
              <a:gd name="T27" fmla="*/ 987 h 4153"/>
              <a:gd name="T28" fmla="*/ 18 w 3677"/>
              <a:gd name="T29" fmla="*/ 1556 h 4153"/>
              <a:gd name="T30" fmla="*/ 0 w 3677"/>
              <a:gd name="T31" fmla="*/ 1778 h 4153"/>
              <a:gd name="T32" fmla="*/ 18 w 3677"/>
              <a:gd name="T33" fmla="*/ 2249 h 4153"/>
              <a:gd name="T34" fmla="*/ 98 w 3677"/>
              <a:gd name="T35" fmla="*/ 2542 h 4153"/>
              <a:gd name="T36" fmla="*/ 152 w 3677"/>
              <a:gd name="T37" fmla="*/ 2729 h 4153"/>
              <a:gd name="T38" fmla="*/ 214 w 3677"/>
              <a:gd name="T39" fmla="*/ 2978 h 4153"/>
              <a:gd name="T40" fmla="*/ 347 w 3677"/>
              <a:gd name="T41" fmla="*/ 3271 h 4153"/>
              <a:gd name="T42" fmla="*/ 472 w 3677"/>
              <a:gd name="T43" fmla="*/ 3520 h 4153"/>
              <a:gd name="T44" fmla="*/ 640 w 3677"/>
              <a:gd name="T45" fmla="*/ 3636 h 4153"/>
              <a:gd name="T46" fmla="*/ 756 w 3677"/>
              <a:gd name="T47" fmla="*/ 3787 h 4153"/>
              <a:gd name="T48" fmla="*/ 872 w 3677"/>
              <a:gd name="T49" fmla="*/ 3911 h 4153"/>
              <a:gd name="T50" fmla="*/ 1183 w 3677"/>
              <a:gd name="T51" fmla="*/ 3947 h 4153"/>
              <a:gd name="T52" fmla="*/ 1334 w 3677"/>
              <a:gd name="T53" fmla="*/ 3938 h 4153"/>
              <a:gd name="T54" fmla="*/ 1725 w 3677"/>
              <a:gd name="T55" fmla="*/ 3520 h 4153"/>
              <a:gd name="T56" fmla="*/ 1796 w 3677"/>
              <a:gd name="T57" fmla="*/ 3351 h 4153"/>
              <a:gd name="T58" fmla="*/ 1849 w 3677"/>
              <a:gd name="T59" fmla="*/ 3244 h 4153"/>
              <a:gd name="T60" fmla="*/ 1858 w 3677"/>
              <a:gd name="T61" fmla="*/ 3173 h 4153"/>
              <a:gd name="T62" fmla="*/ 1867 w 3677"/>
              <a:gd name="T63" fmla="*/ 3040 h 4153"/>
              <a:gd name="T64" fmla="*/ 1903 w 3677"/>
              <a:gd name="T65" fmla="*/ 3129 h 4153"/>
              <a:gd name="T66" fmla="*/ 1956 w 3677"/>
              <a:gd name="T67" fmla="*/ 3342 h 4153"/>
              <a:gd name="T68" fmla="*/ 2187 w 3677"/>
              <a:gd name="T69" fmla="*/ 3742 h 4153"/>
              <a:gd name="T70" fmla="*/ 2214 w 3677"/>
              <a:gd name="T71" fmla="*/ 3796 h 4153"/>
              <a:gd name="T72" fmla="*/ 2267 w 3677"/>
              <a:gd name="T73" fmla="*/ 3813 h 4153"/>
              <a:gd name="T74" fmla="*/ 2498 w 3677"/>
              <a:gd name="T75" fmla="*/ 3938 h 4153"/>
              <a:gd name="T76" fmla="*/ 3236 w 3677"/>
              <a:gd name="T77" fmla="*/ 3902 h 4153"/>
              <a:gd name="T78" fmla="*/ 3298 w 3677"/>
              <a:gd name="T79" fmla="*/ 3778 h 4153"/>
              <a:gd name="T80" fmla="*/ 3449 w 3677"/>
              <a:gd name="T81" fmla="*/ 3164 h 4153"/>
              <a:gd name="T82" fmla="*/ 3520 w 3677"/>
              <a:gd name="T83" fmla="*/ 2711 h 4153"/>
              <a:gd name="T84" fmla="*/ 3556 w 3677"/>
              <a:gd name="T85" fmla="*/ 2453 h 4153"/>
              <a:gd name="T86" fmla="*/ 3609 w 3677"/>
              <a:gd name="T87" fmla="*/ 1600 h 4153"/>
              <a:gd name="T88" fmla="*/ 3672 w 3677"/>
              <a:gd name="T89" fmla="*/ 1244 h 4153"/>
              <a:gd name="T90" fmla="*/ 3583 w 3677"/>
              <a:gd name="T91" fmla="*/ 1004 h 4153"/>
              <a:gd name="T92" fmla="*/ 3467 w 3677"/>
              <a:gd name="T93" fmla="*/ 613 h 4153"/>
              <a:gd name="T94" fmla="*/ 3449 w 3677"/>
              <a:gd name="T95" fmla="*/ 471 h 4153"/>
              <a:gd name="T96" fmla="*/ 3414 w 3677"/>
              <a:gd name="T97" fmla="*/ 427 h 4153"/>
              <a:gd name="T98" fmla="*/ 3352 w 3677"/>
              <a:gd name="T99" fmla="*/ 329 h 4153"/>
              <a:gd name="T100" fmla="*/ 3325 w 3677"/>
              <a:gd name="T101" fmla="*/ 249 h 4153"/>
              <a:gd name="T102" fmla="*/ 3076 w 3677"/>
              <a:gd name="T103" fmla="*/ 124 h 4153"/>
              <a:gd name="T104" fmla="*/ 3014 w 3677"/>
              <a:gd name="T105" fmla="*/ 62 h 4153"/>
              <a:gd name="T106" fmla="*/ 2889 w 3677"/>
              <a:gd name="T107" fmla="*/ 0 h 4153"/>
              <a:gd name="T108" fmla="*/ 2489 w 3677"/>
              <a:gd name="T109" fmla="*/ 80 h 4153"/>
              <a:gd name="T110" fmla="*/ 2152 w 3677"/>
              <a:gd name="T111" fmla="*/ 293 h 4153"/>
              <a:gd name="T112" fmla="*/ 2000 w 3677"/>
              <a:gd name="T113" fmla="*/ 409 h 4153"/>
              <a:gd name="T114" fmla="*/ 1956 w 3677"/>
              <a:gd name="T115" fmla="*/ 444 h 4153"/>
              <a:gd name="T116" fmla="*/ 1903 w 3677"/>
              <a:gd name="T117" fmla="*/ 489 h 4153"/>
              <a:gd name="T118" fmla="*/ 1849 w 3677"/>
              <a:gd name="T119" fmla="*/ 569 h 4153"/>
              <a:gd name="T120" fmla="*/ 1823 w 3677"/>
              <a:gd name="T121" fmla="*/ 711 h 4153"/>
              <a:gd name="T122" fmla="*/ 1778 w 3677"/>
              <a:gd name="T123" fmla="*/ 658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447165" y="1080482"/>
            <a:ext cx="1556477" cy="1185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389310" y="3686049"/>
            <a:ext cx="1505021" cy="160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447166" y="4392771"/>
            <a:ext cx="1299496" cy="841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358563" y="3949726"/>
            <a:ext cx="5006011" cy="13586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2470242" y="648682"/>
            <a:ext cx="381000" cy="254000"/>
            <a:chOff x="2544" y="384"/>
            <a:chExt cx="288" cy="192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2622642" y="801082"/>
            <a:ext cx="381000" cy="254000"/>
            <a:chOff x="2544" y="384"/>
            <a:chExt cx="288" cy="192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927442" y="623282"/>
            <a:ext cx="381000" cy="254000"/>
            <a:chOff x="2544" y="384"/>
            <a:chExt cx="288" cy="192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2851242" y="420082"/>
            <a:ext cx="381000" cy="254000"/>
            <a:chOff x="2544" y="384"/>
            <a:chExt cx="288" cy="192"/>
          </a:xfrm>
        </p:grpSpPr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3232242" y="775682"/>
            <a:ext cx="381000" cy="254000"/>
            <a:chOff x="2544" y="384"/>
            <a:chExt cx="288" cy="192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3308442" y="496282"/>
            <a:ext cx="381000" cy="254000"/>
            <a:chOff x="2544" y="384"/>
            <a:chExt cx="288" cy="192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2825861" y="54486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978261" y="52962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3470879" y="5650120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2978261" y="56772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3348014" y="5266761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3206861" y="55248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3130661" y="58296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V="1">
            <a:off x="1388098" y="2842106"/>
            <a:ext cx="4873108" cy="487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7521564" y="5379097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B cells</a:t>
            </a: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7102464" y="2469209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natural killer (NK) cells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7351702" y="3536009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CD3/CD4 T cell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7480289" y="4450409"/>
            <a:ext cx="1036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CD3/CD8</a:t>
            </a:r>
          </a:p>
          <a:p>
            <a:pPr algn="ctr"/>
            <a:r>
              <a:rPr lang="en-US" sz="1800"/>
              <a:t>T cell</a:t>
            </a:r>
          </a:p>
        </p:txBody>
      </p:sp>
      <p:sp>
        <p:nvSpPr>
          <p:cNvPr id="43" name="Text Box 59"/>
          <p:cNvSpPr txBox="1">
            <a:spLocks noChangeArrowheads="1"/>
          </p:cNvSpPr>
          <p:nvPr/>
        </p:nvSpPr>
        <p:spPr bwMode="auto">
          <a:xfrm>
            <a:off x="2913537" y="3671282"/>
            <a:ext cx="957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u="sng" dirty="0">
                <a:latin typeface="Comic Sans MS" charset="0"/>
              </a:rPr>
              <a:t>thymus</a:t>
            </a:r>
          </a:p>
        </p:txBody>
      </p:sp>
      <p:grpSp>
        <p:nvGrpSpPr>
          <p:cNvPr id="44" name="Group 152"/>
          <p:cNvGrpSpPr>
            <a:grpSpLocks/>
          </p:cNvGrpSpPr>
          <p:nvPr/>
        </p:nvGrpSpPr>
        <p:grpSpPr bwMode="auto">
          <a:xfrm>
            <a:off x="6416664" y="3383609"/>
            <a:ext cx="685800" cy="609600"/>
            <a:chOff x="2592" y="2688"/>
            <a:chExt cx="432" cy="384"/>
          </a:xfrm>
        </p:grpSpPr>
        <p:grpSp>
          <p:nvGrpSpPr>
            <p:cNvPr id="45" name="Group 7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47" name="Oval 7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7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CD4</a:t>
              </a:r>
            </a:p>
          </p:txBody>
        </p:sp>
      </p:grpSp>
      <p:grpSp>
        <p:nvGrpSpPr>
          <p:cNvPr id="49" name="Group 129"/>
          <p:cNvGrpSpPr>
            <a:grpSpLocks noChangeAspect="1"/>
          </p:cNvGrpSpPr>
          <p:nvPr/>
        </p:nvGrpSpPr>
        <p:grpSpPr bwMode="auto">
          <a:xfrm>
            <a:off x="6380152" y="2545409"/>
            <a:ext cx="604837" cy="609600"/>
            <a:chOff x="3072" y="3168"/>
            <a:chExt cx="240" cy="240"/>
          </a:xfrm>
        </p:grpSpPr>
        <p:sp>
          <p:nvSpPr>
            <p:cNvPr id="50" name="Oval 13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51" name="Oval 13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52" name="Text Box 132"/>
          <p:cNvSpPr txBox="1">
            <a:spLocks noChangeArrowheads="1"/>
          </p:cNvSpPr>
          <p:nvPr/>
        </p:nvSpPr>
        <p:spPr bwMode="auto">
          <a:xfrm>
            <a:off x="6340464" y="265177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000">
                <a:solidFill>
                  <a:srgbClr val="FFFF00"/>
                </a:solidFill>
              </a:rPr>
              <a:t>CD16/</a:t>
            </a:r>
          </a:p>
          <a:p>
            <a:pPr algn="ctr"/>
            <a:r>
              <a:rPr lang="en-US" sz="1000">
                <a:solidFill>
                  <a:srgbClr val="FFFF00"/>
                </a:solidFill>
              </a:rPr>
              <a:t>56</a:t>
            </a:r>
          </a:p>
        </p:txBody>
      </p:sp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6645264" y="107009"/>
            <a:ext cx="533400" cy="533400"/>
            <a:chOff x="2832" y="2736"/>
            <a:chExt cx="336" cy="336"/>
          </a:xfrm>
        </p:grpSpPr>
        <p:sp>
          <p:nvSpPr>
            <p:cNvPr id="54" name="Oval 3" descr="Pink tissue paper"/>
            <p:cNvSpPr>
              <a:spLocks noChangeArrowheads="1"/>
            </p:cNvSpPr>
            <p:nvPr/>
          </p:nvSpPr>
          <p:spPr bwMode="auto">
            <a:xfrm>
              <a:off x="2832" y="2736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55" name="Freeform 4"/>
            <p:cNvSpPr>
              <a:spLocks/>
            </p:cNvSpPr>
            <p:nvPr/>
          </p:nvSpPr>
          <p:spPr bwMode="auto">
            <a:xfrm>
              <a:off x="2866" y="2823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2976" y="2832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2880" y="2880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2976" y="2880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Line 11"/>
          <p:cNvSpPr>
            <a:spLocks noChangeShapeType="1"/>
          </p:cNvSpPr>
          <p:nvPr/>
        </p:nvSpPr>
        <p:spPr bwMode="auto">
          <a:xfrm flipV="1">
            <a:off x="1432397" y="774554"/>
            <a:ext cx="4695905" cy="19051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41"/>
          <p:cNvGrpSpPr>
            <a:grpSpLocks/>
          </p:cNvGrpSpPr>
          <p:nvPr/>
        </p:nvGrpSpPr>
        <p:grpSpPr bwMode="auto">
          <a:xfrm>
            <a:off x="6264264" y="259409"/>
            <a:ext cx="533400" cy="533400"/>
            <a:chOff x="2592" y="2832"/>
            <a:chExt cx="336" cy="336"/>
          </a:xfrm>
        </p:grpSpPr>
        <p:sp>
          <p:nvSpPr>
            <p:cNvPr id="61" name="Oval 42" descr="Pink tissue paper"/>
            <p:cNvSpPr>
              <a:spLocks noChangeArrowheads="1"/>
            </p:cNvSpPr>
            <p:nvPr/>
          </p:nvSpPr>
          <p:spPr bwMode="auto">
            <a:xfrm>
              <a:off x="2592" y="2832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2626" y="2919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2736" y="2928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2640" y="2976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6"/>
            <p:cNvSpPr>
              <a:spLocks/>
            </p:cNvSpPr>
            <p:nvPr/>
          </p:nvSpPr>
          <p:spPr bwMode="auto">
            <a:xfrm>
              <a:off x="2736" y="2976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Oval 49" descr="Pink tissue paper"/>
          <p:cNvSpPr>
            <a:spLocks noChangeArrowheads="1"/>
          </p:cNvSpPr>
          <p:nvPr/>
        </p:nvSpPr>
        <p:spPr bwMode="auto">
          <a:xfrm>
            <a:off x="6569064" y="488009"/>
            <a:ext cx="5334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67" name="Freeform 50"/>
          <p:cNvSpPr>
            <a:spLocks/>
          </p:cNvSpPr>
          <p:nvPr/>
        </p:nvSpPr>
        <p:spPr bwMode="auto">
          <a:xfrm>
            <a:off x="6623039" y="626122"/>
            <a:ext cx="177800" cy="107950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2147483647 h 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8"/>
              <a:gd name="T23" fmla="*/ 112 w 112"/>
              <a:gd name="T24" fmla="*/ 68 h 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8">
                <a:moveTo>
                  <a:pt x="112" y="68"/>
                </a:moveTo>
                <a:cubicBezTo>
                  <a:pt x="81" y="65"/>
                  <a:pt x="50" y="68"/>
                  <a:pt x="21" y="61"/>
                </a:cubicBezTo>
                <a:cubicBezTo>
                  <a:pt x="0" y="55"/>
                  <a:pt x="6" y="28"/>
                  <a:pt x="14" y="19"/>
                </a:cubicBezTo>
                <a:cubicBezTo>
                  <a:pt x="19" y="12"/>
                  <a:pt x="28" y="9"/>
                  <a:pt x="35" y="4"/>
                </a:cubicBezTo>
                <a:cubicBezTo>
                  <a:pt x="51" y="6"/>
                  <a:pt x="71" y="0"/>
                  <a:pt x="84" y="11"/>
                </a:cubicBezTo>
                <a:cubicBezTo>
                  <a:pt x="95" y="20"/>
                  <a:pt x="87" y="43"/>
                  <a:pt x="98" y="54"/>
                </a:cubicBezTo>
                <a:cubicBezTo>
                  <a:pt x="102" y="58"/>
                  <a:pt x="107" y="63"/>
                  <a:pt x="112" y="68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6797664" y="640409"/>
            <a:ext cx="214313" cy="128588"/>
          </a:xfrm>
          <a:custGeom>
            <a:avLst/>
            <a:gdLst>
              <a:gd name="T0" fmla="*/ 2147483647 w 135"/>
              <a:gd name="T1" fmla="*/ 2147483647 h 81"/>
              <a:gd name="T2" fmla="*/ 2147483647 w 135"/>
              <a:gd name="T3" fmla="*/ 0 h 81"/>
              <a:gd name="T4" fmla="*/ 2147483647 w 135"/>
              <a:gd name="T5" fmla="*/ 2147483647 h 81"/>
              <a:gd name="T6" fmla="*/ 2147483647 w 135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81"/>
              <a:gd name="T14" fmla="*/ 135 w 135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81">
                <a:moveTo>
                  <a:pt x="5" y="42"/>
                </a:moveTo>
                <a:cubicBezTo>
                  <a:pt x="34" y="27"/>
                  <a:pt x="65" y="10"/>
                  <a:pt x="96" y="0"/>
                </a:cubicBezTo>
                <a:cubicBezTo>
                  <a:pt x="135" y="39"/>
                  <a:pt x="134" y="45"/>
                  <a:pt x="82" y="63"/>
                </a:cubicBezTo>
                <a:cubicBezTo>
                  <a:pt x="0" y="55"/>
                  <a:pt x="5" y="81"/>
                  <a:pt x="5" y="42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6645264" y="716609"/>
            <a:ext cx="152400" cy="180975"/>
          </a:xfrm>
          <a:custGeom>
            <a:avLst/>
            <a:gdLst>
              <a:gd name="T0" fmla="*/ 2147483647 w 89"/>
              <a:gd name="T1" fmla="*/ 0 h 114"/>
              <a:gd name="T2" fmla="*/ 2147483647 w 89"/>
              <a:gd name="T3" fmla="*/ 2147483647 h 114"/>
              <a:gd name="T4" fmla="*/ 2147483647 w 89"/>
              <a:gd name="T5" fmla="*/ 2147483647 h 114"/>
              <a:gd name="T6" fmla="*/ 2147483647 w 89"/>
              <a:gd name="T7" fmla="*/ 2147483647 h 114"/>
              <a:gd name="T8" fmla="*/ 2147483647 w 89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114"/>
              <a:gd name="T17" fmla="*/ 89 w 89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114">
                <a:moveTo>
                  <a:pt x="35" y="0"/>
                </a:moveTo>
                <a:cubicBezTo>
                  <a:pt x="20" y="42"/>
                  <a:pt x="0" y="79"/>
                  <a:pt x="49" y="112"/>
                </a:cubicBezTo>
                <a:cubicBezTo>
                  <a:pt x="60" y="109"/>
                  <a:pt x="76" y="114"/>
                  <a:pt x="84" y="105"/>
                </a:cubicBezTo>
                <a:cubicBezTo>
                  <a:pt x="89" y="98"/>
                  <a:pt x="73" y="91"/>
                  <a:pt x="70" y="84"/>
                </a:cubicBezTo>
                <a:cubicBezTo>
                  <a:pt x="57" y="58"/>
                  <a:pt x="69" y="0"/>
                  <a:pt x="35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53"/>
          <p:cNvSpPr>
            <a:spLocks/>
          </p:cNvSpPr>
          <p:nvPr/>
        </p:nvSpPr>
        <p:spPr bwMode="auto">
          <a:xfrm>
            <a:off x="6797664" y="716609"/>
            <a:ext cx="228600" cy="152400"/>
          </a:xfrm>
          <a:custGeom>
            <a:avLst/>
            <a:gdLst>
              <a:gd name="T0" fmla="*/ 2147483647 w 91"/>
              <a:gd name="T1" fmla="*/ 0 h 77"/>
              <a:gd name="T2" fmla="*/ 2147483647 w 91"/>
              <a:gd name="T3" fmla="*/ 2147483647 h 77"/>
              <a:gd name="T4" fmla="*/ 2147483647 w 91"/>
              <a:gd name="T5" fmla="*/ 2147483647 h 77"/>
              <a:gd name="T6" fmla="*/ 2147483647 w 91"/>
              <a:gd name="T7" fmla="*/ 2147483647 h 77"/>
              <a:gd name="T8" fmla="*/ 2147483647 w 91"/>
              <a:gd name="T9" fmla="*/ 2147483647 h 77"/>
              <a:gd name="T10" fmla="*/ 2147483647 w 91"/>
              <a:gd name="T11" fmla="*/ 0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77"/>
              <a:gd name="T20" fmla="*/ 91 w 91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77">
                <a:moveTo>
                  <a:pt x="24" y="0"/>
                </a:moveTo>
                <a:cubicBezTo>
                  <a:pt x="11" y="19"/>
                  <a:pt x="0" y="24"/>
                  <a:pt x="17" y="49"/>
                </a:cubicBezTo>
                <a:cubicBezTo>
                  <a:pt x="29" y="68"/>
                  <a:pt x="80" y="77"/>
                  <a:pt x="80" y="77"/>
                </a:cubicBezTo>
                <a:cubicBezTo>
                  <a:pt x="82" y="70"/>
                  <a:pt x="91" y="62"/>
                  <a:pt x="87" y="56"/>
                </a:cubicBezTo>
                <a:cubicBezTo>
                  <a:pt x="77" y="42"/>
                  <a:pt x="45" y="28"/>
                  <a:pt x="45" y="28"/>
                </a:cubicBezTo>
                <a:cubicBezTo>
                  <a:pt x="29" y="4"/>
                  <a:pt x="36" y="12"/>
                  <a:pt x="24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 flipV="1">
            <a:off x="1388097" y="1498196"/>
            <a:ext cx="4769739" cy="14620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61"/>
          <p:cNvSpPr txBox="1">
            <a:spLocks noChangeArrowheads="1"/>
          </p:cNvSpPr>
          <p:nvPr/>
        </p:nvSpPr>
        <p:spPr bwMode="auto">
          <a:xfrm>
            <a:off x="7267564" y="259409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neutrophils</a:t>
            </a:r>
          </a:p>
        </p:txBody>
      </p:sp>
      <p:grpSp>
        <p:nvGrpSpPr>
          <p:cNvPr id="73" name="Group 62"/>
          <p:cNvGrpSpPr>
            <a:grpSpLocks noChangeAspect="1"/>
          </p:cNvGrpSpPr>
          <p:nvPr/>
        </p:nvGrpSpPr>
        <p:grpSpPr bwMode="auto">
          <a:xfrm>
            <a:off x="6340464" y="1783409"/>
            <a:ext cx="758825" cy="676275"/>
            <a:chOff x="2976" y="3744"/>
            <a:chExt cx="524" cy="466"/>
          </a:xfrm>
        </p:grpSpPr>
        <p:sp>
          <p:nvSpPr>
            <p:cNvPr id="74" name="Freeform 63"/>
            <p:cNvSpPr>
              <a:spLocks noChangeAspect="1"/>
            </p:cNvSpPr>
            <p:nvPr/>
          </p:nvSpPr>
          <p:spPr bwMode="auto">
            <a:xfrm>
              <a:off x="2976" y="3744"/>
              <a:ext cx="524" cy="466"/>
            </a:xfrm>
            <a:custGeom>
              <a:avLst/>
              <a:gdLst>
                <a:gd name="T0" fmla="*/ 219 w 524"/>
                <a:gd name="T1" fmla="*/ 239 h 466"/>
                <a:gd name="T2" fmla="*/ 55 w 524"/>
                <a:gd name="T3" fmla="*/ 230 h 466"/>
                <a:gd name="T4" fmla="*/ 37 w 524"/>
                <a:gd name="T5" fmla="*/ 189 h 466"/>
                <a:gd name="T6" fmla="*/ 42 w 524"/>
                <a:gd name="T7" fmla="*/ 153 h 466"/>
                <a:gd name="T8" fmla="*/ 69 w 524"/>
                <a:gd name="T9" fmla="*/ 162 h 466"/>
                <a:gd name="T10" fmla="*/ 83 w 524"/>
                <a:gd name="T11" fmla="*/ 166 h 466"/>
                <a:gd name="T12" fmla="*/ 101 w 524"/>
                <a:gd name="T13" fmla="*/ 175 h 466"/>
                <a:gd name="T14" fmla="*/ 133 w 524"/>
                <a:gd name="T15" fmla="*/ 184 h 466"/>
                <a:gd name="T16" fmla="*/ 196 w 524"/>
                <a:gd name="T17" fmla="*/ 175 h 466"/>
                <a:gd name="T18" fmla="*/ 219 w 524"/>
                <a:gd name="T19" fmla="*/ 134 h 466"/>
                <a:gd name="T20" fmla="*/ 360 w 524"/>
                <a:gd name="T21" fmla="*/ 3 h 466"/>
                <a:gd name="T22" fmla="*/ 410 w 524"/>
                <a:gd name="T23" fmla="*/ 7 h 466"/>
                <a:gd name="T24" fmla="*/ 405 w 524"/>
                <a:gd name="T25" fmla="*/ 21 h 466"/>
                <a:gd name="T26" fmla="*/ 374 w 524"/>
                <a:gd name="T27" fmla="*/ 43 h 466"/>
                <a:gd name="T28" fmla="*/ 287 w 524"/>
                <a:gd name="T29" fmla="*/ 84 h 466"/>
                <a:gd name="T30" fmla="*/ 278 w 524"/>
                <a:gd name="T31" fmla="*/ 157 h 466"/>
                <a:gd name="T32" fmla="*/ 346 w 524"/>
                <a:gd name="T33" fmla="*/ 153 h 466"/>
                <a:gd name="T34" fmla="*/ 433 w 524"/>
                <a:gd name="T35" fmla="*/ 130 h 466"/>
                <a:gd name="T36" fmla="*/ 524 w 524"/>
                <a:gd name="T37" fmla="*/ 125 h 466"/>
                <a:gd name="T38" fmla="*/ 355 w 524"/>
                <a:gd name="T39" fmla="*/ 166 h 466"/>
                <a:gd name="T40" fmla="*/ 314 w 524"/>
                <a:gd name="T41" fmla="*/ 184 h 466"/>
                <a:gd name="T42" fmla="*/ 319 w 524"/>
                <a:gd name="T43" fmla="*/ 225 h 466"/>
                <a:gd name="T44" fmla="*/ 360 w 524"/>
                <a:gd name="T45" fmla="*/ 253 h 466"/>
                <a:gd name="T46" fmla="*/ 424 w 524"/>
                <a:gd name="T47" fmla="*/ 325 h 466"/>
                <a:gd name="T48" fmla="*/ 469 w 524"/>
                <a:gd name="T49" fmla="*/ 375 h 466"/>
                <a:gd name="T50" fmla="*/ 474 w 524"/>
                <a:gd name="T51" fmla="*/ 443 h 466"/>
                <a:gd name="T52" fmla="*/ 414 w 524"/>
                <a:gd name="T53" fmla="*/ 407 h 466"/>
                <a:gd name="T54" fmla="*/ 396 w 524"/>
                <a:gd name="T55" fmla="*/ 334 h 466"/>
                <a:gd name="T56" fmla="*/ 301 w 524"/>
                <a:gd name="T57" fmla="*/ 271 h 466"/>
                <a:gd name="T58" fmla="*/ 310 w 524"/>
                <a:gd name="T59" fmla="*/ 366 h 466"/>
                <a:gd name="T60" fmla="*/ 278 w 524"/>
                <a:gd name="T61" fmla="*/ 466 h 466"/>
                <a:gd name="T62" fmla="*/ 269 w 524"/>
                <a:gd name="T63" fmla="*/ 453 h 466"/>
                <a:gd name="T64" fmla="*/ 278 w 524"/>
                <a:gd name="T65" fmla="*/ 439 h 466"/>
                <a:gd name="T66" fmla="*/ 274 w 524"/>
                <a:gd name="T67" fmla="*/ 371 h 466"/>
                <a:gd name="T68" fmla="*/ 246 w 524"/>
                <a:gd name="T69" fmla="*/ 303 h 466"/>
                <a:gd name="T70" fmla="*/ 201 w 524"/>
                <a:gd name="T71" fmla="*/ 307 h 466"/>
                <a:gd name="T72" fmla="*/ 137 w 524"/>
                <a:gd name="T73" fmla="*/ 357 h 466"/>
                <a:gd name="T74" fmla="*/ 37 w 524"/>
                <a:gd name="T75" fmla="*/ 398 h 466"/>
                <a:gd name="T76" fmla="*/ 5 w 524"/>
                <a:gd name="T77" fmla="*/ 393 h 466"/>
                <a:gd name="T78" fmla="*/ 10 w 524"/>
                <a:gd name="T79" fmla="*/ 375 h 466"/>
                <a:gd name="T80" fmla="*/ 46 w 524"/>
                <a:gd name="T81" fmla="*/ 366 h 466"/>
                <a:gd name="T82" fmla="*/ 105 w 524"/>
                <a:gd name="T83" fmla="*/ 339 h 466"/>
                <a:gd name="T84" fmla="*/ 174 w 524"/>
                <a:gd name="T85" fmla="*/ 293 h 466"/>
                <a:gd name="T86" fmla="*/ 219 w 524"/>
                <a:gd name="T87" fmla="*/ 239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4"/>
                <a:gd name="T133" fmla="*/ 0 h 466"/>
                <a:gd name="T134" fmla="*/ 524 w 524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4" h="466">
                  <a:moveTo>
                    <a:pt x="219" y="239"/>
                  </a:moveTo>
                  <a:cubicBezTo>
                    <a:pt x="177" y="240"/>
                    <a:pt x="95" y="255"/>
                    <a:pt x="55" y="230"/>
                  </a:cubicBezTo>
                  <a:cubicBezTo>
                    <a:pt x="46" y="216"/>
                    <a:pt x="42" y="204"/>
                    <a:pt x="37" y="189"/>
                  </a:cubicBezTo>
                  <a:cubicBezTo>
                    <a:pt x="38" y="177"/>
                    <a:pt x="36" y="163"/>
                    <a:pt x="42" y="153"/>
                  </a:cubicBezTo>
                  <a:cubicBezTo>
                    <a:pt x="42" y="151"/>
                    <a:pt x="58" y="158"/>
                    <a:pt x="69" y="162"/>
                  </a:cubicBezTo>
                  <a:cubicBezTo>
                    <a:pt x="73" y="163"/>
                    <a:pt x="78" y="164"/>
                    <a:pt x="83" y="166"/>
                  </a:cubicBezTo>
                  <a:cubicBezTo>
                    <a:pt x="89" y="168"/>
                    <a:pt x="94" y="172"/>
                    <a:pt x="101" y="175"/>
                  </a:cubicBezTo>
                  <a:cubicBezTo>
                    <a:pt x="111" y="178"/>
                    <a:pt x="133" y="184"/>
                    <a:pt x="133" y="184"/>
                  </a:cubicBezTo>
                  <a:cubicBezTo>
                    <a:pt x="154" y="182"/>
                    <a:pt x="180" y="189"/>
                    <a:pt x="196" y="175"/>
                  </a:cubicBezTo>
                  <a:cubicBezTo>
                    <a:pt x="241" y="134"/>
                    <a:pt x="198" y="162"/>
                    <a:pt x="219" y="134"/>
                  </a:cubicBezTo>
                  <a:cubicBezTo>
                    <a:pt x="247" y="93"/>
                    <a:pt x="311" y="16"/>
                    <a:pt x="360" y="3"/>
                  </a:cubicBezTo>
                  <a:cubicBezTo>
                    <a:pt x="376" y="4"/>
                    <a:pt x="394" y="0"/>
                    <a:pt x="410" y="7"/>
                  </a:cubicBezTo>
                  <a:cubicBezTo>
                    <a:pt x="414" y="8"/>
                    <a:pt x="408" y="17"/>
                    <a:pt x="405" y="21"/>
                  </a:cubicBezTo>
                  <a:cubicBezTo>
                    <a:pt x="396" y="29"/>
                    <a:pt x="385" y="38"/>
                    <a:pt x="374" y="43"/>
                  </a:cubicBezTo>
                  <a:cubicBezTo>
                    <a:pt x="340" y="54"/>
                    <a:pt x="313" y="59"/>
                    <a:pt x="287" y="84"/>
                  </a:cubicBezTo>
                  <a:cubicBezTo>
                    <a:pt x="272" y="115"/>
                    <a:pt x="274" y="116"/>
                    <a:pt x="278" y="157"/>
                  </a:cubicBezTo>
                  <a:cubicBezTo>
                    <a:pt x="300" y="155"/>
                    <a:pt x="323" y="155"/>
                    <a:pt x="346" y="153"/>
                  </a:cubicBezTo>
                  <a:cubicBezTo>
                    <a:pt x="375" y="149"/>
                    <a:pt x="403" y="134"/>
                    <a:pt x="433" y="130"/>
                  </a:cubicBezTo>
                  <a:cubicBezTo>
                    <a:pt x="466" y="116"/>
                    <a:pt x="481" y="122"/>
                    <a:pt x="524" y="125"/>
                  </a:cubicBezTo>
                  <a:cubicBezTo>
                    <a:pt x="512" y="201"/>
                    <a:pt x="440" y="163"/>
                    <a:pt x="355" y="166"/>
                  </a:cubicBezTo>
                  <a:cubicBezTo>
                    <a:pt x="339" y="171"/>
                    <a:pt x="327" y="175"/>
                    <a:pt x="314" y="184"/>
                  </a:cubicBezTo>
                  <a:cubicBezTo>
                    <a:pt x="309" y="200"/>
                    <a:pt x="304" y="206"/>
                    <a:pt x="319" y="225"/>
                  </a:cubicBezTo>
                  <a:cubicBezTo>
                    <a:pt x="329" y="237"/>
                    <a:pt x="349" y="239"/>
                    <a:pt x="360" y="253"/>
                  </a:cubicBezTo>
                  <a:cubicBezTo>
                    <a:pt x="378" y="277"/>
                    <a:pt x="398" y="308"/>
                    <a:pt x="424" y="325"/>
                  </a:cubicBezTo>
                  <a:cubicBezTo>
                    <a:pt x="429" y="345"/>
                    <a:pt x="453" y="360"/>
                    <a:pt x="469" y="375"/>
                  </a:cubicBezTo>
                  <a:cubicBezTo>
                    <a:pt x="478" y="400"/>
                    <a:pt x="477" y="415"/>
                    <a:pt x="474" y="443"/>
                  </a:cubicBezTo>
                  <a:cubicBezTo>
                    <a:pt x="439" y="430"/>
                    <a:pt x="437" y="428"/>
                    <a:pt x="414" y="407"/>
                  </a:cubicBezTo>
                  <a:cubicBezTo>
                    <a:pt x="409" y="389"/>
                    <a:pt x="403" y="341"/>
                    <a:pt x="396" y="334"/>
                  </a:cubicBezTo>
                  <a:cubicBezTo>
                    <a:pt x="382" y="320"/>
                    <a:pt x="317" y="275"/>
                    <a:pt x="301" y="271"/>
                  </a:cubicBezTo>
                  <a:cubicBezTo>
                    <a:pt x="265" y="293"/>
                    <a:pt x="295" y="336"/>
                    <a:pt x="310" y="366"/>
                  </a:cubicBezTo>
                  <a:cubicBezTo>
                    <a:pt x="305" y="456"/>
                    <a:pt x="330" y="451"/>
                    <a:pt x="278" y="466"/>
                  </a:cubicBezTo>
                  <a:cubicBezTo>
                    <a:pt x="275" y="461"/>
                    <a:pt x="269" y="458"/>
                    <a:pt x="269" y="453"/>
                  </a:cubicBezTo>
                  <a:cubicBezTo>
                    <a:pt x="269" y="447"/>
                    <a:pt x="277" y="444"/>
                    <a:pt x="278" y="439"/>
                  </a:cubicBezTo>
                  <a:cubicBezTo>
                    <a:pt x="279" y="416"/>
                    <a:pt x="277" y="393"/>
                    <a:pt x="274" y="371"/>
                  </a:cubicBezTo>
                  <a:cubicBezTo>
                    <a:pt x="271" y="351"/>
                    <a:pt x="257" y="319"/>
                    <a:pt x="246" y="303"/>
                  </a:cubicBezTo>
                  <a:cubicBezTo>
                    <a:pt x="231" y="304"/>
                    <a:pt x="215" y="303"/>
                    <a:pt x="201" y="307"/>
                  </a:cubicBezTo>
                  <a:cubicBezTo>
                    <a:pt x="180" y="311"/>
                    <a:pt x="166" y="348"/>
                    <a:pt x="137" y="357"/>
                  </a:cubicBezTo>
                  <a:cubicBezTo>
                    <a:pt x="105" y="379"/>
                    <a:pt x="75" y="390"/>
                    <a:pt x="37" y="398"/>
                  </a:cubicBezTo>
                  <a:cubicBezTo>
                    <a:pt x="26" y="396"/>
                    <a:pt x="13" y="400"/>
                    <a:pt x="5" y="393"/>
                  </a:cubicBezTo>
                  <a:cubicBezTo>
                    <a:pt x="0" y="388"/>
                    <a:pt x="5" y="379"/>
                    <a:pt x="10" y="375"/>
                  </a:cubicBezTo>
                  <a:cubicBezTo>
                    <a:pt x="18" y="366"/>
                    <a:pt x="34" y="370"/>
                    <a:pt x="46" y="366"/>
                  </a:cubicBezTo>
                  <a:cubicBezTo>
                    <a:pt x="66" y="357"/>
                    <a:pt x="83" y="345"/>
                    <a:pt x="105" y="339"/>
                  </a:cubicBezTo>
                  <a:cubicBezTo>
                    <a:pt x="129" y="323"/>
                    <a:pt x="151" y="311"/>
                    <a:pt x="174" y="293"/>
                  </a:cubicBezTo>
                  <a:cubicBezTo>
                    <a:pt x="192" y="277"/>
                    <a:pt x="202" y="255"/>
                    <a:pt x="219" y="23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64"/>
            <p:cNvSpPr>
              <a:spLocks noChangeAspect="1" noChangeArrowheads="1"/>
            </p:cNvSpPr>
            <p:nvPr/>
          </p:nvSpPr>
          <p:spPr bwMode="auto">
            <a:xfrm>
              <a:off x="3175" y="3943"/>
              <a:ext cx="96" cy="4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76" name="Group 65"/>
          <p:cNvGrpSpPr>
            <a:grpSpLocks/>
          </p:cNvGrpSpPr>
          <p:nvPr/>
        </p:nvGrpSpPr>
        <p:grpSpPr bwMode="auto">
          <a:xfrm>
            <a:off x="6340464" y="1097609"/>
            <a:ext cx="746125" cy="674688"/>
            <a:chOff x="2448" y="3360"/>
            <a:chExt cx="470" cy="425"/>
          </a:xfrm>
        </p:grpSpPr>
        <p:sp>
          <p:nvSpPr>
            <p:cNvPr id="77" name="Freeform 66"/>
            <p:cNvSpPr>
              <a:spLocks/>
            </p:cNvSpPr>
            <p:nvPr/>
          </p:nvSpPr>
          <p:spPr bwMode="auto">
            <a:xfrm>
              <a:off x="2448" y="3360"/>
              <a:ext cx="470" cy="425"/>
            </a:xfrm>
            <a:custGeom>
              <a:avLst/>
              <a:gdLst>
                <a:gd name="T0" fmla="*/ 93 w 470"/>
                <a:gd name="T1" fmla="*/ 109 h 425"/>
                <a:gd name="T2" fmla="*/ 139 w 470"/>
                <a:gd name="T3" fmla="*/ 46 h 425"/>
                <a:gd name="T4" fmla="*/ 198 w 470"/>
                <a:gd name="T5" fmla="*/ 28 h 425"/>
                <a:gd name="T6" fmla="*/ 220 w 470"/>
                <a:gd name="T7" fmla="*/ 9 h 425"/>
                <a:gd name="T8" fmla="*/ 252 w 470"/>
                <a:gd name="T9" fmla="*/ 0 h 425"/>
                <a:gd name="T10" fmla="*/ 261 w 470"/>
                <a:gd name="T11" fmla="*/ 41 h 425"/>
                <a:gd name="T12" fmla="*/ 384 w 470"/>
                <a:gd name="T13" fmla="*/ 59 h 425"/>
                <a:gd name="T14" fmla="*/ 402 w 470"/>
                <a:gd name="T15" fmla="*/ 82 h 425"/>
                <a:gd name="T16" fmla="*/ 443 w 470"/>
                <a:gd name="T17" fmla="*/ 91 h 425"/>
                <a:gd name="T18" fmla="*/ 443 w 470"/>
                <a:gd name="T19" fmla="*/ 137 h 425"/>
                <a:gd name="T20" fmla="*/ 470 w 470"/>
                <a:gd name="T21" fmla="*/ 241 h 425"/>
                <a:gd name="T22" fmla="*/ 425 w 470"/>
                <a:gd name="T23" fmla="*/ 278 h 425"/>
                <a:gd name="T24" fmla="*/ 411 w 470"/>
                <a:gd name="T25" fmla="*/ 305 h 425"/>
                <a:gd name="T26" fmla="*/ 407 w 470"/>
                <a:gd name="T27" fmla="*/ 373 h 425"/>
                <a:gd name="T28" fmla="*/ 316 w 470"/>
                <a:gd name="T29" fmla="*/ 382 h 425"/>
                <a:gd name="T30" fmla="*/ 280 w 470"/>
                <a:gd name="T31" fmla="*/ 423 h 425"/>
                <a:gd name="T32" fmla="*/ 225 w 470"/>
                <a:gd name="T33" fmla="*/ 419 h 425"/>
                <a:gd name="T34" fmla="*/ 220 w 470"/>
                <a:gd name="T35" fmla="*/ 400 h 425"/>
                <a:gd name="T36" fmla="*/ 193 w 470"/>
                <a:gd name="T37" fmla="*/ 387 h 425"/>
                <a:gd name="T38" fmla="*/ 116 w 470"/>
                <a:gd name="T39" fmla="*/ 378 h 425"/>
                <a:gd name="T40" fmla="*/ 48 w 470"/>
                <a:gd name="T41" fmla="*/ 364 h 425"/>
                <a:gd name="T42" fmla="*/ 84 w 470"/>
                <a:gd name="T43" fmla="*/ 319 h 425"/>
                <a:gd name="T44" fmla="*/ 43 w 470"/>
                <a:gd name="T45" fmla="*/ 264 h 425"/>
                <a:gd name="T46" fmla="*/ 16 w 470"/>
                <a:gd name="T47" fmla="*/ 246 h 425"/>
                <a:gd name="T48" fmla="*/ 75 w 470"/>
                <a:gd name="T49" fmla="*/ 205 h 425"/>
                <a:gd name="T50" fmla="*/ 66 w 470"/>
                <a:gd name="T51" fmla="*/ 155 h 425"/>
                <a:gd name="T52" fmla="*/ 43 w 470"/>
                <a:gd name="T53" fmla="*/ 114 h 425"/>
                <a:gd name="T54" fmla="*/ 93 w 470"/>
                <a:gd name="T55" fmla="*/ 109 h 4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0"/>
                <a:gd name="T85" fmla="*/ 0 h 425"/>
                <a:gd name="T86" fmla="*/ 470 w 470"/>
                <a:gd name="T87" fmla="*/ 425 h 4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0" h="425">
                  <a:moveTo>
                    <a:pt x="93" y="109"/>
                  </a:moveTo>
                  <a:cubicBezTo>
                    <a:pt x="98" y="43"/>
                    <a:pt x="84" y="36"/>
                    <a:pt x="139" y="46"/>
                  </a:cubicBezTo>
                  <a:cubicBezTo>
                    <a:pt x="164" y="41"/>
                    <a:pt x="177" y="41"/>
                    <a:pt x="198" y="28"/>
                  </a:cubicBezTo>
                  <a:cubicBezTo>
                    <a:pt x="208" y="12"/>
                    <a:pt x="202" y="14"/>
                    <a:pt x="220" y="9"/>
                  </a:cubicBezTo>
                  <a:cubicBezTo>
                    <a:pt x="230" y="5"/>
                    <a:pt x="252" y="0"/>
                    <a:pt x="252" y="0"/>
                  </a:cubicBezTo>
                  <a:cubicBezTo>
                    <a:pt x="280" y="10"/>
                    <a:pt x="295" y="18"/>
                    <a:pt x="261" y="41"/>
                  </a:cubicBezTo>
                  <a:cubicBezTo>
                    <a:pt x="279" y="93"/>
                    <a:pt x="255" y="40"/>
                    <a:pt x="384" y="59"/>
                  </a:cubicBezTo>
                  <a:cubicBezTo>
                    <a:pt x="393" y="60"/>
                    <a:pt x="392" y="78"/>
                    <a:pt x="402" y="82"/>
                  </a:cubicBezTo>
                  <a:cubicBezTo>
                    <a:pt x="415" y="86"/>
                    <a:pt x="429" y="86"/>
                    <a:pt x="443" y="91"/>
                  </a:cubicBezTo>
                  <a:cubicBezTo>
                    <a:pt x="468" y="107"/>
                    <a:pt x="456" y="115"/>
                    <a:pt x="443" y="137"/>
                  </a:cubicBezTo>
                  <a:cubicBezTo>
                    <a:pt x="448" y="174"/>
                    <a:pt x="459" y="205"/>
                    <a:pt x="470" y="241"/>
                  </a:cubicBezTo>
                  <a:cubicBezTo>
                    <a:pt x="463" y="270"/>
                    <a:pt x="447" y="263"/>
                    <a:pt x="425" y="278"/>
                  </a:cubicBezTo>
                  <a:cubicBezTo>
                    <a:pt x="419" y="286"/>
                    <a:pt x="412" y="294"/>
                    <a:pt x="411" y="305"/>
                  </a:cubicBezTo>
                  <a:cubicBezTo>
                    <a:pt x="408" y="327"/>
                    <a:pt x="424" y="358"/>
                    <a:pt x="407" y="373"/>
                  </a:cubicBezTo>
                  <a:cubicBezTo>
                    <a:pt x="383" y="392"/>
                    <a:pt x="346" y="379"/>
                    <a:pt x="316" y="382"/>
                  </a:cubicBezTo>
                  <a:cubicBezTo>
                    <a:pt x="304" y="400"/>
                    <a:pt x="302" y="416"/>
                    <a:pt x="280" y="423"/>
                  </a:cubicBezTo>
                  <a:cubicBezTo>
                    <a:pt x="261" y="421"/>
                    <a:pt x="242" y="425"/>
                    <a:pt x="225" y="419"/>
                  </a:cubicBezTo>
                  <a:cubicBezTo>
                    <a:pt x="218" y="416"/>
                    <a:pt x="223" y="405"/>
                    <a:pt x="220" y="400"/>
                  </a:cubicBezTo>
                  <a:cubicBezTo>
                    <a:pt x="214" y="391"/>
                    <a:pt x="201" y="389"/>
                    <a:pt x="193" y="387"/>
                  </a:cubicBezTo>
                  <a:cubicBezTo>
                    <a:pt x="165" y="367"/>
                    <a:pt x="151" y="374"/>
                    <a:pt x="116" y="378"/>
                  </a:cubicBezTo>
                  <a:cubicBezTo>
                    <a:pt x="91" y="385"/>
                    <a:pt x="68" y="378"/>
                    <a:pt x="48" y="364"/>
                  </a:cubicBezTo>
                  <a:cubicBezTo>
                    <a:pt x="24" y="326"/>
                    <a:pt x="53" y="323"/>
                    <a:pt x="84" y="319"/>
                  </a:cubicBezTo>
                  <a:cubicBezTo>
                    <a:pt x="95" y="285"/>
                    <a:pt x="66" y="277"/>
                    <a:pt x="43" y="264"/>
                  </a:cubicBezTo>
                  <a:cubicBezTo>
                    <a:pt x="33" y="258"/>
                    <a:pt x="16" y="246"/>
                    <a:pt x="16" y="246"/>
                  </a:cubicBezTo>
                  <a:cubicBezTo>
                    <a:pt x="0" y="202"/>
                    <a:pt x="41" y="207"/>
                    <a:pt x="75" y="205"/>
                  </a:cubicBezTo>
                  <a:cubicBezTo>
                    <a:pt x="74" y="204"/>
                    <a:pt x="71" y="164"/>
                    <a:pt x="66" y="155"/>
                  </a:cubicBezTo>
                  <a:cubicBezTo>
                    <a:pt x="37" y="101"/>
                    <a:pt x="55" y="148"/>
                    <a:pt x="43" y="114"/>
                  </a:cubicBezTo>
                  <a:cubicBezTo>
                    <a:pt x="68" y="104"/>
                    <a:pt x="52" y="109"/>
                    <a:pt x="93" y="109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7"/>
            <p:cNvSpPr>
              <a:spLocks noChangeArrowheads="1"/>
            </p:cNvSpPr>
            <p:nvPr/>
          </p:nvSpPr>
          <p:spPr bwMode="auto">
            <a:xfrm>
              <a:off x="2571" y="3481"/>
              <a:ext cx="144" cy="144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2763" y="34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auto">
            <a:xfrm>
              <a:off x="2811" y="352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auto">
            <a:xfrm>
              <a:off x="2763" y="362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auto">
            <a:xfrm>
              <a:off x="2619" y="36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1388098" y="2148000"/>
            <a:ext cx="4784506" cy="10337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133"/>
          <p:cNvSpPr txBox="1">
            <a:spLocks noChangeArrowheads="1"/>
          </p:cNvSpPr>
          <p:nvPr/>
        </p:nvSpPr>
        <p:spPr bwMode="auto">
          <a:xfrm>
            <a:off x="7178664" y="1250009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macrophages</a:t>
            </a:r>
          </a:p>
        </p:txBody>
      </p:sp>
      <p:sp>
        <p:nvSpPr>
          <p:cNvPr id="85" name="Text Box 134"/>
          <p:cNvSpPr txBox="1">
            <a:spLocks noChangeArrowheads="1"/>
          </p:cNvSpPr>
          <p:nvPr/>
        </p:nvSpPr>
        <p:spPr bwMode="auto">
          <a:xfrm>
            <a:off x="7102464" y="1935809"/>
            <a:ext cx="148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dendritic cells</a:t>
            </a:r>
          </a:p>
        </p:txBody>
      </p:sp>
      <p:sp>
        <p:nvSpPr>
          <p:cNvPr id="86" name="Text Box 142"/>
          <p:cNvSpPr txBox="1">
            <a:spLocks noChangeArrowheads="1"/>
          </p:cNvSpPr>
          <p:nvPr/>
        </p:nvSpPr>
        <p:spPr bwMode="auto">
          <a:xfrm>
            <a:off x="4603842" y="3434787"/>
            <a:ext cx="381000" cy="2554288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/>
              <a:t>ADAPT</a:t>
            </a:r>
          </a:p>
          <a:p>
            <a:pPr algn="ctr"/>
            <a:r>
              <a:rPr lang="en-US" sz="2000"/>
              <a:t>IVE</a:t>
            </a:r>
          </a:p>
        </p:txBody>
      </p:sp>
      <p:sp>
        <p:nvSpPr>
          <p:cNvPr id="87" name="Text Box 143"/>
          <p:cNvSpPr txBox="1">
            <a:spLocks noChangeArrowheads="1"/>
          </p:cNvSpPr>
          <p:nvPr/>
        </p:nvSpPr>
        <p:spPr bwMode="auto">
          <a:xfrm>
            <a:off x="4603842" y="847162"/>
            <a:ext cx="396875" cy="23082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/>
              <a:t>INNATE</a:t>
            </a:r>
          </a:p>
        </p:txBody>
      </p:sp>
      <p:grpSp>
        <p:nvGrpSpPr>
          <p:cNvPr id="88" name="Group 153"/>
          <p:cNvGrpSpPr>
            <a:grpSpLocks/>
          </p:cNvGrpSpPr>
          <p:nvPr/>
        </p:nvGrpSpPr>
        <p:grpSpPr bwMode="auto">
          <a:xfrm>
            <a:off x="6416664" y="4221809"/>
            <a:ext cx="685800" cy="609600"/>
            <a:chOff x="2592" y="2688"/>
            <a:chExt cx="432" cy="384"/>
          </a:xfrm>
        </p:grpSpPr>
        <p:grpSp>
          <p:nvGrpSpPr>
            <p:cNvPr id="89" name="Group 15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91" name="Oval 15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5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Text Box 15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CD8</a:t>
              </a:r>
            </a:p>
          </p:txBody>
        </p:sp>
      </p:grpSp>
      <p:grpSp>
        <p:nvGrpSpPr>
          <p:cNvPr id="93" name="Group 159"/>
          <p:cNvGrpSpPr>
            <a:grpSpLocks noChangeAspect="1"/>
          </p:cNvGrpSpPr>
          <p:nvPr/>
        </p:nvGrpSpPr>
        <p:grpSpPr bwMode="auto">
          <a:xfrm>
            <a:off x="6416664" y="5136209"/>
            <a:ext cx="609600" cy="609600"/>
            <a:chOff x="3072" y="3168"/>
            <a:chExt cx="240" cy="240"/>
          </a:xfrm>
        </p:grpSpPr>
        <p:sp>
          <p:nvSpPr>
            <p:cNvPr id="94" name="Oval 16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  <p:sp>
          <p:nvSpPr>
            <p:cNvPr id="95" name="Oval 16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</p:grpSp>
      <p:sp>
        <p:nvSpPr>
          <p:cNvPr id="96" name="Text Box 162"/>
          <p:cNvSpPr txBox="1">
            <a:spLocks noChangeArrowheads="1"/>
          </p:cNvSpPr>
          <p:nvPr/>
        </p:nvSpPr>
        <p:spPr bwMode="auto">
          <a:xfrm>
            <a:off x="6421427" y="5304484"/>
            <a:ext cx="60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solidFill>
                  <a:srgbClr val="FFFF00"/>
                </a:solidFill>
              </a:rPr>
              <a:t>CD19</a:t>
            </a:r>
          </a:p>
        </p:txBody>
      </p:sp>
      <p:grpSp>
        <p:nvGrpSpPr>
          <p:cNvPr id="104" name="Group 105"/>
          <p:cNvGrpSpPr>
            <a:grpSpLocks/>
          </p:cNvGrpSpPr>
          <p:nvPr/>
        </p:nvGrpSpPr>
        <p:grpSpPr bwMode="auto">
          <a:xfrm>
            <a:off x="490785" y="2314450"/>
            <a:ext cx="974725" cy="2590800"/>
            <a:chOff x="58" y="1776"/>
            <a:chExt cx="614" cy="1632"/>
          </a:xfrm>
        </p:grpSpPr>
        <p:sp>
          <p:nvSpPr>
            <p:cNvPr id="105" name="Freeform 29"/>
            <p:cNvSpPr>
              <a:spLocks/>
            </p:cNvSpPr>
            <p:nvPr/>
          </p:nvSpPr>
          <p:spPr bwMode="auto">
            <a:xfrm>
              <a:off x="58" y="1776"/>
              <a:ext cx="614" cy="1632"/>
            </a:xfrm>
            <a:custGeom>
              <a:avLst/>
              <a:gdLst>
                <a:gd name="T0" fmla="*/ 0 w 1275"/>
                <a:gd name="T1" fmla="*/ 4 h 2720"/>
                <a:gd name="T2" fmla="*/ 0 w 1275"/>
                <a:gd name="T3" fmla="*/ 4 h 2720"/>
                <a:gd name="T4" fmla="*/ 0 w 1275"/>
                <a:gd name="T5" fmla="*/ 3 h 2720"/>
                <a:gd name="T6" fmla="*/ 0 w 1275"/>
                <a:gd name="T7" fmla="*/ 3 h 2720"/>
                <a:gd name="T8" fmla="*/ 0 w 1275"/>
                <a:gd name="T9" fmla="*/ 2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2 h 2720"/>
                <a:gd name="T42" fmla="*/ 0 w 1275"/>
                <a:gd name="T43" fmla="*/ 2 h 2720"/>
                <a:gd name="T44" fmla="*/ 0 w 1275"/>
                <a:gd name="T45" fmla="*/ 3 h 2720"/>
                <a:gd name="T46" fmla="*/ 0 w 1275"/>
                <a:gd name="T47" fmla="*/ 4 h 2720"/>
                <a:gd name="T48" fmla="*/ 0 w 1275"/>
                <a:gd name="T49" fmla="*/ 8 h 2720"/>
                <a:gd name="T50" fmla="*/ 0 w 1275"/>
                <a:gd name="T51" fmla="*/ 8 h 2720"/>
                <a:gd name="T52" fmla="*/ 0 w 1275"/>
                <a:gd name="T53" fmla="*/ 10 h 2720"/>
                <a:gd name="T54" fmla="*/ 0 w 1275"/>
                <a:gd name="T55" fmla="*/ 12 h 2720"/>
                <a:gd name="T56" fmla="*/ 0 w 1275"/>
                <a:gd name="T57" fmla="*/ 12 h 2720"/>
                <a:gd name="T58" fmla="*/ 0 w 1275"/>
                <a:gd name="T59" fmla="*/ 13 h 2720"/>
                <a:gd name="T60" fmla="*/ 0 w 1275"/>
                <a:gd name="T61" fmla="*/ 13 h 2720"/>
                <a:gd name="T62" fmla="*/ 0 w 1275"/>
                <a:gd name="T63" fmla="*/ 13 h 2720"/>
                <a:gd name="T64" fmla="*/ 0 w 1275"/>
                <a:gd name="T65" fmla="*/ 13 h 2720"/>
                <a:gd name="T66" fmla="*/ 0 w 1275"/>
                <a:gd name="T67" fmla="*/ 14 h 2720"/>
                <a:gd name="T68" fmla="*/ 1 w 1275"/>
                <a:gd name="T69" fmla="*/ 16 h 2720"/>
                <a:gd name="T70" fmla="*/ 0 w 1275"/>
                <a:gd name="T71" fmla="*/ 16 h 2720"/>
                <a:gd name="T72" fmla="*/ 0 w 1275"/>
                <a:gd name="T73" fmla="*/ 16 h 2720"/>
                <a:gd name="T74" fmla="*/ 0 w 1275"/>
                <a:gd name="T75" fmla="*/ 17 h 2720"/>
                <a:gd name="T76" fmla="*/ 0 w 1275"/>
                <a:gd name="T77" fmla="*/ 17 h 2720"/>
                <a:gd name="T78" fmla="*/ 0 w 1275"/>
                <a:gd name="T79" fmla="*/ 16 h 2720"/>
                <a:gd name="T80" fmla="*/ 0 w 1275"/>
                <a:gd name="T81" fmla="*/ 16 h 2720"/>
                <a:gd name="T82" fmla="*/ 0 w 1275"/>
                <a:gd name="T83" fmla="*/ 16 h 2720"/>
                <a:gd name="T84" fmla="*/ 0 w 1275"/>
                <a:gd name="T85" fmla="*/ 16 h 2720"/>
                <a:gd name="T86" fmla="*/ 0 w 1275"/>
                <a:gd name="T87" fmla="*/ 17 h 2720"/>
                <a:gd name="T88" fmla="*/ 0 w 1275"/>
                <a:gd name="T89" fmla="*/ 17 h 2720"/>
                <a:gd name="T90" fmla="*/ 0 w 1275"/>
                <a:gd name="T91" fmla="*/ 16 h 2720"/>
                <a:gd name="T92" fmla="*/ 0 w 1275"/>
                <a:gd name="T93" fmla="*/ 16 h 2720"/>
                <a:gd name="T94" fmla="*/ 0 w 1275"/>
                <a:gd name="T95" fmla="*/ 16 h 2720"/>
                <a:gd name="T96" fmla="*/ 0 w 1275"/>
                <a:gd name="T97" fmla="*/ 13 h 2720"/>
                <a:gd name="T98" fmla="*/ 0 w 1275"/>
                <a:gd name="T99" fmla="*/ 13 h 2720"/>
                <a:gd name="T100" fmla="*/ 0 w 1275"/>
                <a:gd name="T101" fmla="*/ 12 h 2720"/>
                <a:gd name="T102" fmla="*/ 0 w 1275"/>
                <a:gd name="T103" fmla="*/ 10 h 2720"/>
                <a:gd name="T104" fmla="*/ 0 w 1275"/>
                <a:gd name="T105" fmla="*/ 10 h 2720"/>
                <a:gd name="T106" fmla="*/ 0 w 1275"/>
                <a:gd name="T107" fmla="*/ 8 h 2720"/>
                <a:gd name="T108" fmla="*/ 0 w 1275"/>
                <a:gd name="T109" fmla="*/ 4 h 2720"/>
                <a:gd name="T110" fmla="*/ 0 w 1275"/>
                <a:gd name="T111" fmla="*/ 4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196" y="1882"/>
              <a:ext cx="369" cy="1416"/>
            </a:xfrm>
            <a:custGeom>
              <a:avLst/>
              <a:gdLst>
                <a:gd name="T0" fmla="*/ 0 w 1275"/>
                <a:gd name="T1" fmla="*/ 1 h 2720"/>
                <a:gd name="T2" fmla="*/ 0 w 1275"/>
                <a:gd name="T3" fmla="*/ 1 h 2720"/>
                <a:gd name="T4" fmla="*/ 0 w 1275"/>
                <a:gd name="T5" fmla="*/ 1 h 2720"/>
                <a:gd name="T6" fmla="*/ 0 w 1275"/>
                <a:gd name="T7" fmla="*/ 1 h 2720"/>
                <a:gd name="T8" fmla="*/ 0 w 1275"/>
                <a:gd name="T9" fmla="*/ 1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1 h 2720"/>
                <a:gd name="T42" fmla="*/ 0 w 1275"/>
                <a:gd name="T43" fmla="*/ 1 h 2720"/>
                <a:gd name="T44" fmla="*/ 0 w 1275"/>
                <a:gd name="T45" fmla="*/ 1 h 2720"/>
                <a:gd name="T46" fmla="*/ 0 w 1275"/>
                <a:gd name="T47" fmla="*/ 1 h 2720"/>
                <a:gd name="T48" fmla="*/ 0 w 1275"/>
                <a:gd name="T49" fmla="*/ 2 h 2720"/>
                <a:gd name="T50" fmla="*/ 0 w 1275"/>
                <a:gd name="T51" fmla="*/ 2 h 2720"/>
                <a:gd name="T52" fmla="*/ 0 w 1275"/>
                <a:gd name="T53" fmla="*/ 3 h 2720"/>
                <a:gd name="T54" fmla="*/ 0 w 1275"/>
                <a:gd name="T55" fmla="*/ 3 h 2720"/>
                <a:gd name="T56" fmla="*/ 0 w 1275"/>
                <a:gd name="T57" fmla="*/ 3 h 2720"/>
                <a:gd name="T58" fmla="*/ 0 w 1275"/>
                <a:gd name="T59" fmla="*/ 3 h 2720"/>
                <a:gd name="T60" fmla="*/ 0 w 1275"/>
                <a:gd name="T61" fmla="*/ 3 h 2720"/>
                <a:gd name="T62" fmla="*/ 0 w 1275"/>
                <a:gd name="T63" fmla="*/ 3 h 2720"/>
                <a:gd name="T64" fmla="*/ 0 w 1275"/>
                <a:gd name="T65" fmla="*/ 3 h 2720"/>
                <a:gd name="T66" fmla="*/ 0 w 1275"/>
                <a:gd name="T67" fmla="*/ 3 h 2720"/>
                <a:gd name="T68" fmla="*/ 0 w 1275"/>
                <a:gd name="T69" fmla="*/ 4 h 2720"/>
                <a:gd name="T70" fmla="*/ 0 w 1275"/>
                <a:gd name="T71" fmla="*/ 4 h 2720"/>
                <a:gd name="T72" fmla="*/ 0 w 1275"/>
                <a:gd name="T73" fmla="*/ 4 h 2720"/>
                <a:gd name="T74" fmla="*/ 0 w 1275"/>
                <a:gd name="T75" fmla="*/ 4 h 2720"/>
                <a:gd name="T76" fmla="*/ 0 w 1275"/>
                <a:gd name="T77" fmla="*/ 4 h 2720"/>
                <a:gd name="T78" fmla="*/ 0 w 1275"/>
                <a:gd name="T79" fmla="*/ 4 h 2720"/>
                <a:gd name="T80" fmla="*/ 0 w 1275"/>
                <a:gd name="T81" fmla="*/ 4 h 2720"/>
                <a:gd name="T82" fmla="*/ 0 w 1275"/>
                <a:gd name="T83" fmla="*/ 4 h 2720"/>
                <a:gd name="T84" fmla="*/ 0 w 1275"/>
                <a:gd name="T85" fmla="*/ 4 h 2720"/>
                <a:gd name="T86" fmla="*/ 0 w 1275"/>
                <a:gd name="T87" fmla="*/ 4 h 2720"/>
                <a:gd name="T88" fmla="*/ 0 w 1275"/>
                <a:gd name="T89" fmla="*/ 4 h 2720"/>
                <a:gd name="T90" fmla="*/ 0 w 1275"/>
                <a:gd name="T91" fmla="*/ 4 h 2720"/>
                <a:gd name="T92" fmla="*/ 0 w 1275"/>
                <a:gd name="T93" fmla="*/ 4 h 2720"/>
                <a:gd name="T94" fmla="*/ 0 w 1275"/>
                <a:gd name="T95" fmla="*/ 4 h 2720"/>
                <a:gd name="T96" fmla="*/ 0 w 1275"/>
                <a:gd name="T97" fmla="*/ 3 h 2720"/>
                <a:gd name="T98" fmla="*/ 0 w 1275"/>
                <a:gd name="T99" fmla="*/ 3 h 2720"/>
                <a:gd name="T100" fmla="*/ 0 w 1275"/>
                <a:gd name="T101" fmla="*/ 3 h 2720"/>
                <a:gd name="T102" fmla="*/ 0 w 1275"/>
                <a:gd name="T103" fmla="*/ 3 h 2720"/>
                <a:gd name="T104" fmla="*/ 0 w 1275"/>
                <a:gd name="T105" fmla="*/ 3 h 2720"/>
                <a:gd name="T106" fmla="*/ 0 w 1275"/>
                <a:gd name="T107" fmla="*/ 2 h 2720"/>
                <a:gd name="T108" fmla="*/ 0 w 1275"/>
                <a:gd name="T109" fmla="*/ 1 h 2720"/>
                <a:gd name="T110" fmla="*/ 0 w 1275"/>
                <a:gd name="T111" fmla="*/ 1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" name="Text Box 99"/>
          <p:cNvSpPr txBox="1">
            <a:spLocks noChangeArrowheads="1"/>
          </p:cNvSpPr>
          <p:nvPr/>
        </p:nvSpPr>
        <p:spPr bwMode="auto">
          <a:xfrm>
            <a:off x="8903796" y="151459"/>
            <a:ext cx="222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BACTERIA</a:t>
            </a:r>
          </a:p>
          <a:p>
            <a:pPr algn="ctr">
              <a:buFont typeface="Wingdings" charset="0"/>
              <a:buNone/>
            </a:pPr>
            <a:r>
              <a:rPr lang="en-US" sz="1800"/>
              <a:t>FUNGI</a:t>
            </a:r>
          </a:p>
        </p:txBody>
      </p:sp>
      <p:sp>
        <p:nvSpPr>
          <p:cNvPr id="108" name="Text Box 102"/>
          <p:cNvSpPr txBox="1">
            <a:spLocks noChangeArrowheads="1"/>
          </p:cNvSpPr>
          <p:nvPr/>
        </p:nvSpPr>
        <p:spPr bwMode="auto">
          <a:xfrm>
            <a:off x="8903796" y="3809059"/>
            <a:ext cx="2222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VIRUSES</a:t>
            </a:r>
          </a:p>
          <a:p>
            <a:pPr algn="ctr">
              <a:buFont typeface="Wingdings" charset="0"/>
              <a:buNone/>
            </a:pPr>
            <a:r>
              <a:rPr lang="en-US" sz="1800"/>
              <a:t>PNEUMOCYSTIS</a:t>
            </a:r>
          </a:p>
          <a:p>
            <a:pPr algn="ctr">
              <a:buFont typeface="Wingdings" charset="0"/>
              <a:buNone/>
            </a:pPr>
            <a:r>
              <a:rPr lang="en-US" sz="1800"/>
              <a:t>FUNGI</a:t>
            </a:r>
          </a:p>
        </p:txBody>
      </p:sp>
      <p:sp>
        <p:nvSpPr>
          <p:cNvPr id="109" name="Text Box 104"/>
          <p:cNvSpPr txBox="1">
            <a:spLocks noChangeArrowheads="1"/>
          </p:cNvSpPr>
          <p:nvPr/>
        </p:nvSpPr>
        <p:spPr bwMode="auto">
          <a:xfrm>
            <a:off x="8903796" y="5180659"/>
            <a:ext cx="222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BACTERIA (esp encapsulated)</a:t>
            </a:r>
          </a:p>
        </p:txBody>
      </p:sp>
      <p:sp>
        <p:nvSpPr>
          <p:cNvPr id="110" name="Text Box 105"/>
          <p:cNvSpPr txBox="1">
            <a:spLocks noChangeArrowheads="1"/>
          </p:cNvSpPr>
          <p:nvPr/>
        </p:nvSpPr>
        <p:spPr bwMode="auto">
          <a:xfrm>
            <a:off x="8903796" y="2437459"/>
            <a:ext cx="2222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sz="1800"/>
              <a:t>VIRUSES</a:t>
            </a:r>
          </a:p>
          <a:p>
            <a:pPr algn="ctr">
              <a:buFont typeface="Wingdings" charset="0"/>
              <a:buNone/>
            </a:pPr>
            <a:r>
              <a:rPr lang="en-US" sz="1800"/>
              <a:t>(esp DNA viruses)</a:t>
            </a:r>
          </a:p>
        </p:txBody>
      </p:sp>
      <p:sp>
        <p:nvSpPr>
          <p:cNvPr id="111" name="Text Box 106"/>
          <p:cNvSpPr txBox="1">
            <a:spLocks noChangeArrowheads="1"/>
          </p:cNvSpPr>
          <p:nvPr/>
        </p:nvSpPr>
        <p:spPr bwMode="auto">
          <a:xfrm>
            <a:off x="9208596" y="1446859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600"/>
              <a:t>contribute to all</a:t>
            </a:r>
          </a:p>
        </p:txBody>
      </p:sp>
      <p:sp>
        <p:nvSpPr>
          <p:cNvPr id="112" name="Line 107"/>
          <p:cNvSpPr>
            <a:spLocks noChangeShapeType="1"/>
          </p:cNvSpPr>
          <p:nvPr/>
        </p:nvSpPr>
        <p:spPr bwMode="auto">
          <a:xfrm>
            <a:off x="8903796" y="3656659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08"/>
          <p:cNvSpPr>
            <a:spLocks noChangeShapeType="1"/>
          </p:cNvSpPr>
          <p:nvPr/>
        </p:nvSpPr>
        <p:spPr bwMode="auto">
          <a:xfrm flipH="1">
            <a:off x="8751396" y="365665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09"/>
          <p:cNvSpPr>
            <a:spLocks noChangeShapeType="1"/>
          </p:cNvSpPr>
          <p:nvPr/>
        </p:nvSpPr>
        <p:spPr bwMode="auto">
          <a:xfrm flipH="1">
            <a:off x="8751396" y="487585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0"/>
          <p:cNvSpPr>
            <a:spLocks noChangeShapeType="1"/>
          </p:cNvSpPr>
          <p:nvPr/>
        </p:nvSpPr>
        <p:spPr bwMode="auto">
          <a:xfrm>
            <a:off x="8979996" y="1218259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1"/>
          <p:cNvSpPr>
            <a:spLocks noChangeShapeType="1"/>
          </p:cNvSpPr>
          <p:nvPr/>
        </p:nvSpPr>
        <p:spPr bwMode="auto">
          <a:xfrm flipH="1" flipV="1">
            <a:off x="8827596" y="121825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2"/>
          <p:cNvSpPr>
            <a:spLocks noChangeShapeType="1"/>
          </p:cNvSpPr>
          <p:nvPr/>
        </p:nvSpPr>
        <p:spPr bwMode="auto">
          <a:xfrm flipH="1">
            <a:off x="8827596" y="2285059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8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5201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Autoimmune </a:t>
            </a:r>
            <a:r>
              <a:rPr lang="en-US" sz="4000" dirty="0" err="1">
                <a:solidFill>
                  <a:srgbClr val="FF6600"/>
                </a:solidFill>
              </a:rPr>
              <a:t>lymphoproliferative</a:t>
            </a:r>
            <a:r>
              <a:rPr lang="en-US" sz="4000" dirty="0">
                <a:solidFill>
                  <a:srgbClr val="FF6600"/>
                </a:solidFill>
              </a:rPr>
              <a:t> syndrome (ALPS)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4057" y="854129"/>
            <a:ext cx="4848749" cy="520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spcAft>
                <a:spcPts val="1200"/>
              </a:spcAft>
              <a:buFont typeface="Wingdings" charset="0"/>
              <a:buChar char="²"/>
            </a:pPr>
            <a:r>
              <a:rPr lang="en-US" sz="2400" dirty="0" err="1"/>
              <a:t>Lymphoproliferative</a:t>
            </a:r>
            <a:r>
              <a:rPr lang="en-US" sz="2400" dirty="0"/>
              <a:t> disease caused by defects in pathways controlling apoptosis of lymphocytes</a:t>
            </a:r>
          </a:p>
          <a:p>
            <a:pPr marL="342900" indent="-342900">
              <a:spcAft>
                <a:spcPts val="1200"/>
              </a:spcAft>
              <a:buFont typeface="Wingdings" charset="0"/>
              <a:buChar char="²"/>
            </a:pPr>
            <a:r>
              <a:rPr lang="en-US" sz="2400" dirty="0"/>
              <a:t>Molecular defects increasingly understood, with majority due to </a:t>
            </a:r>
            <a:r>
              <a:rPr lang="en-US" sz="2400" dirty="0" err="1"/>
              <a:t>germline</a:t>
            </a:r>
            <a:r>
              <a:rPr lang="en-US" sz="2400" dirty="0"/>
              <a:t> heterozygous defects in </a:t>
            </a:r>
            <a:r>
              <a:rPr lang="en-US" sz="2400" i="1" dirty="0"/>
              <a:t>FAS</a:t>
            </a:r>
            <a:r>
              <a:rPr lang="en-US" sz="2400" dirty="0"/>
              <a:t> or somatic heterozygous defects in </a:t>
            </a:r>
            <a:r>
              <a:rPr lang="en-US" sz="2400" i="1" dirty="0"/>
              <a:t>FAS</a:t>
            </a:r>
            <a:r>
              <a:rPr lang="en-US" sz="2400" dirty="0"/>
              <a:t> (rarer: </a:t>
            </a:r>
            <a:r>
              <a:rPr lang="en-US" sz="2400" i="1" dirty="0"/>
              <a:t>FASLG, CASP10, CASP8, NRAS</a:t>
            </a:r>
            <a:r>
              <a:rPr lang="en-US" sz="2400" dirty="0"/>
              <a:t>)</a:t>
            </a:r>
          </a:p>
          <a:p>
            <a:pPr marL="342900" indent="-342900">
              <a:buFont typeface="Wingdings" charset="0"/>
              <a:buChar char="²"/>
            </a:pPr>
            <a:r>
              <a:rPr lang="en-US" sz="2400" dirty="0"/>
              <a:t>Autoimmune </a:t>
            </a:r>
            <a:r>
              <a:rPr lang="en-US" sz="2400" dirty="0" err="1"/>
              <a:t>cytopenia</a:t>
            </a:r>
            <a:r>
              <a:rPr lang="en-US" sz="2400" dirty="0"/>
              <a:t> very common and may be presenting symptom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275377" y="6127719"/>
            <a:ext cx="65662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None/>
            </a:pPr>
            <a:r>
              <a:rPr lang="en-US" sz="1050" dirty="0"/>
              <a:t>Republished with permission of </a:t>
            </a:r>
            <a:r>
              <a:rPr lang="en-US" sz="1050" i="1" dirty="0"/>
              <a:t>Blood</a:t>
            </a:r>
            <a:r>
              <a:rPr lang="en-US" sz="1050" dirty="0"/>
              <a:t>, from Revised diagnostic criteria and classification for the autoimmune lymphoproliferative syndrome (ALPS): report from the 2009 NIH International Workshop, Oliveira, et all, 116, 14, 2010; ©2010 by the American Society of Hematology, permission conveyed through Copyright Clearance Center, Inc.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58509" y="844409"/>
            <a:ext cx="637549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Diagnostic criteria: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Required:</a:t>
            </a:r>
          </a:p>
          <a:p>
            <a:pPr marL="457200" indent="-457200">
              <a:buAutoNum type="arabicPeriod"/>
            </a:pPr>
            <a:r>
              <a:rPr lang="en-US" sz="1800" dirty="0"/>
              <a:t>Chronic (&gt;6m) nonmalignant, noninfectious lymphadenopathy and/or splenomegaly</a:t>
            </a:r>
          </a:p>
          <a:p>
            <a:pPr marL="457200" indent="-457200">
              <a:buAutoNum type="arabicPeriod"/>
            </a:pPr>
            <a:r>
              <a:rPr lang="en-US" sz="1800" dirty="0"/>
              <a:t>Elevated CD3+ TCRαβ+ CD4- CD8- DNT cells (≥1.5% of ALC or ≥2.5% of CD3+ T cells)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Accessory:</a:t>
            </a:r>
          </a:p>
          <a:p>
            <a:pPr marL="457200" indent="-457200">
              <a:buAutoNum type="arabicPeriod"/>
            </a:pPr>
            <a:r>
              <a:rPr lang="en-US" sz="1800" dirty="0"/>
              <a:t>Defective lymphocyte apoptosis</a:t>
            </a:r>
          </a:p>
          <a:p>
            <a:pPr marL="457200" indent="-457200">
              <a:buAutoNum type="arabicPeriod"/>
            </a:pPr>
            <a:r>
              <a:rPr lang="en-US" sz="1800" dirty="0"/>
              <a:t>Somatic or </a:t>
            </a:r>
            <a:r>
              <a:rPr lang="en-US" sz="1800" dirty="0" err="1"/>
              <a:t>germline</a:t>
            </a:r>
            <a:r>
              <a:rPr lang="en-US" sz="1800" dirty="0"/>
              <a:t> pathogenic mutation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Secondary:</a:t>
            </a:r>
          </a:p>
          <a:p>
            <a:pPr marL="457200" indent="-457200">
              <a:buAutoNum type="arabicPeriod"/>
            </a:pPr>
            <a:r>
              <a:rPr lang="en-US" sz="1800" dirty="0"/>
              <a:t>Elevated plasma </a:t>
            </a:r>
            <a:r>
              <a:rPr lang="en-US" sz="1800" dirty="0" err="1"/>
              <a:t>sFASL</a:t>
            </a:r>
            <a:r>
              <a:rPr lang="en-US" sz="1800" dirty="0"/>
              <a:t> levels or IL-10 or vitamin B12 or IL18</a:t>
            </a:r>
          </a:p>
          <a:p>
            <a:pPr marL="457200" indent="-457200">
              <a:buAutoNum type="arabicPeriod"/>
            </a:pPr>
            <a:r>
              <a:rPr lang="en-US" sz="1800" dirty="0"/>
              <a:t>Typical findings on histology</a:t>
            </a:r>
          </a:p>
          <a:p>
            <a:pPr marL="457200" indent="-457200">
              <a:buAutoNum type="arabicPeriod"/>
            </a:pPr>
            <a:r>
              <a:rPr lang="en-US" sz="1800" dirty="0"/>
              <a:t>Autoimmune </a:t>
            </a:r>
            <a:r>
              <a:rPr lang="en-US" sz="1800" dirty="0" err="1"/>
              <a:t>cytopenias</a:t>
            </a:r>
            <a:r>
              <a:rPr lang="en-US" sz="1800" dirty="0"/>
              <a:t> and </a:t>
            </a:r>
            <a:r>
              <a:rPr lang="en-US" sz="1800" dirty="0" err="1"/>
              <a:t>hypergammaglobulinemia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Family history of nonmalignant/noninfectious </a:t>
            </a:r>
            <a:r>
              <a:rPr lang="en-US" sz="1800" dirty="0" err="1"/>
              <a:t>lymphoproliferation</a:t>
            </a:r>
            <a:r>
              <a:rPr lang="en-US" sz="1800" dirty="0"/>
              <a:t> with or without autoimmunity</a:t>
            </a:r>
          </a:p>
        </p:txBody>
      </p:sp>
    </p:spTree>
    <p:extLst>
      <p:ext uri="{BB962C8B-B14F-4D97-AF65-F5344CB8AC3E}">
        <p14:creationId xmlns:p14="http://schemas.microsoft.com/office/powerpoint/2010/main" val="2791216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52011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Autoimmune </a:t>
            </a:r>
            <a:r>
              <a:rPr lang="en-US" sz="4000" dirty="0" err="1">
                <a:solidFill>
                  <a:srgbClr val="FF6600"/>
                </a:solidFill>
              </a:rPr>
              <a:t>lymphoproliferative</a:t>
            </a:r>
            <a:r>
              <a:rPr lang="en-US" sz="4000" dirty="0">
                <a:solidFill>
                  <a:srgbClr val="FF6600"/>
                </a:solidFill>
              </a:rPr>
              <a:t> syndrome (ALPS)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34057" y="1054143"/>
            <a:ext cx="10834128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Treatment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Much of therapy is directed towards management of </a:t>
            </a:r>
            <a:r>
              <a:rPr lang="en-US" sz="2400" dirty="0" err="1"/>
              <a:t>cytopenias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	Steroids, MMF, 6MP, rituximab, </a:t>
            </a:r>
            <a:r>
              <a:rPr lang="en-US" sz="2400" dirty="0" err="1"/>
              <a:t>sirolimus</a:t>
            </a:r>
            <a:r>
              <a:rPr lang="en-US" sz="2400" dirty="0"/>
              <a:t>, others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Role of </a:t>
            </a:r>
            <a:r>
              <a:rPr lang="en-US" sz="2400" dirty="0" err="1"/>
              <a:t>splenectomy</a:t>
            </a:r>
            <a:r>
              <a:rPr lang="en-US" sz="2400" dirty="0"/>
              <a:t> in treatment is controversial, because of the risk of sepsis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Penetrance is highly variable, and survival to adulthood for FAS mutation to adulthood is good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Later manifestations i.e. lymphoma can be challenging to treat</a:t>
            </a:r>
          </a:p>
        </p:txBody>
      </p:sp>
    </p:spTree>
    <p:extLst>
      <p:ext uri="{BB962C8B-B14F-4D97-AF65-F5344CB8AC3E}">
        <p14:creationId xmlns:p14="http://schemas.microsoft.com/office/powerpoint/2010/main" val="10261540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Approach to transplant for immunodeficiency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0667" y="1037501"/>
            <a:ext cx="5244025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Disorders for which HSCT is standard/commonly performed</a:t>
            </a:r>
          </a:p>
          <a:p>
            <a:endParaRPr lang="en-US" sz="2400" dirty="0"/>
          </a:p>
          <a:p>
            <a:r>
              <a:rPr lang="en-US" sz="2400" dirty="0"/>
              <a:t>Combined immunodeficiency</a:t>
            </a:r>
          </a:p>
          <a:p>
            <a:r>
              <a:rPr lang="en-US" sz="2400" dirty="0"/>
              <a:t>	WAS</a:t>
            </a:r>
          </a:p>
          <a:p>
            <a:r>
              <a:rPr lang="en-US" sz="2400" dirty="0"/>
              <a:t>	CD40L deficiency</a:t>
            </a:r>
          </a:p>
          <a:p>
            <a:r>
              <a:rPr lang="en-US" sz="2400" dirty="0"/>
              <a:t>	XLP</a:t>
            </a:r>
          </a:p>
          <a:p>
            <a:endParaRPr lang="en-US" sz="2400" dirty="0"/>
          </a:p>
          <a:p>
            <a:r>
              <a:rPr lang="en-US" sz="2400" dirty="0"/>
              <a:t>Defects of neutrophil function</a:t>
            </a:r>
          </a:p>
          <a:p>
            <a:r>
              <a:rPr lang="en-US" sz="2400" dirty="0"/>
              <a:t>	Chronic granulomatous disease</a:t>
            </a:r>
          </a:p>
          <a:p>
            <a:r>
              <a:rPr lang="en-US" sz="2400" dirty="0"/>
              <a:t>	Leukocyte adhesion deficiency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75775" y="1040509"/>
            <a:ext cx="540088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Approach</a:t>
            </a:r>
          </a:p>
          <a:p>
            <a:endParaRPr lang="en-US" sz="2400" dirty="0"/>
          </a:p>
          <a:p>
            <a:r>
              <a:rPr lang="en-US" sz="2400" b="1" dirty="0" err="1"/>
              <a:t>Busulfan</a:t>
            </a:r>
            <a:r>
              <a:rPr lang="en-US" sz="2400" dirty="0"/>
              <a:t> based conditioning regimen (for stem cell kill)</a:t>
            </a:r>
          </a:p>
          <a:p>
            <a:endParaRPr lang="en-US" sz="1000" dirty="0"/>
          </a:p>
          <a:p>
            <a:r>
              <a:rPr lang="en-US" sz="2400" dirty="0"/>
              <a:t>Paired with </a:t>
            </a:r>
            <a:r>
              <a:rPr lang="en-US" sz="2400" b="1" dirty="0"/>
              <a:t>cyclophosphamide</a:t>
            </a:r>
            <a:r>
              <a:rPr lang="en-US" sz="2400" dirty="0"/>
              <a:t> or </a:t>
            </a:r>
            <a:r>
              <a:rPr lang="en-US" sz="2400" b="1" dirty="0" err="1"/>
              <a:t>fludarabine</a:t>
            </a:r>
            <a:r>
              <a:rPr lang="en-US" sz="2400" dirty="0"/>
              <a:t> (to prevent rejection)</a:t>
            </a:r>
          </a:p>
          <a:p>
            <a:endParaRPr lang="en-US" sz="1000" dirty="0"/>
          </a:p>
          <a:p>
            <a:r>
              <a:rPr lang="en-US" sz="2400" dirty="0" err="1"/>
              <a:t>Pharmacokinetically</a:t>
            </a:r>
            <a:r>
              <a:rPr lang="en-US" sz="2400" dirty="0"/>
              <a:t> adjusted IV </a:t>
            </a:r>
            <a:r>
              <a:rPr lang="en-US" sz="2400" dirty="0" err="1"/>
              <a:t>busulfan</a:t>
            </a:r>
            <a:r>
              <a:rPr lang="en-US" sz="2400" dirty="0"/>
              <a:t> is now standard in most pediatric centers</a:t>
            </a:r>
          </a:p>
          <a:p>
            <a:endParaRPr lang="en-US" sz="1000" dirty="0"/>
          </a:p>
          <a:p>
            <a:r>
              <a:rPr lang="en-US" sz="2400" dirty="0"/>
              <a:t>ATG or </a:t>
            </a:r>
            <a:r>
              <a:rPr lang="en-US" sz="2400" dirty="0" err="1"/>
              <a:t>Campath</a:t>
            </a:r>
            <a:r>
              <a:rPr lang="en-US" sz="2400" dirty="0"/>
              <a:t> may also be used as further rejection/GVHD prevention</a:t>
            </a:r>
          </a:p>
        </p:txBody>
      </p:sp>
    </p:spTree>
    <p:extLst>
      <p:ext uri="{BB962C8B-B14F-4D97-AF65-F5344CB8AC3E}">
        <p14:creationId xmlns:p14="http://schemas.microsoft.com/office/powerpoint/2010/main" val="119568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" y="159937"/>
            <a:ext cx="11623676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6600"/>
                </a:solidFill>
              </a:rPr>
              <a:t>Approach to transplant for SCID (for boards purposes)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035468"/>
            <a:ext cx="112351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Tx/>
              <a:buChar char="•"/>
            </a:pPr>
            <a:r>
              <a:rPr lang="en-US" sz="2400" dirty="0"/>
              <a:t> The profound lack of functional T cells obviates the need for conditioning, particularly with matched sibling donors</a:t>
            </a:r>
          </a:p>
          <a:p>
            <a:pPr>
              <a:buFontTx/>
              <a:buChar char="•"/>
            </a:pPr>
            <a:r>
              <a:rPr lang="en-US" sz="2400" dirty="0"/>
              <a:t> HSC and other progenitors can engraft in the thymus and generate T cells</a:t>
            </a:r>
          </a:p>
          <a:p>
            <a:pPr>
              <a:buFontTx/>
              <a:buChar char="•"/>
            </a:pPr>
            <a:r>
              <a:rPr lang="en-US" sz="2400" dirty="0"/>
              <a:t> A variety of donors and conditioning approaches can be used to cure SCID with HSCT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34578" y="2796213"/>
            <a:ext cx="790733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u="sng" dirty="0"/>
              <a:t>donor</a:t>
            </a:r>
            <a:r>
              <a:rPr lang="en-US" sz="2400" dirty="0"/>
              <a:t>			</a:t>
            </a:r>
            <a:r>
              <a:rPr lang="en-US" sz="2400" u="sng" dirty="0"/>
              <a:t>conditioning</a:t>
            </a:r>
            <a:r>
              <a:rPr lang="en-US" sz="2400" dirty="0"/>
              <a:t>?		</a:t>
            </a:r>
            <a:r>
              <a:rPr lang="en-US" sz="2400" u="sng" dirty="0"/>
              <a:t>T cell depletion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b="1" dirty="0"/>
              <a:t>*matched sibling	no			no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haploidentical</a:t>
            </a:r>
            <a:r>
              <a:rPr lang="en-US" sz="2400" dirty="0"/>
              <a:t>		no			YES </a:t>
            </a:r>
            <a:r>
              <a:rPr lang="en-US" sz="1800" dirty="0"/>
              <a:t>(historically)</a:t>
            </a:r>
          </a:p>
          <a:p>
            <a:r>
              <a:rPr lang="en-US" sz="2400" dirty="0"/>
              <a:t>parent						</a:t>
            </a:r>
            <a:r>
              <a:rPr lang="en-US" sz="1800" dirty="0"/>
              <a:t>to prevent lethal GVHD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unrelated		YES			either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005978" y="3329613"/>
            <a:ext cx="8305800" cy="838200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1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Immunology and immunodeficiency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Normal lymphocyte development and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Immunocompromise</a:t>
            </a:r>
            <a:r>
              <a:rPr lang="en-US" dirty="0"/>
              <a:t> in hematology/oncology/transplant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Diagnosis, management and treatment of infections in the </a:t>
            </a:r>
            <a:r>
              <a:rPr lang="en-US" dirty="0" err="1"/>
              <a:t>immunocompromised</a:t>
            </a:r>
            <a:r>
              <a:rPr lang="en-US" dirty="0"/>
              <a:t> host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Primary immunodeficiency states made easy</a:t>
            </a:r>
          </a:p>
        </p:txBody>
      </p:sp>
    </p:spTree>
    <p:extLst>
      <p:ext uri="{BB962C8B-B14F-4D97-AF65-F5344CB8AC3E}">
        <p14:creationId xmlns:p14="http://schemas.microsoft.com/office/powerpoint/2010/main" val="1505432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9991" y="611256"/>
            <a:ext cx="11799515" cy="56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marL="230188" indent="-230188"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Lehrnbecher</a:t>
            </a:r>
            <a:r>
              <a:rPr lang="en-US" sz="1400" dirty="0">
                <a:solidFill>
                  <a:srgbClr val="000000"/>
                </a:solidFill>
              </a:rPr>
              <a:t> T, Robinson P, Fisher B, Alexander S, </a:t>
            </a:r>
            <a:r>
              <a:rPr lang="en-US" sz="1400" dirty="0" err="1">
                <a:solidFill>
                  <a:srgbClr val="000000"/>
                </a:solidFill>
              </a:rPr>
              <a:t>Ammann</a:t>
            </a:r>
            <a:r>
              <a:rPr lang="en-US" sz="1400" dirty="0">
                <a:solidFill>
                  <a:srgbClr val="000000"/>
                </a:solidFill>
              </a:rPr>
              <a:t> RA, </a:t>
            </a:r>
            <a:r>
              <a:rPr lang="en-US" sz="1400" dirty="0" err="1">
                <a:solidFill>
                  <a:srgbClr val="000000"/>
                </a:solidFill>
              </a:rPr>
              <a:t>Beauchemin</a:t>
            </a:r>
            <a:r>
              <a:rPr lang="en-US" sz="1400" dirty="0">
                <a:solidFill>
                  <a:srgbClr val="000000"/>
                </a:solidFill>
              </a:rPr>
              <a:t> M, et al. Guideline for the Management of Fever and Neutropenia in Children with Cancer and Hematopoietic Stem-Cell Transplantation Recipients: 2017 Update. J </a:t>
            </a:r>
            <a:r>
              <a:rPr lang="en-US" sz="1400" dirty="0" err="1">
                <a:solidFill>
                  <a:srgbClr val="000000"/>
                </a:solidFill>
              </a:rPr>
              <a:t>Clin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Oncol</a:t>
            </a:r>
            <a:r>
              <a:rPr lang="en-US" sz="1400" dirty="0">
                <a:solidFill>
                  <a:srgbClr val="000000"/>
                </a:solidFill>
              </a:rPr>
              <a:t>. 2017 Jun 20;35(18):2082–94. </a:t>
            </a:r>
          </a:p>
          <a:p>
            <a:pPr marL="230188" indent="-230188"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Lehrnbecher</a:t>
            </a:r>
            <a:r>
              <a:rPr lang="en-US" sz="1400" dirty="0">
                <a:solidFill>
                  <a:srgbClr val="000000"/>
                </a:solidFill>
              </a:rPr>
              <a:t> T, Fisher BT, Phillips B, Alexander S, </a:t>
            </a:r>
            <a:r>
              <a:rPr lang="en-US" sz="1400" dirty="0" err="1">
                <a:solidFill>
                  <a:srgbClr val="000000"/>
                </a:solidFill>
              </a:rPr>
              <a:t>Ammann</a:t>
            </a:r>
            <a:r>
              <a:rPr lang="en-US" sz="1400" dirty="0">
                <a:solidFill>
                  <a:srgbClr val="000000"/>
                </a:solidFill>
              </a:rPr>
              <a:t> RA, </a:t>
            </a:r>
            <a:r>
              <a:rPr lang="en-US" sz="1400" dirty="0" err="1">
                <a:solidFill>
                  <a:srgbClr val="000000"/>
                </a:solidFill>
              </a:rPr>
              <a:t>Beauchemin</a:t>
            </a:r>
            <a:r>
              <a:rPr lang="en-US" sz="1400" dirty="0">
                <a:solidFill>
                  <a:srgbClr val="000000"/>
                </a:solidFill>
              </a:rPr>
              <a:t> M, et al. Guideline for Antibacterial Prophylaxis Administration in Pediatric Cancer and Hematopoietic Stem Cell Transplantation. CLIN INFECT DIS. 5 ed. 2019 Nov 2;71(1):226–36. </a:t>
            </a:r>
          </a:p>
          <a:p>
            <a:pPr marL="230188" indent="-230188"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Science M, Robinson PD, MacDonald T, </a:t>
            </a:r>
            <a:r>
              <a:rPr lang="en-US" sz="1400" dirty="0" err="1">
                <a:solidFill>
                  <a:srgbClr val="000000"/>
                </a:solidFill>
              </a:rPr>
              <a:t>Rassekh</a:t>
            </a:r>
            <a:r>
              <a:rPr lang="en-US" sz="1400" dirty="0">
                <a:solidFill>
                  <a:srgbClr val="000000"/>
                </a:solidFill>
              </a:rPr>
              <a:t> SR, Dupuis LL, Sung L. Guideline for primary antifungal prophylaxis for pediatric patients with cancer or hematopoietic stem cell transplant recipients. </a:t>
            </a:r>
            <a:r>
              <a:rPr lang="en-US" sz="1400" dirty="0" err="1">
                <a:solidFill>
                  <a:srgbClr val="000000"/>
                </a:solidFill>
              </a:rPr>
              <a:t>Pediatr</a:t>
            </a:r>
            <a:r>
              <a:rPr lang="en-US" sz="1400" dirty="0">
                <a:solidFill>
                  <a:srgbClr val="000000"/>
                </a:solidFill>
              </a:rPr>
              <a:t> Blood Cancer. 2013 Nov 26;61(3):393–400. </a:t>
            </a:r>
          </a:p>
          <a:p>
            <a:pPr marL="230188" indent="-230188"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Lehrnbecher</a:t>
            </a:r>
            <a:r>
              <a:rPr lang="en-US" sz="1400" dirty="0">
                <a:solidFill>
                  <a:srgbClr val="000000"/>
                </a:solidFill>
              </a:rPr>
              <a:t> T, Fisher BT, Phillips B, </a:t>
            </a:r>
            <a:r>
              <a:rPr lang="en-US" sz="1400" dirty="0" err="1">
                <a:solidFill>
                  <a:srgbClr val="000000"/>
                </a:solidFill>
              </a:rPr>
              <a:t>Beauchemin</a:t>
            </a:r>
            <a:r>
              <a:rPr lang="en-US" sz="1400" dirty="0">
                <a:solidFill>
                  <a:srgbClr val="000000"/>
                </a:solidFill>
              </a:rPr>
              <a:t> M, </a:t>
            </a:r>
            <a:r>
              <a:rPr lang="en-US" sz="1400" dirty="0" err="1">
                <a:solidFill>
                  <a:srgbClr val="000000"/>
                </a:solidFill>
              </a:rPr>
              <a:t>Carlesse</a:t>
            </a:r>
            <a:r>
              <a:rPr lang="en-US" sz="1400" dirty="0">
                <a:solidFill>
                  <a:srgbClr val="000000"/>
                </a:solidFill>
              </a:rPr>
              <a:t> F, </a:t>
            </a:r>
            <a:r>
              <a:rPr lang="en-US" sz="1400" dirty="0" err="1">
                <a:solidFill>
                  <a:srgbClr val="000000"/>
                </a:solidFill>
              </a:rPr>
              <a:t>Castagnola</a:t>
            </a:r>
            <a:r>
              <a:rPr lang="en-US" sz="1400" dirty="0">
                <a:solidFill>
                  <a:srgbClr val="000000"/>
                </a:solidFill>
              </a:rPr>
              <a:t> E, et al. Clinical Practice Guideline for Systemic Antifungal Prophylaxis in Pediatric Patients With Cancer and Hematopoietic Stem-Cell Transplantation Recipients. J </a:t>
            </a:r>
            <a:r>
              <a:rPr lang="en-US" sz="1400" dirty="0" err="1">
                <a:solidFill>
                  <a:srgbClr val="000000"/>
                </a:solidFill>
              </a:rPr>
              <a:t>Clin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Oncol</a:t>
            </a:r>
            <a:r>
              <a:rPr lang="en-US" sz="1400" dirty="0">
                <a:solidFill>
                  <a:srgbClr val="000000"/>
                </a:solidFill>
              </a:rPr>
              <a:t>. 2020 Sep 20;38(27):3205–16. 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Dvorak CC and Steinbach WJ. Opportunistic infections in hematopoietic stem cell transplantation. In: </a:t>
            </a:r>
            <a:r>
              <a:rPr lang="en-US" sz="1400" dirty="0" err="1"/>
              <a:t>Feigin</a:t>
            </a:r>
            <a:r>
              <a:rPr lang="en-US" sz="1400" dirty="0"/>
              <a:t>, Cherry, </a:t>
            </a:r>
            <a:r>
              <a:rPr lang="en-US" sz="1400" dirty="0" err="1"/>
              <a:t>Demmler</a:t>
            </a:r>
            <a:r>
              <a:rPr lang="en-US" sz="1400" dirty="0"/>
              <a:t>-Harrison, Kaplan, editors. Textbook of Pediatric Infectious Diseases, 8th edition.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Bonilla FA, </a:t>
            </a:r>
            <a:r>
              <a:rPr lang="en-US" sz="1400" dirty="0" err="1"/>
              <a:t>Notarangelo</a:t>
            </a:r>
            <a:r>
              <a:rPr lang="en-US" sz="1400" dirty="0"/>
              <a:t> LD.  Primary Immunodeficiency Diseases.  In: Nathan and </a:t>
            </a:r>
            <a:r>
              <a:rPr lang="en-US" sz="1400" dirty="0" err="1"/>
              <a:t>Oski’s</a:t>
            </a:r>
            <a:r>
              <a:rPr lang="en-US" sz="1400" dirty="0"/>
              <a:t> Hematology and Oncology of Infancy and Childhood.  Philadelphia: WB Saunders; 2014. Chapter 24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Comans</a:t>
            </a:r>
            <a:r>
              <a:rPr lang="en-US" sz="1400" dirty="0"/>
              <a:t>-Bitter WM, de Groot R, van den </a:t>
            </a:r>
            <a:r>
              <a:rPr lang="en-US" sz="1400" dirty="0" err="1"/>
              <a:t>Beemd</a:t>
            </a:r>
            <a:r>
              <a:rPr lang="en-US" sz="1400" dirty="0"/>
              <a:t> R, </a:t>
            </a:r>
            <a:r>
              <a:rPr lang="en-US" sz="1400" dirty="0" err="1"/>
              <a:t>Neijens</a:t>
            </a:r>
            <a:r>
              <a:rPr lang="en-US" sz="1400" dirty="0"/>
              <a:t> HJ, Hop WCJ, </a:t>
            </a:r>
            <a:r>
              <a:rPr lang="en-US" sz="1400" dirty="0" err="1"/>
              <a:t>Groeneveld</a:t>
            </a:r>
            <a:r>
              <a:rPr lang="en-US" sz="1400" dirty="0"/>
              <a:t> K, </a:t>
            </a:r>
            <a:r>
              <a:rPr lang="en-US" sz="1400" dirty="0" err="1"/>
              <a:t>Hooijkaas</a:t>
            </a:r>
            <a:r>
              <a:rPr lang="en-US" sz="1400" dirty="0"/>
              <a:t> H, van </a:t>
            </a:r>
            <a:r>
              <a:rPr lang="en-US" sz="1400" dirty="0" err="1"/>
              <a:t>Dongen</a:t>
            </a:r>
            <a:r>
              <a:rPr lang="en-US" sz="1400" dirty="0"/>
              <a:t> JJM.  </a:t>
            </a:r>
            <a:r>
              <a:rPr lang="en-US" sz="1400" dirty="0" err="1"/>
              <a:t>Immunophenotyping</a:t>
            </a:r>
            <a:r>
              <a:rPr lang="en-US" sz="1400" dirty="0"/>
              <a:t> of blood lymphocytes in childhood.  1997. Journal of Pediatrics 130 (3): 338-393.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Jolliff</a:t>
            </a:r>
            <a:r>
              <a:rPr lang="en-US" sz="1400" dirty="0"/>
              <a:t> CR, Cost KM, </a:t>
            </a:r>
            <a:r>
              <a:rPr lang="en-US" sz="1400" dirty="0" err="1"/>
              <a:t>Stivrins</a:t>
            </a:r>
            <a:r>
              <a:rPr lang="en-US" sz="1400" dirty="0"/>
              <a:t> PC, Grossman PP, Nolte CR, Franco SM, et al. Reference intervals for serum </a:t>
            </a:r>
            <a:r>
              <a:rPr lang="en-US" sz="1400" dirty="0" err="1"/>
              <a:t>IgG</a:t>
            </a:r>
            <a:r>
              <a:rPr lang="en-US" sz="1400" dirty="0"/>
              <a:t>, IgA, </a:t>
            </a:r>
            <a:r>
              <a:rPr lang="en-US" sz="1400" dirty="0" err="1"/>
              <a:t>IgM</a:t>
            </a:r>
            <a:r>
              <a:rPr lang="en-US" sz="1400" dirty="0"/>
              <a:t>, C3, and C4 as determined by rate </a:t>
            </a:r>
            <a:r>
              <a:rPr lang="en-US" sz="1400" dirty="0" err="1"/>
              <a:t>nephelometry</a:t>
            </a:r>
            <a:r>
              <a:rPr lang="en-US" sz="1400" dirty="0"/>
              <a:t>. </a:t>
            </a:r>
            <a:r>
              <a:rPr lang="en-US" sz="1400" dirty="0" err="1"/>
              <a:t>Clin</a:t>
            </a:r>
            <a:r>
              <a:rPr lang="en-US" sz="1400" dirty="0"/>
              <a:t> Chem. 1982;28(1):126–8. 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Tangye</a:t>
            </a:r>
            <a:r>
              <a:rPr lang="en-US" sz="1400" dirty="0"/>
              <a:t> SG, Al-</a:t>
            </a:r>
            <a:r>
              <a:rPr lang="en-US" sz="1400" dirty="0" err="1"/>
              <a:t>Herz</a:t>
            </a:r>
            <a:r>
              <a:rPr lang="en-US" sz="1400" dirty="0"/>
              <a:t> W, </a:t>
            </a:r>
            <a:r>
              <a:rPr lang="en-US" sz="1400" dirty="0" err="1"/>
              <a:t>Bousfiha</a:t>
            </a:r>
            <a:r>
              <a:rPr lang="en-US" sz="1400" dirty="0"/>
              <a:t> A, </a:t>
            </a:r>
            <a:r>
              <a:rPr lang="en-US" sz="1400" dirty="0" err="1"/>
              <a:t>Chatila</a:t>
            </a:r>
            <a:r>
              <a:rPr lang="en-US" sz="1400" dirty="0"/>
              <a:t> T, Cunningham-Rundles C, </a:t>
            </a:r>
            <a:r>
              <a:rPr lang="en-US" sz="1400" dirty="0" err="1"/>
              <a:t>Etzioni</a:t>
            </a:r>
            <a:r>
              <a:rPr lang="en-US" sz="1400" dirty="0"/>
              <a:t> A, et al. Human Inborn Errors of Immunity: 2019 Update on the Classification from the International Union of Immunological Societies Expert Committee.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Immunol</a:t>
            </a:r>
            <a:r>
              <a:rPr lang="en-US" sz="1400" dirty="0"/>
              <a:t>. 2020 Jan 17. Cunningham-Rundles. How I treat common variable immune deficiency. Blood (2010) vol. 116 (1) pp. 7-15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Cunningham-Rundles. Autoimmunity in primary immune deficiency: taking lessons from our patients.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Exp</a:t>
            </a:r>
            <a:r>
              <a:rPr lang="en-US" sz="1400" dirty="0"/>
              <a:t> </a:t>
            </a:r>
            <a:r>
              <a:rPr lang="en-US" sz="1400" dirty="0" err="1"/>
              <a:t>Immunol</a:t>
            </a:r>
            <a:r>
              <a:rPr lang="en-US" sz="1400" dirty="0"/>
              <a:t> (2011) vol. 164 </a:t>
            </a:r>
            <a:r>
              <a:rPr lang="en-US" sz="1400" dirty="0" err="1"/>
              <a:t>Suppl</a:t>
            </a:r>
            <a:r>
              <a:rPr lang="en-US" sz="1400" dirty="0"/>
              <a:t> 2 pp. 6-11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Oliveira et al. Revised diagnostic criteria and classification for the autoimmune </a:t>
            </a:r>
            <a:r>
              <a:rPr lang="en-US" sz="1400" dirty="0" err="1"/>
              <a:t>lymphoproliferative</a:t>
            </a:r>
            <a:r>
              <a:rPr lang="en-US" sz="1400" dirty="0"/>
              <a:t> syndrome (ALPS): report from the 2009 NIH International Workshop. Blood (2010) vol. 116 (14) pp. e35-40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6380" y="175986"/>
            <a:ext cx="10515600" cy="364053"/>
          </a:xfrm>
        </p:spPr>
        <p:txBody>
          <a:bodyPr/>
          <a:lstStyle/>
          <a:p>
            <a:r>
              <a:rPr lang="en-US" sz="32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66616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63363" y="3954879"/>
            <a:ext cx="8578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dirty="0">
                <a:latin typeface="Papyrus" charset="0"/>
              </a:rPr>
              <a:t>Questions?  E-mail:</a:t>
            </a:r>
          </a:p>
          <a:p>
            <a:pPr algn="ctr"/>
            <a:r>
              <a:rPr lang="en-US" sz="4000" dirty="0">
                <a:solidFill>
                  <a:schemeClr val="accent2"/>
                </a:solidFill>
                <a:latin typeface="Papyrus" charset="0"/>
              </a:rPr>
              <a:t>sung-yun.pai@nih.gov</a:t>
            </a:r>
            <a:endParaRPr lang="en-US" sz="4000" dirty="0">
              <a:latin typeface="Papyrus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96539" y="1059279"/>
            <a:ext cx="1079582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400" dirty="0"/>
              <a:t>Immunology and Immunodeficiency for the Pediatric Hematologist-Oncologist</a:t>
            </a:r>
          </a:p>
        </p:txBody>
      </p:sp>
    </p:spTree>
    <p:extLst>
      <p:ext uri="{BB962C8B-B14F-4D97-AF65-F5344CB8AC3E}">
        <p14:creationId xmlns:p14="http://schemas.microsoft.com/office/powerpoint/2010/main" val="34592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5"/>
          <p:cNvSpPr>
            <a:spLocks noChangeShapeType="1"/>
          </p:cNvSpPr>
          <p:nvPr/>
        </p:nvSpPr>
        <p:spPr bwMode="auto">
          <a:xfrm>
            <a:off x="4299042" y="4052282"/>
            <a:ext cx="1991698" cy="35525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4222842" y="3802042"/>
            <a:ext cx="2082665" cy="2164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81"/>
          <p:cNvSpPr>
            <a:spLocks/>
          </p:cNvSpPr>
          <p:nvPr/>
        </p:nvSpPr>
        <p:spPr bwMode="auto">
          <a:xfrm>
            <a:off x="2790820" y="3275514"/>
            <a:ext cx="1217612" cy="1187450"/>
          </a:xfrm>
          <a:custGeom>
            <a:avLst/>
            <a:gdLst>
              <a:gd name="T0" fmla="*/ 1778 w 3677"/>
              <a:gd name="T1" fmla="*/ 658 h 4153"/>
              <a:gd name="T2" fmla="*/ 1725 w 3677"/>
              <a:gd name="T3" fmla="*/ 578 h 4153"/>
              <a:gd name="T4" fmla="*/ 1707 w 3677"/>
              <a:gd name="T5" fmla="*/ 551 h 4153"/>
              <a:gd name="T6" fmla="*/ 1583 w 3677"/>
              <a:gd name="T7" fmla="*/ 462 h 4153"/>
              <a:gd name="T8" fmla="*/ 1289 w 3677"/>
              <a:gd name="T9" fmla="*/ 142 h 4153"/>
              <a:gd name="T10" fmla="*/ 1156 w 3677"/>
              <a:gd name="T11" fmla="*/ 80 h 4153"/>
              <a:gd name="T12" fmla="*/ 907 w 3677"/>
              <a:gd name="T13" fmla="*/ 71 h 4153"/>
              <a:gd name="T14" fmla="*/ 694 w 3677"/>
              <a:gd name="T15" fmla="*/ 98 h 4153"/>
              <a:gd name="T16" fmla="*/ 614 w 3677"/>
              <a:gd name="T17" fmla="*/ 124 h 4153"/>
              <a:gd name="T18" fmla="*/ 587 w 3677"/>
              <a:gd name="T19" fmla="*/ 133 h 4153"/>
              <a:gd name="T20" fmla="*/ 409 w 3677"/>
              <a:gd name="T21" fmla="*/ 382 h 4153"/>
              <a:gd name="T22" fmla="*/ 178 w 3677"/>
              <a:gd name="T23" fmla="*/ 631 h 4153"/>
              <a:gd name="T24" fmla="*/ 134 w 3677"/>
              <a:gd name="T25" fmla="*/ 773 h 4153"/>
              <a:gd name="T26" fmla="*/ 63 w 3677"/>
              <a:gd name="T27" fmla="*/ 987 h 4153"/>
              <a:gd name="T28" fmla="*/ 18 w 3677"/>
              <a:gd name="T29" fmla="*/ 1556 h 4153"/>
              <a:gd name="T30" fmla="*/ 0 w 3677"/>
              <a:gd name="T31" fmla="*/ 1778 h 4153"/>
              <a:gd name="T32" fmla="*/ 18 w 3677"/>
              <a:gd name="T33" fmla="*/ 2249 h 4153"/>
              <a:gd name="T34" fmla="*/ 98 w 3677"/>
              <a:gd name="T35" fmla="*/ 2542 h 4153"/>
              <a:gd name="T36" fmla="*/ 152 w 3677"/>
              <a:gd name="T37" fmla="*/ 2729 h 4153"/>
              <a:gd name="T38" fmla="*/ 214 w 3677"/>
              <a:gd name="T39" fmla="*/ 2978 h 4153"/>
              <a:gd name="T40" fmla="*/ 347 w 3677"/>
              <a:gd name="T41" fmla="*/ 3271 h 4153"/>
              <a:gd name="T42" fmla="*/ 472 w 3677"/>
              <a:gd name="T43" fmla="*/ 3520 h 4153"/>
              <a:gd name="T44" fmla="*/ 640 w 3677"/>
              <a:gd name="T45" fmla="*/ 3636 h 4153"/>
              <a:gd name="T46" fmla="*/ 756 w 3677"/>
              <a:gd name="T47" fmla="*/ 3787 h 4153"/>
              <a:gd name="T48" fmla="*/ 872 w 3677"/>
              <a:gd name="T49" fmla="*/ 3911 h 4153"/>
              <a:gd name="T50" fmla="*/ 1183 w 3677"/>
              <a:gd name="T51" fmla="*/ 3947 h 4153"/>
              <a:gd name="T52" fmla="*/ 1334 w 3677"/>
              <a:gd name="T53" fmla="*/ 3938 h 4153"/>
              <a:gd name="T54" fmla="*/ 1725 w 3677"/>
              <a:gd name="T55" fmla="*/ 3520 h 4153"/>
              <a:gd name="T56" fmla="*/ 1796 w 3677"/>
              <a:gd name="T57" fmla="*/ 3351 h 4153"/>
              <a:gd name="T58" fmla="*/ 1849 w 3677"/>
              <a:gd name="T59" fmla="*/ 3244 h 4153"/>
              <a:gd name="T60" fmla="*/ 1858 w 3677"/>
              <a:gd name="T61" fmla="*/ 3173 h 4153"/>
              <a:gd name="T62" fmla="*/ 1867 w 3677"/>
              <a:gd name="T63" fmla="*/ 3040 h 4153"/>
              <a:gd name="T64" fmla="*/ 1903 w 3677"/>
              <a:gd name="T65" fmla="*/ 3129 h 4153"/>
              <a:gd name="T66" fmla="*/ 1956 w 3677"/>
              <a:gd name="T67" fmla="*/ 3342 h 4153"/>
              <a:gd name="T68" fmla="*/ 2187 w 3677"/>
              <a:gd name="T69" fmla="*/ 3742 h 4153"/>
              <a:gd name="T70" fmla="*/ 2214 w 3677"/>
              <a:gd name="T71" fmla="*/ 3796 h 4153"/>
              <a:gd name="T72" fmla="*/ 2267 w 3677"/>
              <a:gd name="T73" fmla="*/ 3813 h 4153"/>
              <a:gd name="T74" fmla="*/ 2498 w 3677"/>
              <a:gd name="T75" fmla="*/ 3938 h 4153"/>
              <a:gd name="T76" fmla="*/ 3236 w 3677"/>
              <a:gd name="T77" fmla="*/ 3902 h 4153"/>
              <a:gd name="T78" fmla="*/ 3298 w 3677"/>
              <a:gd name="T79" fmla="*/ 3778 h 4153"/>
              <a:gd name="T80" fmla="*/ 3449 w 3677"/>
              <a:gd name="T81" fmla="*/ 3164 h 4153"/>
              <a:gd name="T82" fmla="*/ 3520 w 3677"/>
              <a:gd name="T83" fmla="*/ 2711 h 4153"/>
              <a:gd name="T84" fmla="*/ 3556 w 3677"/>
              <a:gd name="T85" fmla="*/ 2453 h 4153"/>
              <a:gd name="T86" fmla="*/ 3609 w 3677"/>
              <a:gd name="T87" fmla="*/ 1600 h 4153"/>
              <a:gd name="T88" fmla="*/ 3672 w 3677"/>
              <a:gd name="T89" fmla="*/ 1244 h 4153"/>
              <a:gd name="T90" fmla="*/ 3583 w 3677"/>
              <a:gd name="T91" fmla="*/ 1004 h 4153"/>
              <a:gd name="T92" fmla="*/ 3467 w 3677"/>
              <a:gd name="T93" fmla="*/ 613 h 4153"/>
              <a:gd name="T94" fmla="*/ 3449 w 3677"/>
              <a:gd name="T95" fmla="*/ 471 h 4153"/>
              <a:gd name="T96" fmla="*/ 3414 w 3677"/>
              <a:gd name="T97" fmla="*/ 427 h 4153"/>
              <a:gd name="T98" fmla="*/ 3352 w 3677"/>
              <a:gd name="T99" fmla="*/ 329 h 4153"/>
              <a:gd name="T100" fmla="*/ 3325 w 3677"/>
              <a:gd name="T101" fmla="*/ 249 h 4153"/>
              <a:gd name="T102" fmla="*/ 3076 w 3677"/>
              <a:gd name="T103" fmla="*/ 124 h 4153"/>
              <a:gd name="T104" fmla="*/ 3014 w 3677"/>
              <a:gd name="T105" fmla="*/ 62 h 4153"/>
              <a:gd name="T106" fmla="*/ 2889 w 3677"/>
              <a:gd name="T107" fmla="*/ 0 h 4153"/>
              <a:gd name="T108" fmla="*/ 2489 w 3677"/>
              <a:gd name="T109" fmla="*/ 80 h 4153"/>
              <a:gd name="T110" fmla="*/ 2152 w 3677"/>
              <a:gd name="T111" fmla="*/ 293 h 4153"/>
              <a:gd name="T112" fmla="*/ 2000 w 3677"/>
              <a:gd name="T113" fmla="*/ 409 h 4153"/>
              <a:gd name="T114" fmla="*/ 1956 w 3677"/>
              <a:gd name="T115" fmla="*/ 444 h 4153"/>
              <a:gd name="T116" fmla="*/ 1903 w 3677"/>
              <a:gd name="T117" fmla="*/ 489 h 4153"/>
              <a:gd name="T118" fmla="*/ 1849 w 3677"/>
              <a:gd name="T119" fmla="*/ 569 h 4153"/>
              <a:gd name="T120" fmla="*/ 1823 w 3677"/>
              <a:gd name="T121" fmla="*/ 711 h 4153"/>
              <a:gd name="T122" fmla="*/ 1778 w 3677"/>
              <a:gd name="T123" fmla="*/ 658 h 4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677"/>
              <a:gd name="T187" fmla="*/ 0 h 4153"/>
              <a:gd name="T188" fmla="*/ 3677 w 3677"/>
              <a:gd name="T189" fmla="*/ 4153 h 4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677" h="4153">
                <a:moveTo>
                  <a:pt x="1778" y="658"/>
                </a:moveTo>
                <a:cubicBezTo>
                  <a:pt x="1713" y="557"/>
                  <a:pt x="1767" y="639"/>
                  <a:pt x="1725" y="578"/>
                </a:cubicBezTo>
                <a:cubicBezTo>
                  <a:pt x="1718" y="569"/>
                  <a:pt x="1716" y="555"/>
                  <a:pt x="1707" y="551"/>
                </a:cubicBezTo>
                <a:cubicBezTo>
                  <a:pt x="1655" y="524"/>
                  <a:pt x="1623" y="503"/>
                  <a:pt x="1583" y="462"/>
                </a:cubicBezTo>
                <a:cubicBezTo>
                  <a:pt x="1535" y="324"/>
                  <a:pt x="1396" y="230"/>
                  <a:pt x="1289" y="142"/>
                </a:cubicBezTo>
                <a:cubicBezTo>
                  <a:pt x="1256" y="114"/>
                  <a:pt x="1202" y="81"/>
                  <a:pt x="1156" y="80"/>
                </a:cubicBezTo>
                <a:cubicBezTo>
                  <a:pt x="1073" y="77"/>
                  <a:pt x="990" y="74"/>
                  <a:pt x="907" y="71"/>
                </a:cubicBezTo>
                <a:cubicBezTo>
                  <a:pt x="835" y="79"/>
                  <a:pt x="765" y="90"/>
                  <a:pt x="694" y="98"/>
                </a:cubicBezTo>
                <a:cubicBezTo>
                  <a:pt x="667" y="106"/>
                  <a:pt x="640" y="115"/>
                  <a:pt x="614" y="124"/>
                </a:cubicBezTo>
                <a:cubicBezTo>
                  <a:pt x="604" y="126"/>
                  <a:pt x="587" y="133"/>
                  <a:pt x="587" y="133"/>
                </a:cubicBezTo>
                <a:cubicBezTo>
                  <a:pt x="514" y="205"/>
                  <a:pt x="464" y="298"/>
                  <a:pt x="409" y="382"/>
                </a:cubicBezTo>
                <a:cubicBezTo>
                  <a:pt x="351" y="468"/>
                  <a:pt x="252" y="557"/>
                  <a:pt x="178" y="631"/>
                </a:cubicBezTo>
                <a:cubicBezTo>
                  <a:pt x="108" y="772"/>
                  <a:pt x="202" y="570"/>
                  <a:pt x="134" y="773"/>
                </a:cubicBezTo>
                <a:cubicBezTo>
                  <a:pt x="110" y="843"/>
                  <a:pt x="89" y="916"/>
                  <a:pt x="63" y="987"/>
                </a:cubicBezTo>
                <a:cubicBezTo>
                  <a:pt x="52" y="1177"/>
                  <a:pt x="34" y="1366"/>
                  <a:pt x="18" y="1556"/>
                </a:cubicBezTo>
                <a:cubicBezTo>
                  <a:pt x="11" y="1629"/>
                  <a:pt x="0" y="1778"/>
                  <a:pt x="0" y="1778"/>
                </a:cubicBezTo>
                <a:cubicBezTo>
                  <a:pt x="6" y="1935"/>
                  <a:pt x="5" y="2092"/>
                  <a:pt x="18" y="2249"/>
                </a:cubicBezTo>
                <a:cubicBezTo>
                  <a:pt x="25" y="2340"/>
                  <a:pt x="77" y="2452"/>
                  <a:pt x="98" y="2542"/>
                </a:cubicBezTo>
                <a:cubicBezTo>
                  <a:pt x="114" y="2705"/>
                  <a:pt x="89" y="2557"/>
                  <a:pt x="152" y="2729"/>
                </a:cubicBezTo>
                <a:cubicBezTo>
                  <a:pt x="180" y="2808"/>
                  <a:pt x="189" y="2896"/>
                  <a:pt x="214" y="2978"/>
                </a:cubicBezTo>
                <a:cubicBezTo>
                  <a:pt x="244" y="3079"/>
                  <a:pt x="310" y="3171"/>
                  <a:pt x="347" y="3271"/>
                </a:cubicBezTo>
                <a:cubicBezTo>
                  <a:pt x="373" y="3341"/>
                  <a:pt x="409" y="3481"/>
                  <a:pt x="472" y="3520"/>
                </a:cubicBezTo>
                <a:cubicBezTo>
                  <a:pt x="520" y="3549"/>
                  <a:pt x="599" y="3585"/>
                  <a:pt x="640" y="3636"/>
                </a:cubicBezTo>
                <a:cubicBezTo>
                  <a:pt x="679" y="3685"/>
                  <a:pt x="717" y="3736"/>
                  <a:pt x="756" y="3787"/>
                </a:cubicBezTo>
                <a:cubicBezTo>
                  <a:pt x="776" y="3813"/>
                  <a:pt x="828" y="3901"/>
                  <a:pt x="872" y="3911"/>
                </a:cubicBezTo>
                <a:cubicBezTo>
                  <a:pt x="970" y="3932"/>
                  <a:pt x="1082" y="3938"/>
                  <a:pt x="1183" y="3947"/>
                </a:cubicBezTo>
                <a:cubicBezTo>
                  <a:pt x="1233" y="3944"/>
                  <a:pt x="1283" y="3943"/>
                  <a:pt x="1334" y="3938"/>
                </a:cubicBezTo>
                <a:cubicBezTo>
                  <a:pt x="1539" y="3917"/>
                  <a:pt x="1659" y="3676"/>
                  <a:pt x="1725" y="3520"/>
                </a:cubicBezTo>
                <a:cubicBezTo>
                  <a:pt x="1748" y="3463"/>
                  <a:pt x="1770" y="3406"/>
                  <a:pt x="1796" y="3351"/>
                </a:cubicBezTo>
                <a:cubicBezTo>
                  <a:pt x="1812" y="3314"/>
                  <a:pt x="1849" y="3244"/>
                  <a:pt x="1849" y="3244"/>
                </a:cubicBezTo>
                <a:cubicBezTo>
                  <a:pt x="1852" y="3220"/>
                  <a:pt x="1855" y="3196"/>
                  <a:pt x="1858" y="3173"/>
                </a:cubicBezTo>
                <a:cubicBezTo>
                  <a:pt x="1861" y="3128"/>
                  <a:pt x="1835" y="3071"/>
                  <a:pt x="1867" y="3040"/>
                </a:cubicBezTo>
                <a:cubicBezTo>
                  <a:pt x="1889" y="3017"/>
                  <a:pt x="1891" y="3099"/>
                  <a:pt x="1903" y="3129"/>
                </a:cubicBezTo>
                <a:cubicBezTo>
                  <a:pt x="1928" y="3197"/>
                  <a:pt x="1927" y="3274"/>
                  <a:pt x="1956" y="3342"/>
                </a:cubicBezTo>
                <a:cubicBezTo>
                  <a:pt x="2079" y="3638"/>
                  <a:pt x="2060" y="3577"/>
                  <a:pt x="2187" y="3742"/>
                </a:cubicBezTo>
                <a:cubicBezTo>
                  <a:pt x="2199" y="3757"/>
                  <a:pt x="2197" y="3784"/>
                  <a:pt x="2214" y="3796"/>
                </a:cubicBezTo>
                <a:cubicBezTo>
                  <a:pt x="2229" y="3806"/>
                  <a:pt x="2250" y="3804"/>
                  <a:pt x="2267" y="3813"/>
                </a:cubicBezTo>
                <a:cubicBezTo>
                  <a:pt x="2344" y="3851"/>
                  <a:pt x="2415" y="3909"/>
                  <a:pt x="2498" y="3938"/>
                </a:cubicBezTo>
                <a:cubicBezTo>
                  <a:pt x="2674" y="4153"/>
                  <a:pt x="3011" y="3940"/>
                  <a:pt x="3236" y="3902"/>
                </a:cubicBezTo>
                <a:cubicBezTo>
                  <a:pt x="3276" y="3874"/>
                  <a:pt x="3278" y="3825"/>
                  <a:pt x="3298" y="3778"/>
                </a:cubicBezTo>
                <a:cubicBezTo>
                  <a:pt x="3335" y="3569"/>
                  <a:pt x="3414" y="3373"/>
                  <a:pt x="3449" y="3164"/>
                </a:cubicBezTo>
                <a:cubicBezTo>
                  <a:pt x="3456" y="2971"/>
                  <a:pt x="3456" y="2879"/>
                  <a:pt x="3520" y="2711"/>
                </a:cubicBezTo>
                <a:cubicBezTo>
                  <a:pt x="3528" y="2622"/>
                  <a:pt x="3547" y="2541"/>
                  <a:pt x="3556" y="2453"/>
                </a:cubicBezTo>
                <a:cubicBezTo>
                  <a:pt x="3561" y="2174"/>
                  <a:pt x="3556" y="1877"/>
                  <a:pt x="3609" y="1600"/>
                </a:cubicBezTo>
                <a:cubicBezTo>
                  <a:pt x="3677" y="1238"/>
                  <a:pt x="3636" y="1544"/>
                  <a:pt x="3672" y="1244"/>
                </a:cubicBezTo>
                <a:cubicBezTo>
                  <a:pt x="3608" y="1056"/>
                  <a:pt x="3640" y="1135"/>
                  <a:pt x="3583" y="1004"/>
                </a:cubicBezTo>
                <a:cubicBezTo>
                  <a:pt x="3554" y="865"/>
                  <a:pt x="3511" y="744"/>
                  <a:pt x="3467" y="613"/>
                </a:cubicBezTo>
                <a:cubicBezTo>
                  <a:pt x="3462" y="565"/>
                  <a:pt x="3471" y="512"/>
                  <a:pt x="3449" y="471"/>
                </a:cubicBezTo>
                <a:cubicBezTo>
                  <a:pt x="3439" y="454"/>
                  <a:pt x="3424" y="442"/>
                  <a:pt x="3414" y="427"/>
                </a:cubicBezTo>
                <a:cubicBezTo>
                  <a:pt x="3392" y="395"/>
                  <a:pt x="3369" y="363"/>
                  <a:pt x="3352" y="329"/>
                </a:cubicBezTo>
                <a:cubicBezTo>
                  <a:pt x="3339" y="303"/>
                  <a:pt x="3351" y="259"/>
                  <a:pt x="3325" y="249"/>
                </a:cubicBezTo>
                <a:cubicBezTo>
                  <a:pt x="3238" y="214"/>
                  <a:pt x="3162" y="159"/>
                  <a:pt x="3076" y="124"/>
                </a:cubicBezTo>
                <a:cubicBezTo>
                  <a:pt x="3055" y="103"/>
                  <a:pt x="3040" y="74"/>
                  <a:pt x="3014" y="62"/>
                </a:cubicBezTo>
                <a:cubicBezTo>
                  <a:pt x="2972" y="41"/>
                  <a:pt x="2889" y="0"/>
                  <a:pt x="2889" y="0"/>
                </a:cubicBezTo>
                <a:cubicBezTo>
                  <a:pt x="2754" y="8"/>
                  <a:pt x="2607" y="3"/>
                  <a:pt x="2489" y="80"/>
                </a:cubicBezTo>
                <a:cubicBezTo>
                  <a:pt x="2371" y="156"/>
                  <a:pt x="2295" y="256"/>
                  <a:pt x="2152" y="293"/>
                </a:cubicBezTo>
                <a:cubicBezTo>
                  <a:pt x="2095" y="326"/>
                  <a:pt x="2053" y="373"/>
                  <a:pt x="2000" y="409"/>
                </a:cubicBezTo>
                <a:cubicBezTo>
                  <a:pt x="1962" y="468"/>
                  <a:pt x="2007" y="410"/>
                  <a:pt x="1956" y="444"/>
                </a:cubicBezTo>
                <a:cubicBezTo>
                  <a:pt x="1936" y="456"/>
                  <a:pt x="1922" y="475"/>
                  <a:pt x="1903" y="489"/>
                </a:cubicBezTo>
                <a:cubicBezTo>
                  <a:pt x="1885" y="515"/>
                  <a:pt x="1855" y="537"/>
                  <a:pt x="1849" y="569"/>
                </a:cubicBezTo>
                <a:cubicBezTo>
                  <a:pt x="1839" y="616"/>
                  <a:pt x="1832" y="663"/>
                  <a:pt x="1823" y="711"/>
                </a:cubicBezTo>
                <a:cubicBezTo>
                  <a:pt x="1789" y="702"/>
                  <a:pt x="1756" y="701"/>
                  <a:pt x="1778" y="658"/>
                </a:cubicBezTo>
                <a:close/>
              </a:path>
            </a:pathLst>
          </a:custGeom>
          <a:gradFill rotWithShape="0">
            <a:gsLst>
              <a:gs pos="0">
                <a:srgbClr val="FF99CC"/>
              </a:gs>
              <a:gs pos="100000">
                <a:srgbClr val="FFDAA0"/>
              </a:gs>
            </a:gsLst>
            <a:lin ang="5400000" scaled="1"/>
          </a:gradFill>
          <a:ln w="9525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447165" y="1080482"/>
            <a:ext cx="1556477" cy="118566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389310" y="3686049"/>
            <a:ext cx="1505021" cy="1602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447166" y="4392771"/>
            <a:ext cx="1299496" cy="8417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358563" y="3949726"/>
            <a:ext cx="5006011" cy="13586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2470242" y="648682"/>
            <a:ext cx="381000" cy="254000"/>
            <a:chOff x="2544" y="384"/>
            <a:chExt cx="288" cy="192"/>
          </a:xfrm>
        </p:grpSpPr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2622642" y="801082"/>
            <a:ext cx="381000" cy="254000"/>
            <a:chOff x="2544" y="384"/>
            <a:chExt cx="288" cy="192"/>
          </a:xfrm>
        </p:grpSpPr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927442" y="623282"/>
            <a:ext cx="381000" cy="254000"/>
            <a:chOff x="2544" y="384"/>
            <a:chExt cx="288" cy="192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2851242" y="420082"/>
            <a:ext cx="381000" cy="254000"/>
            <a:chOff x="2544" y="384"/>
            <a:chExt cx="288" cy="192"/>
          </a:xfrm>
        </p:grpSpPr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3232242" y="775682"/>
            <a:ext cx="381000" cy="254000"/>
            <a:chOff x="2544" y="384"/>
            <a:chExt cx="288" cy="192"/>
          </a:xfrm>
        </p:grpSpPr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3308442" y="496282"/>
            <a:ext cx="381000" cy="254000"/>
            <a:chOff x="2544" y="384"/>
            <a:chExt cx="288" cy="192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544" y="384"/>
              <a:ext cx="288" cy="192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616" y="432"/>
              <a:ext cx="144" cy="96"/>
            </a:xfrm>
            <a:prstGeom prst="ellipse">
              <a:avLst/>
            </a:prstGeom>
            <a:solidFill>
              <a:srgbClr val="B722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2825861" y="54486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978261" y="52962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3470879" y="5650120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2978261" y="56772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3348014" y="5266761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3206861" y="55248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3130661" y="5829698"/>
            <a:ext cx="152400" cy="152400"/>
          </a:xfrm>
          <a:prstGeom prst="ellipse">
            <a:avLst/>
          </a:prstGeom>
          <a:gradFill rotWithShape="0">
            <a:gsLst>
              <a:gs pos="0">
                <a:srgbClr val="47182F"/>
              </a:gs>
              <a:gs pos="100000">
                <a:srgbClr val="9933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V="1">
            <a:off x="1388098" y="2842106"/>
            <a:ext cx="4873108" cy="487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7521564" y="5379097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B cells</a:t>
            </a:r>
          </a:p>
        </p:txBody>
      </p:sp>
      <p:sp>
        <p:nvSpPr>
          <p:cNvPr id="40" name="Text Box 58"/>
          <p:cNvSpPr txBox="1">
            <a:spLocks noChangeArrowheads="1"/>
          </p:cNvSpPr>
          <p:nvPr/>
        </p:nvSpPr>
        <p:spPr bwMode="auto">
          <a:xfrm>
            <a:off x="7102464" y="2469209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natural killer (NK) cells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7351702" y="3536009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CD3/CD4 T cell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7480289" y="4450409"/>
            <a:ext cx="1036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/>
              <a:t>CD3/CD8</a:t>
            </a:r>
          </a:p>
          <a:p>
            <a:pPr algn="ctr"/>
            <a:r>
              <a:rPr lang="en-US" sz="1800"/>
              <a:t>T cell</a:t>
            </a:r>
          </a:p>
        </p:txBody>
      </p:sp>
      <p:sp>
        <p:nvSpPr>
          <p:cNvPr id="43" name="Text Box 59"/>
          <p:cNvSpPr txBox="1">
            <a:spLocks noChangeArrowheads="1"/>
          </p:cNvSpPr>
          <p:nvPr/>
        </p:nvSpPr>
        <p:spPr bwMode="auto">
          <a:xfrm>
            <a:off x="2913537" y="3671282"/>
            <a:ext cx="957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u="sng" dirty="0">
                <a:latin typeface="Comic Sans MS" charset="0"/>
              </a:rPr>
              <a:t>thymus</a:t>
            </a:r>
          </a:p>
        </p:txBody>
      </p:sp>
      <p:grpSp>
        <p:nvGrpSpPr>
          <p:cNvPr id="44" name="Group 152"/>
          <p:cNvGrpSpPr>
            <a:grpSpLocks/>
          </p:cNvGrpSpPr>
          <p:nvPr/>
        </p:nvGrpSpPr>
        <p:grpSpPr bwMode="auto">
          <a:xfrm>
            <a:off x="6416664" y="3383609"/>
            <a:ext cx="685800" cy="609600"/>
            <a:chOff x="2592" y="2688"/>
            <a:chExt cx="432" cy="384"/>
          </a:xfrm>
        </p:grpSpPr>
        <p:grpSp>
          <p:nvGrpSpPr>
            <p:cNvPr id="45" name="Group 7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47" name="Oval 7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7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7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CD4</a:t>
              </a:r>
            </a:p>
          </p:txBody>
        </p:sp>
      </p:grpSp>
      <p:grpSp>
        <p:nvGrpSpPr>
          <p:cNvPr id="49" name="Group 129"/>
          <p:cNvGrpSpPr>
            <a:grpSpLocks noChangeAspect="1"/>
          </p:cNvGrpSpPr>
          <p:nvPr/>
        </p:nvGrpSpPr>
        <p:grpSpPr bwMode="auto">
          <a:xfrm>
            <a:off x="6380152" y="2545409"/>
            <a:ext cx="604837" cy="609600"/>
            <a:chOff x="3072" y="3168"/>
            <a:chExt cx="240" cy="240"/>
          </a:xfrm>
        </p:grpSpPr>
        <p:sp>
          <p:nvSpPr>
            <p:cNvPr id="50" name="Oval 13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51" name="Oval 13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52" name="Text Box 132"/>
          <p:cNvSpPr txBox="1">
            <a:spLocks noChangeArrowheads="1"/>
          </p:cNvSpPr>
          <p:nvPr/>
        </p:nvSpPr>
        <p:spPr bwMode="auto">
          <a:xfrm>
            <a:off x="6340464" y="265177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000">
                <a:solidFill>
                  <a:srgbClr val="FFFF00"/>
                </a:solidFill>
              </a:rPr>
              <a:t>CD16/</a:t>
            </a:r>
          </a:p>
          <a:p>
            <a:pPr algn="ctr"/>
            <a:r>
              <a:rPr lang="en-US" sz="1000">
                <a:solidFill>
                  <a:srgbClr val="FFFF00"/>
                </a:solidFill>
              </a:rPr>
              <a:t>56</a:t>
            </a:r>
          </a:p>
        </p:txBody>
      </p:sp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6645264" y="107009"/>
            <a:ext cx="533400" cy="533400"/>
            <a:chOff x="2832" y="2736"/>
            <a:chExt cx="336" cy="336"/>
          </a:xfrm>
        </p:grpSpPr>
        <p:sp>
          <p:nvSpPr>
            <p:cNvPr id="54" name="Oval 3" descr="Pink tissue paper"/>
            <p:cNvSpPr>
              <a:spLocks noChangeArrowheads="1"/>
            </p:cNvSpPr>
            <p:nvPr/>
          </p:nvSpPr>
          <p:spPr bwMode="auto">
            <a:xfrm>
              <a:off x="2832" y="2736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55" name="Freeform 4"/>
            <p:cNvSpPr>
              <a:spLocks/>
            </p:cNvSpPr>
            <p:nvPr/>
          </p:nvSpPr>
          <p:spPr bwMode="auto">
            <a:xfrm>
              <a:off x="2866" y="2823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>
              <a:off x="2976" y="2832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2880" y="2880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2976" y="2880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Line 11"/>
          <p:cNvSpPr>
            <a:spLocks noChangeShapeType="1"/>
          </p:cNvSpPr>
          <p:nvPr/>
        </p:nvSpPr>
        <p:spPr bwMode="auto">
          <a:xfrm flipV="1">
            <a:off x="1432397" y="774554"/>
            <a:ext cx="4695905" cy="19051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41"/>
          <p:cNvGrpSpPr>
            <a:grpSpLocks/>
          </p:cNvGrpSpPr>
          <p:nvPr/>
        </p:nvGrpSpPr>
        <p:grpSpPr bwMode="auto">
          <a:xfrm>
            <a:off x="6264264" y="259409"/>
            <a:ext cx="533400" cy="533400"/>
            <a:chOff x="2592" y="2832"/>
            <a:chExt cx="336" cy="336"/>
          </a:xfrm>
        </p:grpSpPr>
        <p:sp>
          <p:nvSpPr>
            <p:cNvPr id="61" name="Oval 42" descr="Pink tissue paper"/>
            <p:cNvSpPr>
              <a:spLocks noChangeArrowheads="1"/>
            </p:cNvSpPr>
            <p:nvPr/>
          </p:nvSpPr>
          <p:spPr bwMode="auto">
            <a:xfrm>
              <a:off x="2592" y="2832"/>
              <a:ext cx="336" cy="336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2626" y="2919"/>
              <a:ext cx="112" cy="68"/>
            </a:xfrm>
            <a:custGeom>
              <a:avLst/>
              <a:gdLst>
                <a:gd name="T0" fmla="*/ 112 w 112"/>
                <a:gd name="T1" fmla="*/ 68 h 68"/>
                <a:gd name="T2" fmla="*/ 21 w 112"/>
                <a:gd name="T3" fmla="*/ 61 h 68"/>
                <a:gd name="T4" fmla="*/ 14 w 112"/>
                <a:gd name="T5" fmla="*/ 19 h 68"/>
                <a:gd name="T6" fmla="*/ 35 w 112"/>
                <a:gd name="T7" fmla="*/ 4 h 68"/>
                <a:gd name="T8" fmla="*/ 84 w 112"/>
                <a:gd name="T9" fmla="*/ 11 h 68"/>
                <a:gd name="T10" fmla="*/ 98 w 112"/>
                <a:gd name="T11" fmla="*/ 54 h 68"/>
                <a:gd name="T12" fmla="*/ 112 w 112"/>
                <a:gd name="T13" fmla="*/ 68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68"/>
                <a:gd name="T23" fmla="*/ 112 w 112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68">
                  <a:moveTo>
                    <a:pt x="112" y="68"/>
                  </a:moveTo>
                  <a:cubicBezTo>
                    <a:pt x="81" y="65"/>
                    <a:pt x="50" y="68"/>
                    <a:pt x="21" y="61"/>
                  </a:cubicBezTo>
                  <a:cubicBezTo>
                    <a:pt x="0" y="55"/>
                    <a:pt x="6" y="28"/>
                    <a:pt x="14" y="19"/>
                  </a:cubicBezTo>
                  <a:cubicBezTo>
                    <a:pt x="19" y="12"/>
                    <a:pt x="28" y="9"/>
                    <a:pt x="35" y="4"/>
                  </a:cubicBezTo>
                  <a:cubicBezTo>
                    <a:pt x="51" y="6"/>
                    <a:pt x="71" y="0"/>
                    <a:pt x="84" y="11"/>
                  </a:cubicBezTo>
                  <a:cubicBezTo>
                    <a:pt x="95" y="20"/>
                    <a:pt x="87" y="43"/>
                    <a:pt x="98" y="54"/>
                  </a:cubicBezTo>
                  <a:cubicBezTo>
                    <a:pt x="102" y="58"/>
                    <a:pt x="107" y="63"/>
                    <a:pt x="112" y="68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4"/>
            <p:cNvSpPr>
              <a:spLocks/>
            </p:cNvSpPr>
            <p:nvPr/>
          </p:nvSpPr>
          <p:spPr bwMode="auto">
            <a:xfrm>
              <a:off x="2736" y="2928"/>
              <a:ext cx="135" cy="81"/>
            </a:xfrm>
            <a:custGeom>
              <a:avLst/>
              <a:gdLst>
                <a:gd name="T0" fmla="*/ 5 w 135"/>
                <a:gd name="T1" fmla="*/ 42 h 81"/>
                <a:gd name="T2" fmla="*/ 96 w 135"/>
                <a:gd name="T3" fmla="*/ 0 h 81"/>
                <a:gd name="T4" fmla="*/ 82 w 135"/>
                <a:gd name="T5" fmla="*/ 63 h 81"/>
                <a:gd name="T6" fmla="*/ 5 w 135"/>
                <a:gd name="T7" fmla="*/ 42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"/>
                <a:gd name="T13" fmla="*/ 0 h 81"/>
                <a:gd name="T14" fmla="*/ 135 w 13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" h="81">
                  <a:moveTo>
                    <a:pt x="5" y="42"/>
                  </a:moveTo>
                  <a:cubicBezTo>
                    <a:pt x="34" y="27"/>
                    <a:pt x="65" y="10"/>
                    <a:pt x="96" y="0"/>
                  </a:cubicBezTo>
                  <a:cubicBezTo>
                    <a:pt x="135" y="39"/>
                    <a:pt x="134" y="45"/>
                    <a:pt x="82" y="63"/>
                  </a:cubicBezTo>
                  <a:cubicBezTo>
                    <a:pt x="0" y="55"/>
                    <a:pt x="5" y="81"/>
                    <a:pt x="5" y="42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5"/>
            <p:cNvSpPr>
              <a:spLocks/>
            </p:cNvSpPr>
            <p:nvPr/>
          </p:nvSpPr>
          <p:spPr bwMode="auto">
            <a:xfrm>
              <a:off x="2640" y="2976"/>
              <a:ext cx="96" cy="114"/>
            </a:xfrm>
            <a:custGeom>
              <a:avLst/>
              <a:gdLst>
                <a:gd name="T0" fmla="*/ 74 w 89"/>
                <a:gd name="T1" fmla="*/ 0 h 114"/>
                <a:gd name="T2" fmla="*/ 105 w 89"/>
                <a:gd name="T3" fmla="*/ 112 h 114"/>
                <a:gd name="T4" fmla="*/ 179 w 89"/>
                <a:gd name="T5" fmla="*/ 105 h 114"/>
                <a:gd name="T6" fmla="*/ 149 w 89"/>
                <a:gd name="T7" fmla="*/ 84 h 114"/>
                <a:gd name="T8" fmla="*/ 74 w 89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4"/>
                <a:gd name="T17" fmla="*/ 89 w 89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4">
                  <a:moveTo>
                    <a:pt x="35" y="0"/>
                  </a:moveTo>
                  <a:cubicBezTo>
                    <a:pt x="20" y="42"/>
                    <a:pt x="0" y="79"/>
                    <a:pt x="49" y="112"/>
                  </a:cubicBezTo>
                  <a:cubicBezTo>
                    <a:pt x="60" y="109"/>
                    <a:pt x="76" y="114"/>
                    <a:pt x="84" y="105"/>
                  </a:cubicBezTo>
                  <a:cubicBezTo>
                    <a:pt x="89" y="98"/>
                    <a:pt x="73" y="91"/>
                    <a:pt x="70" y="84"/>
                  </a:cubicBezTo>
                  <a:cubicBezTo>
                    <a:pt x="57" y="58"/>
                    <a:pt x="69" y="0"/>
                    <a:pt x="35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6"/>
            <p:cNvSpPr>
              <a:spLocks/>
            </p:cNvSpPr>
            <p:nvPr/>
          </p:nvSpPr>
          <p:spPr bwMode="auto">
            <a:xfrm>
              <a:off x="2736" y="2976"/>
              <a:ext cx="144" cy="96"/>
            </a:xfrm>
            <a:custGeom>
              <a:avLst/>
              <a:gdLst>
                <a:gd name="T0" fmla="*/ 2348 w 91"/>
                <a:gd name="T1" fmla="*/ 0 h 77"/>
                <a:gd name="T2" fmla="*/ 1700 w 91"/>
                <a:gd name="T3" fmla="*/ 441 h 77"/>
                <a:gd name="T4" fmla="*/ 7901 w 91"/>
                <a:gd name="T5" fmla="*/ 701 h 77"/>
                <a:gd name="T6" fmla="*/ 8572 w 91"/>
                <a:gd name="T7" fmla="*/ 505 h 77"/>
                <a:gd name="T8" fmla="*/ 4394 w 91"/>
                <a:gd name="T9" fmla="*/ 258 h 77"/>
                <a:gd name="T10" fmla="*/ 2348 w 91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"/>
                <a:gd name="T19" fmla="*/ 0 h 77"/>
                <a:gd name="T20" fmla="*/ 91 w 91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" h="77">
                  <a:moveTo>
                    <a:pt x="24" y="0"/>
                  </a:moveTo>
                  <a:cubicBezTo>
                    <a:pt x="11" y="19"/>
                    <a:pt x="0" y="24"/>
                    <a:pt x="17" y="49"/>
                  </a:cubicBezTo>
                  <a:cubicBezTo>
                    <a:pt x="29" y="68"/>
                    <a:pt x="80" y="77"/>
                    <a:pt x="80" y="77"/>
                  </a:cubicBezTo>
                  <a:cubicBezTo>
                    <a:pt x="82" y="70"/>
                    <a:pt x="91" y="62"/>
                    <a:pt x="87" y="56"/>
                  </a:cubicBezTo>
                  <a:cubicBezTo>
                    <a:pt x="77" y="42"/>
                    <a:pt x="45" y="28"/>
                    <a:pt x="45" y="28"/>
                  </a:cubicBezTo>
                  <a:cubicBezTo>
                    <a:pt x="29" y="4"/>
                    <a:pt x="36" y="12"/>
                    <a:pt x="24" y="0"/>
                  </a:cubicBez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" name="Oval 49" descr="Pink tissue paper"/>
          <p:cNvSpPr>
            <a:spLocks noChangeArrowheads="1"/>
          </p:cNvSpPr>
          <p:nvPr/>
        </p:nvSpPr>
        <p:spPr bwMode="auto">
          <a:xfrm>
            <a:off x="6569064" y="488009"/>
            <a:ext cx="533400" cy="5334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charset="0"/>
            </a:endParaRPr>
          </a:p>
        </p:txBody>
      </p:sp>
      <p:sp>
        <p:nvSpPr>
          <p:cNvPr id="67" name="Freeform 50"/>
          <p:cNvSpPr>
            <a:spLocks/>
          </p:cNvSpPr>
          <p:nvPr/>
        </p:nvSpPr>
        <p:spPr bwMode="auto">
          <a:xfrm>
            <a:off x="6623039" y="626122"/>
            <a:ext cx="177800" cy="107950"/>
          </a:xfrm>
          <a:custGeom>
            <a:avLst/>
            <a:gdLst>
              <a:gd name="T0" fmla="*/ 2147483647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2147483647 h 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2"/>
              <a:gd name="T22" fmla="*/ 0 h 68"/>
              <a:gd name="T23" fmla="*/ 112 w 112"/>
              <a:gd name="T24" fmla="*/ 68 h 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2" h="68">
                <a:moveTo>
                  <a:pt x="112" y="68"/>
                </a:moveTo>
                <a:cubicBezTo>
                  <a:pt x="81" y="65"/>
                  <a:pt x="50" y="68"/>
                  <a:pt x="21" y="61"/>
                </a:cubicBezTo>
                <a:cubicBezTo>
                  <a:pt x="0" y="55"/>
                  <a:pt x="6" y="28"/>
                  <a:pt x="14" y="19"/>
                </a:cubicBezTo>
                <a:cubicBezTo>
                  <a:pt x="19" y="12"/>
                  <a:pt x="28" y="9"/>
                  <a:pt x="35" y="4"/>
                </a:cubicBezTo>
                <a:cubicBezTo>
                  <a:pt x="51" y="6"/>
                  <a:pt x="71" y="0"/>
                  <a:pt x="84" y="11"/>
                </a:cubicBezTo>
                <a:cubicBezTo>
                  <a:pt x="95" y="20"/>
                  <a:pt x="87" y="43"/>
                  <a:pt x="98" y="54"/>
                </a:cubicBezTo>
                <a:cubicBezTo>
                  <a:pt x="102" y="58"/>
                  <a:pt x="107" y="63"/>
                  <a:pt x="112" y="68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6797664" y="640409"/>
            <a:ext cx="214313" cy="128588"/>
          </a:xfrm>
          <a:custGeom>
            <a:avLst/>
            <a:gdLst>
              <a:gd name="T0" fmla="*/ 2147483647 w 135"/>
              <a:gd name="T1" fmla="*/ 2147483647 h 81"/>
              <a:gd name="T2" fmla="*/ 2147483647 w 135"/>
              <a:gd name="T3" fmla="*/ 0 h 81"/>
              <a:gd name="T4" fmla="*/ 2147483647 w 135"/>
              <a:gd name="T5" fmla="*/ 2147483647 h 81"/>
              <a:gd name="T6" fmla="*/ 2147483647 w 135"/>
              <a:gd name="T7" fmla="*/ 2147483647 h 81"/>
              <a:gd name="T8" fmla="*/ 0 60000 65536"/>
              <a:gd name="T9" fmla="*/ 0 60000 65536"/>
              <a:gd name="T10" fmla="*/ 0 60000 65536"/>
              <a:gd name="T11" fmla="*/ 0 60000 65536"/>
              <a:gd name="T12" fmla="*/ 0 w 135"/>
              <a:gd name="T13" fmla="*/ 0 h 81"/>
              <a:gd name="T14" fmla="*/ 135 w 135"/>
              <a:gd name="T15" fmla="*/ 81 h 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" h="81">
                <a:moveTo>
                  <a:pt x="5" y="42"/>
                </a:moveTo>
                <a:cubicBezTo>
                  <a:pt x="34" y="27"/>
                  <a:pt x="65" y="10"/>
                  <a:pt x="96" y="0"/>
                </a:cubicBezTo>
                <a:cubicBezTo>
                  <a:pt x="135" y="39"/>
                  <a:pt x="134" y="45"/>
                  <a:pt x="82" y="63"/>
                </a:cubicBezTo>
                <a:cubicBezTo>
                  <a:pt x="0" y="55"/>
                  <a:pt x="5" y="81"/>
                  <a:pt x="5" y="42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6645264" y="716609"/>
            <a:ext cx="152400" cy="180975"/>
          </a:xfrm>
          <a:custGeom>
            <a:avLst/>
            <a:gdLst>
              <a:gd name="T0" fmla="*/ 2147483647 w 89"/>
              <a:gd name="T1" fmla="*/ 0 h 114"/>
              <a:gd name="T2" fmla="*/ 2147483647 w 89"/>
              <a:gd name="T3" fmla="*/ 2147483647 h 114"/>
              <a:gd name="T4" fmla="*/ 2147483647 w 89"/>
              <a:gd name="T5" fmla="*/ 2147483647 h 114"/>
              <a:gd name="T6" fmla="*/ 2147483647 w 89"/>
              <a:gd name="T7" fmla="*/ 2147483647 h 114"/>
              <a:gd name="T8" fmla="*/ 2147483647 w 89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114"/>
              <a:gd name="T17" fmla="*/ 89 w 89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114">
                <a:moveTo>
                  <a:pt x="35" y="0"/>
                </a:moveTo>
                <a:cubicBezTo>
                  <a:pt x="20" y="42"/>
                  <a:pt x="0" y="79"/>
                  <a:pt x="49" y="112"/>
                </a:cubicBezTo>
                <a:cubicBezTo>
                  <a:pt x="60" y="109"/>
                  <a:pt x="76" y="114"/>
                  <a:pt x="84" y="105"/>
                </a:cubicBezTo>
                <a:cubicBezTo>
                  <a:pt x="89" y="98"/>
                  <a:pt x="73" y="91"/>
                  <a:pt x="70" y="84"/>
                </a:cubicBezTo>
                <a:cubicBezTo>
                  <a:pt x="57" y="58"/>
                  <a:pt x="69" y="0"/>
                  <a:pt x="35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Freeform 53"/>
          <p:cNvSpPr>
            <a:spLocks/>
          </p:cNvSpPr>
          <p:nvPr/>
        </p:nvSpPr>
        <p:spPr bwMode="auto">
          <a:xfrm>
            <a:off x="6797664" y="716609"/>
            <a:ext cx="228600" cy="152400"/>
          </a:xfrm>
          <a:custGeom>
            <a:avLst/>
            <a:gdLst>
              <a:gd name="T0" fmla="*/ 2147483647 w 91"/>
              <a:gd name="T1" fmla="*/ 0 h 77"/>
              <a:gd name="T2" fmla="*/ 2147483647 w 91"/>
              <a:gd name="T3" fmla="*/ 2147483647 h 77"/>
              <a:gd name="T4" fmla="*/ 2147483647 w 91"/>
              <a:gd name="T5" fmla="*/ 2147483647 h 77"/>
              <a:gd name="T6" fmla="*/ 2147483647 w 91"/>
              <a:gd name="T7" fmla="*/ 2147483647 h 77"/>
              <a:gd name="T8" fmla="*/ 2147483647 w 91"/>
              <a:gd name="T9" fmla="*/ 2147483647 h 77"/>
              <a:gd name="T10" fmla="*/ 2147483647 w 91"/>
              <a:gd name="T11" fmla="*/ 0 h 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77"/>
              <a:gd name="T20" fmla="*/ 91 w 91"/>
              <a:gd name="T21" fmla="*/ 77 h 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77">
                <a:moveTo>
                  <a:pt x="24" y="0"/>
                </a:moveTo>
                <a:cubicBezTo>
                  <a:pt x="11" y="19"/>
                  <a:pt x="0" y="24"/>
                  <a:pt x="17" y="49"/>
                </a:cubicBezTo>
                <a:cubicBezTo>
                  <a:pt x="29" y="68"/>
                  <a:pt x="80" y="77"/>
                  <a:pt x="80" y="77"/>
                </a:cubicBezTo>
                <a:cubicBezTo>
                  <a:pt x="82" y="70"/>
                  <a:pt x="91" y="62"/>
                  <a:pt x="87" y="56"/>
                </a:cubicBezTo>
                <a:cubicBezTo>
                  <a:pt x="77" y="42"/>
                  <a:pt x="45" y="28"/>
                  <a:pt x="45" y="28"/>
                </a:cubicBezTo>
                <a:cubicBezTo>
                  <a:pt x="29" y="4"/>
                  <a:pt x="36" y="12"/>
                  <a:pt x="24" y="0"/>
                </a:cubicBezTo>
                <a:close/>
              </a:path>
            </a:pathLst>
          </a:cu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 flipV="1">
            <a:off x="1388097" y="1498196"/>
            <a:ext cx="4769739" cy="14620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61"/>
          <p:cNvSpPr txBox="1">
            <a:spLocks noChangeArrowheads="1"/>
          </p:cNvSpPr>
          <p:nvPr/>
        </p:nvSpPr>
        <p:spPr bwMode="auto">
          <a:xfrm>
            <a:off x="7267564" y="259409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neutrophils</a:t>
            </a:r>
          </a:p>
        </p:txBody>
      </p:sp>
      <p:grpSp>
        <p:nvGrpSpPr>
          <p:cNvPr id="73" name="Group 62"/>
          <p:cNvGrpSpPr>
            <a:grpSpLocks noChangeAspect="1"/>
          </p:cNvGrpSpPr>
          <p:nvPr/>
        </p:nvGrpSpPr>
        <p:grpSpPr bwMode="auto">
          <a:xfrm>
            <a:off x="6340464" y="1783409"/>
            <a:ext cx="758825" cy="676275"/>
            <a:chOff x="2976" y="3744"/>
            <a:chExt cx="524" cy="466"/>
          </a:xfrm>
        </p:grpSpPr>
        <p:sp>
          <p:nvSpPr>
            <p:cNvPr id="74" name="Freeform 63"/>
            <p:cNvSpPr>
              <a:spLocks noChangeAspect="1"/>
            </p:cNvSpPr>
            <p:nvPr/>
          </p:nvSpPr>
          <p:spPr bwMode="auto">
            <a:xfrm>
              <a:off x="2976" y="3744"/>
              <a:ext cx="524" cy="466"/>
            </a:xfrm>
            <a:custGeom>
              <a:avLst/>
              <a:gdLst>
                <a:gd name="T0" fmla="*/ 219 w 524"/>
                <a:gd name="T1" fmla="*/ 239 h 466"/>
                <a:gd name="T2" fmla="*/ 55 w 524"/>
                <a:gd name="T3" fmla="*/ 230 h 466"/>
                <a:gd name="T4" fmla="*/ 37 w 524"/>
                <a:gd name="T5" fmla="*/ 189 h 466"/>
                <a:gd name="T6" fmla="*/ 42 w 524"/>
                <a:gd name="T7" fmla="*/ 153 h 466"/>
                <a:gd name="T8" fmla="*/ 69 w 524"/>
                <a:gd name="T9" fmla="*/ 162 h 466"/>
                <a:gd name="T10" fmla="*/ 83 w 524"/>
                <a:gd name="T11" fmla="*/ 166 h 466"/>
                <a:gd name="T12" fmla="*/ 101 w 524"/>
                <a:gd name="T13" fmla="*/ 175 h 466"/>
                <a:gd name="T14" fmla="*/ 133 w 524"/>
                <a:gd name="T15" fmla="*/ 184 h 466"/>
                <a:gd name="T16" fmla="*/ 196 w 524"/>
                <a:gd name="T17" fmla="*/ 175 h 466"/>
                <a:gd name="T18" fmla="*/ 219 w 524"/>
                <a:gd name="T19" fmla="*/ 134 h 466"/>
                <a:gd name="T20" fmla="*/ 360 w 524"/>
                <a:gd name="T21" fmla="*/ 3 h 466"/>
                <a:gd name="T22" fmla="*/ 410 w 524"/>
                <a:gd name="T23" fmla="*/ 7 h 466"/>
                <a:gd name="T24" fmla="*/ 405 w 524"/>
                <a:gd name="T25" fmla="*/ 21 h 466"/>
                <a:gd name="T26" fmla="*/ 374 w 524"/>
                <a:gd name="T27" fmla="*/ 43 h 466"/>
                <a:gd name="T28" fmla="*/ 287 w 524"/>
                <a:gd name="T29" fmla="*/ 84 h 466"/>
                <a:gd name="T30" fmla="*/ 278 w 524"/>
                <a:gd name="T31" fmla="*/ 157 h 466"/>
                <a:gd name="T32" fmla="*/ 346 w 524"/>
                <a:gd name="T33" fmla="*/ 153 h 466"/>
                <a:gd name="T34" fmla="*/ 433 w 524"/>
                <a:gd name="T35" fmla="*/ 130 h 466"/>
                <a:gd name="T36" fmla="*/ 524 w 524"/>
                <a:gd name="T37" fmla="*/ 125 h 466"/>
                <a:gd name="T38" fmla="*/ 355 w 524"/>
                <a:gd name="T39" fmla="*/ 166 h 466"/>
                <a:gd name="T40" fmla="*/ 314 w 524"/>
                <a:gd name="T41" fmla="*/ 184 h 466"/>
                <a:gd name="T42" fmla="*/ 319 w 524"/>
                <a:gd name="T43" fmla="*/ 225 h 466"/>
                <a:gd name="T44" fmla="*/ 360 w 524"/>
                <a:gd name="T45" fmla="*/ 253 h 466"/>
                <a:gd name="T46" fmla="*/ 424 w 524"/>
                <a:gd name="T47" fmla="*/ 325 h 466"/>
                <a:gd name="T48" fmla="*/ 469 w 524"/>
                <a:gd name="T49" fmla="*/ 375 h 466"/>
                <a:gd name="T50" fmla="*/ 474 w 524"/>
                <a:gd name="T51" fmla="*/ 443 h 466"/>
                <a:gd name="T52" fmla="*/ 414 w 524"/>
                <a:gd name="T53" fmla="*/ 407 h 466"/>
                <a:gd name="T54" fmla="*/ 396 w 524"/>
                <a:gd name="T55" fmla="*/ 334 h 466"/>
                <a:gd name="T56" fmla="*/ 301 w 524"/>
                <a:gd name="T57" fmla="*/ 271 h 466"/>
                <a:gd name="T58" fmla="*/ 310 w 524"/>
                <a:gd name="T59" fmla="*/ 366 h 466"/>
                <a:gd name="T60" fmla="*/ 278 w 524"/>
                <a:gd name="T61" fmla="*/ 466 h 466"/>
                <a:gd name="T62" fmla="*/ 269 w 524"/>
                <a:gd name="T63" fmla="*/ 453 h 466"/>
                <a:gd name="T64" fmla="*/ 278 w 524"/>
                <a:gd name="T65" fmla="*/ 439 h 466"/>
                <a:gd name="T66" fmla="*/ 274 w 524"/>
                <a:gd name="T67" fmla="*/ 371 h 466"/>
                <a:gd name="T68" fmla="*/ 246 w 524"/>
                <a:gd name="T69" fmla="*/ 303 h 466"/>
                <a:gd name="T70" fmla="*/ 201 w 524"/>
                <a:gd name="T71" fmla="*/ 307 h 466"/>
                <a:gd name="T72" fmla="*/ 137 w 524"/>
                <a:gd name="T73" fmla="*/ 357 h 466"/>
                <a:gd name="T74" fmla="*/ 37 w 524"/>
                <a:gd name="T75" fmla="*/ 398 h 466"/>
                <a:gd name="T76" fmla="*/ 5 w 524"/>
                <a:gd name="T77" fmla="*/ 393 h 466"/>
                <a:gd name="T78" fmla="*/ 10 w 524"/>
                <a:gd name="T79" fmla="*/ 375 h 466"/>
                <a:gd name="T80" fmla="*/ 46 w 524"/>
                <a:gd name="T81" fmla="*/ 366 h 466"/>
                <a:gd name="T82" fmla="*/ 105 w 524"/>
                <a:gd name="T83" fmla="*/ 339 h 466"/>
                <a:gd name="T84" fmla="*/ 174 w 524"/>
                <a:gd name="T85" fmla="*/ 293 h 466"/>
                <a:gd name="T86" fmla="*/ 219 w 524"/>
                <a:gd name="T87" fmla="*/ 239 h 4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24"/>
                <a:gd name="T133" fmla="*/ 0 h 466"/>
                <a:gd name="T134" fmla="*/ 524 w 524"/>
                <a:gd name="T135" fmla="*/ 466 h 4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24" h="466">
                  <a:moveTo>
                    <a:pt x="219" y="239"/>
                  </a:moveTo>
                  <a:cubicBezTo>
                    <a:pt x="177" y="240"/>
                    <a:pt x="95" y="255"/>
                    <a:pt x="55" y="230"/>
                  </a:cubicBezTo>
                  <a:cubicBezTo>
                    <a:pt x="46" y="216"/>
                    <a:pt x="42" y="204"/>
                    <a:pt x="37" y="189"/>
                  </a:cubicBezTo>
                  <a:cubicBezTo>
                    <a:pt x="38" y="177"/>
                    <a:pt x="36" y="163"/>
                    <a:pt x="42" y="153"/>
                  </a:cubicBezTo>
                  <a:cubicBezTo>
                    <a:pt x="42" y="151"/>
                    <a:pt x="58" y="158"/>
                    <a:pt x="69" y="162"/>
                  </a:cubicBezTo>
                  <a:cubicBezTo>
                    <a:pt x="73" y="163"/>
                    <a:pt x="78" y="164"/>
                    <a:pt x="83" y="166"/>
                  </a:cubicBezTo>
                  <a:cubicBezTo>
                    <a:pt x="89" y="168"/>
                    <a:pt x="94" y="172"/>
                    <a:pt x="101" y="175"/>
                  </a:cubicBezTo>
                  <a:cubicBezTo>
                    <a:pt x="111" y="178"/>
                    <a:pt x="133" y="184"/>
                    <a:pt x="133" y="184"/>
                  </a:cubicBezTo>
                  <a:cubicBezTo>
                    <a:pt x="154" y="182"/>
                    <a:pt x="180" y="189"/>
                    <a:pt x="196" y="175"/>
                  </a:cubicBezTo>
                  <a:cubicBezTo>
                    <a:pt x="241" y="134"/>
                    <a:pt x="198" y="162"/>
                    <a:pt x="219" y="134"/>
                  </a:cubicBezTo>
                  <a:cubicBezTo>
                    <a:pt x="247" y="93"/>
                    <a:pt x="311" y="16"/>
                    <a:pt x="360" y="3"/>
                  </a:cubicBezTo>
                  <a:cubicBezTo>
                    <a:pt x="376" y="4"/>
                    <a:pt x="394" y="0"/>
                    <a:pt x="410" y="7"/>
                  </a:cubicBezTo>
                  <a:cubicBezTo>
                    <a:pt x="414" y="8"/>
                    <a:pt x="408" y="17"/>
                    <a:pt x="405" y="21"/>
                  </a:cubicBezTo>
                  <a:cubicBezTo>
                    <a:pt x="396" y="29"/>
                    <a:pt x="385" y="38"/>
                    <a:pt x="374" y="43"/>
                  </a:cubicBezTo>
                  <a:cubicBezTo>
                    <a:pt x="340" y="54"/>
                    <a:pt x="313" y="59"/>
                    <a:pt x="287" y="84"/>
                  </a:cubicBezTo>
                  <a:cubicBezTo>
                    <a:pt x="272" y="115"/>
                    <a:pt x="274" y="116"/>
                    <a:pt x="278" y="157"/>
                  </a:cubicBezTo>
                  <a:cubicBezTo>
                    <a:pt x="300" y="155"/>
                    <a:pt x="323" y="155"/>
                    <a:pt x="346" y="153"/>
                  </a:cubicBezTo>
                  <a:cubicBezTo>
                    <a:pt x="375" y="149"/>
                    <a:pt x="403" y="134"/>
                    <a:pt x="433" y="130"/>
                  </a:cubicBezTo>
                  <a:cubicBezTo>
                    <a:pt x="466" y="116"/>
                    <a:pt x="481" y="122"/>
                    <a:pt x="524" y="125"/>
                  </a:cubicBezTo>
                  <a:cubicBezTo>
                    <a:pt x="512" y="201"/>
                    <a:pt x="440" y="163"/>
                    <a:pt x="355" y="166"/>
                  </a:cubicBezTo>
                  <a:cubicBezTo>
                    <a:pt x="339" y="171"/>
                    <a:pt x="327" y="175"/>
                    <a:pt x="314" y="184"/>
                  </a:cubicBezTo>
                  <a:cubicBezTo>
                    <a:pt x="309" y="200"/>
                    <a:pt x="304" y="206"/>
                    <a:pt x="319" y="225"/>
                  </a:cubicBezTo>
                  <a:cubicBezTo>
                    <a:pt x="329" y="237"/>
                    <a:pt x="349" y="239"/>
                    <a:pt x="360" y="253"/>
                  </a:cubicBezTo>
                  <a:cubicBezTo>
                    <a:pt x="378" y="277"/>
                    <a:pt x="398" y="308"/>
                    <a:pt x="424" y="325"/>
                  </a:cubicBezTo>
                  <a:cubicBezTo>
                    <a:pt x="429" y="345"/>
                    <a:pt x="453" y="360"/>
                    <a:pt x="469" y="375"/>
                  </a:cubicBezTo>
                  <a:cubicBezTo>
                    <a:pt x="478" y="400"/>
                    <a:pt x="477" y="415"/>
                    <a:pt x="474" y="443"/>
                  </a:cubicBezTo>
                  <a:cubicBezTo>
                    <a:pt x="439" y="430"/>
                    <a:pt x="437" y="428"/>
                    <a:pt x="414" y="407"/>
                  </a:cubicBezTo>
                  <a:cubicBezTo>
                    <a:pt x="409" y="389"/>
                    <a:pt x="403" y="341"/>
                    <a:pt x="396" y="334"/>
                  </a:cubicBezTo>
                  <a:cubicBezTo>
                    <a:pt x="382" y="320"/>
                    <a:pt x="317" y="275"/>
                    <a:pt x="301" y="271"/>
                  </a:cubicBezTo>
                  <a:cubicBezTo>
                    <a:pt x="265" y="293"/>
                    <a:pt x="295" y="336"/>
                    <a:pt x="310" y="366"/>
                  </a:cubicBezTo>
                  <a:cubicBezTo>
                    <a:pt x="305" y="456"/>
                    <a:pt x="330" y="451"/>
                    <a:pt x="278" y="466"/>
                  </a:cubicBezTo>
                  <a:cubicBezTo>
                    <a:pt x="275" y="461"/>
                    <a:pt x="269" y="458"/>
                    <a:pt x="269" y="453"/>
                  </a:cubicBezTo>
                  <a:cubicBezTo>
                    <a:pt x="269" y="447"/>
                    <a:pt x="277" y="444"/>
                    <a:pt x="278" y="439"/>
                  </a:cubicBezTo>
                  <a:cubicBezTo>
                    <a:pt x="279" y="416"/>
                    <a:pt x="277" y="393"/>
                    <a:pt x="274" y="371"/>
                  </a:cubicBezTo>
                  <a:cubicBezTo>
                    <a:pt x="271" y="351"/>
                    <a:pt x="257" y="319"/>
                    <a:pt x="246" y="303"/>
                  </a:cubicBezTo>
                  <a:cubicBezTo>
                    <a:pt x="231" y="304"/>
                    <a:pt x="215" y="303"/>
                    <a:pt x="201" y="307"/>
                  </a:cubicBezTo>
                  <a:cubicBezTo>
                    <a:pt x="180" y="311"/>
                    <a:pt x="166" y="348"/>
                    <a:pt x="137" y="357"/>
                  </a:cubicBezTo>
                  <a:cubicBezTo>
                    <a:pt x="105" y="379"/>
                    <a:pt x="75" y="390"/>
                    <a:pt x="37" y="398"/>
                  </a:cubicBezTo>
                  <a:cubicBezTo>
                    <a:pt x="26" y="396"/>
                    <a:pt x="13" y="400"/>
                    <a:pt x="5" y="393"/>
                  </a:cubicBezTo>
                  <a:cubicBezTo>
                    <a:pt x="0" y="388"/>
                    <a:pt x="5" y="379"/>
                    <a:pt x="10" y="375"/>
                  </a:cubicBezTo>
                  <a:cubicBezTo>
                    <a:pt x="18" y="366"/>
                    <a:pt x="34" y="370"/>
                    <a:pt x="46" y="366"/>
                  </a:cubicBezTo>
                  <a:cubicBezTo>
                    <a:pt x="66" y="357"/>
                    <a:pt x="83" y="345"/>
                    <a:pt x="105" y="339"/>
                  </a:cubicBezTo>
                  <a:cubicBezTo>
                    <a:pt x="129" y="323"/>
                    <a:pt x="151" y="311"/>
                    <a:pt x="174" y="293"/>
                  </a:cubicBezTo>
                  <a:cubicBezTo>
                    <a:pt x="192" y="277"/>
                    <a:pt x="202" y="255"/>
                    <a:pt x="219" y="23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64"/>
            <p:cNvSpPr>
              <a:spLocks noChangeAspect="1" noChangeArrowheads="1"/>
            </p:cNvSpPr>
            <p:nvPr/>
          </p:nvSpPr>
          <p:spPr bwMode="auto">
            <a:xfrm>
              <a:off x="3175" y="3943"/>
              <a:ext cx="96" cy="48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grpSp>
        <p:nvGrpSpPr>
          <p:cNvPr id="76" name="Group 65"/>
          <p:cNvGrpSpPr>
            <a:grpSpLocks/>
          </p:cNvGrpSpPr>
          <p:nvPr/>
        </p:nvGrpSpPr>
        <p:grpSpPr bwMode="auto">
          <a:xfrm>
            <a:off x="6340464" y="1097609"/>
            <a:ext cx="746125" cy="674688"/>
            <a:chOff x="2448" y="3360"/>
            <a:chExt cx="470" cy="425"/>
          </a:xfrm>
        </p:grpSpPr>
        <p:sp>
          <p:nvSpPr>
            <p:cNvPr id="77" name="Freeform 66"/>
            <p:cNvSpPr>
              <a:spLocks/>
            </p:cNvSpPr>
            <p:nvPr/>
          </p:nvSpPr>
          <p:spPr bwMode="auto">
            <a:xfrm>
              <a:off x="2448" y="3360"/>
              <a:ext cx="470" cy="425"/>
            </a:xfrm>
            <a:custGeom>
              <a:avLst/>
              <a:gdLst>
                <a:gd name="T0" fmla="*/ 93 w 470"/>
                <a:gd name="T1" fmla="*/ 109 h 425"/>
                <a:gd name="T2" fmla="*/ 139 w 470"/>
                <a:gd name="T3" fmla="*/ 46 h 425"/>
                <a:gd name="T4" fmla="*/ 198 w 470"/>
                <a:gd name="T5" fmla="*/ 28 h 425"/>
                <a:gd name="T6" fmla="*/ 220 w 470"/>
                <a:gd name="T7" fmla="*/ 9 h 425"/>
                <a:gd name="T8" fmla="*/ 252 w 470"/>
                <a:gd name="T9" fmla="*/ 0 h 425"/>
                <a:gd name="T10" fmla="*/ 261 w 470"/>
                <a:gd name="T11" fmla="*/ 41 h 425"/>
                <a:gd name="T12" fmla="*/ 384 w 470"/>
                <a:gd name="T13" fmla="*/ 59 h 425"/>
                <a:gd name="T14" fmla="*/ 402 w 470"/>
                <a:gd name="T15" fmla="*/ 82 h 425"/>
                <a:gd name="T16" fmla="*/ 443 w 470"/>
                <a:gd name="T17" fmla="*/ 91 h 425"/>
                <a:gd name="T18" fmla="*/ 443 w 470"/>
                <a:gd name="T19" fmla="*/ 137 h 425"/>
                <a:gd name="T20" fmla="*/ 470 w 470"/>
                <a:gd name="T21" fmla="*/ 241 h 425"/>
                <a:gd name="T22" fmla="*/ 425 w 470"/>
                <a:gd name="T23" fmla="*/ 278 h 425"/>
                <a:gd name="T24" fmla="*/ 411 w 470"/>
                <a:gd name="T25" fmla="*/ 305 h 425"/>
                <a:gd name="T26" fmla="*/ 407 w 470"/>
                <a:gd name="T27" fmla="*/ 373 h 425"/>
                <a:gd name="T28" fmla="*/ 316 w 470"/>
                <a:gd name="T29" fmla="*/ 382 h 425"/>
                <a:gd name="T30" fmla="*/ 280 w 470"/>
                <a:gd name="T31" fmla="*/ 423 h 425"/>
                <a:gd name="T32" fmla="*/ 225 w 470"/>
                <a:gd name="T33" fmla="*/ 419 h 425"/>
                <a:gd name="T34" fmla="*/ 220 w 470"/>
                <a:gd name="T35" fmla="*/ 400 h 425"/>
                <a:gd name="T36" fmla="*/ 193 w 470"/>
                <a:gd name="T37" fmla="*/ 387 h 425"/>
                <a:gd name="T38" fmla="*/ 116 w 470"/>
                <a:gd name="T39" fmla="*/ 378 h 425"/>
                <a:gd name="T40" fmla="*/ 48 w 470"/>
                <a:gd name="T41" fmla="*/ 364 h 425"/>
                <a:gd name="T42" fmla="*/ 84 w 470"/>
                <a:gd name="T43" fmla="*/ 319 h 425"/>
                <a:gd name="T44" fmla="*/ 43 w 470"/>
                <a:gd name="T45" fmla="*/ 264 h 425"/>
                <a:gd name="T46" fmla="*/ 16 w 470"/>
                <a:gd name="T47" fmla="*/ 246 h 425"/>
                <a:gd name="T48" fmla="*/ 75 w 470"/>
                <a:gd name="T49" fmla="*/ 205 h 425"/>
                <a:gd name="T50" fmla="*/ 66 w 470"/>
                <a:gd name="T51" fmla="*/ 155 h 425"/>
                <a:gd name="T52" fmla="*/ 43 w 470"/>
                <a:gd name="T53" fmla="*/ 114 h 425"/>
                <a:gd name="T54" fmla="*/ 93 w 470"/>
                <a:gd name="T55" fmla="*/ 109 h 4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70"/>
                <a:gd name="T85" fmla="*/ 0 h 425"/>
                <a:gd name="T86" fmla="*/ 470 w 470"/>
                <a:gd name="T87" fmla="*/ 425 h 4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70" h="425">
                  <a:moveTo>
                    <a:pt x="93" y="109"/>
                  </a:moveTo>
                  <a:cubicBezTo>
                    <a:pt x="98" y="43"/>
                    <a:pt x="84" y="36"/>
                    <a:pt x="139" y="46"/>
                  </a:cubicBezTo>
                  <a:cubicBezTo>
                    <a:pt x="164" y="41"/>
                    <a:pt x="177" y="41"/>
                    <a:pt x="198" y="28"/>
                  </a:cubicBezTo>
                  <a:cubicBezTo>
                    <a:pt x="208" y="12"/>
                    <a:pt x="202" y="14"/>
                    <a:pt x="220" y="9"/>
                  </a:cubicBezTo>
                  <a:cubicBezTo>
                    <a:pt x="230" y="5"/>
                    <a:pt x="252" y="0"/>
                    <a:pt x="252" y="0"/>
                  </a:cubicBezTo>
                  <a:cubicBezTo>
                    <a:pt x="280" y="10"/>
                    <a:pt x="295" y="18"/>
                    <a:pt x="261" y="41"/>
                  </a:cubicBezTo>
                  <a:cubicBezTo>
                    <a:pt x="279" y="93"/>
                    <a:pt x="255" y="40"/>
                    <a:pt x="384" y="59"/>
                  </a:cubicBezTo>
                  <a:cubicBezTo>
                    <a:pt x="393" y="60"/>
                    <a:pt x="392" y="78"/>
                    <a:pt x="402" y="82"/>
                  </a:cubicBezTo>
                  <a:cubicBezTo>
                    <a:pt x="415" y="86"/>
                    <a:pt x="429" y="86"/>
                    <a:pt x="443" y="91"/>
                  </a:cubicBezTo>
                  <a:cubicBezTo>
                    <a:pt x="468" y="107"/>
                    <a:pt x="456" y="115"/>
                    <a:pt x="443" y="137"/>
                  </a:cubicBezTo>
                  <a:cubicBezTo>
                    <a:pt x="448" y="174"/>
                    <a:pt x="459" y="205"/>
                    <a:pt x="470" y="241"/>
                  </a:cubicBezTo>
                  <a:cubicBezTo>
                    <a:pt x="463" y="270"/>
                    <a:pt x="447" y="263"/>
                    <a:pt x="425" y="278"/>
                  </a:cubicBezTo>
                  <a:cubicBezTo>
                    <a:pt x="419" y="286"/>
                    <a:pt x="412" y="294"/>
                    <a:pt x="411" y="305"/>
                  </a:cubicBezTo>
                  <a:cubicBezTo>
                    <a:pt x="408" y="327"/>
                    <a:pt x="424" y="358"/>
                    <a:pt x="407" y="373"/>
                  </a:cubicBezTo>
                  <a:cubicBezTo>
                    <a:pt x="383" y="392"/>
                    <a:pt x="346" y="379"/>
                    <a:pt x="316" y="382"/>
                  </a:cubicBezTo>
                  <a:cubicBezTo>
                    <a:pt x="304" y="400"/>
                    <a:pt x="302" y="416"/>
                    <a:pt x="280" y="423"/>
                  </a:cubicBezTo>
                  <a:cubicBezTo>
                    <a:pt x="261" y="421"/>
                    <a:pt x="242" y="425"/>
                    <a:pt x="225" y="419"/>
                  </a:cubicBezTo>
                  <a:cubicBezTo>
                    <a:pt x="218" y="416"/>
                    <a:pt x="223" y="405"/>
                    <a:pt x="220" y="400"/>
                  </a:cubicBezTo>
                  <a:cubicBezTo>
                    <a:pt x="214" y="391"/>
                    <a:pt x="201" y="389"/>
                    <a:pt x="193" y="387"/>
                  </a:cubicBezTo>
                  <a:cubicBezTo>
                    <a:pt x="165" y="367"/>
                    <a:pt x="151" y="374"/>
                    <a:pt x="116" y="378"/>
                  </a:cubicBezTo>
                  <a:cubicBezTo>
                    <a:pt x="91" y="385"/>
                    <a:pt x="68" y="378"/>
                    <a:pt x="48" y="364"/>
                  </a:cubicBezTo>
                  <a:cubicBezTo>
                    <a:pt x="24" y="326"/>
                    <a:pt x="53" y="323"/>
                    <a:pt x="84" y="319"/>
                  </a:cubicBezTo>
                  <a:cubicBezTo>
                    <a:pt x="95" y="285"/>
                    <a:pt x="66" y="277"/>
                    <a:pt x="43" y="264"/>
                  </a:cubicBezTo>
                  <a:cubicBezTo>
                    <a:pt x="33" y="258"/>
                    <a:pt x="16" y="246"/>
                    <a:pt x="16" y="246"/>
                  </a:cubicBezTo>
                  <a:cubicBezTo>
                    <a:pt x="0" y="202"/>
                    <a:pt x="41" y="207"/>
                    <a:pt x="75" y="205"/>
                  </a:cubicBezTo>
                  <a:cubicBezTo>
                    <a:pt x="74" y="204"/>
                    <a:pt x="71" y="164"/>
                    <a:pt x="66" y="155"/>
                  </a:cubicBezTo>
                  <a:cubicBezTo>
                    <a:pt x="37" y="101"/>
                    <a:pt x="55" y="148"/>
                    <a:pt x="43" y="114"/>
                  </a:cubicBezTo>
                  <a:cubicBezTo>
                    <a:pt x="68" y="104"/>
                    <a:pt x="52" y="109"/>
                    <a:pt x="93" y="109"/>
                  </a:cubicBez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7"/>
            <p:cNvSpPr>
              <a:spLocks noChangeArrowheads="1"/>
            </p:cNvSpPr>
            <p:nvPr/>
          </p:nvSpPr>
          <p:spPr bwMode="auto">
            <a:xfrm>
              <a:off x="2571" y="3481"/>
              <a:ext cx="144" cy="144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79" name="Oval 68"/>
            <p:cNvSpPr>
              <a:spLocks noChangeArrowheads="1"/>
            </p:cNvSpPr>
            <p:nvPr/>
          </p:nvSpPr>
          <p:spPr bwMode="auto">
            <a:xfrm>
              <a:off x="2763" y="3481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0" name="Oval 69"/>
            <p:cNvSpPr>
              <a:spLocks noChangeArrowheads="1"/>
            </p:cNvSpPr>
            <p:nvPr/>
          </p:nvSpPr>
          <p:spPr bwMode="auto">
            <a:xfrm>
              <a:off x="2811" y="3529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1" name="Oval 70"/>
            <p:cNvSpPr>
              <a:spLocks noChangeArrowheads="1"/>
            </p:cNvSpPr>
            <p:nvPr/>
          </p:nvSpPr>
          <p:spPr bwMode="auto">
            <a:xfrm>
              <a:off x="2763" y="362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  <p:sp>
          <p:nvSpPr>
            <p:cNvPr id="82" name="Oval 71"/>
            <p:cNvSpPr>
              <a:spLocks noChangeArrowheads="1"/>
            </p:cNvSpPr>
            <p:nvPr/>
          </p:nvSpPr>
          <p:spPr bwMode="auto">
            <a:xfrm>
              <a:off x="2619" y="3673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charset="0"/>
              </a:endParaRPr>
            </a:p>
          </p:txBody>
        </p:sp>
      </p:grpSp>
      <p:sp>
        <p:nvSpPr>
          <p:cNvPr id="83" name="Line 72"/>
          <p:cNvSpPr>
            <a:spLocks noChangeShapeType="1"/>
          </p:cNvSpPr>
          <p:nvPr/>
        </p:nvSpPr>
        <p:spPr bwMode="auto">
          <a:xfrm flipV="1">
            <a:off x="1388098" y="2148000"/>
            <a:ext cx="4784506" cy="10337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133"/>
          <p:cNvSpPr txBox="1">
            <a:spLocks noChangeArrowheads="1"/>
          </p:cNvSpPr>
          <p:nvPr/>
        </p:nvSpPr>
        <p:spPr bwMode="auto">
          <a:xfrm>
            <a:off x="7178664" y="1250009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macrophages</a:t>
            </a:r>
          </a:p>
        </p:txBody>
      </p:sp>
      <p:sp>
        <p:nvSpPr>
          <p:cNvPr id="85" name="Text Box 134"/>
          <p:cNvSpPr txBox="1">
            <a:spLocks noChangeArrowheads="1"/>
          </p:cNvSpPr>
          <p:nvPr/>
        </p:nvSpPr>
        <p:spPr bwMode="auto">
          <a:xfrm>
            <a:off x="7102464" y="1935809"/>
            <a:ext cx="148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/>
              <a:t>dendritic cells</a:t>
            </a:r>
          </a:p>
        </p:txBody>
      </p:sp>
      <p:sp>
        <p:nvSpPr>
          <p:cNvPr id="86" name="Text Box 142"/>
          <p:cNvSpPr txBox="1">
            <a:spLocks noChangeArrowheads="1"/>
          </p:cNvSpPr>
          <p:nvPr/>
        </p:nvSpPr>
        <p:spPr bwMode="auto">
          <a:xfrm>
            <a:off x="4603842" y="3434787"/>
            <a:ext cx="381000" cy="2554288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/>
              <a:t>ADAPT</a:t>
            </a:r>
          </a:p>
          <a:p>
            <a:pPr algn="ctr"/>
            <a:r>
              <a:rPr lang="en-US" sz="2000"/>
              <a:t>IVE</a:t>
            </a:r>
          </a:p>
        </p:txBody>
      </p:sp>
      <p:sp>
        <p:nvSpPr>
          <p:cNvPr id="87" name="Text Box 143"/>
          <p:cNvSpPr txBox="1">
            <a:spLocks noChangeArrowheads="1"/>
          </p:cNvSpPr>
          <p:nvPr/>
        </p:nvSpPr>
        <p:spPr bwMode="auto">
          <a:xfrm>
            <a:off x="4603842" y="847162"/>
            <a:ext cx="396875" cy="23082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400" dirty="0"/>
              <a:t>INNATE</a:t>
            </a:r>
          </a:p>
        </p:txBody>
      </p:sp>
      <p:grpSp>
        <p:nvGrpSpPr>
          <p:cNvPr id="88" name="Group 153"/>
          <p:cNvGrpSpPr>
            <a:grpSpLocks/>
          </p:cNvGrpSpPr>
          <p:nvPr/>
        </p:nvGrpSpPr>
        <p:grpSpPr bwMode="auto">
          <a:xfrm>
            <a:off x="6416664" y="4221809"/>
            <a:ext cx="685800" cy="609600"/>
            <a:chOff x="2592" y="2688"/>
            <a:chExt cx="432" cy="384"/>
          </a:xfrm>
        </p:grpSpPr>
        <p:grpSp>
          <p:nvGrpSpPr>
            <p:cNvPr id="89" name="Group 154"/>
            <p:cNvGrpSpPr>
              <a:grpSpLocks noChangeAspect="1"/>
            </p:cNvGrpSpPr>
            <p:nvPr/>
          </p:nvGrpSpPr>
          <p:grpSpPr bwMode="auto">
            <a:xfrm>
              <a:off x="2592" y="2688"/>
              <a:ext cx="384" cy="384"/>
              <a:chOff x="3072" y="3168"/>
              <a:chExt cx="240" cy="240"/>
            </a:xfrm>
          </p:grpSpPr>
          <p:sp>
            <p:nvSpPr>
              <p:cNvPr id="91" name="Oval 155"/>
              <p:cNvSpPr>
                <a:spLocks noChangeAspect="1"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156"/>
              <p:cNvSpPr>
                <a:spLocks noChangeAspect="1"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Text Box 157"/>
            <p:cNvSpPr txBox="1">
              <a:spLocks noChangeArrowheads="1"/>
            </p:cNvSpPr>
            <p:nvPr/>
          </p:nvSpPr>
          <p:spPr bwMode="auto">
            <a:xfrm>
              <a:off x="2646" y="2803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200">
                  <a:solidFill>
                    <a:srgbClr val="FFFF00"/>
                  </a:solidFill>
                </a:rPr>
                <a:t>CD8</a:t>
              </a:r>
            </a:p>
          </p:txBody>
        </p:sp>
      </p:grpSp>
      <p:grpSp>
        <p:nvGrpSpPr>
          <p:cNvPr id="93" name="Group 159"/>
          <p:cNvGrpSpPr>
            <a:grpSpLocks noChangeAspect="1"/>
          </p:cNvGrpSpPr>
          <p:nvPr/>
        </p:nvGrpSpPr>
        <p:grpSpPr bwMode="auto">
          <a:xfrm>
            <a:off x="6416664" y="5136209"/>
            <a:ext cx="609600" cy="609600"/>
            <a:chOff x="3072" y="3168"/>
            <a:chExt cx="240" cy="240"/>
          </a:xfrm>
        </p:grpSpPr>
        <p:sp>
          <p:nvSpPr>
            <p:cNvPr id="94" name="Oval 160"/>
            <p:cNvSpPr>
              <a:spLocks noChangeAspect="1" noChangeArrowheads="1"/>
            </p:cNvSpPr>
            <p:nvPr/>
          </p:nvSpPr>
          <p:spPr bwMode="auto">
            <a:xfrm>
              <a:off x="3072" y="316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  <p:sp>
          <p:nvSpPr>
            <p:cNvPr id="95" name="Oval 161"/>
            <p:cNvSpPr>
              <a:spLocks noChangeAspect="1" noChangeArrowheads="1"/>
            </p:cNvSpPr>
            <p:nvPr/>
          </p:nvSpPr>
          <p:spPr bwMode="auto">
            <a:xfrm>
              <a:off x="3096" y="3192"/>
              <a:ext cx="192" cy="192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omic Sans MS" charset="0"/>
              </a:endParaRPr>
            </a:p>
          </p:txBody>
        </p:sp>
      </p:grpSp>
      <p:sp>
        <p:nvSpPr>
          <p:cNvPr id="96" name="Text Box 162"/>
          <p:cNvSpPr txBox="1">
            <a:spLocks noChangeArrowheads="1"/>
          </p:cNvSpPr>
          <p:nvPr/>
        </p:nvSpPr>
        <p:spPr bwMode="auto">
          <a:xfrm>
            <a:off x="6421427" y="5304484"/>
            <a:ext cx="60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200">
                <a:solidFill>
                  <a:srgbClr val="FFFF00"/>
                </a:solidFill>
              </a:rPr>
              <a:t>CD19</a:t>
            </a:r>
          </a:p>
        </p:txBody>
      </p:sp>
      <p:sp>
        <p:nvSpPr>
          <p:cNvPr id="97" name="Text Box 163"/>
          <p:cNvSpPr txBox="1">
            <a:spLocks noChangeArrowheads="1"/>
          </p:cNvSpPr>
          <p:nvPr/>
        </p:nvSpPr>
        <p:spPr bwMode="auto">
          <a:xfrm>
            <a:off x="8778864" y="3451872"/>
            <a:ext cx="2082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Cellular immunity</a:t>
            </a:r>
          </a:p>
          <a:p>
            <a:pPr>
              <a:buFont typeface="Wingdings" charset="0"/>
              <a:buChar char="Ø"/>
            </a:pPr>
            <a:r>
              <a:rPr lang="en-US" sz="1400"/>
              <a:t> Help B cells class switch</a:t>
            </a:r>
          </a:p>
          <a:p>
            <a:pPr>
              <a:buFont typeface="Wingdings" charset="0"/>
              <a:buChar char="Ø"/>
            </a:pPr>
            <a:r>
              <a:rPr lang="en-US" sz="1400"/>
              <a:t> Help CD8 T cells kill</a:t>
            </a:r>
          </a:p>
        </p:txBody>
      </p:sp>
      <p:sp>
        <p:nvSpPr>
          <p:cNvPr id="98" name="Text Box 164"/>
          <p:cNvSpPr txBox="1">
            <a:spLocks noChangeArrowheads="1"/>
          </p:cNvSpPr>
          <p:nvPr/>
        </p:nvSpPr>
        <p:spPr bwMode="auto">
          <a:xfrm>
            <a:off x="8778864" y="4502797"/>
            <a:ext cx="165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Cellular immunity</a:t>
            </a:r>
          </a:p>
          <a:p>
            <a:pPr>
              <a:buFont typeface="Wingdings" charset="0"/>
              <a:buChar char="Ø"/>
            </a:pPr>
            <a:r>
              <a:rPr lang="en-US" sz="1400"/>
              <a:t> Cytolytic activity</a:t>
            </a:r>
          </a:p>
        </p:txBody>
      </p:sp>
      <p:sp>
        <p:nvSpPr>
          <p:cNvPr id="99" name="Text Box 165"/>
          <p:cNvSpPr txBox="1">
            <a:spLocks noChangeArrowheads="1"/>
          </p:cNvSpPr>
          <p:nvPr/>
        </p:nvSpPr>
        <p:spPr bwMode="auto">
          <a:xfrm>
            <a:off x="8778864" y="5112397"/>
            <a:ext cx="2466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Make antibody</a:t>
            </a:r>
          </a:p>
          <a:p>
            <a:pPr>
              <a:buFont typeface="Wingdings" charset="0"/>
              <a:buChar char="Ø"/>
            </a:pPr>
            <a:r>
              <a:rPr lang="en-US" sz="1400"/>
              <a:t> Antibodies opsonize bacteria</a:t>
            </a:r>
          </a:p>
          <a:p>
            <a:pPr>
              <a:buFont typeface="Wingdings" charset="0"/>
              <a:buChar char="Ø"/>
            </a:pPr>
            <a:r>
              <a:rPr lang="en-US" sz="1400"/>
              <a:t> Antigen presentation</a:t>
            </a:r>
          </a:p>
        </p:txBody>
      </p:sp>
      <p:sp>
        <p:nvSpPr>
          <p:cNvPr id="100" name="Text Box 166"/>
          <p:cNvSpPr txBox="1">
            <a:spLocks noChangeArrowheads="1"/>
          </p:cNvSpPr>
          <p:nvPr/>
        </p:nvSpPr>
        <p:spPr bwMode="auto">
          <a:xfrm>
            <a:off x="8778864" y="2521597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Kill virally infected cells</a:t>
            </a:r>
          </a:p>
          <a:p>
            <a:pPr>
              <a:buFont typeface="Wingdings" charset="0"/>
              <a:buChar char="Ø"/>
            </a:pPr>
            <a:r>
              <a:rPr lang="en-US" sz="1400"/>
              <a:t> Kill tumor or foreign cells</a:t>
            </a:r>
          </a:p>
        </p:txBody>
      </p:sp>
      <p:sp>
        <p:nvSpPr>
          <p:cNvPr id="101" name="Text Box 167"/>
          <p:cNvSpPr txBox="1">
            <a:spLocks noChangeArrowheads="1"/>
          </p:cNvSpPr>
          <p:nvPr/>
        </p:nvSpPr>
        <p:spPr bwMode="auto">
          <a:xfrm>
            <a:off x="8778864" y="107009"/>
            <a:ext cx="222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Phagocytosis</a:t>
            </a:r>
          </a:p>
          <a:p>
            <a:pPr>
              <a:buFont typeface="Wingdings" charset="0"/>
              <a:buChar char="Ø"/>
            </a:pPr>
            <a:r>
              <a:rPr lang="en-US" sz="1400"/>
              <a:t> Produce bactericidal reactive oxygen species</a:t>
            </a:r>
          </a:p>
        </p:txBody>
      </p:sp>
      <p:sp>
        <p:nvSpPr>
          <p:cNvPr id="102" name="Text Box 168"/>
          <p:cNvSpPr txBox="1">
            <a:spLocks noChangeArrowheads="1"/>
          </p:cNvSpPr>
          <p:nvPr/>
        </p:nvSpPr>
        <p:spPr bwMode="auto">
          <a:xfrm>
            <a:off x="8778864" y="1073797"/>
            <a:ext cx="1890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Phagocytosis</a:t>
            </a:r>
          </a:p>
          <a:p>
            <a:pPr>
              <a:buFont typeface="Wingdings" charset="0"/>
              <a:buChar char="Ø"/>
            </a:pPr>
            <a:r>
              <a:rPr lang="en-US" sz="1400"/>
              <a:t> Antigen presentation</a:t>
            </a:r>
          </a:p>
          <a:p>
            <a:pPr>
              <a:buFont typeface="Wingdings" charset="0"/>
              <a:buChar char="Ø"/>
            </a:pPr>
            <a:r>
              <a:rPr lang="en-US" sz="1400"/>
              <a:t> Clearance of debris</a:t>
            </a:r>
          </a:p>
        </p:txBody>
      </p:sp>
      <p:sp>
        <p:nvSpPr>
          <p:cNvPr id="103" name="Text Box 169"/>
          <p:cNvSpPr txBox="1">
            <a:spLocks noChangeArrowheads="1"/>
          </p:cNvSpPr>
          <p:nvPr/>
        </p:nvSpPr>
        <p:spPr bwMode="auto">
          <a:xfrm>
            <a:off x="8778864" y="1911997"/>
            <a:ext cx="189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buFont typeface="Wingdings" charset="0"/>
              <a:buChar char="Ø"/>
            </a:pPr>
            <a:r>
              <a:rPr lang="en-US" sz="1400"/>
              <a:t> Antigen presentation</a:t>
            </a:r>
          </a:p>
          <a:p>
            <a:pPr>
              <a:buFont typeface="Wingdings" charset="0"/>
              <a:buChar char="Ø"/>
            </a:pPr>
            <a:r>
              <a:rPr lang="en-US" sz="1400"/>
              <a:t> Phagocytosis</a:t>
            </a:r>
          </a:p>
        </p:txBody>
      </p:sp>
      <p:grpSp>
        <p:nvGrpSpPr>
          <p:cNvPr id="104" name="Group 105"/>
          <p:cNvGrpSpPr>
            <a:grpSpLocks/>
          </p:cNvGrpSpPr>
          <p:nvPr/>
        </p:nvGrpSpPr>
        <p:grpSpPr bwMode="auto">
          <a:xfrm>
            <a:off x="490785" y="2314450"/>
            <a:ext cx="974725" cy="2590800"/>
            <a:chOff x="58" y="1776"/>
            <a:chExt cx="614" cy="1632"/>
          </a:xfrm>
        </p:grpSpPr>
        <p:sp>
          <p:nvSpPr>
            <p:cNvPr id="105" name="Freeform 29"/>
            <p:cNvSpPr>
              <a:spLocks/>
            </p:cNvSpPr>
            <p:nvPr/>
          </p:nvSpPr>
          <p:spPr bwMode="auto">
            <a:xfrm>
              <a:off x="58" y="1776"/>
              <a:ext cx="614" cy="1632"/>
            </a:xfrm>
            <a:custGeom>
              <a:avLst/>
              <a:gdLst>
                <a:gd name="T0" fmla="*/ 0 w 1275"/>
                <a:gd name="T1" fmla="*/ 4 h 2720"/>
                <a:gd name="T2" fmla="*/ 0 w 1275"/>
                <a:gd name="T3" fmla="*/ 4 h 2720"/>
                <a:gd name="T4" fmla="*/ 0 w 1275"/>
                <a:gd name="T5" fmla="*/ 3 h 2720"/>
                <a:gd name="T6" fmla="*/ 0 w 1275"/>
                <a:gd name="T7" fmla="*/ 3 h 2720"/>
                <a:gd name="T8" fmla="*/ 0 w 1275"/>
                <a:gd name="T9" fmla="*/ 2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2 h 2720"/>
                <a:gd name="T42" fmla="*/ 0 w 1275"/>
                <a:gd name="T43" fmla="*/ 2 h 2720"/>
                <a:gd name="T44" fmla="*/ 0 w 1275"/>
                <a:gd name="T45" fmla="*/ 3 h 2720"/>
                <a:gd name="T46" fmla="*/ 0 w 1275"/>
                <a:gd name="T47" fmla="*/ 4 h 2720"/>
                <a:gd name="T48" fmla="*/ 0 w 1275"/>
                <a:gd name="T49" fmla="*/ 8 h 2720"/>
                <a:gd name="T50" fmla="*/ 0 w 1275"/>
                <a:gd name="T51" fmla="*/ 8 h 2720"/>
                <a:gd name="T52" fmla="*/ 0 w 1275"/>
                <a:gd name="T53" fmla="*/ 10 h 2720"/>
                <a:gd name="T54" fmla="*/ 0 w 1275"/>
                <a:gd name="T55" fmla="*/ 12 h 2720"/>
                <a:gd name="T56" fmla="*/ 0 w 1275"/>
                <a:gd name="T57" fmla="*/ 12 h 2720"/>
                <a:gd name="T58" fmla="*/ 0 w 1275"/>
                <a:gd name="T59" fmla="*/ 13 h 2720"/>
                <a:gd name="T60" fmla="*/ 0 w 1275"/>
                <a:gd name="T61" fmla="*/ 13 h 2720"/>
                <a:gd name="T62" fmla="*/ 0 w 1275"/>
                <a:gd name="T63" fmla="*/ 13 h 2720"/>
                <a:gd name="T64" fmla="*/ 0 w 1275"/>
                <a:gd name="T65" fmla="*/ 13 h 2720"/>
                <a:gd name="T66" fmla="*/ 0 w 1275"/>
                <a:gd name="T67" fmla="*/ 14 h 2720"/>
                <a:gd name="T68" fmla="*/ 1 w 1275"/>
                <a:gd name="T69" fmla="*/ 16 h 2720"/>
                <a:gd name="T70" fmla="*/ 0 w 1275"/>
                <a:gd name="T71" fmla="*/ 16 h 2720"/>
                <a:gd name="T72" fmla="*/ 0 w 1275"/>
                <a:gd name="T73" fmla="*/ 16 h 2720"/>
                <a:gd name="T74" fmla="*/ 0 w 1275"/>
                <a:gd name="T75" fmla="*/ 17 h 2720"/>
                <a:gd name="T76" fmla="*/ 0 w 1275"/>
                <a:gd name="T77" fmla="*/ 17 h 2720"/>
                <a:gd name="T78" fmla="*/ 0 w 1275"/>
                <a:gd name="T79" fmla="*/ 16 h 2720"/>
                <a:gd name="T80" fmla="*/ 0 w 1275"/>
                <a:gd name="T81" fmla="*/ 16 h 2720"/>
                <a:gd name="T82" fmla="*/ 0 w 1275"/>
                <a:gd name="T83" fmla="*/ 16 h 2720"/>
                <a:gd name="T84" fmla="*/ 0 w 1275"/>
                <a:gd name="T85" fmla="*/ 16 h 2720"/>
                <a:gd name="T86" fmla="*/ 0 w 1275"/>
                <a:gd name="T87" fmla="*/ 17 h 2720"/>
                <a:gd name="T88" fmla="*/ 0 w 1275"/>
                <a:gd name="T89" fmla="*/ 17 h 2720"/>
                <a:gd name="T90" fmla="*/ 0 w 1275"/>
                <a:gd name="T91" fmla="*/ 16 h 2720"/>
                <a:gd name="T92" fmla="*/ 0 w 1275"/>
                <a:gd name="T93" fmla="*/ 16 h 2720"/>
                <a:gd name="T94" fmla="*/ 0 w 1275"/>
                <a:gd name="T95" fmla="*/ 16 h 2720"/>
                <a:gd name="T96" fmla="*/ 0 w 1275"/>
                <a:gd name="T97" fmla="*/ 13 h 2720"/>
                <a:gd name="T98" fmla="*/ 0 w 1275"/>
                <a:gd name="T99" fmla="*/ 13 h 2720"/>
                <a:gd name="T100" fmla="*/ 0 w 1275"/>
                <a:gd name="T101" fmla="*/ 12 h 2720"/>
                <a:gd name="T102" fmla="*/ 0 w 1275"/>
                <a:gd name="T103" fmla="*/ 10 h 2720"/>
                <a:gd name="T104" fmla="*/ 0 w 1275"/>
                <a:gd name="T105" fmla="*/ 10 h 2720"/>
                <a:gd name="T106" fmla="*/ 0 w 1275"/>
                <a:gd name="T107" fmla="*/ 8 h 2720"/>
                <a:gd name="T108" fmla="*/ 0 w 1275"/>
                <a:gd name="T109" fmla="*/ 4 h 2720"/>
                <a:gd name="T110" fmla="*/ 0 w 1275"/>
                <a:gd name="T111" fmla="*/ 4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30"/>
            <p:cNvSpPr>
              <a:spLocks/>
            </p:cNvSpPr>
            <p:nvPr/>
          </p:nvSpPr>
          <p:spPr bwMode="auto">
            <a:xfrm>
              <a:off x="196" y="1882"/>
              <a:ext cx="369" cy="1416"/>
            </a:xfrm>
            <a:custGeom>
              <a:avLst/>
              <a:gdLst>
                <a:gd name="T0" fmla="*/ 0 w 1275"/>
                <a:gd name="T1" fmla="*/ 1 h 2720"/>
                <a:gd name="T2" fmla="*/ 0 w 1275"/>
                <a:gd name="T3" fmla="*/ 1 h 2720"/>
                <a:gd name="T4" fmla="*/ 0 w 1275"/>
                <a:gd name="T5" fmla="*/ 1 h 2720"/>
                <a:gd name="T6" fmla="*/ 0 w 1275"/>
                <a:gd name="T7" fmla="*/ 1 h 2720"/>
                <a:gd name="T8" fmla="*/ 0 w 1275"/>
                <a:gd name="T9" fmla="*/ 1 h 2720"/>
                <a:gd name="T10" fmla="*/ 0 w 1275"/>
                <a:gd name="T11" fmla="*/ 1 h 2720"/>
                <a:gd name="T12" fmla="*/ 0 w 1275"/>
                <a:gd name="T13" fmla="*/ 1 h 2720"/>
                <a:gd name="T14" fmla="*/ 0 w 1275"/>
                <a:gd name="T15" fmla="*/ 1 h 2720"/>
                <a:gd name="T16" fmla="*/ 0 w 1275"/>
                <a:gd name="T17" fmla="*/ 1 h 2720"/>
                <a:gd name="T18" fmla="*/ 0 w 1275"/>
                <a:gd name="T19" fmla="*/ 1 h 2720"/>
                <a:gd name="T20" fmla="*/ 0 w 1275"/>
                <a:gd name="T21" fmla="*/ 1 h 2720"/>
                <a:gd name="T22" fmla="*/ 0 w 1275"/>
                <a:gd name="T23" fmla="*/ 1 h 2720"/>
                <a:gd name="T24" fmla="*/ 0 w 1275"/>
                <a:gd name="T25" fmla="*/ 1 h 2720"/>
                <a:gd name="T26" fmla="*/ 0 w 1275"/>
                <a:gd name="T27" fmla="*/ 1 h 2720"/>
                <a:gd name="T28" fmla="*/ 0 w 1275"/>
                <a:gd name="T29" fmla="*/ 1 h 2720"/>
                <a:gd name="T30" fmla="*/ 0 w 1275"/>
                <a:gd name="T31" fmla="*/ 1 h 2720"/>
                <a:gd name="T32" fmla="*/ 0 w 1275"/>
                <a:gd name="T33" fmla="*/ 0 h 2720"/>
                <a:gd name="T34" fmla="*/ 0 w 1275"/>
                <a:gd name="T35" fmla="*/ 1 h 2720"/>
                <a:gd name="T36" fmla="*/ 0 w 1275"/>
                <a:gd name="T37" fmla="*/ 1 h 2720"/>
                <a:gd name="T38" fmla="*/ 0 w 1275"/>
                <a:gd name="T39" fmla="*/ 1 h 2720"/>
                <a:gd name="T40" fmla="*/ 0 w 1275"/>
                <a:gd name="T41" fmla="*/ 1 h 2720"/>
                <a:gd name="T42" fmla="*/ 0 w 1275"/>
                <a:gd name="T43" fmla="*/ 1 h 2720"/>
                <a:gd name="T44" fmla="*/ 0 w 1275"/>
                <a:gd name="T45" fmla="*/ 1 h 2720"/>
                <a:gd name="T46" fmla="*/ 0 w 1275"/>
                <a:gd name="T47" fmla="*/ 1 h 2720"/>
                <a:gd name="T48" fmla="*/ 0 w 1275"/>
                <a:gd name="T49" fmla="*/ 2 h 2720"/>
                <a:gd name="T50" fmla="*/ 0 w 1275"/>
                <a:gd name="T51" fmla="*/ 2 h 2720"/>
                <a:gd name="T52" fmla="*/ 0 w 1275"/>
                <a:gd name="T53" fmla="*/ 3 h 2720"/>
                <a:gd name="T54" fmla="*/ 0 w 1275"/>
                <a:gd name="T55" fmla="*/ 3 h 2720"/>
                <a:gd name="T56" fmla="*/ 0 w 1275"/>
                <a:gd name="T57" fmla="*/ 3 h 2720"/>
                <a:gd name="T58" fmla="*/ 0 w 1275"/>
                <a:gd name="T59" fmla="*/ 3 h 2720"/>
                <a:gd name="T60" fmla="*/ 0 w 1275"/>
                <a:gd name="T61" fmla="*/ 3 h 2720"/>
                <a:gd name="T62" fmla="*/ 0 w 1275"/>
                <a:gd name="T63" fmla="*/ 3 h 2720"/>
                <a:gd name="T64" fmla="*/ 0 w 1275"/>
                <a:gd name="T65" fmla="*/ 3 h 2720"/>
                <a:gd name="T66" fmla="*/ 0 w 1275"/>
                <a:gd name="T67" fmla="*/ 3 h 2720"/>
                <a:gd name="T68" fmla="*/ 0 w 1275"/>
                <a:gd name="T69" fmla="*/ 4 h 2720"/>
                <a:gd name="T70" fmla="*/ 0 w 1275"/>
                <a:gd name="T71" fmla="*/ 4 h 2720"/>
                <a:gd name="T72" fmla="*/ 0 w 1275"/>
                <a:gd name="T73" fmla="*/ 4 h 2720"/>
                <a:gd name="T74" fmla="*/ 0 w 1275"/>
                <a:gd name="T75" fmla="*/ 4 h 2720"/>
                <a:gd name="T76" fmla="*/ 0 w 1275"/>
                <a:gd name="T77" fmla="*/ 4 h 2720"/>
                <a:gd name="T78" fmla="*/ 0 w 1275"/>
                <a:gd name="T79" fmla="*/ 4 h 2720"/>
                <a:gd name="T80" fmla="*/ 0 w 1275"/>
                <a:gd name="T81" fmla="*/ 4 h 2720"/>
                <a:gd name="T82" fmla="*/ 0 w 1275"/>
                <a:gd name="T83" fmla="*/ 4 h 2720"/>
                <a:gd name="T84" fmla="*/ 0 w 1275"/>
                <a:gd name="T85" fmla="*/ 4 h 2720"/>
                <a:gd name="T86" fmla="*/ 0 w 1275"/>
                <a:gd name="T87" fmla="*/ 4 h 2720"/>
                <a:gd name="T88" fmla="*/ 0 w 1275"/>
                <a:gd name="T89" fmla="*/ 4 h 2720"/>
                <a:gd name="T90" fmla="*/ 0 w 1275"/>
                <a:gd name="T91" fmla="*/ 4 h 2720"/>
                <a:gd name="T92" fmla="*/ 0 w 1275"/>
                <a:gd name="T93" fmla="*/ 4 h 2720"/>
                <a:gd name="T94" fmla="*/ 0 w 1275"/>
                <a:gd name="T95" fmla="*/ 4 h 2720"/>
                <a:gd name="T96" fmla="*/ 0 w 1275"/>
                <a:gd name="T97" fmla="*/ 3 h 2720"/>
                <a:gd name="T98" fmla="*/ 0 w 1275"/>
                <a:gd name="T99" fmla="*/ 3 h 2720"/>
                <a:gd name="T100" fmla="*/ 0 w 1275"/>
                <a:gd name="T101" fmla="*/ 3 h 2720"/>
                <a:gd name="T102" fmla="*/ 0 w 1275"/>
                <a:gd name="T103" fmla="*/ 3 h 2720"/>
                <a:gd name="T104" fmla="*/ 0 w 1275"/>
                <a:gd name="T105" fmla="*/ 3 h 2720"/>
                <a:gd name="T106" fmla="*/ 0 w 1275"/>
                <a:gd name="T107" fmla="*/ 2 h 2720"/>
                <a:gd name="T108" fmla="*/ 0 w 1275"/>
                <a:gd name="T109" fmla="*/ 1 h 2720"/>
                <a:gd name="T110" fmla="*/ 0 w 1275"/>
                <a:gd name="T111" fmla="*/ 1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89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>
            <a:spLocks noGrp="1"/>
          </p:cNvSpPr>
          <p:nvPr>
            <p:ph type="title" idx="4294967295"/>
          </p:nvPr>
        </p:nvSpPr>
        <p:spPr>
          <a:xfrm>
            <a:off x="134379" y="88075"/>
            <a:ext cx="8534400" cy="581974"/>
          </a:xfrm>
        </p:spPr>
        <p:txBody>
          <a:bodyPr/>
          <a:lstStyle/>
          <a:p>
            <a:r>
              <a:rPr lang="en-US" sz="3200" b="1" dirty="0">
                <a:solidFill>
                  <a:srgbClr val="FF6600"/>
                </a:solidFill>
                <a:ea typeface="MS PGothic" charset="0"/>
              </a:rPr>
              <a:t>Major arms of the adaptive immune system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284427" y="670049"/>
            <a:ext cx="11697581" cy="5481376"/>
            <a:chOff x="494419" y="1336094"/>
            <a:chExt cx="11697581" cy="5481376"/>
          </a:xfrm>
        </p:grpSpPr>
        <p:sp>
          <p:nvSpPr>
            <p:cNvPr id="120" name="Text Box 4"/>
            <p:cNvSpPr txBox="1">
              <a:spLocks noChangeArrowheads="1"/>
            </p:cNvSpPr>
            <p:nvPr/>
          </p:nvSpPr>
          <p:spPr bwMode="auto">
            <a:xfrm>
              <a:off x="6061100" y="1336094"/>
              <a:ext cx="569342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 u="sng" dirty="0" err="1"/>
                <a:t>Humoral</a:t>
              </a:r>
              <a:r>
                <a:rPr lang="en-US" sz="2400" u="sng" dirty="0"/>
                <a:t> immunity</a:t>
              </a:r>
              <a:endParaRPr lang="en-US" sz="2400" dirty="0"/>
            </a:p>
            <a:p>
              <a:endParaRPr lang="en-US" sz="2400" dirty="0"/>
            </a:p>
            <a:p>
              <a:r>
                <a:rPr lang="en-US" sz="2400" dirty="0"/>
                <a:t>B cells</a:t>
              </a:r>
            </a:p>
          </p:txBody>
        </p:sp>
        <p:sp>
          <p:nvSpPr>
            <p:cNvPr id="121" name="Text Box 3"/>
            <p:cNvSpPr txBox="1">
              <a:spLocks noChangeArrowheads="1"/>
            </p:cNvSpPr>
            <p:nvPr/>
          </p:nvSpPr>
          <p:spPr bwMode="auto">
            <a:xfrm>
              <a:off x="502079" y="1336094"/>
              <a:ext cx="5419025" cy="153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 u="sng" dirty="0"/>
                <a:t>Cellular immunity</a:t>
              </a:r>
              <a:endParaRPr lang="en-US" sz="2400" dirty="0"/>
            </a:p>
            <a:p>
              <a:r>
                <a:rPr lang="en-US" sz="2400" dirty="0"/>
                <a:t>T cells (most are </a:t>
              </a:r>
              <a:r>
                <a:rPr lang="en-US" sz="2400" dirty="0">
                  <a:latin typeface="Symbol" charset="0"/>
                </a:rPr>
                <a:t>a/b</a:t>
              </a:r>
              <a:r>
                <a:rPr lang="en-US" sz="2400" dirty="0"/>
                <a:t> T cells)</a:t>
              </a:r>
            </a:p>
            <a:p>
              <a:r>
                <a:rPr lang="en-US" sz="1800" dirty="0"/>
                <a:t>Express TCR with CD3 complex (</a:t>
              </a:r>
              <a:r>
                <a:rPr lang="en-US" sz="1800" dirty="0" err="1"/>
                <a:t>TCR</a:t>
              </a:r>
              <a:r>
                <a:rPr lang="en-US" sz="1800" dirty="0" err="1">
                  <a:latin typeface="Symbol" charset="0"/>
                </a:rPr>
                <a:t>a</a:t>
              </a:r>
              <a:r>
                <a:rPr lang="en-US" sz="1800" dirty="0"/>
                <a:t>, </a:t>
              </a:r>
              <a:r>
                <a:rPr lang="en-US" sz="1800" dirty="0" err="1"/>
                <a:t>TCR</a:t>
              </a:r>
              <a:r>
                <a:rPr lang="en-US" sz="1800" dirty="0" err="1">
                  <a:latin typeface="Symbol" charset="0"/>
                </a:rPr>
                <a:t>b</a:t>
              </a:r>
              <a:r>
                <a:rPr lang="en-US" sz="1800" dirty="0"/>
                <a:t>, CD3</a:t>
              </a:r>
              <a:r>
                <a:rPr lang="en-US" sz="1800" dirty="0">
                  <a:latin typeface="Symbol" charset="0"/>
                </a:rPr>
                <a:t>zz</a:t>
              </a:r>
              <a:r>
                <a:rPr lang="en-US" sz="1800" dirty="0"/>
                <a:t>, CD3</a:t>
              </a:r>
              <a:r>
                <a:rPr lang="en-US" sz="1800" dirty="0">
                  <a:latin typeface="Symbol" charset="0"/>
                </a:rPr>
                <a:t>ed</a:t>
              </a:r>
              <a:r>
                <a:rPr lang="en-US" sz="1800" dirty="0"/>
                <a:t>, CD3</a:t>
              </a:r>
              <a:r>
                <a:rPr lang="en-US" sz="1800" dirty="0">
                  <a:latin typeface="Symbol" charset="0"/>
                </a:rPr>
                <a:t>eg</a:t>
              </a:r>
              <a:r>
                <a:rPr lang="en-US" sz="1800" dirty="0"/>
                <a:t>)</a:t>
              </a:r>
            </a:p>
            <a:p>
              <a:endParaRPr lang="en-US" sz="1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7930" y="2782490"/>
              <a:ext cx="5045096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-CD4 T cells </a:t>
              </a:r>
            </a:p>
            <a:p>
              <a:r>
                <a:rPr lang="en-US" dirty="0"/>
                <a:t>see antigens </a:t>
              </a:r>
              <a:r>
                <a:rPr lang="en-US" dirty="0" err="1"/>
                <a:t>complexed</a:t>
              </a:r>
              <a:r>
                <a:rPr lang="en-US" dirty="0"/>
                <a:t> to </a:t>
              </a:r>
              <a:r>
                <a:rPr lang="en-US" u="sng" dirty="0"/>
                <a:t>MHC class II </a:t>
              </a:r>
              <a:r>
                <a:rPr lang="en-US" dirty="0"/>
                <a:t>on APC</a:t>
              </a:r>
            </a:p>
            <a:p>
              <a:r>
                <a:rPr lang="en-US" dirty="0"/>
                <a:t>helper function</a:t>
              </a:r>
            </a:p>
            <a:p>
              <a:r>
                <a:rPr lang="en-US" dirty="0"/>
                <a:t>cooperate with B cells to induce class switching</a:t>
              </a:r>
            </a:p>
            <a:p>
              <a:r>
                <a:rPr lang="en-US" dirty="0"/>
                <a:t>control opportunistic infection</a:t>
              </a:r>
            </a:p>
            <a:p>
              <a:r>
                <a:rPr lang="en-US" dirty="0"/>
                <a:t>cancer surveillance</a:t>
              </a:r>
            </a:p>
            <a:p>
              <a:r>
                <a:rPr lang="en-US" dirty="0"/>
                <a:t>regulatory functions</a:t>
              </a:r>
              <a:endParaRPr lang="en-US" sz="28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94419" y="4909255"/>
              <a:ext cx="4909986" cy="19082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-CD8 T cells</a:t>
              </a:r>
            </a:p>
            <a:p>
              <a:r>
                <a:rPr lang="en-US" dirty="0"/>
                <a:t>see antigen </a:t>
              </a:r>
              <a:r>
                <a:rPr lang="en-US" dirty="0" err="1"/>
                <a:t>complexed</a:t>
              </a:r>
              <a:r>
                <a:rPr lang="en-US" dirty="0"/>
                <a:t> to </a:t>
              </a:r>
              <a:r>
                <a:rPr lang="en-US" u="sng" dirty="0"/>
                <a:t>MHC class I </a:t>
              </a:r>
              <a:r>
                <a:rPr lang="en-US" dirty="0"/>
                <a:t>on APC</a:t>
              </a:r>
            </a:p>
            <a:p>
              <a:r>
                <a:rPr lang="en-US" dirty="0" err="1"/>
                <a:t>cytolytic</a:t>
              </a:r>
              <a:r>
                <a:rPr lang="en-US" dirty="0"/>
                <a:t> function</a:t>
              </a:r>
            </a:p>
            <a:p>
              <a:r>
                <a:rPr lang="en-US" dirty="0"/>
                <a:t>kill virally infected cells</a:t>
              </a:r>
            </a:p>
            <a:p>
              <a:r>
                <a:rPr lang="en-US" dirty="0"/>
                <a:t>control opportunistic infection</a:t>
              </a:r>
            </a:p>
            <a:p>
              <a:r>
                <a:rPr lang="en-US" dirty="0"/>
                <a:t>cancer surveillance</a:t>
              </a:r>
              <a:endParaRPr lang="en-US" sz="28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096000" y="2640412"/>
              <a:ext cx="6096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Produce antibod</a:t>
              </a:r>
              <a:r>
                <a:rPr lang="en-US" sz="2800" dirty="0"/>
                <a:t>y</a:t>
              </a:r>
            </a:p>
            <a:p>
              <a:r>
                <a:rPr lang="en-US" dirty="0" err="1"/>
                <a:t>IgM</a:t>
              </a:r>
              <a:r>
                <a:rPr lang="en-US" dirty="0"/>
                <a:t> and </a:t>
              </a:r>
              <a:r>
                <a:rPr lang="en-US" dirty="0" err="1"/>
                <a:t>IgD</a:t>
              </a:r>
              <a:r>
                <a:rPr lang="en-US" dirty="0"/>
                <a:t> first</a:t>
              </a:r>
            </a:p>
            <a:p>
              <a:r>
                <a:rPr lang="en-US" dirty="0" err="1"/>
                <a:t>IgG</a:t>
              </a:r>
              <a:r>
                <a:rPr lang="en-US" dirty="0"/>
                <a:t>, IgA, </a:t>
              </a:r>
              <a:r>
                <a:rPr lang="en-US" dirty="0" err="1"/>
                <a:t>IgE</a:t>
              </a:r>
              <a:r>
                <a:rPr lang="en-US" dirty="0"/>
                <a:t> only after class switching</a:t>
              </a:r>
            </a:p>
            <a:p>
              <a:r>
                <a:rPr lang="en-US" dirty="0"/>
                <a:t>additional mutations in </a:t>
              </a:r>
              <a:r>
                <a:rPr lang="en-US" dirty="0" err="1"/>
                <a:t>Ig</a:t>
              </a:r>
              <a:r>
                <a:rPr lang="en-US" dirty="0"/>
                <a:t> locus occur—B cells carrying receptors with higher affinity are selected (affinity maturation)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96000" y="4464258"/>
              <a:ext cx="6096000" cy="16312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dirty="0"/>
                <a:t>Antibodies opsonize bacteria</a:t>
              </a:r>
            </a:p>
            <a:p>
              <a:r>
                <a:rPr lang="en-US" dirty="0"/>
                <a:t>particularly important for </a:t>
              </a:r>
            </a:p>
            <a:p>
              <a:pPr>
                <a:buFont typeface="Arial" charset="0"/>
                <a:buChar char="•"/>
              </a:pPr>
              <a:r>
                <a:rPr lang="en-US" dirty="0"/>
                <a:t>respiratory pathogens</a:t>
              </a:r>
            </a:p>
            <a:p>
              <a:pPr>
                <a:buFont typeface="Arial" charset="0"/>
                <a:buChar char="•"/>
              </a:pPr>
              <a:r>
                <a:rPr lang="en-US" dirty="0"/>
                <a:t>skin flora</a:t>
              </a:r>
            </a:p>
            <a:p>
              <a:pPr>
                <a:buFont typeface="Arial" charset="0"/>
                <a:buChar char="•"/>
              </a:pPr>
              <a:r>
                <a:rPr lang="en-US" dirty="0"/>
                <a:t>encapsulated organisms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04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999985" y="1135408"/>
            <a:ext cx="1981200" cy="5273675"/>
            <a:chOff x="0" y="1056"/>
            <a:chExt cx="1046" cy="2592"/>
          </a:xfrm>
        </p:grpSpPr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0" y="1056"/>
              <a:ext cx="1046" cy="2592"/>
            </a:xfrm>
            <a:custGeom>
              <a:avLst/>
              <a:gdLst>
                <a:gd name="T0" fmla="*/ 39 w 1275"/>
                <a:gd name="T1" fmla="*/ 359 h 2720"/>
                <a:gd name="T2" fmla="*/ 32 w 1275"/>
                <a:gd name="T3" fmla="*/ 337 h 2720"/>
                <a:gd name="T4" fmla="*/ 26 w 1275"/>
                <a:gd name="T5" fmla="*/ 307 h 2720"/>
                <a:gd name="T6" fmla="*/ 21 w 1275"/>
                <a:gd name="T7" fmla="*/ 281 h 2720"/>
                <a:gd name="T8" fmla="*/ 14 w 1275"/>
                <a:gd name="T9" fmla="*/ 217 h 2720"/>
                <a:gd name="T10" fmla="*/ 16 w 1275"/>
                <a:gd name="T11" fmla="*/ 109 h 2720"/>
                <a:gd name="T12" fmla="*/ 19 w 1275"/>
                <a:gd name="T13" fmla="*/ 94 h 2720"/>
                <a:gd name="T14" fmla="*/ 30 w 1275"/>
                <a:gd name="T15" fmla="*/ 35 h 2720"/>
                <a:gd name="T16" fmla="*/ 52 w 1275"/>
                <a:gd name="T17" fmla="*/ 49 h 2720"/>
                <a:gd name="T18" fmla="*/ 63 w 1275"/>
                <a:gd name="T19" fmla="*/ 84 h 2720"/>
                <a:gd name="T20" fmla="*/ 66 w 1275"/>
                <a:gd name="T21" fmla="*/ 99 h 2720"/>
                <a:gd name="T22" fmla="*/ 77 w 1275"/>
                <a:gd name="T23" fmla="*/ 109 h 2720"/>
                <a:gd name="T24" fmla="*/ 92 w 1275"/>
                <a:gd name="T25" fmla="*/ 94 h 2720"/>
                <a:gd name="T26" fmla="*/ 99 w 1275"/>
                <a:gd name="T27" fmla="*/ 84 h 2720"/>
                <a:gd name="T28" fmla="*/ 111 w 1275"/>
                <a:gd name="T29" fmla="*/ 29 h 2720"/>
                <a:gd name="T30" fmla="*/ 121 w 1275"/>
                <a:gd name="T31" fmla="*/ 14 h 2720"/>
                <a:gd name="T32" fmla="*/ 128 w 1275"/>
                <a:gd name="T33" fmla="*/ 0 h 2720"/>
                <a:gd name="T34" fmla="*/ 150 w 1275"/>
                <a:gd name="T35" fmla="*/ 40 h 2720"/>
                <a:gd name="T36" fmla="*/ 156 w 1275"/>
                <a:gd name="T37" fmla="*/ 74 h 2720"/>
                <a:gd name="T38" fmla="*/ 160 w 1275"/>
                <a:gd name="T39" fmla="*/ 119 h 2720"/>
                <a:gd name="T40" fmla="*/ 158 w 1275"/>
                <a:gd name="T41" fmla="*/ 203 h 2720"/>
                <a:gd name="T42" fmla="*/ 150 w 1275"/>
                <a:gd name="T43" fmla="*/ 262 h 2720"/>
                <a:gd name="T44" fmla="*/ 140 w 1275"/>
                <a:gd name="T45" fmla="*/ 307 h 2720"/>
                <a:gd name="T46" fmla="*/ 128 w 1275"/>
                <a:gd name="T47" fmla="*/ 454 h 2720"/>
                <a:gd name="T48" fmla="*/ 118 w 1275"/>
                <a:gd name="T49" fmla="*/ 771 h 2720"/>
                <a:gd name="T50" fmla="*/ 123 w 1275"/>
                <a:gd name="T51" fmla="*/ 850 h 2720"/>
                <a:gd name="T52" fmla="*/ 129 w 1275"/>
                <a:gd name="T53" fmla="*/ 1039 h 2720"/>
                <a:gd name="T54" fmla="*/ 137 w 1275"/>
                <a:gd name="T55" fmla="*/ 1210 h 2720"/>
                <a:gd name="T56" fmla="*/ 140 w 1275"/>
                <a:gd name="T57" fmla="*/ 1241 h 2720"/>
                <a:gd name="T58" fmla="*/ 148 w 1275"/>
                <a:gd name="T59" fmla="*/ 1328 h 2720"/>
                <a:gd name="T60" fmla="*/ 156 w 1275"/>
                <a:gd name="T61" fmla="*/ 1348 h 2720"/>
                <a:gd name="T62" fmla="*/ 158 w 1275"/>
                <a:gd name="T63" fmla="*/ 1363 h 2720"/>
                <a:gd name="T64" fmla="*/ 164 w 1275"/>
                <a:gd name="T65" fmla="*/ 1384 h 2720"/>
                <a:gd name="T66" fmla="*/ 173 w 1275"/>
                <a:gd name="T67" fmla="*/ 1463 h 2720"/>
                <a:gd name="T68" fmla="*/ 174 w 1275"/>
                <a:gd name="T69" fmla="*/ 1576 h 2720"/>
                <a:gd name="T70" fmla="*/ 165 w 1275"/>
                <a:gd name="T71" fmla="*/ 1591 h 2720"/>
                <a:gd name="T72" fmla="*/ 160 w 1275"/>
                <a:gd name="T73" fmla="*/ 1627 h 2720"/>
                <a:gd name="T74" fmla="*/ 125 w 1275"/>
                <a:gd name="T75" fmla="*/ 1674 h 2720"/>
                <a:gd name="T76" fmla="*/ 107 w 1275"/>
                <a:gd name="T77" fmla="*/ 1665 h 2720"/>
                <a:gd name="T78" fmla="*/ 101 w 1275"/>
                <a:gd name="T79" fmla="*/ 1614 h 2720"/>
                <a:gd name="T80" fmla="*/ 85 w 1275"/>
                <a:gd name="T81" fmla="*/ 1561 h 2720"/>
                <a:gd name="T82" fmla="*/ 66 w 1275"/>
                <a:gd name="T83" fmla="*/ 1606 h 2720"/>
                <a:gd name="T84" fmla="*/ 54 w 1275"/>
                <a:gd name="T85" fmla="*/ 1661 h 2720"/>
                <a:gd name="T86" fmla="*/ 44 w 1275"/>
                <a:gd name="T87" fmla="*/ 1674 h 2720"/>
                <a:gd name="T88" fmla="*/ 42 w 1275"/>
                <a:gd name="T89" fmla="*/ 1679 h 2720"/>
                <a:gd name="T90" fmla="*/ 21 w 1275"/>
                <a:gd name="T91" fmla="*/ 1640 h 2720"/>
                <a:gd name="T92" fmla="*/ 11 w 1275"/>
                <a:gd name="T93" fmla="*/ 1614 h 2720"/>
                <a:gd name="T94" fmla="*/ 2 w 1275"/>
                <a:gd name="T95" fmla="*/ 1554 h 2720"/>
                <a:gd name="T96" fmla="*/ 13 w 1275"/>
                <a:gd name="T97" fmla="*/ 1384 h 2720"/>
                <a:gd name="T98" fmla="*/ 17 w 1275"/>
                <a:gd name="T99" fmla="*/ 1348 h 2720"/>
                <a:gd name="T100" fmla="*/ 28 w 1275"/>
                <a:gd name="T101" fmla="*/ 1265 h 2720"/>
                <a:gd name="T102" fmla="*/ 32 w 1275"/>
                <a:gd name="T103" fmla="*/ 1057 h 2720"/>
                <a:gd name="T104" fmla="*/ 39 w 1275"/>
                <a:gd name="T105" fmla="*/ 994 h 2720"/>
                <a:gd name="T106" fmla="*/ 36 w 1275"/>
                <a:gd name="T107" fmla="*/ 816 h 2720"/>
                <a:gd name="T108" fmla="*/ 39 w 1275"/>
                <a:gd name="T109" fmla="*/ 415 h 2720"/>
                <a:gd name="T110" fmla="*/ 39 w 1275"/>
                <a:gd name="T111" fmla="*/ 359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234" y="1224"/>
              <a:ext cx="630" cy="2249"/>
            </a:xfrm>
            <a:custGeom>
              <a:avLst/>
              <a:gdLst>
                <a:gd name="T0" fmla="*/ 0 w 1275"/>
                <a:gd name="T1" fmla="*/ 88 h 2720"/>
                <a:gd name="T2" fmla="*/ 0 w 1275"/>
                <a:gd name="T3" fmla="*/ 81 h 2720"/>
                <a:gd name="T4" fmla="*/ 0 w 1275"/>
                <a:gd name="T5" fmla="*/ 74 h 2720"/>
                <a:gd name="T6" fmla="*/ 0 w 1275"/>
                <a:gd name="T7" fmla="*/ 69 h 2720"/>
                <a:gd name="T8" fmla="*/ 0 w 1275"/>
                <a:gd name="T9" fmla="*/ 53 h 2720"/>
                <a:gd name="T10" fmla="*/ 0 w 1275"/>
                <a:gd name="T11" fmla="*/ 26 h 2720"/>
                <a:gd name="T12" fmla="*/ 0 w 1275"/>
                <a:gd name="T13" fmla="*/ 23 h 2720"/>
                <a:gd name="T14" fmla="*/ 0 w 1275"/>
                <a:gd name="T15" fmla="*/ 8 h 2720"/>
                <a:gd name="T16" fmla="*/ 0 w 1275"/>
                <a:gd name="T17" fmla="*/ 12 h 2720"/>
                <a:gd name="T18" fmla="*/ 0 w 1275"/>
                <a:gd name="T19" fmla="*/ 21 h 2720"/>
                <a:gd name="T20" fmla="*/ 0 w 1275"/>
                <a:gd name="T21" fmla="*/ 23 h 2720"/>
                <a:gd name="T22" fmla="*/ 0 w 1275"/>
                <a:gd name="T23" fmla="*/ 26 h 2720"/>
                <a:gd name="T24" fmla="*/ 0 w 1275"/>
                <a:gd name="T25" fmla="*/ 23 h 2720"/>
                <a:gd name="T26" fmla="*/ 0 w 1275"/>
                <a:gd name="T27" fmla="*/ 21 h 2720"/>
                <a:gd name="T28" fmla="*/ 0 w 1275"/>
                <a:gd name="T29" fmla="*/ 7 h 2720"/>
                <a:gd name="T30" fmla="*/ 0 w 1275"/>
                <a:gd name="T31" fmla="*/ 4 h 2720"/>
                <a:gd name="T32" fmla="*/ 0 w 1275"/>
                <a:gd name="T33" fmla="*/ 0 h 2720"/>
                <a:gd name="T34" fmla="*/ 1 w 1275"/>
                <a:gd name="T35" fmla="*/ 10 h 2720"/>
                <a:gd name="T36" fmla="*/ 1 w 1275"/>
                <a:gd name="T37" fmla="*/ 17 h 2720"/>
                <a:gd name="T38" fmla="*/ 1 w 1275"/>
                <a:gd name="T39" fmla="*/ 28 h 2720"/>
                <a:gd name="T40" fmla="*/ 1 w 1275"/>
                <a:gd name="T41" fmla="*/ 50 h 2720"/>
                <a:gd name="T42" fmla="*/ 1 w 1275"/>
                <a:gd name="T43" fmla="*/ 64 h 2720"/>
                <a:gd name="T44" fmla="*/ 0 w 1275"/>
                <a:gd name="T45" fmla="*/ 74 h 2720"/>
                <a:gd name="T46" fmla="*/ 0 w 1275"/>
                <a:gd name="T47" fmla="*/ 110 h 2720"/>
                <a:gd name="T48" fmla="*/ 0 w 1275"/>
                <a:gd name="T49" fmla="*/ 187 h 2720"/>
                <a:gd name="T50" fmla="*/ 0 w 1275"/>
                <a:gd name="T51" fmla="*/ 206 h 2720"/>
                <a:gd name="T52" fmla="*/ 0 w 1275"/>
                <a:gd name="T53" fmla="*/ 251 h 2720"/>
                <a:gd name="T54" fmla="*/ 0 w 1275"/>
                <a:gd name="T55" fmla="*/ 293 h 2720"/>
                <a:gd name="T56" fmla="*/ 0 w 1275"/>
                <a:gd name="T57" fmla="*/ 300 h 2720"/>
                <a:gd name="T58" fmla="*/ 0 w 1275"/>
                <a:gd name="T59" fmla="*/ 322 h 2720"/>
                <a:gd name="T60" fmla="*/ 1 w 1275"/>
                <a:gd name="T61" fmla="*/ 326 h 2720"/>
                <a:gd name="T62" fmla="*/ 1 w 1275"/>
                <a:gd name="T63" fmla="*/ 330 h 2720"/>
                <a:gd name="T64" fmla="*/ 1 w 1275"/>
                <a:gd name="T65" fmla="*/ 334 h 2720"/>
                <a:gd name="T66" fmla="*/ 1 w 1275"/>
                <a:gd name="T67" fmla="*/ 354 h 2720"/>
                <a:gd name="T68" fmla="*/ 1 w 1275"/>
                <a:gd name="T69" fmla="*/ 381 h 2720"/>
                <a:gd name="T70" fmla="*/ 1 w 1275"/>
                <a:gd name="T71" fmla="*/ 385 h 2720"/>
                <a:gd name="T72" fmla="*/ 1 w 1275"/>
                <a:gd name="T73" fmla="*/ 393 h 2720"/>
                <a:gd name="T74" fmla="*/ 0 w 1275"/>
                <a:gd name="T75" fmla="*/ 405 h 2720"/>
                <a:gd name="T76" fmla="*/ 0 w 1275"/>
                <a:gd name="T77" fmla="*/ 403 h 2720"/>
                <a:gd name="T78" fmla="*/ 0 w 1275"/>
                <a:gd name="T79" fmla="*/ 390 h 2720"/>
                <a:gd name="T80" fmla="*/ 0 w 1275"/>
                <a:gd name="T81" fmla="*/ 377 h 2720"/>
                <a:gd name="T82" fmla="*/ 0 w 1275"/>
                <a:gd name="T83" fmla="*/ 389 h 2720"/>
                <a:gd name="T84" fmla="*/ 0 w 1275"/>
                <a:gd name="T85" fmla="*/ 401 h 2720"/>
                <a:gd name="T86" fmla="*/ 0 w 1275"/>
                <a:gd name="T87" fmla="*/ 405 h 2720"/>
                <a:gd name="T88" fmla="*/ 0 w 1275"/>
                <a:gd name="T89" fmla="*/ 406 h 2720"/>
                <a:gd name="T90" fmla="*/ 0 w 1275"/>
                <a:gd name="T91" fmla="*/ 397 h 2720"/>
                <a:gd name="T92" fmla="*/ 0 w 1275"/>
                <a:gd name="T93" fmla="*/ 390 h 2720"/>
                <a:gd name="T94" fmla="*/ 0 w 1275"/>
                <a:gd name="T95" fmla="*/ 377 h 2720"/>
                <a:gd name="T96" fmla="*/ 0 w 1275"/>
                <a:gd name="T97" fmla="*/ 334 h 2720"/>
                <a:gd name="T98" fmla="*/ 0 w 1275"/>
                <a:gd name="T99" fmla="*/ 326 h 2720"/>
                <a:gd name="T100" fmla="*/ 0 w 1275"/>
                <a:gd name="T101" fmla="*/ 306 h 2720"/>
                <a:gd name="T102" fmla="*/ 0 w 1275"/>
                <a:gd name="T103" fmla="*/ 255 h 2720"/>
                <a:gd name="T104" fmla="*/ 0 w 1275"/>
                <a:gd name="T105" fmla="*/ 240 h 2720"/>
                <a:gd name="T106" fmla="*/ 0 w 1275"/>
                <a:gd name="T107" fmla="*/ 198 h 2720"/>
                <a:gd name="T108" fmla="*/ 0 w 1275"/>
                <a:gd name="T109" fmla="*/ 101 h 2720"/>
                <a:gd name="T110" fmla="*/ 0 w 1275"/>
                <a:gd name="T111" fmla="*/ 88 h 2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5"/>
                <a:gd name="T169" fmla="*/ 0 h 2720"/>
                <a:gd name="T170" fmla="*/ 1275 w 1275"/>
                <a:gd name="T171" fmla="*/ 2720 h 2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5" h="2720">
                  <a:moveTo>
                    <a:pt x="274" y="584"/>
                  </a:moveTo>
                  <a:cubicBezTo>
                    <a:pt x="231" y="520"/>
                    <a:pt x="287" y="597"/>
                    <a:pt x="234" y="544"/>
                  </a:cubicBezTo>
                  <a:cubicBezTo>
                    <a:pt x="171" y="481"/>
                    <a:pt x="272" y="561"/>
                    <a:pt x="194" y="496"/>
                  </a:cubicBezTo>
                  <a:cubicBezTo>
                    <a:pt x="159" y="467"/>
                    <a:pt x="177" y="494"/>
                    <a:pt x="146" y="456"/>
                  </a:cubicBezTo>
                  <a:cubicBezTo>
                    <a:pt x="121" y="426"/>
                    <a:pt x="115" y="388"/>
                    <a:pt x="106" y="352"/>
                  </a:cubicBezTo>
                  <a:cubicBezTo>
                    <a:pt x="108" y="293"/>
                    <a:pt x="104" y="233"/>
                    <a:pt x="114" y="176"/>
                  </a:cubicBezTo>
                  <a:cubicBezTo>
                    <a:pt x="115" y="164"/>
                    <a:pt x="131" y="161"/>
                    <a:pt x="138" y="152"/>
                  </a:cubicBezTo>
                  <a:cubicBezTo>
                    <a:pt x="173" y="102"/>
                    <a:pt x="153" y="88"/>
                    <a:pt x="218" y="56"/>
                  </a:cubicBezTo>
                  <a:cubicBezTo>
                    <a:pt x="243" y="57"/>
                    <a:pt x="341" y="55"/>
                    <a:pt x="378" y="80"/>
                  </a:cubicBezTo>
                  <a:cubicBezTo>
                    <a:pt x="385" y="85"/>
                    <a:pt x="446" y="124"/>
                    <a:pt x="458" y="136"/>
                  </a:cubicBezTo>
                  <a:cubicBezTo>
                    <a:pt x="464" y="142"/>
                    <a:pt x="465" y="155"/>
                    <a:pt x="474" y="160"/>
                  </a:cubicBezTo>
                  <a:cubicBezTo>
                    <a:pt x="500" y="173"/>
                    <a:pt x="532" y="170"/>
                    <a:pt x="562" y="176"/>
                  </a:cubicBezTo>
                  <a:cubicBezTo>
                    <a:pt x="596" y="168"/>
                    <a:pt x="631" y="161"/>
                    <a:pt x="666" y="152"/>
                  </a:cubicBezTo>
                  <a:cubicBezTo>
                    <a:pt x="682" y="147"/>
                    <a:pt x="714" y="136"/>
                    <a:pt x="714" y="136"/>
                  </a:cubicBezTo>
                  <a:cubicBezTo>
                    <a:pt x="730" y="102"/>
                    <a:pt x="766" y="63"/>
                    <a:pt x="802" y="48"/>
                  </a:cubicBezTo>
                  <a:cubicBezTo>
                    <a:pt x="825" y="37"/>
                    <a:pt x="852" y="38"/>
                    <a:pt x="874" y="24"/>
                  </a:cubicBezTo>
                  <a:cubicBezTo>
                    <a:pt x="905" y="3"/>
                    <a:pt x="888" y="11"/>
                    <a:pt x="922" y="0"/>
                  </a:cubicBezTo>
                  <a:cubicBezTo>
                    <a:pt x="996" y="8"/>
                    <a:pt x="1038" y="12"/>
                    <a:pt x="1090" y="64"/>
                  </a:cubicBezTo>
                  <a:cubicBezTo>
                    <a:pt x="1106" y="130"/>
                    <a:pt x="1082" y="63"/>
                    <a:pt x="1130" y="120"/>
                  </a:cubicBezTo>
                  <a:cubicBezTo>
                    <a:pt x="1138" y="130"/>
                    <a:pt x="1157" y="177"/>
                    <a:pt x="1162" y="192"/>
                  </a:cubicBezTo>
                  <a:cubicBezTo>
                    <a:pt x="1161" y="195"/>
                    <a:pt x="1151" y="312"/>
                    <a:pt x="1146" y="328"/>
                  </a:cubicBezTo>
                  <a:cubicBezTo>
                    <a:pt x="1133" y="364"/>
                    <a:pt x="1099" y="389"/>
                    <a:pt x="1082" y="424"/>
                  </a:cubicBezTo>
                  <a:cubicBezTo>
                    <a:pt x="1062" y="463"/>
                    <a:pt x="1054" y="481"/>
                    <a:pt x="1010" y="496"/>
                  </a:cubicBezTo>
                  <a:cubicBezTo>
                    <a:pt x="944" y="561"/>
                    <a:pt x="934" y="647"/>
                    <a:pt x="922" y="736"/>
                  </a:cubicBezTo>
                  <a:cubicBezTo>
                    <a:pt x="911" y="908"/>
                    <a:pt x="946" y="1093"/>
                    <a:pt x="858" y="1248"/>
                  </a:cubicBezTo>
                  <a:cubicBezTo>
                    <a:pt x="868" y="1290"/>
                    <a:pt x="881" y="1332"/>
                    <a:pt x="890" y="1376"/>
                  </a:cubicBezTo>
                  <a:cubicBezTo>
                    <a:pt x="908" y="1622"/>
                    <a:pt x="887" y="1522"/>
                    <a:pt x="930" y="1680"/>
                  </a:cubicBezTo>
                  <a:cubicBezTo>
                    <a:pt x="941" y="1771"/>
                    <a:pt x="961" y="1872"/>
                    <a:pt x="994" y="1960"/>
                  </a:cubicBezTo>
                  <a:cubicBezTo>
                    <a:pt x="1036" y="2072"/>
                    <a:pt x="988" y="1903"/>
                    <a:pt x="1018" y="2008"/>
                  </a:cubicBezTo>
                  <a:cubicBezTo>
                    <a:pt x="1029" y="2048"/>
                    <a:pt x="1034" y="2120"/>
                    <a:pt x="1066" y="2152"/>
                  </a:cubicBezTo>
                  <a:cubicBezTo>
                    <a:pt x="1081" y="2167"/>
                    <a:pt x="1104" y="2172"/>
                    <a:pt x="1122" y="2184"/>
                  </a:cubicBezTo>
                  <a:cubicBezTo>
                    <a:pt x="1127" y="2192"/>
                    <a:pt x="1130" y="2201"/>
                    <a:pt x="1138" y="2208"/>
                  </a:cubicBezTo>
                  <a:cubicBezTo>
                    <a:pt x="1152" y="2220"/>
                    <a:pt x="1186" y="2240"/>
                    <a:pt x="1186" y="2240"/>
                  </a:cubicBezTo>
                  <a:cubicBezTo>
                    <a:pt x="1204" y="2285"/>
                    <a:pt x="1220" y="2329"/>
                    <a:pt x="1250" y="2368"/>
                  </a:cubicBezTo>
                  <a:cubicBezTo>
                    <a:pt x="1265" y="2428"/>
                    <a:pt x="1275" y="2489"/>
                    <a:pt x="1258" y="2552"/>
                  </a:cubicBezTo>
                  <a:cubicBezTo>
                    <a:pt x="1253" y="2569"/>
                    <a:pt x="1200" y="2574"/>
                    <a:pt x="1194" y="2576"/>
                  </a:cubicBezTo>
                  <a:cubicBezTo>
                    <a:pt x="1189" y="2585"/>
                    <a:pt x="1172" y="2623"/>
                    <a:pt x="1162" y="2632"/>
                  </a:cubicBezTo>
                  <a:cubicBezTo>
                    <a:pt x="1095" y="2690"/>
                    <a:pt x="981" y="2702"/>
                    <a:pt x="898" y="2712"/>
                  </a:cubicBezTo>
                  <a:cubicBezTo>
                    <a:pt x="857" y="2707"/>
                    <a:pt x="814" y="2712"/>
                    <a:pt x="778" y="2696"/>
                  </a:cubicBezTo>
                  <a:cubicBezTo>
                    <a:pt x="746" y="2682"/>
                    <a:pt x="743" y="2642"/>
                    <a:pt x="730" y="2616"/>
                  </a:cubicBezTo>
                  <a:cubicBezTo>
                    <a:pt x="708" y="2572"/>
                    <a:pt x="663" y="2543"/>
                    <a:pt x="618" y="2528"/>
                  </a:cubicBezTo>
                  <a:cubicBezTo>
                    <a:pt x="565" y="2545"/>
                    <a:pt x="519" y="2569"/>
                    <a:pt x="474" y="2600"/>
                  </a:cubicBezTo>
                  <a:cubicBezTo>
                    <a:pt x="452" y="2632"/>
                    <a:pt x="432" y="2671"/>
                    <a:pt x="394" y="2688"/>
                  </a:cubicBezTo>
                  <a:cubicBezTo>
                    <a:pt x="370" y="2698"/>
                    <a:pt x="346" y="2704"/>
                    <a:pt x="322" y="2712"/>
                  </a:cubicBezTo>
                  <a:cubicBezTo>
                    <a:pt x="314" y="2714"/>
                    <a:pt x="298" y="2720"/>
                    <a:pt x="298" y="2720"/>
                  </a:cubicBezTo>
                  <a:cubicBezTo>
                    <a:pt x="248" y="2703"/>
                    <a:pt x="199" y="2681"/>
                    <a:pt x="154" y="2656"/>
                  </a:cubicBezTo>
                  <a:cubicBezTo>
                    <a:pt x="71" y="2610"/>
                    <a:pt x="136" y="2634"/>
                    <a:pt x="82" y="2616"/>
                  </a:cubicBezTo>
                  <a:cubicBezTo>
                    <a:pt x="59" y="2581"/>
                    <a:pt x="31" y="2559"/>
                    <a:pt x="18" y="2520"/>
                  </a:cubicBezTo>
                  <a:cubicBezTo>
                    <a:pt x="3" y="2390"/>
                    <a:pt x="0" y="2329"/>
                    <a:pt x="90" y="2240"/>
                  </a:cubicBezTo>
                  <a:cubicBezTo>
                    <a:pt x="108" y="2184"/>
                    <a:pt x="90" y="2197"/>
                    <a:pt x="130" y="2184"/>
                  </a:cubicBezTo>
                  <a:cubicBezTo>
                    <a:pt x="148" y="2137"/>
                    <a:pt x="159" y="2076"/>
                    <a:pt x="202" y="2048"/>
                  </a:cubicBezTo>
                  <a:cubicBezTo>
                    <a:pt x="215" y="1936"/>
                    <a:pt x="215" y="1822"/>
                    <a:pt x="234" y="1712"/>
                  </a:cubicBezTo>
                  <a:cubicBezTo>
                    <a:pt x="242" y="1658"/>
                    <a:pt x="231" y="1636"/>
                    <a:pt x="274" y="1608"/>
                  </a:cubicBezTo>
                  <a:cubicBezTo>
                    <a:pt x="270" y="1520"/>
                    <a:pt x="253" y="1410"/>
                    <a:pt x="266" y="1320"/>
                  </a:cubicBezTo>
                  <a:cubicBezTo>
                    <a:pt x="274" y="1089"/>
                    <a:pt x="285" y="912"/>
                    <a:pt x="290" y="672"/>
                  </a:cubicBezTo>
                  <a:cubicBezTo>
                    <a:pt x="280" y="605"/>
                    <a:pt x="286" y="634"/>
                    <a:pt x="274" y="584"/>
                  </a:cubicBez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685785" y="1532283"/>
            <a:ext cx="573088" cy="542925"/>
            <a:chOff x="1646238" y="2011363"/>
            <a:chExt cx="573087" cy="542925"/>
          </a:xfrm>
        </p:grpSpPr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1676400" y="2011363"/>
              <a:ext cx="542925" cy="542925"/>
              <a:chOff x="3072" y="3168"/>
              <a:chExt cx="240" cy="240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646238" y="2114550"/>
              <a:ext cx="517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</a:rPr>
                <a:t>HSC</a:t>
              </a:r>
            </a:p>
          </p:txBody>
        </p:sp>
      </p:grpSp>
      <p:grpSp>
        <p:nvGrpSpPr>
          <p:cNvPr id="18" name="Group 1"/>
          <p:cNvGrpSpPr>
            <a:grpSpLocks/>
          </p:cNvGrpSpPr>
          <p:nvPr/>
        </p:nvGrpSpPr>
        <p:grpSpPr bwMode="auto">
          <a:xfrm>
            <a:off x="360223" y="1532283"/>
            <a:ext cx="573087" cy="542925"/>
            <a:chOff x="274638" y="2011363"/>
            <a:chExt cx="573087" cy="542925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304800" y="2011363"/>
              <a:ext cx="542925" cy="542925"/>
              <a:chOff x="3072" y="3168"/>
              <a:chExt cx="240" cy="240"/>
            </a:xfrm>
          </p:grpSpPr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274638" y="2114550"/>
              <a:ext cx="5175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HSC</a:t>
              </a:r>
            </a:p>
          </p:txBody>
        </p:sp>
      </p:grpSp>
      <p:sp>
        <p:nvSpPr>
          <p:cNvPr id="23" name="Line 15"/>
          <p:cNvSpPr>
            <a:spLocks noChangeShapeType="1"/>
          </p:cNvSpPr>
          <p:nvPr/>
        </p:nvSpPr>
        <p:spPr bwMode="auto">
          <a:xfrm>
            <a:off x="969823" y="1760883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1152385" y="541683"/>
            <a:ext cx="160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Bone marrow</a:t>
            </a:r>
          </a:p>
        </p:txBody>
      </p:sp>
      <p:sp>
        <p:nvSpPr>
          <p:cNvPr id="25" name="Text Box 102"/>
          <p:cNvSpPr txBox="1">
            <a:spLocks noChangeArrowheads="1"/>
          </p:cNvSpPr>
          <p:nvPr/>
        </p:nvSpPr>
        <p:spPr bwMode="auto">
          <a:xfrm>
            <a:off x="4047985" y="54168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Thymus</a:t>
            </a: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7324585" y="541683"/>
            <a:ext cx="78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</a:rPr>
              <a:t>Blood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2447785" y="4351683"/>
            <a:ext cx="6553200" cy="1660525"/>
            <a:chOff x="2362200" y="4572000"/>
            <a:chExt cx="6553200" cy="1660525"/>
          </a:xfrm>
        </p:grpSpPr>
        <p:sp>
          <p:nvSpPr>
            <p:cNvPr id="28" name="Line 64"/>
            <p:cNvSpPr>
              <a:spLocks noChangeShapeType="1"/>
            </p:cNvSpPr>
            <p:nvPr/>
          </p:nvSpPr>
          <p:spPr bwMode="auto">
            <a:xfrm flipV="1">
              <a:off x="2362200" y="5715000"/>
              <a:ext cx="48006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44"/>
            <p:cNvSpPr>
              <a:spLocks/>
            </p:cNvSpPr>
            <p:nvPr/>
          </p:nvSpPr>
          <p:spPr bwMode="auto">
            <a:xfrm rot="2741725">
              <a:off x="4829176" y="5576887"/>
              <a:ext cx="717550" cy="593725"/>
            </a:xfrm>
            <a:custGeom>
              <a:avLst/>
              <a:gdLst>
                <a:gd name="T0" fmla="*/ 2147483647 w 619"/>
                <a:gd name="T1" fmla="*/ 2147483647 h 512"/>
                <a:gd name="T2" fmla="*/ 2147483647 w 619"/>
                <a:gd name="T3" fmla="*/ 0 h 512"/>
                <a:gd name="T4" fmla="*/ 2147483647 w 619"/>
                <a:gd name="T5" fmla="*/ 2147483647 h 512"/>
                <a:gd name="T6" fmla="*/ 2147483647 w 619"/>
                <a:gd name="T7" fmla="*/ 2147483647 h 512"/>
                <a:gd name="T8" fmla="*/ 2147483647 w 619"/>
                <a:gd name="T9" fmla="*/ 2147483647 h 512"/>
                <a:gd name="T10" fmla="*/ 2147483647 w 619"/>
                <a:gd name="T11" fmla="*/ 2147483647 h 512"/>
                <a:gd name="T12" fmla="*/ 2147483647 w 619"/>
                <a:gd name="T13" fmla="*/ 2147483647 h 512"/>
                <a:gd name="T14" fmla="*/ 2147483647 w 619"/>
                <a:gd name="T15" fmla="*/ 2147483647 h 512"/>
                <a:gd name="T16" fmla="*/ 2147483647 w 619"/>
                <a:gd name="T17" fmla="*/ 2147483647 h 512"/>
                <a:gd name="T18" fmla="*/ 2147483647 w 619"/>
                <a:gd name="T19" fmla="*/ 2147483647 h 512"/>
                <a:gd name="T20" fmla="*/ 2147483647 w 619"/>
                <a:gd name="T21" fmla="*/ 2147483647 h 512"/>
                <a:gd name="T22" fmla="*/ 2147483647 w 619"/>
                <a:gd name="T23" fmla="*/ 2147483647 h 512"/>
                <a:gd name="T24" fmla="*/ 2147483647 w 619"/>
                <a:gd name="T25" fmla="*/ 2147483647 h 512"/>
                <a:gd name="T26" fmla="*/ 2147483647 w 619"/>
                <a:gd name="T27" fmla="*/ 2147483647 h 512"/>
                <a:gd name="T28" fmla="*/ 2147483647 w 619"/>
                <a:gd name="T29" fmla="*/ 2147483647 h 512"/>
                <a:gd name="T30" fmla="*/ 2147483647 w 619"/>
                <a:gd name="T31" fmla="*/ 2147483647 h 512"/>
                <a:gd name="T32" fmla="*/ 2147483647 w 619"/>
                <a:gd name="T33" fmla="*/ 2147483647 h 512"/>
                <a:gd name="T34" fmla="*/ 2147483647 w 619"/>
                <a:gd name="T35" fmla="*/ 2147483647 h 512"/>
                <a:gd name="T36" fmla="*/ 2147483647 w 619"/>
                <a:gd name="T37" fmla="*/ 2147483647 h 512"/>
                <a:gd name="T38" fmla="*/ 2147483647 w 619"/>
                <a:gd name="T39" fmla="*/ 2147483647 h 512"/>
                <a:gd name="T40" fmla="*/ 2147483647 w 619"/>
                <a:gd name="T41" fmla="*/ 2147483647 h 512"/>
                <a:gd name="T42" fmla="*/ 2147483647 w 619"/>
                <a:gd name="T43" fmla="*/ 2147483647 h 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19"/>
                <a:gd name="T67" fmla="*/ 0 h 512"/>
                <a:gd name="T68" fmla="*/ 619 w 619"/>
                <a:gd name="T69" fmla="*/ 512 h 5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19" h="512">
                  <a:moveTo>
                    <a:pt x="68" y="72"/>
                  </a:moveTo>
                  <a:cubicBezTo>
                    <a:pt x="111" y="43"/>
                    <a:pt x="136" y="17"/>
                    <a:pt x="188" y="0"/>
                  </a:cubicBezTo>
                  <a:cubicBezTo>
                    <a:pt x="301" y="5"/>
                    <a:pt x="329" y="8"/>
                    <a:pt x="420" y="24"/>
                  </a:cubicBezTo>
                  <a:cubicBezTo>
                    <a:pt x="434" y="33"/>
                    <a:pt x="454" y="36"/>
                    <a:pt x="468" y="48"/>
                  </a:cubicBezTo>
                  <a:cubicBezTo>
                    <a:pt x="475" y="54"/>
                    <a:pt x="477" y="65"/>
                    <a:pt x="484" y="72"/>
                  </a:cubicBezTo>
                  <a:cubicBezTo>
                    <a:pt x="493" y="81"/>
                    <a:pt x="505" y="88"/>
                    <a:pt x="516" y="96"/>
                  </a:cubicBezTo>
                  <a:cubicBezTo>
                    <a:pt x="530" y="138"/>
                    <a:pt x="519" y="112"/>
                    <a:pt x="556" y="168"/>
                  </a:cubicBezTo>
                  <a:cubicBezTo>
                    <a:pt x="561" y="176"/>
                    <a:pt x="572" y="192"/>
                    <a:pt x="572" y="192"/>
                  </a:cubicBezTo>
                  <a:cubicBezTo>
                    <a:pt x="582" y="256"/>
                    <a:pt x="574" y="224"/>
                    <a:pt x="596" y="288"/>
                  </a:cubicBezTo>
                  <a:cubicBezTo>
                    <a:pt x="601" y="304"/>
                    <a:pt x="612" y="336"/>
                    <a:pt x="612" y="336"/>
                  </a:cubicBezTo>
                  <a:cubicBezTo>
                    <a:pt x="606" y="400"/>
                    <a:pt x="619" y="410"/>
                    <a:pt x="588" y="448"/>
                  </a:cubicBezTo>
                  <a:cubicBezTo>
                    <a:pt x="574" y="464"/>
                    <a:pt x="565" y="484"/>
                    <a:pt x="548" y="496"/>
                  </a:cubicBezTo>
                  <a:cubicBezTo>
                    <a:pt x="533" y="504"/>
                    <a:pt x="500" y="512"/>
                    <a:pt x="500" y="512"/>
                  </a:cubicBezTo>
                  <a:cubicBezTo>
                    <a:pt x="434" y="495"/>
                    <a:pt x="464" y="463"/>
                    <a:pt x="452" y="392"/>
                  </a:cubicBezTo>
                  <a:cubicBezTo>
                    <a:pt x="443" y="345"/>
                    <a:pt x="418" y="305"/>
                    <a:pt x="380" y="280"/>
                  </a:cubicBezTo>
                  <a:cubicBezTo>
                    <a:pt x="358" y="247"/>
                    <a:pt x="346" y="233"/>
                    <a:pt x="308" y="224"/>
                  </a:cubicBezTo>
                  <a:cubicBezTo>
                    <a:pt x="245" y="182"/>
                    <a:pt x="176" y="214"/>
                    <a:pt x="108" y="224"/>
                  </a:cubicBezTo>
                  <a:cubicBezTo>
                    <a:pt x="84" y="221"/>
                    <a:pt x="58" y="223"/>
                    <a:pt x="36" y="216"/>
                  </a:cubicBezTo>
                  <a:cubicBezTo>
                    <a:pt x="0" y="204"/>
                    <a:pt x="12" y="183"/>
                    <a:pt x="20" y="160"/>
                  </a:cubicBezTo>
                  <a:cubicBezTo>
                    <a:pt x="24" y="143"/>
                    <a:pt x="20" y="117"/>
                    <a:pt x="36" y="112"/>
                  </a:cubicBezTo>
                  <a:cubicBezTo>
                    <a:pt x="44" y="109"/>
                    <a:pt x="54" y="110"/>
                    <a:pt x="60" y="104"/>
                  </a:cubicBezTo>
                  <a:cubicBezTo>
                    <a:pt x="66" y="95"/>
                    <a:pt x="65" y="82"/>
                    <a:pt x="68" y="72"/>
                  </a:cubicBez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30" name="Text Box 76"/>
            <p:cNvSpPr txBox="1">
              <a:spLocks noChangeArrowheads="1"/>
            </p:cNvSpPr>
            <p:nvPr/>
          </p:nvSpPr>
          <p:spPr bwMode="auto">
            <a:xfrm>
              <a:off x="7315200" y="4572000"/>
              <a:ext cx="5080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IgM</a:t>
              </a:r>
            </a:p>
          </p:txBody>
        </p:sp>
        <p:grpSp>
          <p:nvGrpSpPr>
            <p:cNvPr id="31" name="Group 129"/>
            <p:cNvGrpSpPr>
              <a:grpSpLocks/>
            </p:cNvGrpSpPr>
            <p:nvPr/>
          </p:nvGrpSpPr>
          <p:grpSpPr bwMode="auto">
            <a:xfrm>
              <a:off x="7245350" y="5334000"/>
              <a:ext cx="663575" cy="663575"/>
              <a:chOff x="3072" y="3168"/>
              <a:chExt cx="240" cy="240"/>
            </a:xfrm>
          </p:grpSpPr>
          <p:sp>
            <p:nvSpPr>
              <p:cNvPr id="51" name="Oval 1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31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" name="Text Box 132"/>
            <p:cNvSpPr txBox="1">
              <a:spLocks noChangeArrowheads="1"/>
            </p:cNvSpPr>
            <p:nvPr/>
          </p:nvSpPr>
          <p:spPr bwMode="auto">
            <a:xfrm>
              <a:off x="7404100" y="5419725"/>
              <a:ext cx="352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B</a:t>
              </a:r>
            </a:p>
          </p:txBody>
        </p:sp>
        <p:grpSp>
          <p:nvGrpSpPr>
            <p:cNvPr id="33" name="Group 133"/>
            <p:cNvGrpSpPr>
              <a:grpSpLocks/>
            </p:cNvGrpSpPr>
            <p:nvPr/>
          </p:nvGrpSpPr>
          <p:grpSpPr bwMode="auto">
            <a:xfrm>
              <a:off x="7391400" y="5029200"/>
              <a:ext cx="381000" cy="381000"/>
              <a:chOff x="2064" y="3648"/>
              <a:chExt cx="240" cy="240"/>
            </a:xfrm>
          </p:grpSpPr>
          <p:sp>
            <p:nvSpPr>
              <p:cNvPr id="45" name="Line 134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135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36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37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138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39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Oval 141"/>
            <p:cNvSpPr>
              <a:spLocks noChangeArrowheads="1"/>
            </p:cNvSpPr>
            <p:nvPr/>
          </p:nvSpPr>
          <p:spPr bwMode="auto">
            <a:xfrm rot="2557690">
              <a:off x="7766050" y="5187950"/>
              <a:ext cx="152400" cy="30480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43"/>
            <p:cNvSpPr txBox="1">
              <a:spLocks noChangeArrowheads="1"/>
            </p:cNvSpPr>
            <p:nvPr/>
          </p:nvSpPr>
          <p:spPr bwMode="auto">
            <a:xfrm>
              <a:off x="7924800" y="4876800"/>
              <a:ext cx="990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CD19+</a:t>
              </a:r>
            </a:p>
          </p:txBody>
        </p:sp>
        <p:sp>
          <p:nvSpPr>
            <p:cNvPr id="36" name="Text Box 152"/>
            <p:cNvSpPr txBox="1">
              <a:spLocks noChangeArrowheads="1"/>
            </p:cNvSpPr>
            <p:nvPr/>
          </p:nvSpPr>
          <p:spPr bwMode="auto">
            <a:xfrm>
              <a:off x="8153400" y="5670550"/>
              <a:ext cx="458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IgD</a:t>
              </a:r>
            </a:p>
          </p:txBody>
        </p:sp>
        <p:sp>
          <p:nvSpPr>
            <p:cNvPr id="37" name="Text Box 154"/>
            <p:cNvSpPr txBox="1">
              <a:spLocks noChangeArrowheads="1"/>
            </p:cNvSpPr>
            <p:nvPr/>
          </p:nvSpPr>
          <p:spPr bwMode="auto">
            <a:xfrm>
              <a:off x="4800600" y="5029200"/>
              <a:ext cx="8858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</a:rPr>
                <a:t>Spleen</a:t>
              </a:r>
            </a:p>
          </p:txBody>
        </p:sp>
        <p:grpSp>
          <p:nvGrpSpPr>
            <p:cNvPr id="38" name="Group 156"/>
            <p:cNvGrpSpPr>
              <a:grpSpLocks/>
            </p:cNvGrpSpPr>
            <p:nvPr/>
          </p:nvGrpSpPr>
          <p:grpSpPr bwMode="auto">
            <a:xfrm rot="5399999">
              <a:off x="7848600" y="5638800"/>
              <a:ext cx="381000" cy="381000"/>
              <a:chOff x="2064" y="3648"/>
              <a:chExt cx="240" cy="240"/>
            </a:xfrm>
          </p:grpSpPr>
          <p:sp>
            <p:nvSpPr>
              <p:cNvPr id="39" name="Line 157"/>
              <p:cNvSpPr>
                <a:spLocks noChangeShapeType="1"/>
              </p:cNvSpPr>
              <p:nvPr/>
            </p:nvSpPr>
            <p:spPr bwMode="auto">
              <a:xfrm flipV="1">
                <a:off x="2160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158"/>
              <p:cNvSpPr>
                <a:spLocks noChangeShapeType="1"/>
              </p:cNvSpPr>
              <p:nvPr/>
            </p:nvSpPr>
            <p:spPr bwMode="auto">
              <a:xfrm flipV="1">
                <a:off x="2208" y="37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159"/>
              <p:cNvSpPr>
                <a:spLocks noChangeShapeType="1"/>
              </p:cNvSpPr>
              <p:nvPr/>
            </p:nvSpPr>
            <p:spPr bwMode="auto">
              <a:xfrm flipV="1">
                <a:off x="2208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160"/>
              <p:cNvSpPr>
                <a:spLocks noChangeShapeType="1"/>
              </p:cNvSpPr>
              <p:nvPr/>
            </p:nvSpPr>
            <p:spPr bwMode="auto">
              <a:xfrm flipH="1"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61"/>
              <p:cNvSpPr>
                <a:spLocks noChangeShapeType="1"/>
              </p:cNvSpPr>
              <p:nvPr/>
            </p:nvSpPr>
            <p:spPr bwMode="auto">
              <a:xfrm flipV="1">
                <a:off x="2208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62"/>
              <p:cNvSpPr>
                <a:spLocks noChangeShapeType="1"/>
              </p:cNvSpPr>
              <p:nvPr/>
            </p:nvSpPr>
            <p:spPr bwMode="auto">
              <a:xfrm flipH="1" flipV="1">
                <a:off x="2064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5419585" y="1121121"/>
            <a:ext cx="3048000" cy="3001962"/>
            <a:chOff x="5334000" y="1341438"/>
            <a:chExt cx="3048000" cy="3001962"/>
          </a:xfrm>
        </p:grpSpPr>
        <p:grpSp>
          <p:nvGrpSpPr>
            <p:cNvPr id="54" name="Group 17"/>
            <p:cNvGrpSpPr>
              <a:grpSpLocks/>
            </p:cNvGrpSpPr>
            <p:nvPr/>
          </p:nvGrpSpPr>
          <p:grpSpPr bwMode="auto">
            <a:xfrm>
              <a:off x="7248525" y="3581400"/>
              <a:ext cx="762000" cy="762000"/>
              <a:chOff x="3072" y="3168"/>
              <a:chExt cx="240" cy="240"/>
            </a:xfrm>
          </p:grpSpPr>
          <p:sp>
            <p:nvSpPr>
              <p:cNvPr id="74" name="Oval 18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9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Text Box 20"/>
            <p:cNvSpPr txBox="1">
              <a:spLocks noChangeArrowheads="1"/>
            </p:cNvSpPr>
            <p:nvPr/>
          </p:nvSpPr>
          <p:spPr bwMode="auto">
            <a:xfrm>
              <a:off x="7432675" y="3733800"/>
              <a:ext cx="3381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auto">
            <a:xfrm>
              <a:off x="7400925" y="3276600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22"/>
            <p:cNvSpPr>
              <a:spLocks noChangeArrowheads="1"/>
            </p:cNvSpPr>
            <p:nvPr/>
          </p:nvSpPr>
          <p:spPr bwMode="auto">
            <a:xfrm>
              <a:off x="7705725" y="3505200"/>
              <a:ext cx="1524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" name="Group 23"/>
            <p:cNvGrpSpPr>
              <a:grpSpLocks/>
            </p:cNvGrpSpPr>
            <p:nvPr/>
          </p:nvGrpSpPr>
          <p:grpSpPr bwMode="auto">
            <a:xfrm>
              <a:off x="7239000" y="1951038"/>
              <a:ext cx="762000" cy="762000"/>
              <a:chOff x="3072" y="3168"/>
              <a:chExt cx="240" cy="240"/>
            </a:xfrm>
          </p:grpSpPr>
          <p:sp>
            <p:nvSpPr>
              <p:cNvPr id="72" name="Oval 24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25"/>
              <p:cNvSpPr>
                <a:spLocks noChangeArrowheads="1"/>
              </p:cNvSpPr>
              <p:nvPr/>
            </p:nvSpPr>
            <p:spPr bwMode="auto">
              <a:xfrm>
                <a:off x="3096" y="3192"/>
                <a:ext cx="192" cy="192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26"/>
            <p:cNvSpPr txBox="1">
              <a:spLocks noChangeArrowheads="1"/>
            </p:cNvSpPr>
            <p:nvPr/>
          </p:nvSpPr>
          <p:spPr bwMode="auto">
            <a:xfrm>
              <a:off x="7423150" y="2103438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24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7391400" y="1646238"/>
              <a:ext cx="457200" cy="406400"/>
            </a:xfrm>
            <a:custGeom>
              <a:avLst/>
              <a:gdLst>
                <a:gd name="T0" fmla="*/ 2147483647 w 408"/>
                <a:gd name="T1" fmla="*/ 2147483647 h 448"/>
                <a:gd name="T2" fmla="*/ 2147483647 w 408"/>
                <a:gd name="T3" fmla="*/ 2147483647 h 448"/>
                <a:gd name="T4" fmla="*/ 2147483647 w 408"/>
                <a:gd name="T5" fmla="*/ 2147483647 h 448"/>
                <a:gd name="T6" fmla="*/ 0 w 408"/>
                <a:gd name="T7" fmla="*/ 2147483647 h 448"/>
                <a:gd name="T8" fmla="*/ 2147483647 w 408"/>
                <a:gd name="T9" fmla="*/ 2147483647 h 448"/>
                <a:gd name="T10" fmla="*/ 2147483647 w 408"/>
                <a:gd name="T11" fmla="*/ 2147483647 h 448"/>
                <a:gd name="T12" fmla="*/ 2147483647 w 408"/>
                <a:gd name="T13" fmla="*/ 2147483647 h 448"/>
                <a:gd name="T14" fmla="*/ 2147483647 w 408"/>
                <a:gd name="T15" fmla="*/ 2147483647 h 448"/>
                <a:gd name="T16" fmla="*/ 2147483647 w 408"/>
                <a:gd name="T17" fmla="*/ 0 h 448"/>
                <a:gd name="T18" fmla="*/ 2147483647 w 408"/>
                <a:gd name="T19" fmla="*/ 2147483647 h 448"/>
                <a:gd name="T20" fmla="*/ 2147483647 w 408"/>
                <a:gd name="T21" fmla="*/ 2147483647 h 448"/>
                <a:gd name="T22" fmla="*/ 2147483647 w 408"/>
                <a:gd name="T23" fmla="*/ 2147483647 h 448"/>
                <a:gd name="T24" fmla="*/ 2147483647 w 408"/>
                <a:gd name="T25" fmla="*/ 21474836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8"/>
                <a:gd name="T40" fmla="*/ 0 h 448"/>
                <a:gd name="T41" fmla="*/ 408 w 40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8" h="448">
                  <a:moveTo>
                    <a:pt x="144" y="224"/>
                  </a:moveTo>
                  <a:cubicBezTo>
                    <a:pt x="104" y="197"/>
                    <a:pt x="62" y="177"/>
                    <a:pt x="24" y="152"/>
                  </a:cubicBezTo>
                  <a:cubicBezTo>
                    <a:pt x="18" y="136"/>
                    <a:pt x="13" y="120"/>
                    <a:pt x="8" y="104"/>
                  </a:cubicBezTo>
                  <a:cubicBezTo>
                    <a:pt x="5" y="96"/>
                    <a:pt x="0" y="80"/>
                    <a:pt x="0" y="80"/>
                  </a:cubicBezTo>
                  <a:cubicBezTo>
                    <a:pt x="9" y="34"/>
                    <a:pt x="13" y="30"/>
                    <a:pt x="56" y="16"/>
                  </a:cubicBezTo>
                  <a:cubicBezTo>
                    <a:pt x="72" y="18"/>
                    <a:pt x="88" y="20"/>
                    <a:pt x="104" y="24"/>
                  </a:cubicBezTo>
                  <a:cubicBezTo>
                    <a:pt x="120" y="28"/>
                    <a:pt x="152" y="40"/>
                    <a:pt x="152" y="40"/>
                  </a:cubicBezTo>
                  <a:cubicBezTo>
                    <a:pt x="248" y="30"/>
                    <a:pt x="206" y="40"/>
                    <a:pt x="280" y="16"/>
                  </a:cubicBezTo>
                  <a:cubicBezTo>
                    <a:pt x="296" y="10"/>
                    <a:pt x="328" y="0"/>
                    <a:pt x="328" y="0"/>
                  </a:cubicBezTo>
                  <a:cubicBezTo>
                    <a:pt x="386" y="8"/>
                    <a:pt x="390" y="4"/>
                    <a:pt x="408" y="56"/>
                  </a:cubicBezTo>
                  <a:cubicBezTo>
                    <a:pt x="390" y="143"/>
                    <a:pt x="343" y="141"/>
                    <a:pt x="280" y="184"/>
                  </a:cubicBezTo>
                  <a:cubicBezTo>
                    <a:pt x="227" y="262"/>
                    <a:pt x="307" y="420"/>
                    <a:pt x="224" y="448"/>
                  </a:cubicBezTo>
                  <a:cubicBezTo>
                    <a:pt x="78" y="433"/>
                    <a:pt x="136" y="413"/>
                    <a:pt x="144" y="2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8"/>
            <p:cNvSpPr>
              <a:spLocks noChangeArrowheads="1"/>
            </p:cNvSpPr>
            <p:nvPr/>
          </p:nvSpPr>
          <p:spPr bwMode="auto">
            <a:xfrm>
              <a:off x="7696200" y="1874838"/>
              <a:ext cx="152400" cy="3048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9"/>
            <p:cNvSpPr>
              <a:spLocks noChangeShapeType="1"/>
            </p:cNvSpPr>
            <p:nvPr/>
          </p:nvSpPr>
          <p:spPr bwMode="auto">
            <a:xfrm flipV="1">
              <a:off x="5334000" y="2362200"/>
              <a:ext cx="1828800" cy="38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5410200" y="3505200"/>
              <a:ext cx="18288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7315200" y="1341438"/>
              <a:ext cx="5048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324725" y="2971800"/>
              <a:ext cx="5048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TCR</a:t>
              </a:r>
            </a:p>
          </p:txBody>
        </p:sp>
        <p:sp>
          <p:nvSpPr>
            <p:cNvPr id="66" name="Text Box 33"/>
            <p:cNvSpPr txBox="1">
              <a:spLocks noChangeArrowheads="1"/>
            </p:cNvSpPr>
            <p:nvPr/>
          </p:nvSpPr>
          <p:spPr bwMode="auto">
            <a:xfrm>
              <a:off x="78486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CD4</a:t>
              </a:r>
            </a:p>
          </p:txBody>
        </p:sp>
        <p:sp>
          <p:nvSpPr>
            <p:cNvPr id="67" name="Text Box 34"/>
            <p:cNvSpPr txBox="1">
              <a:spLocks noChangeArrowheads="1"/>
            </p:cNvSpPr>
            <p:nvPr/>
          </p:nvSpPr>
          <p:spPr bwMode="auto">
            <a:xfrm>
              <a:off x="785812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CD8</a:t>
              </a:r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7391400" y="1874838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7432675" y="3505200"/>
              <a:ext cx="152400" cy="304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33"/>
            <p:cNvSpPr txBox="1">
              <a:spLocks noChangeArrowheads="1"/>
            </p:cNvSpPr>
            <p:nvPr/>
          </p:nvSpPr>
          <p:spPr bwMode="auto">
            <a:xfrm>
              <a:off x="6858000" y="1722438"/>
              <a:ext cx="5238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  <p:sp>
          <p:nvSpPr>
            <p:cNvPr id="71" name="Text Box 33"/>
            <p:cNvSpPr txBox="1">
              <a:spLocks noChangeArrowheads="1"/>
            </p:cNvSpPr>
            <p:nvPr/>
          </p:nvSpPr>
          <p:spPr bwMode="auto">
            <a:xfrm>
              <a:off x="6899275" y="3352800"/>
              <a:ext cx="5238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/>
                <a:t>CD3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237985" y="2208558"/>
            <a:ext cx="2895600" cy="3981450"/>
            <a:chOff x="152400" y="2428875"/>
            <a:chExt cx="2895600" cy="3981450"/>
          </a:xfrm>
        </p:grpSpPr>
        <p:sp>
          <p:nvSpPr>
            <p:cNvPr id="77" name="Text Box 60"/>
            <p:cNvSpPr txBox="1">
              <a:spLocks noChangeArrowheads="1"/>
            </p:cNvSpPr>
            <p:nvPr/>
          </p:nvSpPr>
          <p:spPr bwMode="auto">
            <a:xfrm>
              <a:off x="914400" y="3276600"/>
              <a:ext cx="1998663" cy="5857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BCR heavy chain (IgH)</a:t>
              </a:r>
            </a:p>
            <a:p>
              <a:pPr algn="ctr"/>
              <a:r>
                <a:rPr lang="en-US" sz="1600"/>
                <a:t> rearrangement</a:t>
              </a:r>
            </a:p>
          </p:txBody>
        </p:sp>
        <p:sp>
          <p:nvSpPr>
            <p:cNvPr id="78" name="Text Box 125"/>
            <p:cNvSpPr txBox="1">
              <a:spLocks noChangeArrowheads="1"/>
            </p:cNvSpPr>
            <p:nvPr/>
          </p:nvSpPr>
          <p:spPr bwMode="auto">
            <a:xfrm>
              <a:off x="762000" y="4754563"/>
              <a:ext cx="2286000" cy="5857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600"/>
                <a:t>BCR light chain (IgL, IgK) rearrangement</a:t>
              </a:r>
            </a:p>
          </p:txBody>
        </p:sp>
        <p:grpSp>
          <p:nvGrpSpPr>
            <p:cNvPr id="79" name="Group 1"/>
            <p:cNvGrpSpPr>
              <a:grpSpLocks/>
            </p:cNvGrpSpPr>
            <p:nvPr/>
          </p:nvGrpSpPr>
          <p:grpSpPr bwMode="auto">
            <a:xfrm>
              <a:off x="152400" y="2428875"/>
              <a:ext cx="2284413" cy="3981450"/>
              <a:chOff x="152400" y="2428875"/>
              <a:chExt cx="2284413" cy="3981450"/>
            </a:xfrm>
          </p:grpSpPr>
          <p:grpSp>
            <p:nvGrpSpPr>
              <p:cNvPr id="80" name="Group 38"/>
              <p:cNvGrpSpPr>
                <a:grpSpLocks/>
              </p:cNvGrpSpPr>
              <p:nvPr/>
            </p:nvGrpSpPr>
            <p:grpSpPr bwMode="auto">
              <a:xfrm>
                <a:off x="1600200" y="2620963"/>
                <a:ext cx="582613" cy="542925"/>
                <a:chOff x="1350" y="2202"/>
                <a:chExt cx="367" cy="342"/>
              </a:xfrm>
            </p:grpSpPr>
            <p:grpSp>
              <p:nvGrpSpPr>
                <p:cNvPr id="112" name="Group 39"/>
                <p:cNvGrpSpPr>
                  <a:grpSpLocks/>
                </p:cNvGrpSpPr>
                <p:nvPr/>
              </p:nvGrpSpPr>
              <p:grpSpPr bwMode="auto">
                <a:xfrm>
                  <a:off x="1369" y="2202"/>
                  <a:ext cx="342" cy="342"/>
                  <a:chOff x="3072" y="3168"/>
                  <a:chExt cx="240" cy="240"/>
                </a:xfrm>
              </p:grpSpPr>
              <p:sp>
                <p:nvSpPr>
                  <p:cNvPr id="114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50" y="2267"/>
                  <a:ext cx="36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ProB</a:t>
                  </a:r>
                </a:p>
              </p:txBody>
            </p:sp>
          </p:grpSp>
          <p:grpSp>
            <p:nvGrpSpPr>
              <p:cNvPr id="81" name="Group 43"/>
              <p:cNvGrpSpPr>
                <a:grpSpLocks/>
              </p:cNvGrpSpPr>
              <p:nvPr/>
            </p:nvGrpSpPr>
            <p:grpSpPr bwMode="auto">
              <a:xfrm>
                <a:off x="1600200" y="4144963"/>
                <a:ext cx="576263" cy="542925"/>
                <a:chOff x="1350" y="2202"/>
                <a:chExt cx="363" cy="342"/>
              </a:xfrm>
            </p:grpSpPr>
            <p:grpSp>
              <p:nvGrpSpPr>
                <p:cNvPr id="108" name="Group 44"/>
                <p:cNvGrpSpPr>
                  <a:grpSpLocks/>
                </p:cNvGrpSpPr>
                <p:nvPr/>
              </p:nvGrpSpPr>
              <p:grpSpPr bwMode="auto">
                <a:xfrm>
                  <a:off x="1369" y="2202"/>
                  <a:ext cx="342" cy="342"/>
                  <a:chOff x="3072" y="3168"/>
                  <a:chExt cx="240" cy="240"/>
                </a:xfrm>
              </p:grpSpPr>
              <p:sp>
                <p:nvSpPr>
                  <p:cNvPr id="110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350" y="2267"/>
                  <a:ext cx="363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PreB</a:t>
                  </a:r>
                </a:p>
              </p:txBody>
            </p:sp>
          </p:grpSp>
          <p:grpSp>
            <p:nvGrpSpPr>
              <p:cNvPr id="82" name="Group 48"/>
              <p:cNvGrpSpPr>
                <a:grpSpLocks/>
              </p:cNvGrpSpPr>
              <p:nvPr/>
            </p:nvGrpSpPr>
            <p:grpSpPr bwMode="auto">
              <a:xfrm>
                <a:off x="1601788" y="5691188"/>
                <a:ext cx="684212" cy="663575"/>
                <a:chOff x="2180" y="3140"/>
                <a:chExt cx="431" cy="418"/>
              </a:xfrm>
            </p:grpSpPr>
            <p:grpSp>
              <p:nvGrpSpPr>
                <p:cNvPr id="104" name="Group 49"/>
                <p:cNvGrpSpPr>
                  <a:grpSpLocks/>
                </p:cNvGrpSpPr>
                <p:nvPr/>
              </p:nvGrpSpPr>
              <p:grpSpPr bwMode="auto">
                <a:xfrm>
                  <a:off x="2187" y="3140"/>
                  <a:ext cx="418" cy="418"/>
                  <a:chOff x="3072" y="3168"/>
                  <a:chExt cx="240" cy="240"/>
                </a:xfrm>
              </p:grpSpPr>
              <p:sp>
                <p:nvSpPr>
                  <p:cNvPr id="10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5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180" y="3219"/>
                  <a:ext cx="431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immB</a:t>
                  </a:r>
                </a:p>
              </p:txBody>
            </p:sp>
          </p:grpSp>
          <p:grpSp>
            <p:nvGrpSpPr>
              <p:cNvPr id="83" name="Group 53"/>
              <p:cNvGrpSpPr>
                <a:grpSpLocks/>
              </p:cNvGrpSpPr>
              <p:nvPr/>
            </p:nvGrpSpPr>
            <p:grpSpPr bwMode="auto">
              <a:xfrm>
                <a:off x="1754188" y="5386388"/>
                <a:ext cx="381000" cy="381000"/>
                <a:chOff x="2064" y="3648"/>
                <a:chExt cx="240" cy="240"/>
              </a:xfrm>
            </p:grpSpPr>
            <p:sp>
              <p:nvSpPr>
                <p:cNvPr id="9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4" name="Text Box 61"/>
              <p:cNvSpPr txBox="1">
                <a:spLocks noChangeArrowheads="1"/>
              </p:cNvSpPr>
              <p:nvPr/>
            </p:nvSpPr>
            <p:spPr bwMode="auto">
              <a:xfrm>
                <a:off x="1220788" y="5440363"/>
                <a:ext cx="5080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IgM</a:t>
                </a:r>
              </a:p>
            </p:txBody>
          </p:sp>
          <p:sp>
            <p:nvSpPr>
              <p:cNvPr id="85" name="Oval 126"/>
              <p:cNvSpPr>
                <a:spLocks noChangeArrowheads="1"/>
              </p:cNvSpPr>
              <p:nvPr/>
            </p:nvSpPr>
            <p:spPr bwMode="auto">
              <a:xfrm rot="3742442">
                <a:off x="2074863" y="4024313"/>
                <a:ext cx="152400" cy="3048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86" name="Oval 127"/>
              <p:cNvSpPr>
                <a:spLocks noChangeArrowheads="1"/>
              </p:cNvSpPr>
              <p:nvPr/>
            </p:nvSpPr>
            <p:spPr bwMode="auto">
              <a:xfrm rot="2557690">
                <a:off x="2128838" y="5545138"/>
                <a:ext cx="152400" cy="3048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7" name="Group 145"/>
              <p:cNvGrpSpPr>
                <a:grpSpLocks/>
              </p:cNvGrpSpPr>
              <p:nvPr/>
            </p:nvGrpSpPr>
            <p:grpSpPr bwMode="auto">
              <a:xfrm rot="5399999">
                <a:off x="2132013" y="4297363"/>
                <a:ext cx="304800" cy="304800"/>
                <a:chOff x="2064" y="3648"/>
                <a:chExt cx="240" cy="240"/>
              </a:xfrm>
            </p:grpSpPr>
            <p:sp>
              <p:nvSpPr>
                <p:cNvPr id="9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160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208" y="374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208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208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151"/>
                <p:cNvSpPr>
                  <a:spLocks noChangeShapeType="1"/>
                </p:cNvSpPr>
                <p:nvPr/>
              </p:nvSpPr>
              <p:spPr bwMode="auto">
                <a:xfrm flipH="1" flipV="1">
                  <a:off x="2064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8" name="Oval 155"/>
              <p:cNvSpPr>
                <a:spLocks noChangeArrowheads="1"/>
              </p:cNvSpPr>
              <p:nvPr/>
            </p:nvSpPr>
            <p:spPr bwMode="auto">
              <a:xfrm rot="3742442">
                <a:off x="2151063" y="2500313"/>
                <a:ext cx="152400" cy="304800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89" name="Text Box 143"/>
              <p:cNvSpPr txBox="1">
                <a:spLocks noChangeArrowheads="1"/>
              </p:cNvSpPr>
              <p:nvPr/>
            </p:nvSpPr>
            <p:spPr bwMode="auto">
              <a:xfrm>
                <a:off x="152400" y="2428875"/>
                <a:ext cx="89217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CD34+</a:t>
                </a:r>
              </a:p>
              <a:p>
                <a:r>
                  <a:rPr lang="en-US" sz="1800"/>
                  <a:t>CD19+</a:t>
                </a:r>
              </a:p>
              <a:p>
                <a:r>
                  <a:rPr lang="en-US" sz="1800"/>
                  <a:t>CD10+</a:t>
                </a:r>
              </a:p>
            </p:txBody>
          </p:sp>
          <p:sp>
            <p:nvSpPr>
              <p:cNvPr id="90" name="Text Box 143"/>
              <p:cNvSpPr txBox="1">
                <a:spLocks noChangeArrowheads="1"/>
              </p:cNvSpPr>
              <p:nvPr/>
            </p:nvSpPr>
            <p:spPr bwMode="auto">
              <a:xfrm>
                <a:off x="152400" y="3810000"/>
                <a:ext cx="89217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CD34-</a:t>
                </a:r>
              </a:p>
              <a:p>
                <a:r>
                  <a:rPr lang="en-US" sz="1800"/>
                  <a:t>CD19+</a:t>
                </a:r>
              </a:p>
              <a:p>
                <a:r>
                  <a:rPr lang="en-US" sz="1800"/>
                  <a:t>CD10+</a:t>
                </a:r>
              </a:p>
            </p:txBody>
          </p:sp>
          <p:sp>
            <p:nvSpPr>
              <p:cNvPr id="91" name="Text Box 143"/>
              <p:cNvSpPr txBox="1">
                <a:spLocks noChangeArrowheads="1"/>
              </p:cNvSpPr>
              <p:nvPr/>
            </p:nvSpPr>
            <p:spPr bwMode="auto">
              <a:xfrm>
                <a:off x="152400" y="5486400"/>
                <a:ext cx="892175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CD19+</a:t>
                </a:r>
              </a:p>
              <a:p>
                <a:r>
                  <a:rPr lang="en-US" sz="1800"/>
                  <a:t>CD10+</a:t>
                </a:r>
              </a:p>
              <a:p>
                <a:r>
                  <a:rPr lang="en-US" sz="1800"/>
                  <a:t>CD20+</a:t>
                </a:r>
              </a:p>
            </p:txBody>
          </p:sp>
        </p:grpSp>
      </p:grp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2295385" y="846483"/>
            <a:ext cx="3810000" cy="3524250"/>
            <a:chOff x="2209800" y="1066800"/>
            <a:chExt cx="3810000" cy="3524250"/>
          </a:xfrm>
        </p:grpSpPr>
        <p:grpSp>
          <p:nvGrpSpPr>
            <p:cNvPr id="117" name="Group 3"/>
            <p:cNvGrpSpPr>
              <a:grpSpLocks/>
            </p:cNvGrpSpPr>
            <p:nvPr/>
          </p:nvGrpSpPr>
          <p:grpSpPr bwMode="auto">
            <a:xfrm>
              <a:off x="2209800" y="1371600"/>
              <a:ext cx="3810000" cy="3219450"/>
              <a:chOff x="2209800" y="1371600"/>
              <a:chExt cx="3810000" cy="3219450"/>
            </a:xfrm>
          </p:grpSpPr>
          <p:sp>
            <p:nvSpPr>
              <p:cNvPr id="127" name="Freeform 81"/>
              <p:cNvSpPr>
                <a:spLocks/>
              </p:cNvSpPr>
              <p:nvPr/>
            </p:nvSpPr>
            <p:spPr bwMode="auto">
              <a:xfrm>
                <a:off x="3200400" y="1947863"/>
                <a:ext cx="2819400" cy="2392362"/>
              </a:xfrm>
              <a:custGeom>
                <a:avLst/>
                <a:gdLst>
                  <a:gd name="T0" fmla="*/ 2147483647 w 3677"/>
                  <a:gd name="T1" fmla="*/ 2147483647 h 4153"/>
                  <a:gd name="T2" fmla="*/ 2147483647 w 3677"/>
                  <a:gd name="T3" fmla="*/ 2147483647 h 4153"/>
                  <a:gd name="T4" fmla="*/ 2147483647 w 3677"/>
                  <a:gd name="T5" fmla="*/ 2147483647 h 4153"/>
                  <a:gd name="T6" fmla="*/ 2147483647 w 3677"/>
                  <a:gd name="T7" fmla="*/ 2147483647 h 4153"/>
                  <a:gd name="T8" fmla="*/ 2147483647 w 3677"/>
                  <a:gd name="T9" fmla="*/ 2147483647 h 4153"/>
                  <a:gd name="T10" fmla="*/ 2147483647 w 3677"/>
                  <a:gd name="T11" fmla="*/ 2147483647 h 4153"/>
                  <a:gd name="T12" fmla="*/ 2147483647 w 3677"/>
                  <a:gd name="T13" fmla="*/ 2147483647 h 4153"/>
                  <a:gd name="T14" fmla="*/ 2147483647 w 3677"/>
                  <a:gd name="T15" fmla="*/ 2147483647 h 4153"/>
                  <a:gd name="T16" fmla="*/ 2147483647 w 3677"/>
                  <a:gd name="T17" fmla="*/ 2147483647 h 4153"/>
                  <a:gd name="T18" fmla="*/ 2147483647 w 3677"/>
                  <a:gd name="T19" fmla="*/ 2147483647 h 4153"/>
                  <a:gd name="T20" fmla="*/ 2147483647 w 3677"/>
                  <a:gd name="T21" fmla="*/ 2147483647 h 4153"/>
                  <a:gd name="T22" fmla="*/ 2147483647 w 3677"/>
                  <a:gd name="T23" fmla="*/ 2147483647 h 4153"/>
                  <a:gd name="T24" fmla="*/ 2147483647 w 3677"/>
                  <a:gd name="T25" fmla="*/ 2147483647 h 4153"/>
                  <a:gd name="T26" fmla="*/ 2147483647 w 3677"/>
                  <a:gd name="T27" fmla="*/ 2147483647 h 4153"/>
                  <a:gd name="T28" fmla="*/ 2147483647 w 3677"/>
                  <a:gd name="T29" fmla="*/ 2147483647 h 4153"/>
                  <a:gd name="T30" fmla="*/ 0 w 3677"/>
                  <a:gd name="T31" fmla="*/ 2147483647 h 4153"/>
                  <a:gd name="T32" fmla="*/ 2147483647 w 3677"/>
                  <a:gd name="T33" fmla="*/ 2147483647 h 4153"/>
                  <a:gd name="T34" fmla="*/ 2147483647 w 3677"/>
                  <a:gd name="T35" fmla="*/ 2147483647 h 4153"/>
                  <a:gd name="T36" fmla="*/ 2147483647 w 3677"/>
                  <a:gd name="T37" fmla="*/ 2147483647 h 4153"/>
                  <a:gd name="T38" fmla="*/ 2147483647 w 3677"/>
                  <a:gd name="T39" fmla="*/ 2147483647 h 4153"/>
                  <a:gd name="T40" fmla="*/ 2147483647 w 3677"/>
                  <a:gd name="T41" fmla="*/ 2147483647 h 4153"/>
                  <a:gd name="T42" fmla="*/ 2147483647 w 3677"/>
                  <a:gd name="T43" fmla="*/ 2147483647 h 4153"/>
                  <a:gd name="T44" fmla="*/ 2147483647 w 3677"/>
                  <a:gd name="T45" fmla="*/ 2147483647 h 4153"/>
                  <a:gd name="T46" fmla="*/ 2147483647 w 3677"/>
                  <a:gd name="T47" fmla="*/ 2147483647 h 4153"/>
                  <a:gd name="T48" fmla="*/ 2147483647 w 3677"/>
                  <a:gd name="T49" fmla="*/ 2147483647 h 4153"/>
                  <a:gd name="T50" fmla="*/ 2147483647 w 3677"/>
                  <a:gd name="T51" fmla="*/ 2147483647 h 4153"/>
                  <a:gd name="T52" fmla="*/ 2147483647 w 3677"/>
                  <a:gd name="T53" fmla="*/ 2147483647 h 4153"/>
                  <a:gd name="T54" fmla="*/ 2147483647 w 3677"/>
                  <a:gd name="T55" fmla="*/ 2147483647 h 4153"/>
                  <a:gd name="T56" fmla="*/ 2147483647 w 3677"/>
                  <a:gd name="T57" fmla="*/ 2147483647 h 4153"/>
                  <a:gd name="T58" fmla="*/ 2147483647 w 3677"/>
                  <a:gd name="T59" fmla="*/ 2147483647 h 4153"/>
                  <a:gd name="T60" fmla="*/ 2147483647 w 3677"/>
                  <a:gd name="T61" fmla="*/ 2147483647 h 4153"/>
                  <a:gd name="T62" fmla="*/ 2147483647 w 3677"/>
                  <a:gd name="T63" fmla="*/ 2147483647 h 4153"/>
                  <a:gd name="T64" fmla="*/ 2147483647 w 3677"/>
                  <a:gd name="T65" fmla="*/ 2147483647 h 4153"/>
                  <a:gd name="T66" fmla="*/ 2147483647 w 3677"/>
                  <a:gd name="T67" fmla="*/ 2147483647 h 4153"/>
                  <a:gd name="T68" fmla="*/ 2147483647 w 3677"/>
                  <a:gd name="T69" fmla="*/ 2147483647 h 4153"/>
                  <a:gd name="T70" fmla="*/ 2147483647 w 3677"/>
                  <a:gd name="T71" fmla="*/ 2147483647 h 4153"/>
                  <a:gd name="T72" fmla="*/ 2147483647 w 3677"/>
                  <a:gd name="T73" fmla="*/ 2147483647 h 4153"/>
                  <a:gd name="T74" fmla="*/ 2147483647 w 3677"/>
                  <a:gd name="T75" fmla="*/ 2147483647 h 4153"/>
                  <a:gd name="T76" fmla="*/ 2147483647 w 3677"/>
                  <a:gd name="T77" fmla="*/ 2147483647 h 4153"/>
                  <a:gd name="T78" fmla="*/ 2147483647 w 3677"/>
                  <a:gd name="T79" fmla="*/ 2147483647 h 4153"/>
                  <a:gd name="T80" fmla="*/ 2147483647 w 3677"/>
                  <a:gd name="T81" fmla="*/ 2147483647 h 4153"/>
                  <a:gd name="T82" fmla="*/ 2147483647 w 3677"/>
                  <a:gd name="T83" fmla="*/ 2147483647 h 4153"/>
                  <a:gd name="T84" fmla="*/ 2147483647 w 3677"/>
                  <a:gd name="T85" fmla="*/ 2147483647 h 4153"/>
                  <a:gd name="T86" fmla="*/ 2147483647 w 3677"/>
                  <a:gd name="T87" fmla="*/ 2147483647 h 4153"/>
                  <a:gd name="T88" fmla="*/ 2147483647 w 3677"/>
                  <a:gd name="T89" fmla="*/ 2147483647 h 4153"/>
                  <a:gd name="T90" fmla="*/ 2147483647 w 3677"/>
                  <a:gd name="T91" fmla="*/ 2147483647 h 4153"/>
                  <a:gd name="T92" fmla="*/ 2147483647 w 3677"/>
                  <a:gd name="T93" fmla="*/ 2147483647 h 4153"/>
                  <a:gd name="T94" fmla="*/ 2147483647 w 3677"/>
                  <a:gd name="T95" fmla="*/ 2147483647 h 4153"/>
                  <a:gd name="T96" fmla="*/ 2147483647 w 3677"/>
                  <a:gd name="T97" fmla="*/ 2147483647 h 4153"/>
                  <a:gd name="T98" fmla="*/ 2147483647 w 3677"/>
                  <a:gd name="T99" fmla="*/ 2147483647 h 4153"/>
                  <a:gd name="T100" fmla="*/ 2147483647 w 3677"/>
                  <a:gd name="T101" fmla="*/ 2147483647 h 4153"/>
                  <a:gd name="T102" fmla="*/ 2147483647 w 3677"/>
                  <a:gd name="T103" fmla="*/ 2147483647 h 4153"/>
                  <a:gd name="T104" fmla="*/ 2147483647 w 3677"/>
                  <a:gd name="T105" fmla="*/ 2147483647 h 4153"/>
                  <a:gd name="T106" fmla="*/ 2147483647 w 3677"/>
                  <a:gd name="T107" fmla="*/ 0 h 4153"/>
                  <a:gd name="T108" fmla="*/ 2147483647 w 3677"/>
                  <a:gd name="T109" fmla="*/ 2147483647 h 4153"/>
                  <a:gd name="T110" fmla="*/ 2147483647 w 3677"/>
                  <a:gd name="T111" fmla="*/ 2147483647 h 4153"/>
                  <a:gd name="T112" fmla="*/ 2147483647 w 3677"/>
                  <a:gd name="T113" fmla="*/ 2147483647 h 4153"/>
                  <a:gd name="T114" fmla="*/ 2147483647 w 3677"/>
                  <a:gd name="T115" fmla="*/ 2147483647 h 4153"/>
                  <a:gd name="T116" fmla="*/ 2147483647 w 3677"/>
                  <a:gd name="T117" fmla="*/ 2147483647 h 4153"/>
                  <a:gd name="T118" fmla="*/ 2147483647 w 3677"/>
                  <a:gd name="T119" fmla="*/ 2147483647 h 4153"/>
                  <a:gd name="T120" fmla="*/ 2147483647 w 3677"/>
                  <a:gd name="T121" fmla="*/ 2147483647 h 4153"/>
                  <a:gd name="T122" fmla="*/ 2147483647 w 3677"/>
                  <a:gd name="T123" fmla="*/ 2147483647 h 41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77"/>
                  <a:gd name="T187" fmla="*/ 0 h 4153"/>
                  <a:gd name="T188" fmla="*/ 3677 w 3677"/>
                  <a:gd name="T189" fmla="*/ 4153 h 41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77" h="4153">
                    <a:moveTo>
                      <a:pt x="1778" y="658"/>
                    </a:moveTo>
                    <a:cubicBezTo>
                      <a:pt x="1713" y="557"/>
                      <a:pt x="1767" y="639"/>
                      <a:pt x="1725" y="578"/>
                    </a:cubicBezTo>
                    <a:cubicBezTo>
                      <a:pt x="1718" y="569"/>
                      <a:pt x="1716" y="555"/>
                      <a:pt x="1707" y="551"/>
                    </a:cubicBezTo>
                    <a:cubicBezTo>
                      <a:pt x="1655" y="524"/>
                      <a:pt x="1623" y="503"/>
                      <a:pt x="1583" y="462"/>
                    </a:cubicBezTo>
                    <a:cubicBezTo>
                      <a:pt x="1535" y="324"/>
                      <a:pt x="1396" y="230"/>
                      <a:pt x="1289" y="142"/>
                    </a:cubicBezTo>
                    <a:cubicBezTo>
                      <a:pt x="1256" y="114"/>
                      <a:pt x="1202" y="81"/>
                      <a:pt x="1156" y="80"/>
                    </a:cubicBezTo>
                    <a:cubicBezTo>
                      <a:pt x="1073" y="77"/>
                      <a:pt x="990" y="74"/>
                      <a:pt x="907" y="71"/>
                    </a:cubicBezTo>
                    <a:cubicBezTo>
                      <a:pt x="835" y="79"/>
                      <a:pt x="765" y="90"/>
                      <a:pt x="694" y="98"/>
                    </a:cubicBezTo>
                    <a:cubicBezTo>
                      <a:pt x="667" y="106"/>
                      <a:pt x="640" y="115"/>
                      <a:pt x="614" y="124"/>
                    </a:cubicBezTo>
                    <a:cubicBezTo>
                      <a:pt x="604" y="126"/>
                      <a:pt x="587" y="133"/>
                      <a:pt x="587" y="133"/>
                    </a:cubicBezTo>
                    <a:cubicBezTo>
                      <a:pt x="514" y="205"/>
                      <a:pt x="464" y="298"/>
                      <a:pt x="409" y="382"/>
                    </a:cubicBezTo>
                    <a:cubicBezTo>
                      <a:pt x="351" y="468"/>
                      <a:pt x="252" y="557"/>
                      <a:pt x="178" y="631"/>
                    </a:cubicBezTo>
                    <a:cubicBezTo>
                      <a:pt x="108" y="772"/>
                      <a:pt x="202" y="570"/>
                      <a:pt x="134" y="773"/>
                    </a:cubicBezTo>
                    <a:cubicBezTo>
                      <a:pt x="110" y="843"/>
                      <a:pt x="89" y="916"/>
                      <a:pt x="63" y="987"/>
                    </a:cubicBezTo>
                    <a:cubicBezTo>
                      <a:pt x="52" y="1177"/>
                      <a:pt x="34" y="1366"/>
                      <a:pt x="18" y="1556"/>
                    </a:cubicBezTo>
                    <a:cubicBezTo>
                      <a:pt x="11" y="1629"/>
                      <a:pt x="0" y="1778"/>
                      <a:pt x="0" y="1778"/>
                    </a:cubicBezTo>
                    <a:cubicBezTo>
                      <a:pt x="6" y="1935"/>
                      <a:pt x="5" y="2092"/>
                      <a:pt x="18" y="2249"/>
                    </a:cubicBezTo>
                    <a:cubicBezTo>
                      <a:pt x="25" y="2340"/>
                      <a:pt x="77" y="2452"/>
                      <a:pt x="98" y="2542"/>
                    </a:cubicBezTo>
                    <a:cubicBezTo>
                      <a:pt x="114" y="2705"/>
                      <a:pt x="89" y="2557"/>
                      <a:pt x="152" y="2729"/>
                    </a:cubicBezTo>
                    <a:cubicBezTo>
                      <a:pt x="180" y="2808"/>
                      <a:pt x="189" y="2896"/>
                      <a:pt x="214" y="2978"/>
                    </a:cubicBezTo>
                    <a:cubicBezTo>
                      <a:pt x="244" y="3079"/>
                      <a:pt x="310" y="3171"/>
                      <a:pt x="347" y="3271"/>
                    </a:cubicBezTo>
                    <a:cubicBezTo>
                      <a:pt x="373" y="3341"/>
                      <a:pt x="409" y="3481"/>
                      <a:pt x="472" y="3520"/>
                    </a:cubicBezTo>
                    <a:cubicBezTo>
                      <a:pt x="520" y="3549"/>
                      <a:pt x="599" y="3585"/>
                      <a:pt x="640" y="3636"/>
                    </a:cubicBezTo>
                    <a:cubicBezTo>
                      <a:pt x="679" y="3685"/>
                      <a:pt x="717" y="3736"/>
                      <a:pt x="756" y="3787"/>
                    </a:cubicBezTo>
                    <a:cubicBezTo>
                      <a:pt x="776" y="3813"/>
                      <a:pt x="828" y="3901"/>
                      <a:pt x="872" y="3911"/>
                    </a:cubicBezTo>
                    <a:cubicBezTo>
                      <a:pt x="970" y="3932"/>
                      <a:pt x="1082" y="3938"/>
                      <a:pt x="1183" y="3947"/>
                    </a:cubicBezTo>
                    <a:cubicBezTo>
                      <a:pt x="1233" y="3944"/>
                      <a:pt x="1283" y="3943"/>
                      <a:pt x="1334" y="3938"/>
                    </a:cubicBezTo>
                    <a:cubicBezTo>
                      <a:pt x="1539" y="3917"/>
                      <a:pt x="1659" y="3676"/>
                      <a:pt x="1725" y="3520"/>
                    </a:cubicBezTo>
                    <a:cubicBezTo>
                      <a:pt x="1748" y="3463"/>
                      <a:pt x="1770" y="3406"/>
                      <a:pt x="1796" y="3351"/>
                    </a:cubicBezTo>
                    <a:cubicBezTo>
                      <a:pt x="1812" y="3314"/>
                      <a:pt x="1849" y="3244"/>
                      <a:pt x="1849" y="3244"/>
                    </a:cubicBezTo>
                    <a:cubicBezTo>
                      <a:pt x="1852" y="3220"/>
                      <a:pt x="1855" y="3196"/>
                      <a:pt x="1858" y="3173"/>
                    </a:cubicBezTo>
                    <a:cubicBezTo>
                      <a:pt x="1861" y="3128"/>
                      <a:pt x="1835" y="3071"/>
                      <a:pt x="1867" y="3040"/>
                    </a:cubicBezTo>
                    <a:cubicBezTo>
                      <a:pt x="1889" y="3017"/>
                      <a:pt x="1891" y="3099"/>
                      <a:pt x="1903" y="3129"/>
                    </a:cubicBezTo>
                    <a:cubicBezTo>
                      <a:pt x="1928" y="3197"/>
                      <a:pt x="1927" y="3274"/>
                      <a:pt x="1956" y="3342"/>
                    </a:cubicBezTo>
                    <a:cubicBezTo>
                      <a:pt x="2079" y="3638"/>
                      <a:pt x="2060" y="3577"/>
                      <a:pt x="2187" y="3742"/>
                    </a:cubicBezTo>
                    <a:cubicBezTo>
                      <a:pt x="2199" y="3757"/>
                      <a:pt x="2197" y="3784"/>
                      <a:pt x="2214" y="3796"/>
                    </a:cubicBezTo>
                    <a:cubicBezTo>
                      <a:pt x="2229" y="3806"/>
                      <a:pt x="2250" y="3804"/>
                      <a:pt x="2267" y="3813"/>
                    </a:cubicBezTo>
                    <a:cubicBezTo>
                      <a:pt x="2344" y="3851"/>
                      <a:pt x="2415" y="3909"/>
                      <a:pt x="2498" y="3938"/>
                    </a:cubicBezTo>
                    <a:cubicBezTo>
                      <a:pt x="2674" y="4153"/>
                      <a:pt x="3011" y="3940"/>
                      <a:pt x="3236" y="3902"/>
                    </a:cubicBezTo>
                    <a:cubicBezTo>
                      <a:pt x="3276" y="3874"/>
                      <a:pt x="3278" y="3825"/>
                      <a:pt x="3298" y="3778"/>
                    </a:cubicBezTo>
                    <a:cubicBezTo>
                      <a:pt x="3335" y="3569"/>
                      <a:pt x="3414" y="3373"/>
                      <a:pt x="3449" y="3164"/>
                    </a:cubicBezTo>
                    <a:cubicBezTo>
                      <a:pt x="3456" y="2971"/>
                      <a:pt x="3456" y="2879"/>
                      <a:pt x="3520" y="2711"/>
                    </a:cubicBezTo>
                    <a:cubicBezTo>
                      <a:pt x="3528" y="2622"/>
                      <a:pt x="3547" y="2541"/>
                      <a:pt x="3556" y="2453"/>
                    </a:cubicBezTo>
                    <a:cubicBezTo>
                      <a:pt x="3561" y="2174"/>
                      <a:pt x="3556" y="1877"/>
                      <a:pt x="3609" y="1600"/>
                    </a:cubicBezTo>
                    <a:cubicBezTo>
                      <a:pt x="3677" y="1238"/>
                      <a:pt x="3636" y="1544"/>
                      <a:pt x="3672" y="1244"/>
                    </a:cubicBezTo>
                    <a:cubicBezTo>
                      <a:pt x="3608" y="1056"/>
                      <a:pt x="3640" y="1135"/>
                      <a:pt x="3583" y="1004"/>
                    </a:cubicBezTo>
                    <a:cubicBezTo>
                      <a:pt x="3554" y="865"/>
                      <a:pt x="3511" y="744"/>
                      <a:pt x="3467" y="613"/>
                    </a:cubicBezTo>
                    <a:cubicBezTo>
                      <a:pt x="3462" y="565"/>
                      <a:pt x="3471" y="512"/>
                      <a:pt x="3449" y="471"/>
                    </a:cubicBezTo>
                    <a:cubicBezTo>
                      <a:pt x="3439" y="454"/>
                      <a:pt x="3424" y="442"/>
                      <a:pt x="3414" y="427"/>
                    </a:cubicBezTo>
                    <a:cubicBezTo>
                      <a:pt x="3392" y="395"/>
                      <a:pt x="3369" y="363"/>
                      <a:pt x="3352" y="329"/>
                    </a:cubicBezTo>
                    <a:cubicBezTo>
                      <a:pt x="3339" y="303"/>
                      <a:pt x="3351" y="259"/>
                      <a:pt x="3325" y="249"/>
                    </a:cubicBezTo>
                    <a:cubicBezTo>
                      <a:pt x="3238" y="214"/>
                      <a:pt x="3162" y="159"/>
                      <a:pt x="3076" y="124"/>
                    </a:cubicBezTo>
                    <a:cubicBezTo>
                      <a:pt x="3055" y="103"/>
                      <a:pt x="3040" y="74"/>
                      <a:pt x="3014" y="62"/>
                    </a:cubicBezTo>
                    <a:cubicBezTo>
                      <a:pt x="2972" y="41"/>
                      <a:pt x="2889" y="0"/>
                      <a:pt x="2889" y="0"/>
                    </a:cubicBezTo>
                    <a:cubicBezTo>
                      <a:pt x="2754" y="8"/>
                      <a:pt x="2607" y="3"/>
                      <a:pt x="2489" y="80"/>
                    </a:cubicBezTo>
                    <a:cubicBezTo>
                      <a:pt x="2371" y="156"/>
                      <a:pt x="2295" y="256"/>
                      <a:pt x="2152" y="293"/>
                    </a:cubicBezTo>
                    <a:cubicBezTo>
                      <a:pt x="2095" y="326"/>
                      <a:pt x="2053" y="373"/>
                      <a:pt x="2000" y="409"/>
                    </a:cubicBezTo>
                    <a:cubicBezTo>
                      <a:pt x="1962" y="468"/>
                      <a:pt x="2007" y="410"/>
                      <a:pt x="1956" y="444"/>
                    </a:cubicBezTo>
                    <a:cubicBezTo>
                      <a:pt x="1936" y="456"/>
                      <a:pt x="1922" y="475"/>
                      <a:pt x="1903" y="489"/>
                    </a:cubicBezTo>
                    <a:cubicBezTo>
                      <a:pt x="1885" y="515"/>
                      <a:pt x="1855" y="537"/>
                      <a:pt x="1849" y="569"/>
                    </a:cubicBezTo>
                    <a:cubicBezTo>
                      <a:pt x="1839" y="616"/>
                      <a:pt x="1832" y="663"/>
                      <a:pt x="1823" y="711"/>
                    </a:cubicBezTo>
                    <a:cubicBezTo>
                      <a:pt x="1789" y="702"/>
                      <a:pt x="1756" y="701"/>
                      <a:pt x="1778" y="6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99CC"/>
                  </a:gs>
                  <a:gs pos="100000">
                    <a:srgbClr val="FFDAA0"/>
                  </a:gs>
                </a:gsLst>
                <a:lin ang="5400000" scaled="1"/>
              </a:gradFill>
              <a:ln w="9525">
                <a:solidFill>
                  <a:srgbClr val="F7964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Text Box 163"/>
              <p:cNvSpPr txBox="1">
                <a:spLocks noChangeArrowheads="1"/>
              </p:cNvSpPr>
              <p:nvPr/>
            </p:nvSpPr>
            <p:spPr bwMode="auto">
              <a:xfrm>
                <a:off x="2362200" y="4221163"/>
                <a:ext cx="877888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preBCR</a:t>
                </a:r>
              </a:p>
            </p:txBody>
          </p:sp>
          <p:sp>
            <p:nvSpPr>
              <p:cNvPr id="129" name="Line 100"/>
              <p:cNvSpPr>
                <a:spLocks noChangeShapeType="1"/>
              </p:cNvSpPr>
              <p:nvPr/>
            </p:nvSpPr>
            <p:spPr bwMode="auto">
              <a:xfrm>
                <a:off x="2209800" y="2133600"/>
                <a:ext cx="1143000" cy="685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95"/>
              <p:cNvSpPr>
                <a:spLocks noChangeArrowheads="1"/>
              </p:cNvSpPr>
              <p:nvPr/>
            </p:nvSpPr>
            <p:spPr bwMode="auto">
              <a:xfrm>
                <a:off x="5213350" y="3332163"/>
                <a:ext cx="501650" cy="4905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96"/>
              <p:cNvSpPr>
                <a:spLocks noChangeArrowheads="1"/>
              </p:cNvSpPr>
              <p:nvPr/>
            </p:nvSpPr>
            <p:spPr bwMode="auto">
              <a:xfrm>
                <a:off x="5264150" y="3381375"/>
                <a:ext cx="400050" cy="392113"/>
              </a:xfrm>
              <a:prstGeom prst="ellipse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98"/>
              <p:cNvSpPr>
                <a:spLocks/>
              </p:cNvSpPr>
              <p:nvPr/>
            </p:nvSpPr>
            <p:spPr bwMode="auto">
              <a:xfrm>
                <a:off x="5313363" y="3136900"/>
                <a:ext cx="301625" cy="261938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99"/>
              <p:cNvSpPr>
                <a:spLocks noChangeArrowheads="1"/>
              </p:cNvSpPr>
              <p:nvPr/>
            </p:nvSpPr>
            <p:spPr bwMode="auto">
              <a:xfrm>
                <a:off x="5518150" y="3289300"/>
                <a:ext cx="76200" cy="228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4" name="Group 82"/>
              <p:cNvGrpSpPr>
                <a:grpSpLocks/>
              </p:cNvGrpSpPr>
              <p:nvPr/>
            </p:nvGrpSpPr>
            <p:grpSpPr bwMode="auto">
              <a:xfrm>
                <a:off x="3352800" y="2755900"/>
                <a:ext cx="573088" cy="542925"/>
                <a:chOff x="1350" y="2202"/>
                <a:chExt cx="361" cy="342"/>
              </a:xfrm>
            </p:grpSpPr>
            <p:grpSp>
              <p:nvGrpSpPr>
                <p:cNvPr id="159" name="Group 83"/>
                <p:cNvGrpSpPr>
                  <a:grpSpLocks/>
                </p:cNvGrpSpPr>
                <p:nvPr/>
              </p:nvGrpSpPr>
              <p:grpSpPr bwMode="auto">
                <a:xfrm>
                  <a:off x="1369" y="2202"/>
                  <a:ext cx="342" cy="342"/>
                  <a:chOff x="3072" y="3168"/>
                  <a:chExt cx="240" cy="240"/>
                </a:xfrm>
              </p:grpSpPr>
              <p:sp>
                <p:nvSpPr>
                  <p:cNvPr id="161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68"/>
                    <a:ext cx="240" cy="24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096" y="3192"/>
                    <a:ext cx="192" cy="192"/>
                  </a:xfrm>
                  <a:prstGeom prst="ellipse">
                    <a:avLst/>
                  </a:prstGeom>
                  <a:solidFill>
                    <a:srgbClr val="0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50" y="2267"/>
                  <a:ext cx="35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Calibr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r>
                    <a:rPr lang="en-US" sz="1600">
                      <a:solidFill>
                        <a:srgbClr val="FFFFFF"/>
                      </a:solidFill>
                    </a:rPr>
                    <a:t>PreT</a:t>
                  </a:r>
                </a:p>
              </p:txBody>
            </p:sp>
          </p:grpSp>
          <p:grpSp>
            <p:nvGrpSpPr>
              <p:cNvPr id="135" name="Group 88"/>
              <p:cNvGrpSpPr>
                <a:grpSpLocks/>
              </p:cNvGrpSpPr>
              <p:nvPr/>
            </p:nvGrpSpPr>
            <p:grpSpPr bwMode="auto">
              <a:xfrm>
                <a:off x="5213350" y="2447925"/>
                <a:ext cx="501650" cy="490538"/>
                <a:chOff x="3072" y="3168"/>
                <a:chExt cx="240" cy="240"/>
              </a:xfrm>
            </p:grpSpPr>
            <p:sp>
              <p:nvSpPr>
                <p:cNvPr id="157" name="Oval 89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Oval 90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Text Box 91"/>
              <p:cNvSpPr txBox="1">
                <a:spLocks noChangeArrowheads="1"/>
              </p:cNvSpPr>
              <p:nvPr/>
            </p:nvSpPr>
            <p:spPr bwMode="auto">
              <a:xfrm>
                <a:off x="5313363" y="2508250"/>
                <a:ext cx="30162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37" name="Freeform 92"/>
              <p:cNvSpPr>
                <a:spLocks/>
              </p:cNvSpPr>
              <p:nvPr/>
            </p:nvSpPr>
            <p:spPr bwMode="auto">
              <a:xfrm>
                <a:off x="5313363" y="2252663"/>
                <a:ext cx="301625" cy="261937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93"/>
              <p:cNvSpPr>
                <a:spLocks noChangeArrowheads="1"/>
              </p:cNvSpPr>
              <p:nvPr/>
            </p:nvSpPr>
            <p:spPr bwMode="auto">
              <a:xfrm>
                <a:off x="5513388" y="2400300"/>
                <a:ext cx="101600" cy="1952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Text Box 97"/>
              <p:cNvSpPr txBox="1">
                <a:spLocks noChangeArrowheads="1"/>
              </p:cNvSpPr>
              <p:nvPr/>
            </p:nvSpPr>
            <p:spPr bwMode="auto">
              <a:xfrm>
                <a:off x="5313363" y="3395663"/>
                <a:ext cx="30162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40" name="Text Box 101"/>
              <p:cNvSpPr txBox="1">
                <a:spLocks noChangeArrowheads="1"/>
              </p:cNvSpPr>
              <p:nvPr/>
            </p:nvSpPr>
            <p:spPr bwMode="auto">
              <a:xfrm>
                <a:off x="3657600" y="4157663"/>
                <a:ext cx="1814513" cy="3381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TCR rearrangement</a:t>
                </a:r>
              </a:p>
            </p:txBody>
          </p:sp>
          <p:sp>
            <p:nvSpPr>
              <p:cNvPr id="141" name="AutoShape 104"/>
              <p:cNvSpPr>
                <a:spLocks noChangeArrowheads="1"/>
              </p:cNvSpPr>
              <p:nvPr/>
            </p:nvSpPr>
            <p:spPr bwMode="auto">
              <a:xfrm flipV="1">
                <a:off x="3505200" y="3289300"/>
                <a:ext cx="304800" cy="3810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cubicBezTo>
                      <a:pt x="5399" y="12459"/>
                      <a:pt x="6162" y="14026"/>
                      <a:pt x="7468" y="15050"/>
                    </a:cubicBezTo>
                    <a:lnTo>
                      <a:pt x="4137" y="19300"/>
                    </a:lnTo>
                    <a:cubicBezTo>
                      <a:pt x="1525" y="17253"/>
                      <a:pt x="0" y="1411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42" name="Text Box 105"/>
              <p:cNvSpPr txBox="1">
                <a:spLocks noChangeArrowheads="1"/>
              </p:cNvSpPr>
              <p:nvPr/>
            </p:nvSpPr>
            <p:spPr bwMode="auto">
              <a:xfrm>
                <a:off x="3962400" y="3776663"/>
                <a:ext cx="1231900" cy="338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proliferation</a:t>
                </a:r>
              </a:p>
            </p:txBody>
          </p:sp>
          <p:sp>
            <p:nvSpPr>
              <p:cNvPr id="143" name="Oval 93"/>
              <p:cNvSpPr>
                <a:spLocks noChangeArrowheads="1"/>
              </p:cNvSpPr>
              <p:nvPr/>
            </p:nvSpPr>
            <p:spPr bwMode="auto">
              <a:xfrm>
                <a:off x="5308600" y="2405063"/>
                <a:ext cx="101600" cy="195262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93"/>
              <p:cNvSpPr>
                <a:spLocks noChangeArrowheads="1"/>
              </p:cNvSpPr>
              <p:nvPr/>
            </p:nvSpPr>
            <p:spPr bwMode="auto">
              <a:xfrm>
                <a:off x="5289550" y="3289300"/>
                <a:ext cx="101600" cy="195263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" name="Group 83"/>
              <p:cNvGrpSpPr>
                <a:grpSpLocks/>
              </p:cNvGrpSpPr>
              <p:nvPr/>
            </p:nvGrpSpPr>
            <p:grpSpPr bwMode="auto">
              <a:xfrm>
                <a:off x="4292600" y="2886075"/>
                <a:ext cx="542925" cy="542925"/>
                <a:chOff x="3072" y="3168"/>
                <a:chExt cx="240" cy="240"/>
              </a:xfrm>
            </p:grpSpPr>
            <p:sp>
              <p:nvSpPr>
                <p:cNvPr id="155" name="Oval 84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85"/>
                <p:cNvSpPr>
                  <a:spLocks noChangeArrowheads="1"/>
                </p:cNvSpPr>
                <p:nvPr/>
              </p:nvSpPr>
              <p:spPr bwMode="auto">
                <a:xfrm>
                  <a:off x="3096" y="3192"/>
                  <a:ext cx="192" cy="192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6" name="Text Box 86"/>
              <p:cNvSpPr txBox="1">
                <a:spLocks noChangeArrowheads="1"/>
              </p:cNvSpPr>
              <p:nvPr/>
            </p:nvSpPr>
            <p:spPr bwMode="auto">
              <a:xfrm>
                <a:off x="4354513" y="2989263"/>
                <a:ext cx="417512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>
                    <a:solidFill>
                      <a:srgbClr val="FFFFFF"/>
                    </a:solidFill>
                  </a:rPr>
                  <a:t>DP</a:t>
                </a:r>
              </a:p>
            </p:txBody>
          </p:sp>
          <p:sp>
            <p:nvSpPr>
              <p:cNvPr id="147" name="Freeform 92"/>
              <p:cNvSpPr>
                <a:spLocks/>
              </p:cNvSpPr>
              <p:nvPr/>
            </p:nvSpPr>
            <p:spPr bwMode="auto">
              <a:xfrm>
                <a:off x="4422775" y="2614613"/>
                <a:ext cx="301625" cy="261937"/>
              </a:xfrm>
              <a:custGeom>
                <a:avLst/>
                <a:gdLst>
                  <a:gd name="T0" fmla="*/ 2147483647 w 408"/>
                  <a:gd name="T1" fmla="*/ 2147483647 h 448"/>
                  <a:gd name="T2" fmla="*/ 2147483647 w 408"/>
                  <a:gd name="T3" fmla="*/ 2147483647 h 448"/>
                  <a:gd name="T4" fmla="*/ 2147483647 w 408"/>
                  <a:gd name="T5" fmla="*/ 2147483647 h 448"/>
                  <a:gd name="T6" fmla="*/ 0 w 408"/>
                  <a:gd name="T7" fmla="*/ 2147483647 h 448"/>
                  <a:gd name="T8" fmla="*/ 2147483647 w 408"/>
                  <a:gd name="T9" fmla="*/ 2147483647 h 448"/>
                  <a:gd name="T10" fmla="*/ 2147483647 w 408"/>
                  <a:gd name="T11" fmla="*/ 2147483647 h 448"/>
                  <a:gd name="T12" fmla="*/ 2147483647 w 408"/>
                  <a:gd name="T13" fmla="*/ 2147483647 h 448"/>
                  <a:gd name="T14" fmla="*/ 2147483647 w 408"/>
                  <a:gd name="T15" fmla="*/ 2147483647 h 448"/>
                  <a:gd name="T16" fmla="*/ 2147483647 w 408"/>
                  <a:gd name="T17" fmla="*/ 0 h 448"/>
                  <a:gd name="T18" fmla="*/ 2147483647 w 408"/>
                  <a:gd name="T19" fmla="*/ 2147483647 h 448"/>
                  <a:gd name="T20" fmla="*/ 2147483647 w 408"/>
                  <a:gd name="T21" fmla="*/ 2147483647 h 448"/>
                  <a:gd name="T22" fmla="*/ 2147483647 w 408"/>
                  <a:gd name="T23" fmla="*/ 2147483647 h 448"/>
                  <a:gd name="T24" fmla="*/ 2147483647 w 408"/>
                  <a:gd name="T25" fmla="*/ 2147483647 h 4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8"/>
                  <a:gd name="T40" fmla="*/ 0 h 448"/>
                  <a:gd name="T41" fmla="*/ 408 w 408"/>
                  <a:gd name="T42" fmla="*/ 448 h 4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8" h="448">
                    <a:moveTo>
                      <a:pt x="144" y="224"/>
                    </a:moveTo>
                    <a:cubicBezTo>
                      <a:pt x="104" y="197"/>
                      <a:pt x="62" y="177"/>
                      <a:pt x="24" y="152"/>
                    </a:cubicBezTo>
                    <a:cubicBezTo>
                      <a:pt x="18" y="136"/>
                      <a:pt x="13" y="120"/>
                      <a:pt x="8" y="104"/>
                    </a:cubicBezTo>
                    <a:cubicBezTo>
                      <a:pt x="5" y="96"/>
                      <a:pt x="0" y="80"/>
                      <a:pt x="0" y="80"/>
                    </a:cubicBezTo>
                    <a:cubicBezTo>
                      <a:pt x="9" y="34"/>
                      <a:pt x="13" y="30"/>
                      <a:pt x="56" y="16"/>
                    </a:cubicBezTo>
                    <a:cubicBezTo>
                      <a:pt x="72" y="18"/>
                      <a:pt x="88" y="20"/>
                      <a:pt x="104" y="24"/>
                    </a:cubicBezTo>
                    <a:cubicBezTo>
                      <a:pt x="120" y="28"/>
                      <a:pt x="152" y="40"/>
                      <a:pt x="152" y="40"/>
                    </a:cubicBezTo>
                    <a:cubicBezTo>
                      <a:pt x="248" y="30"/>
                      <a:pt x="206" y="40"/>
                      <a:pt x="280" y="16"/>
                    </a:cubicBezTo>
                    <a:cubicBezTo>
                      <a:pt x="296" y="10"/>
                      <a:pt x="328" y="0"/>
                      <a:pt x="328" y="0"/>
                    </a:cubicBezTo>
                    <a:cubicBezTo>
                      <a:pt x="386" y="8"/>
                      <a:pt x="390" y="4"/>
                      <a:pt x="408" y="56"/>
                    </a:cubicBezTo>
                    <a:cubicBezTo>
                      <a:pt x="390" y="143"/>
                      <a:pt x="343" y="141"/>
                      <a:pt x="280" y="184"/>
                    </a:cubicBezTo>
                    <a:cubicBezTo>
                      <a:pt x="227" y="262"/>
                      <a:pt x="307" y="420"/>
                      <a:pt x="224" y="448"/>
                    </a:cubicBezTo>
                    <a:cubicBezTo>
                      <a:pt x="78" y="433"/>
                      <a:pt x="136" y="413"/>
                      <a:pt x="144" y="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93"/>
              <p:cNvSpPr>
                <a:spLocks noChangeArrowheads="1"/>
              </p:cNvSpPr>
              <p:nvPr/>
            </p:nvSpPr>
            <p:spPr bwMode="auto">
              <a:xfrm>
                <a:off x="4622800" y="2762250"/>
                <a:ext cx="101600" cy="195263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93"/>
              <p:cNvSpPr>
                <a:spLocks noChangeArrowheads="1"/>
              </p:cNvSpPr>
              <p:nvPr/>
            </p:nvSpPr>
            <p:spPr bwMode="auto">
              <a:xfrm>
                <a:off x="4418013" y="2767013"/>
                <a:ext cx="101600" cy="195262"/>
              </a:xfrm>
              <a:prstGeom prst="ellipse">
                <a:avLst/>
              </a:prstGeom>
              <a:solidFill>
                <a:srgbClr val="4F81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99"/>
              <p:cNvSpPr>
                <a:spLocks noChangeArrowheads="1"/>
              </p:cNvSpPr>
              <p:nvPr/>
            </p:nvSpPr>
            <p:spPr bwMode="auto">
              <a:xfrm>
                <a:off x="4724400" y="2809875"/>
                <a:ext cx="76200" cy="2286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Text Box 31"/>
              <p:cNvSpPr txBox="1">
                <a:spLocks noChangeArrowheads="1"/>
              </p:cNvSpPr>
              <p:nvPr/>
            </p:nvSpPr>
            <p:spPr bwMode="auto">
              <a:xfrm>
                <a:off x="4191000" y="2319338"/>
                <a:ext cx="711200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TCRab</a:t>
                </a:r>
              </a:p>
            </p:txBody>
          </p:sp>
          <p:sp>
            <p:nvSpPr>
              <p:cNvPr id="152" name="Text Box 31"/>
              <p:cNvSpPr txBox="1">
                <a:spLocks noChangeArrowheads="1"/>
              </p:cNvSpPr>
              <p:nvPr/>
            </p:nvSpPr>
            <p:spPr bwMode="auto">
              <a:xfrm>
                <a:off x="3352800" y="2405063"/>
                <a:ext cx="612775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600"/>
                  <a:t>TCRb</a:t>
                </a:r>
              </a:p>
            </p:txBody>
          </p:sp>
          <p:sp>
            <p:nvSpPr>
              <p:cNvPr id="153" name="Text Box 31"/>
              <p:cNvSpPr txBox="1">
                <a:spLocks noChangeArrowheads="1"/>
              </p:cNvSpPr>
              <p:nvPr/>
            </p:nvSpPr>
            <p:spPr bwMode="auto">
              <a:xfrm>
                <a:off x="3352800" y="1371600"/>
                <a:ext cx="63817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CD4-</a:t>
                </a:r>
              </a:p>
              <a:p>
                <a:r>
                  <a:rPr lang="en-US" sz="1800"/>
                  <a:t>CD8-</a:t>
                </a:r>
              </a:p>
            </p:txBody>
          </p:sp>
          <p:sp>
            <p:nvSpPr>
              <p:cNvPr id="154" name="Text Box 31"/>
              <p:cNvSpPr txBox="1">
                <a:spLocks noChangeArrowheads="1"/>
              </p:cNvSpPr>
              <p:nvPr/>
            </p:nvSpPr>
            <p:spPr bwMode="auto">
              <a:xfrm>
                <a:off x="4191000" y="1371600"/>
                <a:ext cx="684213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r>
                  <a:rPr lang="en-US" sz="1800"/>
                  <a:t>CD4+</a:t>
                </a:r>
              </a:p>
              <a:p>
                <a:r>
                  <a:rPr lang="en-US" sz="1800"/>
                  <a:t>CD8+</a:t>
                </a:r>
              </a:p>
            </p:txBody>
          </p:sp>
        </p:grpSp>
        <p:sp>
          <p:nvSpPr>
            <p:cNvPr id="126" name="Text Box 31"/>
            <p:cNvSpPr txBox="1">
              <a:spLocks noChangeArrowheads="1"/>
            </p:cNvSpPr>
            <p:nvPr/>
          </p:nvSpPr>
          <p:spPr bwMode="auto">
            <a:xfrm>
              <a:off x="5105400" y="1066800"/>
              <a:ext cx="684213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800"/>
                <a:t>CD4+</a:t>
              </a:r>
            </a:p>
            <a:p>
              <a:pPr algn="ctr"/>
              <a:r>
                <a:rPr lang="en-US" sz="1800"/>
                <a:t>OR</a:t>
              </a:r>
            </a:p>
            <a:p>
              <a:pPr algn="ctr"/>
              <a:r>
                <a:rPr lang="en-US" sz="1800"/>
                <a:t>CD8+</a:t>
              </a:r>
            </a:p>
          </p:txBody>
        </p:sp>
      </p:grpSp>
      <p:sp>
        <p:nvSpPr>
          <p:cNvPr id="163" name="Title 1"/>
          <p:cNvSpPr>
            <a:spLocks noGrp="1"/>
          </p:cNvSpPr>
          <p:nvPr>
            <p:ph type="title" idx="4294967295"/>
          </p:nvPr>
        </p:nvSpPr>
        <p:spPr>
          <a:xfrm>
            <a:off x="221505" y="70872"/>
            <a:ext cx="11724994" cy="470811"/>
          </a:xfrm>
        </p:spPr>
        <p:txBody>
          <a:bodyPr/>
          <a:lstStyle/>
          <a:p>
            <a:r>
              <a:rPr lang="en-US" sz="3200" b="1" dirty="0">
                <a:ea typeface="MS PGothic" charset="0"/>
              </a:rPr>
              <a:t>How does the adaptive immune system </a:t>
            </a:r>
            <a:r>
              <a:rPr lang="en-US" sz="3200" b="1" u="sng" dirty="0">
                <a:ea typeface="MS PGothic" charset="0"/>
              </a:rPr>
              <a:t>develop</a:t>
            </a:r>
            <a:r>
              <a:rPr lang="en-US" sz="3200" b="1" dirty="0">
                <a:ea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79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156A716-7857-D34B-9CDB-2C2B37804448}" vid="{94BA6E4C-853C-4A43-B92C-A561C3530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214DB234C54691908C6F3DF6D4DB" ma:contentTypeVersion="16" ma:contentTypeDescription="Create a new document." ma:contentTypeScope="" ma:versionID="50ed737f5f2bd7ceaa98a187e0ccaa75">
  <xsd:schema xmlns:xsd="http://www.w3.org/2001/XMLSchema" xmlns:xs="http://www.w3.org/2001/XMLSchema" xmlns:p="http://schemas.microsoft.com/office/2006/metadata/properties" xmlns:ns2="5e0533bb-bfdf-45c4-9e5c-1558b0841ffd" xmlns:ns3="9c46be9e-554d-43f0-bc75-21fbb32bf30c" targetNamespace="http://schemas.microsoft.com/office/2006/metadata/properties" ma:root="true" ma:fieldsID="23697daaef9795037ab5ec31f3c509ee" ns2:_="" ns3:_="">
    <xsd:import namespace="5e0533bb-bfdf-45c4-9e5c-1558b0841ffd"/>
    <xsd:import namespace="9c46be9e-554d-43f0-bc75-21fbb32bf30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533bb-bfdf-45c4-9e5c-1558b0841f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f2caf26-25ad-42a2-bb61-6898ce245ac9}" ma:internalName="TaxCatchAll" ma:showField="CatchAllData" ma:web="5e0533bb-bfdf-45c4-9e5c-1558b0841f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6be9e-554d-43f0-bc75-21fbb32b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e17280-6357-4f01-98d8-aff652f546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0533bb-bfdf-45c4-9e5c-1558b0841ffd" xsi:nil="true"/>
    <lcf76f155ced4ddcb4097134ff3c332f xmlns="9c46be9e-554d-43f0-bc75-21fbb32bf3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048743-2AA8-4A9B-A477-5652AB836A67}"/>
</file>

<file path=customXml/itemProps2.xml><?xml version="1.0" encoding="utf-8"?>
<ds:datastoreItem xmlns:ds="http://schemas.openxmlformats.org/officeDocument/2006/customXml" ds:itemID="{DEFA6809-9141-4C64-B62F-56E1EABBE73C}"/>
</file>

<file path=customXml/itemProps3.xml><?xml version="1.0" encoding="utf-8"?>
<ds:datastoreItem xmlns:ds="http://schemas.openxmlformats.org/officeDocument/2006/customXml" ds:itemID="{7ACA2EE1-BAC7-4155-AA10-21DBB450C7A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5888</TotalTime>
  <Words>5707</Words>
  <Application>Microsoft Office PowerPoint</Application>
  <PresentationFormat>Widescreen</PresentationFormat>
  <Paragraphs>1033</Paragraphs>
  <Slides>66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Calibri Light</vt:lpstr>
      <vt:lpstr>Comic Sans MS</vt:lpstr>
      <vt:lpstr>Courier New</vt:lpstr>
      <vt:lpstr>Papyrus</vt:lpstr>
      <vt:lpstr>Symbol</vt:lpstr>
      <vt:lpstr>Times</vt:lpstr>
      <vt:lpstr>Wingdings</vt:lpstr>
      <vt:lpstr>Office Theme</vt:lpstr>
      <vt:lpstr>Worksheet</vt:lpstr>
      <vt:lpstr>Immunology and immunodeficiency</vt:lpstr>
      <vt:lpstr>This talk will follow the topical structure suggested by the ABP:</vt:lpstr>
      <vt:lpstr>PowerPoint Presentation</vt:lpstr>
      <vt:lpstr>Immunology and immunodeficiency</vt:lpstr>
      <vt:lpstr>Immunology and immunodeficiency</vt:lpstr>
      <vt:lpstr>PowerPoint Presentation</vt:lpstr>
      <vt:lpstr>PowerPoint Presentation</vt:lpstr>
      <vt:lpstr>Major arms of the adaptive immune system</vt:lpstr>
      <vt:lpstr>How does the adaptive immune system develop?</vt:lpstr>
      <vt:lpstr>How does the adaptive immune system adapt?</vt:lpstr>
      <vt:lpstr>“What does the spleen do?”</vt:lpstr>
      <vt:lpstr>How to measure immunologic function?</vt:lpstr>
      <vt:lpstr>Normal values for lymphocyte subsets in children and adults</vt:lpstr>
      <vt:lpstr>Infant versus adult lymphocyte subsets</vt:lpstr>
      <vt:lpstr>How to measure immunologic function?</vt:lpstr>
      <vt:lpstr>How to measure immunologic function?</vt:lpstr>
      <vt:lpstr>Immunoglobulins for dummies</vt:lpstr>
      <vt:lpstr>Normal immunoglobulin for age (IgG)</vt:lpstr>
      <vt:lpstr>Normal immunoglobulin for age (IgA)</vt:lpstr>
      <vt:lpstr>Normal immunoglobulin for age (IgM)</vt:lpstr>
      <vt:lpstr>Immunology and immunodeficiency</vt:lpstr>
      <vt:lpstr>What host factors cause immunocompromise? </vt:lpstr>
      <vt:lpstr>What host factors cause immunocompromise? </vt:lpstr>
      <vt:lpstr>What happens to a patient after myeloablative transplant?</vt:lpstr>
      <vt:lpstr>Lymphoid recovery, especially CD4, is delayed</vt:lpstr>
      <vt:lpstr>Post-transplant immunosuppression further compromises CD4 T cell function</vt:lpstr>
      <vt:lpstr>Timing of infections post-allogeneic HSCT</vt:lpstr>
      <vt:lpstr>Immunology and immunodeficiency</vt:lpstr>
      <vt:lpstr>PowerPoint Presentation</vt:lpstr>
      <vt:lpstr>PowerPoint Presentation</vt:lpstr>
      <vt:lpstr>Fungal infection (prophylaxis)</vt:lpstr>
      <vt:lpstr>Fungal infection (empiric for fever and neutropenia)</vt:lpstr>
      <vt:lpstr>Pneumocystis jirovecii infection</vt:lpstr>
      <vt:lpstr>Prevention of viral infections in HSCT recipients</vt:lpstr>
      <vt:lpstr>Immunology and immunodeficiency</vt:lpstr>
      <vt:lpstr>Primary immunodeficiency states in one slide</vt:lpstr>
      <vt:lpstr>Primary immunodeficiency states</vt:lpstr>
      <vt:lpstr>Primary immunodeficiency states</vt:lpstr>
      <vt:lpstr>What is SCID?</vt:lpstr>
      <vt:lpstr>Diagnosis of SCID in the United States has changed</vt:lpstr>
      <vt:lpstr>TRECs are generated during TCRα gene rearrangement</vt:lpstr>
      <vt:lpstr>How to diagnose SCID</vt:lpstr>
      <vt:lpstr>Can SCID present with normal ALC? With T cells present?</vt:lpstr>
      <vt:lpstr>How to diagnose SCID</vt:lpstr>
      <vt:lpstr>T- B+ SCID is caused by cytokine receptor defects</vt:lpstr>
      <vt:lpstr>T- B+ SCID is caused by cytokine receptor defects</vt:lpstr>
      <vt:lpstr>T- B- SCID is caused by DNA rearrangement defects OR ADA enzyme deficiency</vt:lpstr>
      <vt:lpstr>T- B- NK+ SCID is caused by DNA rearrangement defects</vt:lpstr>
      <vt:lpstr>T- B- NK- SCID is caused by ADA deficiency</vt:lpstr>
      <vt:lpstr>Diagnosis and management of SCID</vt:lpstr>
      <vt:lpstr>Primary immunodeficiency states</vt:lpstr>
      <vt:lpstr>X-linked agammaglobulinemia (XLA)</vt:lpstr>
      <vt:lpstr>Primary immunodeficiency states</vt:lpstr>
      <vt:lpstr>Wiskott-Aldrich syndrome (WAS)</vt:lpstr>
      <vt:lpstr>Wiskott-Aldrich syndrome (WAS)</vt:lpstr>
      <vt:lpstr>Wiskott-Aldrich syndrome (WAS)</vt:lpstr>
      <vt:lpstr>X-linked lymphoproliferative disease</vt:lpstr>
      <vt:lpstr>Common variable immunodeficiency (CVID)</vt:lpstr>
      <vt:lpstr>Common variable immunodeficiency (CVID)</vt:lpstr>
      <vt:lpstr>Autoimmune lymphoproliferative syndrome (ALPS)</vt:lpstr>
      <vt:lpstr>Autoimmune lymphoproliferative syndrome (ALPS)</vt:lpstr>
      <vt:lpstr>Approach to transplant for immunodeficiency</vt:lpstr>
      <vt:lpstr>Approach to transplant for SCID (for boards purposes)</vt:lpstr>
      <vt:lpstr>Immunology and immunodeficiency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Sonya Jones</dc:creator>
  <cp:lastModifiedBy>Ryan Wilkinson</cp:lastModifiedBy>
  <cp:revision>47</cp:revision>
  <dcterms:created xsi:type="dcterms:W3CDTF">2020-10-02T16:01:30Z</dcterms:created>
  <dcterms:modified xsi:type="dcterms:W3CDTF">2020-12-18T06:38:13Z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0x010100579A214DB234C54691908C6F3DF6D4DB</vt:lpwstr>
  </property>
  <property fmtid="{D5CDD505-2E9C-101B-9397-08002B2CF9AE}" pid="3" name="Order">
    <vt:r8>100</vt:r8>
  </property>
</Properties>
</file>