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64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61" r:id="rId22"/>
    <p:sldId id="265" r:id="rId23"/>
    <p:sldId id="280" r:id="rId24"/>
    <p:sldId id="281" r:id="rId25"/>
    <p:sldId id="282" r:id="rId26"/>
    <p:sldId id="283" r:id="rId27"/>
    <p:sldId id="284" r:id="rId28"/>
    <p:sldId id="262" r:id="rId29"/>
    <p:sldId id="266" r:id="rId30"/>
    <p:sldId id="285" r:id="rId31"/>
    <p:sldId id="286" r:id="rId32"/>
    <p:sldId id="287" r:id="rId33"/>
    <p:sldId id="464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4" r:id="rId42"/>
    <p:sldId id="295" r:id="rId43"/>
    <p:sldId id="297" r:id="rId44"/>
    <p:sldId id="298" r:id="rId45"/>
    <p:sldId id="454" r:id="rId46"/>
    <p:sldId id="458" r:id="rId47"/>
    <p:sldId id="463" r:id="rId48"/>
    <p:sldId id="465" r:id="rId49"/>
    <p:sldId id="457" r:id="rId50"/>
    <p:sldId id="462" r:id="rId51"/>
    <p:sldId id="456" r:id="rId52"/>
    <p:sldId id="460" r:id="rId53"/>
    <p:sldId id="459" r:id="rId54"/>
    <p:sldId id="455" r:id="rId55"/>
    <p:sldId id="469" r:id="rId56"/>
    <p:sldId id="461" r:id="rId57"/>
    <p:sldId id="470" r:id="rId58"/>
    <p:sldId id="471" r:id="rId59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Greengard" initials="EG" lastIdx="12" clrIdx="0">
    <p:extLst>
      <p:ext uri="{19B8F6BF-5375-455C-9EA6-DF929625EA0E}">
        <p15:presenceInfo xmlns:p15="http://schemas.microsoft.com/office/powerpoint/2012/main" userId="Emily Greeng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03"/>
    <p:restoredTop sz="94667"/>
  </p:normalViewPr>
  <p:slideViewPr>
    <p:cSldViewPr snapToGrid="0" snapToObjects="1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2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3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3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2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4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314091"/>
            <a:ext cx="6564313" cy="2387600"/>
          </a:xfrm>
        </p:spPr>
        <p:txBody>
          <a:bodyPr/>
          <a:lstStyle/>
          <a:p>
            <a:r>
              <a:rPr lang="en-US" altLang="en-US" dirty="0"/>
              <a:t>Neuroblastoma and </a:t>
            </a:r>
            <a:r>
              <a:rPr lang="en-US" altLang="en-US"/>
              <a:t>Related Tumors</a:t>
            </a:r>
            <a:endParaRPr lang="en-US" altLang="en-US" dirty="0"/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4236217"/>
            <a:ext cx="6564313" cy="1655762"/>
          </a:xfrm>
        </p:spPr>
        <p:txBody>
          <a:bodyPr/>
          <a:lstStyle/>
          <a:p>
            <a:r>
              <a:rPr lang="en-US" altLang="en-US" dirty="0"/>
              <a:t>Emily Greengard, M.D.</a:t>
            </a:r>
          </a:p>
          <a:p>
            <a:r>
              <a:rPr lang="en-US" altLang="en-US" dirty="0"/>
              <a:t>University of Minnesota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E3B3-4464-C349-BE06-15C61C7A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/>
              <a:t>Somatic: SCA and loss of genetic material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4B2A6-D75F-AA4C-90EE-971082DB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3200" dirty="0">
                <a:ea typeface="ＭＳ Ｐゴシック" charset="0"/>
              </a:rPr>
              <a:t>Chromosome 1p36</a:t>
            </a:r>
          </a:p>
          <a:p>
            <a:pPr lvl="1"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altLang="en-US" sz="2800" dirty="0">
                <a:ea typeface="ＭＳ Ｐゴシック" charset="0"/>
              </a:rPr>
              <a:t>detected in 23-30% of tumors</a:t>
            </a:r>
          </a:p>
          <a:p>
            <a:pPr lvl="1"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altLang="en-US" sz="2800" dirty="0">
                <a:ea typeface="ＭＳ Ｐゴシック" charset="0"/>
              </a:rPr>
              <a:t>associated with </a:t>
            </a:r>
            <a:r>
              <a:rPr lang="en-US" altLang="en-US" sz="2800" i="1" dirty="0">
                <a:ea typeface="ＭＳ Ｐゴシック" charset="0"/>
              </a:rPr>
              <a:t>MYCNA</a:t>
            </a:r>
          </a:p>
          <a:p>
            <a:pPr marL="457200" lvl="1" indent="0">
              <a:buClr>
                <a:schemeClr val="tx1"/>
              </a:buClr>
              <a:buNone/>
              <a:defRPr/>
            </a:pPr>
            <a:endParaRPr lang="en-US" altLang="en-US" sz="2800" i="1" dirty="0">
              <a:ea typeface="ＭＳ Ｐゴシック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altLang="en-US" sz="3200" dirty="0">
                <a:ea typeface="ＭＳ Ｐゴシック" charset="0"/>
              </a:rPr>
              <a:t>Chromosome 11q23</a:t>
            </a:r>
          </a:p>
          <a:p>
            <a:pPr lvl="1"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altLang="en-US" sz="2800" dirty="0">
                <a:ea typeface="ＭＳ Ｐゴシック" charset="0"/>
              </a:rPr>
              <a:t>detected in 30-40% of tumors</a:t>
            </a:r>
          </a:p>
          <a:p>
            <a:pPr lvl="1"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altLang="en-US" sz="2800" dirty="0">
                <a:ea typeface="ＭＳ Ｐゴシック" charset="0"/>
              </a:rPr>
              <a:t>associated with TERT rearrangement and ATRX mutation</a:t>
            </a:r>
            <a:endParaRPr lang="en-US" altLang="en-US" sz="2800" i="1" dirty="0"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8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F1E2-45BB-B447-89AE-5D698044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142870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Additional somatic mutations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DB58-8374-D64B-BE1F-902E8000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31" y="1368417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Aberrations of </a:t>
            </a:r>
            <a:r>
              <a:rPr lang="en-US" altLang="en-US" sz="3200" i="1" dirty="0"/>
              <a:t>ALK</a:t>
            </a:r>
            <a:r>
              <a:rPr lang="en-US" altLang="en-US" sz="3200" dirty="0"/>
              <a:t>  (ch2p23) </a:t>
            </a:r>
          </a:p>
          <a:p>
            <a:pPr lvl="1"/>
            <a:r>
              <a:rPr lang="en-US" altLang="en-US" sz="2800" dirty="0"/>
              <a:t>Amplification detected in 4% of NB tumors</a:t>
            </a:r>
          </a:p>
          <a:p>
            <a:pPr lvl="1"/>
            <a:r>
              <a:rPr lang="en-US" altLang="en-US" sz="2800" dirty="0"/>
              <a:t>Activating aberrations in 15% of NB </a:t>
            </a:r>
          </a:p>
          <a:p>
            <a:r>
              <a:rPr lang="en-US" altLang="en-US" sz="3200" dirty="0"/>
              <a:t>ch17q  gain (specific gene not known)</a:t>
            </a:r>
          </a:p>
          <a:p>
            <a:pPr lvl="1"/>
            <a:r>
              <a:rPr lang="en-US" altLang="en-US" sz="2800" dirty="0"/>
              <a:t>detected in &gt;60% of tumors </a:t>
            </a:r>
          </a:p>
          <a:p>
            <a:r>
              <a:rPr lang="en-US" altLang="en-US" sz="3200" dirty="0"/>
              <a:t>AT-rich interactive domain 1A and B ( </a:t>
            </a:r>
            <a:r>
              <a:rPr lang="en-US" altLang="en-US" sz="3200" i="1" dirty="0"/>
              <a:t>ARID1a/1b</a:t>
            </a:r>
            <a:r>
              <a:rPr lang="en-US" altLang="en-US" sz="3200" dirty="0"/>
              <a:t> ) deletions and point mutations</a:t>
            </a:r>
          </a:p>
          <a:p>
            <a:pPr lvl="1"/>
            <a:r>
              <a:rPr lang="en-US" altLang="en-US" sz="2800" dirty="0"/>
              <a:t>chromatin remodeling proteins </a:t>
            </a:r>
          </a:p>
          <a:p>
            <a:r>
              <a:rPr lang="en-US" altLang="en-US" sz="3200" i="1" dirty="0"/>
              <a:t>p53, PTPN11, </a:t>
            </a:r>
            <a:r>
              <a:rPr lang="en-US" altLang="en-US" sz="3200" dirty="0"/>
              <a:t>and genes involved in Ras/MAPK signaling (&lt;5% tumors)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72386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FCD23-0E50-B74A-89EE-0EEBF4ED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7" y="-84051"/>
            <a:ext cx="1161010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400" dirty="0"/>
              <a:t>Epidemiology of </a:t>
            </a:r>
            <a:r>
              <a:rPr lang="en-US" altLang="en-US" sz="5400" dirty="0" err="1"/>
              <a:t>neuroblastic</a:t>
            </a:r>
            <a:r>
              <a:rPr lang="en-US" altLang="en-US" sz="5400" dirty="0"/>
              <a:t> tumors</a:t>
            </a:r>
          </a:p>
        </p:txBody>
      </p:sp>
      <p:pic>
        <p:nvPicPr>
          <p:cNvPr id="5" name="Picture 2" descr="auto0">
            <a:extLst>
              <a:ext uri="{FF2B5EF4-FFF2-40B4-BE49-F238E27FC236}">
                <a16:creationId xmlns:a16="http://schemas.microsoft.com/office/drawing/2014/main" id="{32A6C329-0D7D-8447-AA49-0BE17BE4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45" y="1697213"/>
            <a:ext cx="390683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8213CEB1-45B5-734A-85E4-E5ABD8AB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86" y="1241601"/>
            <a:ext cx="620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/>
              <a:t> Sympathetic nervous system age-specific incidence rates by sex, all races</a:t>
            </a:r>
          </a:p>
          <a:p>
            <a:pPr algn="ctr" eaLnBrk="1" hangingPunct="1"/>
            <a:r>
              <a:rPr lang="en-US" altLang="en-US" sz="1400" b="1" dirty="0"/>
              <a:t>SEER, 1976-84 and 1986-97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DDCB2CD-931E-4B4D-8A2C-DF82B7438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37" y="5961945"/>
            <a:ext cx="548640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FROM: NCI SEER Pediatric Monograph, Cancer Incidence and Survival among Children </a:t>
            </a:r>
          </a:p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and Adolescence: United States SEER Program 1975-1995 p.67.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935DC89-228D-674A-89DC-C76169CA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089" y="1305791"/>
            <a:ext cx="5163345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8-10% of all pediatric cancers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Incidence 10.5/million children/year (650 cases in NA annually)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Most common extracranial solid neoplasm in childhood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Most common solid tumor in children &lt; 1 </a:t>
            </a:r>
            <a:r>
              <a:rPr lang="en-US" altLang="en-US" dirty="0" err="1">
                <a:latin typeface="+mn-lt"/>
                <a:ea typeface="ＭＳ Ｐゴシック" charset="0"/>
              </a:rPr>
              <a:t>yr</a:t>
            </a:r>
            <a:endParaRPr lang="en-US" altLang="en-US" dirty="0"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Median Age 19 months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Male Predominance (1.2:1)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No geographic variation in incidence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ＭＳ Ｐゴシック" charset="0"/>
              </a:rPr>
              <a:t>African Americans and Native Americans more likely to have poor prognostic features and poorer outcomes </a:t>
            </a:r>
          </a:p>
        </p:txBody>
      </p:sp>
    </p:spTree>
    <p:extLst>
      <p:ext uri="{BB962C8B-B14F-4D97-AF65-F5344CB8AC3E}">
        <p14:creationId xmlns:p14="http://schemas.microsoft.com/office/powerpoint/2010/main" val="409099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D0AC-4F65-9146-BAA7-E0473EB6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40537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Genetic predisposition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97A2B-1F56-5345-A2A3-040C1B54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424572"/>
            <a:ext cx="11610109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Familial neuroblastoma (1-2% of NB diagnoses)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Anaplastic lymphoma kinase (</a:t>
            </a:r>
            <a:r>
              <a:rPr lang="en-US" altLang="en-US" sz="2800" i="1" dirty="0"/>
              <a:t>ALK</a:t>
            </a:r>
            <a:r>
              <a:rPr lang="en-US" altLang="en-US" sz="2800" dirty="0"/>
              <a:t>) germline mutation 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PHOX2B germline mutation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/>
              <a:t>Neurocristopathy syndrome: </a:t>
            </a:r>
          </a:p>
          <a:p>
            <a:pPr lvl="3">
              <a:lnSpc>
                <a:spcPct val="80000"/>
              </a:lnSpc>
            </a:pPr>
            <a:r>
              <a:rPr lang="en-US" altLang="en-US" sz="2600" dirty="0"/>
              <a:t>Central hypoventilation, </a:t>
            </a:r>
            <a:r>
              <a:rPr lang="en-US" altLang="en-US" sz="2600" dirty="0" err="1"/>
              <a:t>Hirshsprung’s</a:t>
            </a:r>
            <a:r>
              <a:rPr lang="en-US" altLang="en-US" sz="2600" dirty="0"/>
              <a:t>, Neuroblastoma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Neurofibromatosis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Beckwith-Wiedemann (</a:t>
            </a:r>
            <a:r>
              <a:rPr lang="en-US" altLang="en-US" sz="3200" i="1" dirty="0"/>
              <a:t>WT2</a:t>
            </a:r>
            <a:r>
              <a:rPr lang="en-US" altLang="en-US" sz="3200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 Li-Fraumeni (</a:t>
            </a:r>
            <a:r>
              <a:rPr lang="en-US" altLang="en-US" sz="3200" i="1" dirty="0"/>
              <a:t>TP53)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Noonan’s (</a:t>
            </a:r>
            <a:r>
              <a:rPr lang="en-US" altLang="en-US" sz="3200" i="1" dirty="0"/>
              <a:t>PTPN11</a:t>
            </a:r>
            <a:r>
              <a:rPr lang="en-US" altLang="en-US" sz="3200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Germline deletion at the 1p36 or 11q14-23 locus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8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7938-89A2-5B4D-B68A-7295187D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1" y="-19883"/>
            <a:ext cx="12027204" cy="1325563"/>
          </a:xfrm>
        </p:spPr>
        <p:txBody>
          <a:bodyPr/>
          <a:lstStyle/>
          <a:p>
            <a:r>
              <a:rPr lang="en-US" sz="5400" dirty="0"/>
              <a:t>Prognostic features of </a:t>
            </a:r>
            <a:r>
              <a:rPr lang="en-US" sz="5400" dirty="0" err="1"/>
              <a:t>neuroblastic</a:t>
            </a:r>
            <a:r>
              <a:rPr lang="en-US" sz="5400" dirty="0"/>
              <a:t>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7563-7A79-3448-B69B-A3C683A4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57" y="1183945"/>
            <a:ext cx="11610109" cy="4351338"/>
          </a:xfrm>
        </p:spPr>
        <p:txBody>
          <a:bodyPr/>
          <a:lstStyle/>
          <a:p>
            <a:r>
              <a:rPr lang="en-US" sz="3200" dirty="0"/>
              <a:t>Age (North America: ≥ 18 months)</a:t>
            </a:r>
          </a:p>
          <a:p>
            <a:pPr lvl="1"/>
            <a:r>
              <a:rPr lang="en-US" altLang="en-US" sz="2800" dirty="0"/>
              <a:t>Age &lt; 1 year: 5 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OS 90%.</a:t>
            </a:r>
          </a:p>
          <a:p>
            <a:pPr lvl="1"/>
            <a:r>
              <a:rPr lang="en-US" altLang="en-US" sz="2800" dirty="0"/>
              <a:t>Age 1 to 4 years:  5 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OS 68%.</a:t>
            </a:r>
          </a:p>
          <a:p>
            <a:pPr lvl="1"/>
            <a:r>
              <a:rPr lang="en-US" altLang="en-US" sz="2800" dirty="0"/>
              <a:t>Age 5 to 9 years: 5 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OS  52%.</a:t>
            </a:r>
          </a:p>
          <a:p>
            <a:pPr lvl="1"/>
            <a:r>
              <a:rPr lang="en-US" altLang="en-US" sz="2800" dirty="0"/>
              <a:t>Age 10 to 14 years: 5 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OS  66%</a:t>
            </a:r>
            <a:endParaRPr lang="en-US" sz="2800" dirty="0"/>
          </a:p>
          <a:p>
            <a:r>
              <a:rPr lang="en-US" sz="3200" dirty="0"/>
              <a:t>Stage of disease</a:t>
            </a:r>
          </a:p>
          <a:p>
            <a:r>
              <a:rPr lang="en-US" sz="3200" dirty="0"/>
              <a:t>Pathology</a:t>
            </a:r>
          </a:p>
          <a:p>
            <a:r>
              <a:rPr lang="en-US" sz="3200" dirty="0"/>
              <a:t>Presence of unfavorable genetic aberrations</a:t>
            </a:r>
          </a:p>
          <a:p>
            <a:pPr lvl="1"/>
            <a:r>
              <a:rPr lang="en-US" sz="2800" dirty="0"/>
              <a:t>MYCN amplification</a:t>
            </a:r>
          </a:p>
          <a:p>
            <a:pPr lvl="1"/>
            <a:r>
              <a:rPr lang="en-US" sz="2800" dirty="0"/>
              <a:t>Segmental chromosomal aberration/Diploid</a:t>
            </a:r>
          </a:p>
          <a:p>
            <a:pPr lvl="1"/>
            <a:r>
              <a:rPr lang="en-US" sz="2800" i="1" dirty="0"/>
              <a:t>ALK </a:t>
            </a:r>
            <a:r>
              <a:rPr lang="en-US" sz="2800" dirty="0"/>
              <a:t>aberration, </a:t>
            </a:r>
            <a:r>
              <a:rPr lang="en-US" sz="2800" i="1" dirty="0"/>
              <a:t>ATRX</a:t>
            </a:r>
            <a:r>
              <a:rPr lang="en-US" sz="2800" dirty="0"/>
              <a:t> mutation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4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10470B7-F960-C643-AAA7-E0115840E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/>
              <a:t>International Neuroblastoma Staging System 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0945AC0-8434-234C-8A80-30B67363041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536168"/>
              </p:ext>
            </p:extLst>
          </p:nvPr>
        </p:nvGraphicFramePr>
        <p:xfrm>
          <a:off x="2687278" y="1219200"/>
          <a:ext cx="6881511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3" imgW="2813050" imgH="2305050" progId="Word.Document.12">
                  <p:embed/>
                </p:oleObj>
              </mc:Choice>
              <mc:Fallback>
                <p:oleObj name="Document" r:id="rId3" imgW="2813050" imgH="2305050" progId="Word.Document.12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id="{13666180-CF5A-A749-8D44-06FAEC6D1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278" y="1219200"/>
                        <a:ext cx="6881511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16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531B-9088-0647-839E-3A6950FB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16999"/>
            <a:ext cx="11610109" cy="1325563"/>
          </a:xfrm>
        </p:spPr>
        <p:txBody>
          <a:bodyPr/>
          <a:lstStyle/>
          <a:p>
            <a:r>
              <a:rPr lang="en-US" sz="5400" dirty="0"/>
              <a:t>International Neuroblastoma Risk Group Staging System (INRGSS)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513B-F629-5D4D-B6AD-7348459D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652E79-9506-4E43-AE62-E4090CF4A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014357"/>
              </p:ext>
            </p:extLst>
          </p:nvPr>
        </p:nvGraphicFramePr>
        <p:xfrm>
          <a:off x="729915" y="2066260"/>
          <a:ext cx="10515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042">
                  <a:extLst>
                    <a:ext uri="{9D8B030D-6E8A-4147-A177-3AD203B41FA5}">
                      <a16:colId xmlns:a16="http://schemas.microsoft.com/office/drawing/2014/main" val="2903457026"/>
                    </a:ext>
                  </a:extLst>
                </a:gridCol>
                <a:gridCol w="9356558">
                  <a:extLst>
                    <a:ext uri="{9D8B030D-6E8A-4147-A177-3AD203B41FA5}">
                      <a16:colId xmlns:a16="http://schemas.microsoft.com/office/drawing/2014/main" val="1547188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96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Localized tumor not involving vital structures (without image defined risk factors (IDRFs) and confined to one body compartment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2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Locoregional tumor with presence of one or more image defined risk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33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Distant metastatic disease (except 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03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Metastatic disease in children less than 18 months with disease confined to skin, liver and/or bone marrow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0859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730CEB-9017-1647-9610-2ACD0B6CEE23}"/>
              </a:ext>
            </a:extLst>
          </p:cNvPr>
          <p:cNvSpPr txBox="1"/>
          <p:nvPr/>
        </p:nvSpPr>
        <p:spPr>
          <a:xfrm>
            <a:off x="838200" y="4884821"/>
            <a:ext cx="1040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IDRF:</a:t>
            </a:r>
          </a:p>
          <a:p>
            <a:r>
              <a:rPr lang="en-US" dirty="0"/>
              <a:t>Tumor encasing major vessels in neck/thorax/abdomen, encasing brachial plexus, extending across compartments, invading porta hepatis or renal pedicle, infiltrating organs, compressing spinal cord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B4421-7EF3-6442-B6A1-CC95530D8A60}"/>
              </a:ext>
            </a:extLst>
          </p:cNvPr>
          <p:cNvSpPr txBox="1"/>
          <p:nvPr/>
        </p:nvSpPr>
        <p:spPr>
          <a:xfrm>
            <a:off x="2181956" y="6148409"/>
            <a:ext cx="771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Reproduced with permission. ©2009 American Society of Clinical Oncology.  All rights reserved. Cohn, S et al: </a:t>
            </a:r>
            <a:r>
              <a:rPr lang="en-US" sz="1600" i="1" dirty="0"/>
              <a:t>J </a:t>
            </a:r>
            <a:r>
              <a:rPr lang="en-US" sz="1600" i="1" dirty="0" err="1"/>
              <a:t>Clin</a:t>
            </a:r>
            <a:r>
              <a:rPr lang="en-US" sz="1600" i="1" dirty="0"/>
              <a:t> </a:t>
            </a:r>
            <a:r>
              <a:rPr lang="en-US" sz="1600" i="1" dirty="0" err="1"/>
              <a:t>Oncol</a:t>
            </a:r>
            <a:r>
              <a:rPr lang="en-US" sz="1600" i="1" dirty="0"/>
              <a:t>, </a:t>
            </a:r>
            <a:r>
              <a:rPr lang="en-US" sz="1600" dirty="0"/>
              <a:t>Vol.27 (2), 2009: 289-297. </a:t>
            </a:r>
          </a:p>
        </p:txBody>
      </p:sp>
    </p:spTree>
    <p:extLst>
      <p:ext uri="{BB962C8B-B14F-4D97-AF65-F5344CB8AC3E}">
        <p14:creationId xmlns:p14="http://schemas.microsoft.com/office/powerpoint/2010/main" val="2702694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E66E-A663-AE4A-B0C7-B3022638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33121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Tumor morphologic features prior to therapy</a:t>
            </a:r>
          </a:p>
          <a:p>
            <a:pPr lvl="1"/>
            <a:r>
              <a:rPr lang="en-US" altLang="en-US" dirty="0"/>
              <a:t>Amount of </a:t>
            </a:r>
            <a:r>
              <a:rPr lang="en-US" altLang="en-US" dirty="0" err="1"/>
              <a:t>Schwannian</a:t>
            </a:r>
            <a:r>
              <a:rPr lang="en-US" altLang="en-US" dirty="0"/>
              <a:t> stroma</a:t>
            </a:r>
          </a:p>
          <a:p>
            <a:pPr lvl="1"/>
            <a:r>
              <a:rPr lang="en-US" altLang="en-US" dirty="0"/>
              <a:t>Degree of tumor </a:t>
            </a:r>
            <a:r>
              <a:rPr lang="en-US" altLang="en-US" dirty="0" err="1"/>
              <a:t>neuroblastic</a:t>
            </a:r>
            <a:r>
              <a:rPr lang="en-US" altLang="en-US" dirty="0"/>
              <a:t> maturation</a:t>
            </a:r>
          </a:p>
          <a:p>
            <a:pPr lvl="1"/>
            <a:r>
              <a:rPr lang="en-US" altLang="en-US" dirty="0"/>
              <a:t>Mitosis-</a:t>
            </a:r>
            <a:r>
              <a:rPr lang="en-US" altLang="en-US" dirty="0" err="1"/>
              <a:t>karyorrhexis</a:t>
            </a:r>
            <a:r>
              <a:rPr lang="en-US" altLang="en-US" dirty="0"/>
              <a:t> index (MKI) of the </a:t>
            </a:r>
            <a:r>
              <a:rPr lang="en-US" altLang="en-US" dirty="0" err="1"/>
              <a:t>neuroblastic</a:t>
            </a:r>
            <a:r>
              <a:rPr lang="en-US" altLang="en-US" dirty="0"/>
              <a:t> cells</a:t>
            </a:r>
          </a:p>
          <a:p>
            <a:r>
              <a:rPr lang="en-US" altLang="en-US" sz="3200" dirty="0"/>
              <a:t>Evaluated within the context of patient’s age</a:t>
            </a:r>
          </a:p>
          <a:p>
            <a:pPr lvl="1"/>
            <a:r>
              <a:rPr lang="en-US" altLang="en-US" dirty="0"/>
              <a:t>&lt; 18 </a:t>
            </a:r>
            <a:r>
              <a:rPr lang="en-US" altLang="en-US" dirty="0" err="1"/>
              <a:t>mos</a:t>
            </a:r>
            <a:r>
              <a:rPr lang="en-US" altLang="en-US" dirty="0"/>
              <a:t>; 18 </a:t>
            </a:r>
            <a:r>
              <a:rPr lang="en-US" altLang="en-US" dirty="0" err="1"/>
              <a:t>mos</a:t>
            </a:r>
            <a:r>
              <a:rPr lang="en-US" altLang="en-US" dirty="0"/>
              <a:t> – 5 </a:t>
            </a:r>
            <a:r>
              <a:rPr lang="en-US" altLang="en-US" dirty="0" err="1"/>
              <a:t>yr</a:t>
            </a:r>
            <a:r>
              <a:rPr lang="en-US" altLang="en-US" dirty="0"/>
              <a:t> and &gt; 5 </a:t>
            </a:r>
            <a:r>
              <a:rPr lang="en-US" altLang="en-US" dirty="0" err="1"/>
              <a:t>yr</a:t>
            </a:r>
            <a:endParaRPr lang="en-US" altLang="en-US" dirty="0"/>
          </a:p>
          <a:p>
            <a:r>
              <a:rPr lang="en-US" altLang="en-US" sz="3200" dirty="0"/>
              <a:t>Categories: Favorable vs Unfavorable</a:t>
            </a:r>
          </a:p>
          <a:p>
            <a:pPr lvl="1"/>
            <a:r>
              <a:rPr lang="en-US" altLang="en-US" dirty="0"/>
              <a:t>Favorable: increasing age must correlate with increasing differentiation; low MKI</a:t>
            </a:r>
          </a:p>
          <a:p>
            <a:r>
              <a:rPr lang="en-US" altLang="en-US" sz="3200" dirty="0"/>
              <a:t>INPC is an independent prognostic variable for outcome</a:t>
            </a:r>
          </a:p>
          <a:p>
            <a:pPr lvl="1"/>
            <a:r>
              <a:rPr lang="en-US" altLang="en-US" dirty="0"/>
              <a:t>Poor prognosis associated with less neuronal differentiation (poorly or undifferentiated) and high MKI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DA9D5D-D659-ED46-87AF-ECBBC67B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4705"/>
            <a:ext cx="11610109" cy="1325563"/>
          </a:xfrm>
        </p:spPr>
        <p:txBody>
          <a:bodyPr>
            <a:noAutofit/>
          </a:bodyPr>
          <a:lstStyle/>
          <a:p>
            <a:pPr algn="l"/>
            <a:r>
              <a:rPr lang="en-US" altLang="en-US" sz="5400" dirty="0"/>
              <a:t>International Neuroblastoma Pathology Classification (INPC)</a:t>
            </a:r>
          </a:p>
        </p:txBody>
      </p:sp>
    </p:spTree>
    <p:extLst>
      <p:ext uri="{BB962C8B-B14F-4D97-AF65-F5344CB8AC3E}">
        <p14:creationId xmlns:p14="http://schemas.microsoft.com/office/powerpoint/2010/main" val="306250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36F3-5411-3844-B993-856664EC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2201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Risk stratification by prognostic factors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DEB2-9E04-7C41-AEE8-0859FA88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376449"/>
            <a:ext cx="6492677" cy="4351338"/>
          </a:xfrm>
        </p:spPr>
        <p:txBody>
          <a:bodyPr/>
          <a:lstStyle/>
          <a:p>
            <a:r>
              <a:rPr lang="en-US" altLang="en-US" dirty="0"/>
              <a:t>Low Risk</a:t>
            </a:r>
          </a:p>
          <a:p>
            <a:pPr lvl="1"/>
            <a:r>
              <a:rPr lang="en-US" altLang="en-US" sz="2000" dirty="0"/>
              <a:t>INSS Stage 1, 2, 4s; INRGSS L1, MS</a:t>
            </a:r>
          </a:p>
          <a:p>
            <a:pPr lvl="1"/>
            <a:r>
              <a:rPr lang="en-US" altLang="en-US" sz="2000" dirty="0"/>
              <a:t>Any age (4s/MS &lt; 18 </a:t>
            </a:r>
            <a:r>
              <a:rPr lang="en-US" altLang="en-US" sz="2000" dirty="0" err="1"/>
              <a:t>mos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No </a:t>
            </a:r>
            <a:r>
              <a:rPr lang="en-US" altLang="en-US" sz="2000" i="1" dirty="0"/>
              <a:t>MYCN</a:t>
            </a:r>
            <a:r>
              <a:rPr lang="en-US" altLang="en-US" sz="2000" dirty="0"/>
              <a:t> amplification</a:t>
            </a:r>
          </a:p>
          <a:p>
            <a:r>
              <a:rPr lang="en-US" altLang="en-US" dirty="0"/>
              <a:t>Intermediate</a:t>
            </a:r>
          </a:p>
          <a:p>
            <a:pPr lvl="1"/>
            <a:r>
              <a:rPr lang="en-US" altLang="en-US" sz="2000" dirty="0"/>
              <a:t>INSS Stage 3, INRGSS L2 </a:t>
            </a:r>
          </a:p>
          <a:p>
            <a:pPr lvl="1"/>
            <a:r>
              <a:rPr lang="en-US" altLang="en-US" sz="2000" dirty="0"/>
              <a:t>INSS Stage 4, INRGSS M </a:t>
            </a:r>
            <a:r>
              <a:rPr lang="en-US" altLang="en-US" sz="2000" b="1" dirty="0"/>
              <a:t>AND</a:t>
            </a:r>
            <a:r>
              <a:rPr lang="en-US" altLang="en-US" sz="2000" dirty="0"/>
              <a:t>  age &lt; 18 months</a:t>
            </a:r>
          </a:p>
          <a:p>
            <a:pPr lvl="1"/>
            <a:r>
              <a:rPr lang="en-US" altLang="en-US" sz="2000" dirty="0"/>
              <a:t>No </a:t>
            </a:r>
            <a:r>
              <a:rPr lang="en-US" altLang="en-US" sz="2000" i="1" dirty="0"/>
              <a:t>MYCN</a:t>
            </a:r>
            <a:r>
              <a:rPr lang="en-US" altLang="en-US" sz="2000" dirty="0"/>
              <a:t> amplification</a:t>
            </a:r>
          </a:p>
          <a:p>
            <a:pPr lvl="1"/>
            <a:r>
              <a:rPr lang="en-US" altLang="en-US" sz="2000" b="1" dirty="0"/>
              <a:t>Age and histology important components of outcome</a:t>
            </a:r>
          </a:p>
          <a:p>
            <a:r>
              <a:rPr lang="en-US" altLang="en-US" dirty="0"/>
              <a:t>High Risk</a:t>
            </a:r>
          </a:p>
          <a:p>
            <a:pPr lvl="1"/>
            <a:r>
              <a:rPr lang="en-US" altLang="en-US" sz="2000" i="1" dirty="0"/>
              <a:t>MYCN</a:t>
            </a:r>
            <a:r>
              <a:rPr lang="en-US" altLang="en-US" sz="2000" dirty="0"/>
              <a:t> amplification</a:t>
            </a:r>
          </a:p>
          <a:p>
            <a:pPr lvl="1"/>
            <a:r>
              <a:rPr lang="en-US" altLang="en-US" sz="2000" dirty="0"/>
              <a:t>INSS Stage 4, INRGSS M </a:t>
            </a:r>
            <a:r>
              <a:rPr lang="en-US" altLang="en-US" sz="2000" b="1" dirty="0"/>
              <a:t>AND</a:t>
            </a:r>
            <a:r>
              <a:rPr lang="en-US" altLang="en-US" sz="2000" dirty="0"/>
              <a:t> age ≥ 18 months; or 12-18 months with unfavorable histology or genomics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8118B6A-996E-554E-B454-540C318D8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707" y="5698961"/>
            <a:ext cx="441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1200" b="1" u="sng" dirty="0" err="1">
                <a:latin typeface="Helvetica" pitchFamily="2" charset="0"/>
              </a:rPr>
              <a:t>Courtesty</a:t>
            </a:r>
            <a:r>
              <a:rPr kumimoji="1" lang="en-US" altLang="en-US" sz="1200" b="1" u="sng" dirty="0">
                <a:latin typeface="Helvetica" pitchFamily="2" charset="0"/>
              </a:rPr>
              <a:t> Children’s Oncology Group</a:t>
            </a:r>
            <a:endParaRPr lang="en-US" altLang="en-US" sz="1600" dirty="0">
              <a:latin typeface="Garamond" panose="02020404030301010803" pitchFamily="18" charset="0"/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E4B1AAAC-4334-164D-B095-A72034C0FA9F}"/>
              </a:ext>
            </a:extLst>
          </p:cNvPr>
          <p:cNvSpPr txBox="1">
            <a:spLocks/>
          </p:cNvSpPr>
          <p:nvPr/>
        </p:nvSpPr>
        <p:spPr bwMode="auto">
          <a:xfrm>
            <a:off x="7152108" y="1622426"/>
            <a:ext cx="45434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300"/>
              <a:t>EFS by NBL Prognostic Group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6FF9651-03B7-944F-8882-F7804D839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642" y="6488906"/>
            <a:ext cx="441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1800" b="1" u="sng" dirty="0">
                <a:latin typeface="Helvetica" pitchFamily="2" charset="0"/>
              </a:rPr>
              <a:t>10% of childhood cancer mortality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0E9AA49-E6EB-9746-9E9C-A0FE272E23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7980"/>
          <a:stretch>
            <a:fillRect/>
          </a:stretch>
        </p:blipFill>
        <p:spPr>
          <a:xfrm>
            <a:off x="6986339" y="2017263"/>
            <a:ext cx="4114800" cy="35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AEE9-BA5D-1846-8923-E643E6FB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1537-DE60-8B45-9593-EDEBE2A5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D42A4E-6DE7-DA49-8100-83DD8E1F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91" y="1325484"/>
            <a:ext cx="78787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92013815-A8D1-7449-8D66-07A2D19A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-139730"/>
            <a:ext cx="11295529" cy="140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5400" b="1" dirty="0">
                <a:solidFill>
                  <a:srgbClr val="000000"/>
                </a:solidFill>
                <a:latin typeface="+mj-lt"/>
              </a:rPr>
              <a:t>International Neuroblastoma Risk Group: </a:t>
            </a:r>
            <a:r>
              <a:rPr lang="en-GB" altLang="en-US" sz="4000" b="1" dirty="0" err="1">
                <a:solidFill>
                  <a:srgbClr val="000000"/>
                </a:solidFill>
                <a:latin typeface="+mj-lt"/>
              </a:rPr>
              <a:t>Pretreatment</a:t>
            </a:r>
            <a:r>
              <a:rPr lang="en-GB" altLang="en-US" sz="4000" b="1" dirty="0">
                <a:solidFill>
                  <a:srgbClr val="000000"/>
                </a:solidFill>
                <a:latin typeface="+mj-lt"/>
              </a:rPr>
              <a:t> Classification schema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19CC9-7912-9345-894F-1087E67C901A}"/>
              </a:ext>
            </a:extLst>
          </p:cNvPr>
          <p:cNvSpPr txBox="1"/>
          <p:nvPr/>
        </p:nvSpPr>
        <p:spPr>
          <a:xfrm>
            <a:off x="2397109" y="6210589"/>
            <a:ext cx="771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Reprinted with permission. ©2009 American Society of Clinical Oncology.  All rights reserved. Cohn, S et al: </a:t>
            </a:r>
            <a:r>
              <a:rPr lang="en-US" sz="1600" i="1" dirty="0"/>
              <a:t>J Clin Oncol, </a:t>
            </a:r>
            <a:r>
              <a:rPr lang="en-US" sz="1600" dirty="0"/>
              <a:t>Vol.27 (2), 2009: 289-297.</a:t>
            </a:r>
          </a:p>
        </p:txBody>
      </p:sp>
    </p:spTree>
    <p:extLst>
      <p:ext uri="{BB962C8B-B14F-4D97-AF65-F5344CB8AC3E}">
        <p14:creationId xmlns:p14="http://schemas.microsoft.com/office/powerpoint/2010/main" val="46265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79204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511-5026-4D83-8E58-9B4A80FF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-138868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Clinical findings of neuroblastoma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D41-78D8-42CD-8E5D-ED9206F5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DACBB1-AAF9-5540-9676-91FEE68DE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42" y="1391794"/>
            <a:ext cx="479258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Symptoms associated with primary site of disease or nodal metastatic disease</a:t>
            </a:r>
          </a:p>
          <a:p>
            <a:pPr lvl="1">
              <a:defRPr/>
            </a:pPr>
            <a:r>
              <a:rPr lang="en-US" sz="2200" dirty="0">
                <a:ea typeface="ＭＳ Ｐゴシック" charset="0"/>
              </a:rPr>
              <a:t>Neck Mass </a:t>
            </a:r>
          </a:p>
          <a:p>
            <a:pPr lvl="1">
              <a:defRPr/>
            </a:pPr>
            <a:r>
              <a:rPr lang="en-US" sz="2200" dirty="0">
                <a:ea typeface="ＭＳ Ｐゴシック" charset="0"/>
              </a:rPr>
              <a:t>Abdominal Distension (35%)</a:t>
            </a:r>
          </a:p>
          <a:p>
            <a:pPr lvl="1">
              <a:defRPr/>
            </a:pPr>
            <a:r>
              <a:rPr lang="en-US" sz="2200" dirty="0">
                <a:ea typeface="ＭＳ Ｐゴシック" charset="0"/>
              </a:rPr>
              <a:t>Horner syndrome (stellate ganglion)</a:t>
            </a:r>
          </a:p>
          <a:p>
            <a:pPr lvl="1">
              <a:defRPr/>
            </a:pPr>
            <a:r>
              <a:rPr lang="en-US" sz="2200" dirty="0">
                <a:ea typeface="ＭＳ Ｐゴシック" charset="0"/>
              </a:rPr>
              <a:t>Genito-urinary symptoms</a:t>
            </a:r>
          </a:p>
          <a:p>
            <a:pPr lvl="1">
              <a:defRPr/>
            </a:pPr>
            <a:r>
              <a:rPr lang="en-US" sz="2200" dirty="0">
                <a:ea typeface="ＭＳ Ｐゴシック" charset="0"/>
              </a:rPr>
              <a:t>Neurologic abnormalities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200" dirty="0">
                <a:ea typeface="ＭＳ Ｐゴシック" charset="0"/>
              </a:rPr>
              <a:t>Paralysis</a:t>
            </a:r>
          </a:p>
          <a:p>
            <a:pPr lvl="1">
              <a:defRPr/>
            </a:pPr>
            <a:r>
              <a:rPr lang="en-US" sz="2200" dirty="0">
                <a:ea typeface="ＭＳ Ｐゴシック" charset="0"/>
              </a:rPr>
              <a:t>Hypertension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3B079-C950-C54E-8300-233D9C4FCAE9}"/>
              </a:ext>
            </a:extLst>
          </p:cNvPr>
          <p:cNvSpPr txBox="1">
            <a:spLocks noChangeArrowheads="1"/>
          </p:cNvSpPr>
          <p:nvPr/>
        </p:nvSpPr>
        <p:spPr>
          <a:xfrm>
            <a:off x="5875804" y="1889434"/>
            <a:ext cx="4976310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/>
              <a:t>Symptoms associated with metastatic disease</a:t>
            </a:r>
          </a:p>
          <a:p>
            <a:pPr lvl="1"/>
            <a:r>
              <a:rPr lang="en-US" altLang="en-US" sz="2200" dirty="0"/>
              <a:t>Constitutional symptoms</a:t>
            </a:r>
          </a:p>
          <a:p>
            <a:pPr lvl="2"/>
            <a:r>
              <a:rPr lang="en-US" altLang="en-US" dirty="0"/>
              <a:t>Ill-appearing, fever</a:t>
            </a:r>
          </a:p>
          <a:p>
            <a:pPr lvl="2"/>
            <a:r>
              <a:rPr lang="en-US" altLang="en-US" dirty="0"/>
              <a:t>malaise, irritability</a:t>
            </a:r>
          </a:p>
          <a:p>
            <a:pPr lvl="2"/>
            <a:r>
              <a:rPr lang="en-US" altLang="en-US" dirty="0"/>
              <a:t>weight loss, anorexia</a:t>
            </a:r>
          </a:p>
          <a:p>
            <a:pPr lvl="1"/>
            <a:r>
              <a:rPr lang="en-US" altLang="en-US" sz="2200" dirty="0"/>
              <a:t>Bone or Marrow metastases</a:t>
            </a:r>
          </a:p>
          <a:p>
            <a:pPr lvl="2"/>
            <a:r>
              <a:rPr lang="en-US" altLang="en-US" dirty="0"/>
              <a:t>Pain: ill-defined (40%)</a:t>
            </a:r>
          </a:p>
          <a:p>
            <a:pPr lvl="2"/>
            <a:r>
              <a:rPr lang="en-US" altLang="en-US" dirty="0"/>
              <a:t>Proptosis; “Raccoon Eyes”</a:t>
            </a:r>
          </a:p>
          <a:p>
            <a:pPr lvl="1"/>
            <a:r>
              <a:rPr lang="en-US" altLang="en-US" sz="2200" dirty="0"/>
              <a:t>Respiratory distress</a:t>
            </a:r>
          </a:p>
          <a:p>
            <a:pPr lvl="1"/>
            <a:r>
              <a:rPr lang="en-US" altLang="en-US" sz="2200" dirty="0"/>
              <a:t>Restrictive disease due to liver enlargement/mass</a:t>
            </a:r>
          </a:p>
          <a:p>
            <a:pPr lvl="1"/>
            <a:r>
              <a:rPr lang="en-US" altLang="en-US" sz="2200" dirty="0"/>
              <a:t>Effusions (lymphatic or malignant)</a:t>
            </a:r>
          </a:p>
          <a:p>
            <a:pPr lvl="1"/>
            <a:r>
              <a:rPr lang="en-US" altLang="en-US" sz="2200" dirty="0"/>
              <a:t>Skin nodules</a:t>
            </a:r>
          </a:p>
          <a:p>
            <a:endParaRPr lang="en-US" altLang="en-US" sz="2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0B51E6-C04F-0C4B-88A0-C6A2C752C19E}"/>
              </a:ext>
            </a:extLst>
          </p:cNvPr>
          <p:cNvSpPr txBox="1">
            <a:spLocks noChangeArrowheads="1"/>
          </p:cNvSpPr>
          <p:nvPr/>
        </p:nvSpPr>
        <p:spPr>
          <a:xfrm>
            <a:off x="461206" y="409550"/>
            <a:ext cx="10663992" cy="1479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3200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Heterogenous disease with variable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55802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2C43-0DA2-A94A-B85D-0D27CE0B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0533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Syndromes associated with </a:t>
            </a:r>
            <a:r>
              <a:rPr lang="en-US" altLang="en-US" sz="5400" dirty="0" err="1"/>
              <a:t>neuroblastic</a:t>
            </a:r>
            <a:r>
              <a:rPr lang="en-US" altLang="en-US" sz="5400" dirty="0"/>
              <a:t> tumors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DC34-DE32-7B40-9BF4-59A110CC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7" y="1606169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Opsoclonus Myoclonus Ataxia Syndrome (OMAS)</a:t>
            </a:r>
          </a:p>
          <a:p>
            <a:pPr lvl="1"/>
            <a:r>
              <a:rPr lang="en-US" altLang="en-US" sz="2800" dirty="0"/>
              <a:t>Occurs in approximately 4% NB diagnoses</a:t>
            </a:r>
          </a:p>
          <a:p>
            <a:pPr lvl="1"/>
            <a:r>
              <a:rPr lang="en-US" altLang="en-US" sz="2800" dirty="0"/>
              <a:t>Myoclonic jerking and random eye movement, with or without cerebellar ataxia </a:t>
            </a:r>
          </a:p>
          <a:p>
            <a:pPr lvl="1"/>
            <a:r>
              <a:rPr lang="en-US" altLang="en-US" sz="2800" dirty="0"/>
              <a:t>Associated with favorable NB features</a:t>
            </a:r>
          </a:p>
          <a:p>
            <a:pPr lvl="1"/>
            <a:r>
              <a:rPr lang="en-US" altLang="en-US" sz="2800" dirty="0"/>
              <a:t>Long term neurologic and cognitive deficits, including psychomotor retardation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Kerner-Morrison Syndrome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800" dirty="0">
                <a:ea typeface="ＭＳ Ｐゴシック" charset="0"/>
              </a:rPr>
              <a:t>Tumor secretes Vasoactive Intestinal Peptide (VIP) causing intractable secretory diarrhea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800" dirty="0">
                <a:ea typeface="ＭＳ Ｐゴシック" charset="0"/>
              </a:rPr>
              <a:t>Tumor resection reduces secretion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19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7BEA-9849-6447-A6BA-132FD9F2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91973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Imaging modalities utilized for staging:</a:t>
            </a:r>
            <a:br>
              <a:rPr lang="en-US" altLang="en-US" dirty="0"/>
            </a:br>
            <a:r>
              <a:rPr lang="en-US" altLang="en-US" sz="3600" dirty="0"/>
              <a:t>Evaluation of locoregional involvement and metastatic  burden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C23EA-3182-7E4A-B276-B81DEE0A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935353"/>
            <a:ext cx="11610109" cy="43513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Anatomic imaging: CT / MRI scan (spine)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Primary and nodal metastatic sites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Radiolabeled </a:t>
            </a:r>
            <a:r>
              <a:rPr lang="en-US" sz="3200" dirty="0" err="1">
                <a:ea typeface="ＭＳ Ｐゴシック" charset="0"/>
              </a:rPr>
              <a:t>metaiodobenzylguanidine</a:t>
            </a:r>
            <a:r>
              <a:rPr lang="en-US" sz="3200" dirty="0">
                <a:ea typeface="ＭＳ Ｐゴシック" charset="0"/>
              </a:rPr>
              <a:t> (I-123 MIBG)</a:t>
            </a:r>
            <a:r>
              <a:rPr lang="en-US" sz="3200" dirty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Norepinephrine transporter present in  90% of neuroblastoma tumors resulting in update of MIBG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FDG PET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Used when patient has MIBG non-avid disease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Tc99 bone scan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Outdated; can be used at diagnosis but no longer used in evaluation of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7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6A37-C06A-5442-A148-88FE16CC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33755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Diagnostic Imaging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09AA-F4E4-BE43-BDDA-A1102A9CB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43935129-4A55-1640-8B2C-135B1941ADBB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492250"/>
            <a:ext cx="1981200" cy="4603750"/>
            <a:chOff x="3363" y="988"/>
            <a:chExt cx="1581" cy="3188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172E4784-B48A-9A42-AEA1-46014351D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" y="988"/>
              <a:ext cx="158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25A0818C-BD65-4744-8650-1772AE7E4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" y="2592"/>
              <a:ext cx="156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9FFCD39-47DD-EE42-B76E-5D195BC3D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39003"/>
              </p:ext>
            </p:extLst>
          </p:nvPr>
        </p:nvGraphicFramePr>
        <p:xfrm>
          <a:off x="5563813" y="1514754"/>
          <a:ext cx="1692275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hoto Editor Photo" r:id="rId5" imgW="1517650" imgH="3727450" progId="">
                  <p:embed/>
                </p:oleObj>
              </mc:Choice>
              <mc:Fallback>
                <p:oleObj name="Photo Editor Photo" r:id="rId5" imgW="1517650" imgH="3727450" progId="">
                  <p:embed/>
                  <p:pic>
                    <p:nvPicPr>
                      <p:cNvPr id="37891" name="Object 2">
                        <a:extLst>
                          <a:ext uri="{FF2B5EF4-FFF2-40B4-BE49-F238E27FC236}">
                            <a16:creationId xmlns:a16="http://schemas.microsoft.com/office/drawing/2014/main" id="{A27732C6-9081-3544-B9DC-EC7C22DE62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813" y="1514754"/>
                        <a:ext cx="1692275" cy="415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A0C7E0E3-A2AD-D448-8B32-EF4BD4F4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0" y="1675683"/>
            <a:ext cx="369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AF3DFD-67AE-D94C-BC62-24A4A30E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379" y="5180166"/>
            <a:ext cx="1972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CT adrenal primary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21595-FBA1-D745-BCBF-9C53C1D3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75" y="5791200"/>
            <a:ext cx="1112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aseline="30000" dirty="0"/>
              <a:t>123</a:t>
            </a:r>
            <a:r>
              <a:rPr lang="en-US" altLang="en-US" sz="1800" dirty="0"/>
              <a:t>I-MIBG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A7373E-B574-684A-A3DB-D994F1EC5339}"/>
              </a:ext>
            </a:extLst>
          </p:cNvPr>
          <p:cNvSpPr txBox="1"/>
          <p:nvPr/>
        </p:nvSpPr>
        <p:spPr>
          <a:xfrm>
            <a:off x="8741664" y="5792986"/>
            <a:ext cx="113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FDG-PET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27CD9-4B62-4349-8418-ACBA67FE1494}"/>
              </a:ext>
            </a:extLst>
          </p:cNvPr>
          <p:cNvSpPr/>
          <p:nvPr/>
        </p:nvSpPr>
        <p:spPr>
          <a:xfrm>
            <a:off x="1714174" y="6321418"/>
            <a:ext cx="2976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Images courtesy of Julie Park, MD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54066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C555-05F8-8149-8A39-92DF3B53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635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Laboratory/pathology  studies:</a:t>
            </a:r>
            <a:br>
              <a:rPr lang="en-US" altLang="en-US" dirty="0"/>
            </a:br>
            <a:r>
              <a:rPr lang="en-US" altLang="en-US" sz="3600" dirty="0"/>
              <a:t>Aid in diagnosis and risk stratification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9BE8-65D5-0F4D-8717-F6FB543F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313561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Tumor Biopsy</a:t>
            </a:r>
          </a:p>
          <a:p>
            <a:pPr lvl="1"/>
            <a:r>
              <a:rPr lang="en-US" altLang="en-US" dirty="0"/>
              <a:t>Histologic grading</a:t>
            </a:r>
          </a:p>
          <a:p>
            <a:pPr lvl="1"/>
            <a:r>
              <a:rPr lang="en-US" altLang="en-US" dirty="0"/>
              <a:t>Molecular/Cytogenetic Analysis of disease</a:t>
            </a:r>
          </a:p>
          <a:p>
            <a:r>
              <a:rPr lang="en-US" altLang="en-US" sz="3200" dirty="0"/>
              <a:t>Bilateral Bone Marrow aspirate and biopsy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Serum or urine catecholamines metabolites (</a:t>
            </a:r>
            <a:r>
              <a:rPr lang="en-US" sz="3200" dirty="0" err="1">
                <a:ea typeface="ＭＳ Ｐゴシック" charset="0"/>
              </a:rPr>
              <a:t>homovanillic</a:t>
            </a:r>
            <a:r>
              <a:rPr lang="en-US" sz="3200" dirty="0">
                <a:ea typeface="ＭＳ Ｐゴシック" charset="0"/>
              </a:rPr>
              <a:t> acid (HVA) and </a:t>
            </a:r>
            <a:r>
              <a:rPr lang="en-US" sz="3200" dirty="0" err="1">
                <a:ea typeface="ＭＳ Ｐゴシック" charset="0"/>
              </a:rPr>
              <a:t>vanillymandelic</a:t>
            </a:r>
            <a:r>
              <a:rPr lang="en-US" sz="3200" dirty="0">
                <a:ea typeface="ＭＳ Ｐゴシック" charset="0"/>
              </a:rPr>
              <a:t> acid (VMA))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Secreted by 90% of neuroblastoma tumors</a:t>
            </a:r>
          </a:p>
          <a:p>
            <a:pPr lvl="1">
              <a:defRPr/>
            </a:pPr>
            <a:r>
              <a:rPr lang="en-US" altLang="en-US" sz="2800" dirty="0"/>
              <a:t>Diagnosis of neuroblastoma can be made if elevated VMA/HVA AND bone marrow pathology that is consistent with neuroblastoma</a:t>
            </a:r>
            <a:endParaRPr lang="en-US" sz="2800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</a:rPr>
              <a:t>Nonspecific markers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Neuron specific enolase (NSE), ferritin, LDH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9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DAAF-FB7E-5447-B0B0-3F7F7F76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18923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Neuroblastoma in bone marrow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EE4B-DF55-A94A-A1E2-FC25E31F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BAEA96-0723-254D-A0EE-E75159397D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7980"/>
          <a:stretch>
            <a:fillRect/>
          </a:stretch>
        </p:blipFill>
        <p:spPr bwMode="auto">
          <a:xfrm>
            <a:off x="6324600" y="118872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A100E-4049-7143-969D-F30F7769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70432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3CECA-E5D1-DF4A-8F38-A73CBDD0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11011"/>
            <a:ext cx="7620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Neuroblasts individually are small round cells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Often (but not always) larger than small lymphocytes.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Cohesive clumps (5 or more cells) of various sizes and can take on polygonal shape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HOMER-WRIGHT rosette formation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“paving stone pattern”</a:t>
            </a:r>
            <a:endParaRPr lang="en-US" altLang="ja-JP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Cell may also be found individually without forming clusters or nests (“leukemic pattern”)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Immunohistochemistry staining (S100, CD56, PGP9.5, NSE, </a:t>
            </a:r>
            <a:r>
              <a:rPr lang="en-US" altLang="en-US" dirty="0" err="1"/>
              <a:t>synaptophysin</a:t>
            </a:r>
            <a:r>
              <a:rPr lang="en-US" altLang="en-U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CDE1AE-1554-4F07-BEE1-F6DA166AD539}"/>
              </a:ext>
            </a:extLst>
          </p:cNvPr>
          <p:cNvSpPr/>
          <p:nvPr/>
        </p:nvSpPr>
        <p:spPr>
          <a:xfrm>
            <a:off x="9215864" y="5759443"/>
            <a:ext cx="2976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Images courtesy of Julie Park, MD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71641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69051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92075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LOW RISK neuroblastoma therapy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947801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EFS/OS &gt; 90%</a:t>
            </a:r>
          </a:p>
          <a:p>
            <a:r>
              <a:rPr lang="en-US" altLang="en-US" sz="3200" dirty="0"/>
              <a:t>Mainstay of therapy:  SURGERY</a:t>
            </a:r>
          </a:p>
          <a:p>
            <a:pPr lvl="1"/>
            <a:r>
              <a:rPr lang="en-US" altLang="en-US" sz="2800" dirty="0"/>
              <a:t>Resection without damage to normal organs </a:t>
            </a:r>
          </a:p>
          <a:p>
            <a:pPr lvl="2"/>
            <a:r>
              <a:rPr lang="en-US" altLang="en-US" sz="2400" dirty="0"/>
              <a:t>Delayed surgery for symptomatic INSS 4s/INRGSS MS</a:t>
            </a:r>
          </a:p>
          <a:p>
            <a:pPr lvl="2"/>
            <a:r>
              <a:rPr lang="en-US" altLang="en-US" sz="2400" b="1" dirty="0"/>
              <a:t>Complete resection not mandatory</a:t>
            </a:r>
          </a:p>
          <a:p>
            <a:r>
              <a:rPr lang="en-US" altLang="en-US" sz="3200" dirty="0"/>
              <a:t>OBSERVATION alone without biopsy </a:t>
            </a:r>
          </a:p>
          <a:p>
            <a:pPr lvl="2"/>
            <a:r>
              <a:rPr lang="en-US" altLang="en-US" sz="2800" dirty="0"/>
              <a:t>Infants with small Stage 1/L1 adrenal tumors</a:t>
            </a:r>
          </a:p>
          <a:p>
            <a:pPr lvl="2"/>
            <a:r>
              <a:rPr lang="en-US" altLang="en-US" sz="2800" dirty="0"/>
              <a:t>Ongoing trials to assess observation for additional non-adrenal small L1 tumors </a:t>
            </a:r>
          </a:p>
          <a:p>
            <a:r>
              <a:rPr lang="en-US" altLang="en-US" sz="3200" dirty="0"/>
              <a:t>Chemotherapy: acute life/organ threatening symptoms or recurrence</a:t>
            </a:r>
          </a:p>
          <a:p>
            <a:r>
              <a:rPr lang="en-US" altLang="en-US" sz="3200" dirty="0"/>
              <a:t>Radiation: acute life/organ threatening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240499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Management and Treatment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61B8-38E4-AE4F-AA0C-77712466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1" y="72517"/>
            <a:ext cx="12853693" cy="1325563"/>
          </a:xfrm>
        </p:spPr>
        <p:txBody>
          <a:bodyPr/>
          <a:lstStyle/>
          <a:p>
            <a:r>
              <a:rPr lang="en-US" altLang="en-US" sz="5200" dirty="0"/>
              <a:t>INTERMEDIATE RISK Neuroblastoma therapy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7B0F-9454-A741-A94F-70F46CF8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7" y="1258697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EFS &gt;85%/OS &gt; 90%</a:t>
            </a:r>
          </a:p>
          <a:p>
            <a:r>
              <a:rPr lang="en-US" altLang="en-US" sz="3200" dirty="0"/>
              <a:t>SURGERY</a:t>
            </a:r>
          </a:p>
          <a:p>
            <a:pPr lvl="1"/>
            <a:r>
              <a:rPr lang="en-US" altLang="en-US" dirty="0"/>
              <a:t>Upfront biopsy for genetic and histology data</a:t>
            </a:r>
          </a:p>
          <a:p>
            <a:pPr lvl="1"/>
            <a:r>
              <a:rPr lang="en-US" altLang="en-US" dirty="0"/>
              <a:t>Delayed resection to achieve ≥50% reduction primary tumor size; </a:t>
            </a:r>
            <a:r>
              <a:rPr lang="en-US" altLang="en-US" b="1" dirty="0"/>
              <a:t>Complete resection NOT mandatory</a:t>
            </a:r>
          </a:p>
          <a:p>
            <a:r>
              <a:rPr lang="en-US" altLang="en-US" sz="3000" dirty="0"/>
              <a:t>Response directed CHEMOTHERAPY (2 – 8 cycles)</a:t>
            </a:r>
          </a:p>
          <a:p>
            <a:pPr lvl="1"/>
            <a:r>
              <a:rPr lang="en-US" altLang="en-US" dirty="0"/>
              <a:t>Vincristine, carboplatin, cyclophosphamide, doxorubicin</a:t>
            </a:r>
          </a:p>
          <a:p>
            <a:pPr lvl="1"/>
            <a:r>
              <a:rPr lang="en-US" altLang="en-US" dirty="0"/>
              <a:t>Goals: ≥50% reduction of primary tumor, resolution of metastatic disease</a:t>
            </a:r>
          </a:p>
          <a:p>
            <a:pPr lvl="1"/>
            <a:r>
              <a:rPr lang="en-US" altLang="en-US" dirty="0"/>
              <a:t>Longer duration if unfavorable histology, tumor SCA or tumor diploid  (at least 4, up to 8 if combined with Stage 4/INRGSS M disease)</a:t>
            </a:r>
          </a:p>
          <a:p>
            <a:r>
              <a:rPr lang="en-US" altLang="en-US" sz="3000" dirty="0"/>
              <a:t>Radiation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Reserved for acute life/organ threatening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64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A693-08FA-FB4C-AB18-1296C390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7653"/>
            <a:ext cx="11610109" cy="1325563"/>
          </a:xfrm>
        </p:spPr>
        <p:txBody>
          <a:bodyPr/>
          <a:lstStyle/>
          <a:p>
            <a:r>
              <a:rPr lang="en-US" altLang="en-US" dirty="0"/>
              <a:t>HIGH RISK neuroblastoma therapy</a:t>
            </a:r>
            <a:endParaRPr lang="en-US" dirty="0"/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FEFF4762-0EFE-BD4B-9426-E550C250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0" y="2590325"/>
            <a:ext cx="3394584" cy="1446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Induction: 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Multi-Agent Chemotherapy;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Stem Cell Collection;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Surgery 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71F4E752-0266-6145-8393-30C2D8B1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351" y="2573688"/>
            <a:ext cx="2971800" cy="212365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Consolidation: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Tandem High dose chemotherapy and autologous PBSC rescue; External Beam Radiotherapy</a:t>
            </a: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499CA7B0-94C8-0D41-BB12-54FB09F6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829" y="2590325"/>
            <a:ext cx="3261983" cy="1446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Post-Consolidation: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Biologic Response 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Modifier (isotretinoin=RA);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anti-GD2 Immunotherapy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AFD9258-5F33-4F41-AA84-3921CB105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21" y="1236296"/>
            <a:ext cx="12061214" cy="479844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81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0636-6F94-C54C-B6C6-7BFA6A6B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27381"/>
            <a:ext cx="11610109" cy="1325563"/>
          </a:xfrm>
        </p:spPr>
        <p:txBody>
          <a:bodyPr/>
          <a:lstStyle/>
          <a:p>
            <a:r>
              <a:rPr lang="en-US" altLang="en-US" sz="4800" dirty="0"/>
              <a:t>Role of biologic response modifiers in the treatment of minimal residual neuroblastoma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346D-76FF-4742-91B8-87D3DAC0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1865EB8F-0AFA-6E4B-B555-8B727A329B6D}"/>
              </a:ext>
            </a:extLst>
          </p:cNvPr>
          <p:cNvSpPr txBox="1">
            <a:spLocks/>
          </p:cNvSpPr>
          <p:nvPr/>
        </p:nvSpPr>
        <p:spPr bwMode="auto">
          <a:xfrm>
            <a:off x="902368" y="1898650"/>
            <a:ext cx="3352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300" dirty="0"/>
              <a:t>CCG 3891: randomized trial of 13 cis Retinoic acid (RA, isotretinoin) post-consolidation therapy</a:t>
            </a:r>
          </a:p>
          <a:p>
            <a:r>
              <a:rPr lang="en-US" altLang="en-US" sz="2300" dirty="0"/>
              <a:t>Post-consolidation use of RA improved EFS compared to no therapy </a:t>
            </a:r>
            <a:endParaRPr lang="en-US" altLang="en-US" sz="1400" i="1" dirty="0">
              <a:solidFill>
                <a:srgbClr val="FFC000"/>
              </a:solidFill>
              <a:latin typeface="Helvetica" pitchFamily="2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C0F2AB5C-19BF-A94B-B312-65E768C3799B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546226"/>
            <a:ext cx="6842528" cy="5075278"/>
            <a:chOff x="3552092" y="1273341"/>
            <a:chExt cx="6843212" cy="5076945"/>
          </a:xfrm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913CCDF1-651B-1C41-82DB-538EAF505C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092" y="1273341"/>
              <a:ext cx="6843212" cy="5076945"/>
              <a:chOff x="3552092" y="1273341"/>
              <a:chExt cx="6843212" cy="5076945"/>
            </a:xfrm>
          </p:grpSpPr>
          <p:graphicFrame>
            <p:nvGraphicFramePr>
              <p:cNvPr id="9" name="Object 3">
                <a:extLst>
                  <a:ext uri="{FF2B5EF4-FFF2-40B4-BE49-F238E27FC236}">
                    <a16:creationId xmlns:a16="http://schemas.microsoft.com/office/drawing/2014/main" id="{01FED15A-87BF-FA4E-AF94-E0BBA3827E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6571776"/>
                  </p:ext>
                </p:extLst>
              </p:nvPr>
            </p:nvGraphicFramePr>
            <p:xfrm>
              <a:off x="3552092" y="1708303"/>
              <a:ext cx="5553630" cy="3802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2" name="Worksheet" r:id="rId3" imgW="4337050" imgH="2882900" progId="Excel.Sheet.8">
                      <p:embed/>
                    </p:oleObj>
                  </mc:Choice>
                  <mc:Fallback>
                    <p:oleObj name="Worksheet" r:id="rId3" imgW="4337050" imgH="2882900" progId="Excel.Sheet.8">
                      <p:embed/>
                      <p:pic>
                        <p:nvPicPr>
                          <p:cNvPr id="58376" name="Object 3">
                            <a:extLst>
                              <a:ext uri="{FF2B5EF4-FFF2-40B4-BE49-F238E27FC236}">
                                <a16:creationId xmlns:a16="http://schemas.microsoft.com/office/drawing/2014/main" id="{2CFF7DFD-5690-9340-935F-1CC3BEF2EA0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092" y="1708303"/>
                            <a:ext cx="5553630" cy="3802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id="{809C15B4-C7DA-F441-8A7F-65CEF0AC1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335" y="1273341"/>
                <a:ext cx="6781969" cy="5076945"/>
                <a:chOff x="3613335" y="1273341"/>
                <a:chExt cx="6781969" cy="5076945"/>
              </a:xfrm>
            </p:grpSpPr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C2A8FEA-6CDB-7541-88F8-99E8B46E35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6335" y="5703743"/>
                  <a:ext cx="6438969" cy="6465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sz="1200" i="1" dirty="0"/>
                    <a:t>N </a:t>
                  </a:r>
                  <a:r>
                    <a:rPr lang="en-US" sz="1200" i="1" dirty="0" err="1"/>
                    <a:t>Eng</a:t>
                  </a:r>
                  <a:r>
                    <a:rPr lang="en-US" sz="1200" i="1" dirty="0"/>
                    <a:t> J Med, </a:t>
                  </a:r>
                  <a:r>
                    <a:rPr lang="en-US" sz="1200" dirty="0"/>
                    <a:t>Yu, A, Gilman, A., </a:t>
                  </a:r>
                  <a:r>
                    <a:rPr lang="en-US" sz="1200" dirty="0" err="1"/>
                    <a:t>Fevzi</a:t>
                  </a:r>
                  <a:r>
                    <a:rPr lang="en-US" sz="1200" dirty="0"/>
                    <a:t> O, et al, </a:t>
                  </a:r>
                  <a:r>
                    <a:rPr lang="en-US" sz="1200" i="1" dirty="0"/>
                    <a:t>Anti-GD2 Antibody with GM-CSF, Interleukin-2, and Isotretinoin for Neuroblastoma</a:t>
                  </a:r>
                  <a:r>
                    <a:rPr lang="en-US" sz="1200" dirty="0"/>
                    <a:t>, Vol 363:1324-1334. Copyright ©2010 Massachusetts Medical Society. Reprinted with permission from Massachusetts Medical Society</a:t>
                  </a:r>
                  <a:endParaRPr lang="en-US" altLang="en-US" sz="1200" i="1" dirty="0">
                    <a:latin typeface="Helvetica" pitchFamily="2" charset="0"/>
                  </a:endParaRPr>
                </a:p>
              </p:txBody>
            </p:sp>
            <p:sp>
              <p:nvSpPr>
                <p:cNvPr id="12" name="TextBox 12">
                  <a:extLst>
                    <a:ext uri="{FF2B5EF4-FFF2-40B4-BE49-F238E27FC236}">
                      <a16:creationId xmlns:a16="http://schemas.microsoft.com/office/drawing/2014/main" id="{785CE223-9126-7A4D-B733-962F7CA6D0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 flipH="1">
                  <a:off x="2601513" y="3061820"/>
                  <a:ext cx="2362200" cy="3385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solidFill>
                        <a:srgbClr val="000000"/>
                      </a:solidFill>
                      <a:latin typeface="Helvetica" pitchFamily="2" charset="0"/>
                    </a:rPr>
                    <a:t>Event  free survival</a:t>
                  </a: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4B1860E6-1784-834B-A72F-CB0FC49121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9601" y="1273341"/>
                  <a:ext cx="4419600" cy="6463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rgbClr val="000000"/>
                      </a:solidFill>
                      <a:latin typeface="Helvetica" pitchFamily="2" charset="0"/>
                    </a:rPr>
                    <a:t>ANBL0032: anti-GD2 Immunotherapy </a:t>
                  </a:r>
                </a:p>
                <a:p>
                  <a:pPr algn="ctr" eaLnBrk="1" hangingPunct="1"/>
                  <a:r>
                    <a:rPr lang="en-US" altLang="en-US" sz="1800">
                      <a:solidFill>
                        <a:srgbClr val="000000"/>
                      </a:solidFill>
                      <a:latin typeface="Helvetica" pitchFamily="2" charset="0"/>
                    </a:rPr>
                    <a:t>improves EFS and OS</a:t>
                  </a:r>
                </a:p>
              </p:txBody>
            </p:sp>
            <p:sp>
              <p:nvSpPr>
                <p:cNvPr id="14" name="TextBox 15">
                  <a:extLst>
                    <a:ext uri="{FF2B5EF4-FFF2-40B4-BE49-F238E27FC236}">
                      <a16:creationId xmlns:a16="http://schemas.microsoft.com/office/drawing/2014/main" id="{CFBE8A97-DAB2-824C-B00F-9A3DDBECED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6730" y="2199461"/>
                  <a:ext cx="3343864" cy="6465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rgbClr val="000000"/>
                      </a:solidFill>
                      <a:latin typeface="Helvetica" pitchFamily="2" charset="0"/>
                    </a:rPr>
                    <a:t>RA+anti-GD2; 2 </a:t>
                  </a:r>
                  <a:r>
                    <a:rPr lang="en-US" altLang="en-US" sz="1800" dirty="0" err="1">
                      <a:solidFill>
                        <a:srgbClr val="000000"/>
                      </a:solidFill>
                      <a:latin typeface="Helvetica" pitchFamily="2" charset="0"/>
                    </a:rPr>
                    <a:t>yr</a:t>
                  </a:r>
                  <a:r>
                    <a:rPr lang="en-US" altLang="en-US" sz="1800" dirty="0">
                      <a:solidFill>
                        <a:srgbClr val="000000"/>
                      </a:solidFill>
                      <a:latin typeface="Helvetica" pitchFamily="2" charset="0"/>
                    </a:rPr>
                    <a:t> EFS: 66</a:t>
                  </a:r>
                  <a:r>
                    <a:rPr lang="en-GB" altLang="en-US" sz="1800" dirty="0">
                      <a:solidFill>
                        <a:srgbClr val="000000"/>
                      </a:solidFill>
                      <a:latin typeface="Helvetica" pitchFamily="2" charset="0"/>
                    </a:rPr>
                    <a:t>±5%</a:t>
                  </a:r>
                  <a:endParaRPr lang="en-US" altLang="en-US" sz="1800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5" name="TextBox 18">
                  <a:extLst>
                    <a:ext uri="{FF2B5EF4-FFF2-40B4-BE49-F238E27FC236}">
                      <a16:creationId xmlns:a16="http://schemas.microsoft.com/office/drawing/2014/main" id="{1BD41DEF-3807-CE40-8586-1D1B08CC56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21829" y="3733800"/>
                  <a:ext cx="2770523" cy="369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bg1"/>
                      </a:solidFill>
                    </a:rPr>
                    <a:t>RA only; 2 yr EFS: 46</a:t>
                  </a:r>
                  <a:r>
                    <a:rPr lang="en-GB" altLang="en-US" sz="1800">
                      <a:solidFill>
                        <a:schemeClr val="bg1"/>
                      </a:solidFill>
                      <a:latin typeface="Helvetica" pitchFamily="2" charset="0"/>
                    </a:rPr>
                    <a:t> ±5%</a:t>
                  </a:r>
                  <a:r>
                    <a:rPr lang="en-US" altLang="en-US" sz="180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" name="TextBox 19">
                  <a:extLst>
                    <a:ext uri="{FF2B5EF4-FFF2-40B4-BE49-F238E27FC236}">
                      <a16:creationId xmlns:a16="http://schemas.microsoft.com/office/drawing/2014/main" id="{8CE7ABCA-2D4C-4344-BFB9-945E4AC411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13335" y="4932488"/>
                  <a:ext cx="5378265" cy="553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Time (years) from enrollment</a:t>
                  </a:r>
                </a:p>
                <a:p>
                  <a:pPr algn="ctr" eaLnBrk="1" hangingPunct="1"/>
                  <a:endParaRPr lang="en-US" altLang="en-US" sz="12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ECF0CE7B-884C-3641-9264-C4AB22325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6636729" y="2719504"/>
              <a:ext cx="1856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478F2244-7138-7B46-8DC9-B2CDD9988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0569" y="3145536"/>
              <a:ext cx="15270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DEB4-8F26-7E4F-B524-7A87651E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5" y="-110363"/>
            <a:ext cx="12088645" cy="1325563"/>
          </a:xfrm>
        </p:spPr>
        <p:txBody>
          <a:bodyPr/>
          <a:lstStyle/>
          <a:p>
            <a:r>
              <a:rPr lang="en-US" sz="5400" dirty="0"/>
              <a:t>Role of Myeloablative Chemotherapy/ASCT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548E5-0380-4846-AE1D-9ADA7E1D136E}"/>
              </a:ext>
            </a:extLst>
          </p:cNvPr>
          <p:cNvSpPr txBox="1"/>
          <p:nvPr/>
        </p:nvSpPr>
        <p:spPr>
          <a:xfrm>
            <a:off x="9393936" y="54425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 et al, JAMA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DA662-3778-4C41-B244-D7D24A77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212818"/>
            <a:ext cx="11610109" cy="5338000"/>
          </a:xfrm>
        </p:spPr>
        <p:txBody>
          <a:bodyPr/>
          <a:lstStyle/>
          <a:p>
            <a:r>
              <a:rPr lang="en-US" sz="3200" dirty="0"/>
              <a:t>First Defined In CCG3891</a:t>
            </a:r>
          </a:p>
          <a:p>
            <a:pPr lvl="1"/>
            <a:r>
              <a:rPr lang="en-US" sz="2800" dirty="0"/>
              <a:t>Patients randomized to continuation chemotherapy vs. myeloablative chemotherapy and stem cell transplant (</a:t>
            </a:r>
            <a:r>
              <a:rPr lang="en-US" dirty="0"/>
              <a:t>as well as a </a:t>
            </a:r>
            <a:r>
              <a:rPr lang="en-US" dirty="0" err="1"/>
              <a:t>cisRA</a:t>
            </a:r>
            <a:r>
              <a:rPr lang="en-US" dirty="0"/>
              <a:t> vs. no </a:t>
            </a:r>
            <a:r>
              <a:rPr lang="en-US" dirty="0" err="1"/>
              <a:t>cisRA</a:t>
            </a:r>
            <a:r>
              <a:rPr lang="en-US" dirty="0"/>
              <a:t> randomization</a:t>
            </a:r>
            <a:r>
              <a:rPr lang="en-US" sz="2800" dirty="0"/>
              <a:t>)</a:t>
            </a:r>
          </a:p>
          <a:p>
            <a:pPr lvl="2"/>
            <a:r>
              <a:rPr lang="en-US" sz="2400" dirty="0"/>
              <a:t>3-year EFS from time of randomization for chemo vs. ASCT:  </a:t>
            </a:r>
          </a:p>
          <a:p>
            <a:pPr lvl="3"/>
            <a:r>
              <a:rPr lang="en-US" sz="2200" b="1" dirty="0"/>
              <a:t>33% vs. 22% (p=0.034)</a:t>
            </a:r>
          </a:p>
          <a:p>
            <a:pPr marL="914400" lvl="2" indent="0">
              <a:buNone/>
            </a:pPr>
            <a:endParaRPr lang="en-US" sz="3200" dirty="0"/>
          </a:p>
          <a:p>
            <a:r>
              <a:rPr lang="en-US" sz="3200" dirty="0"/>
              <a:t>Revisited in ANBL0532</a:t>
            </a:r>
          </a:p>
          <a:p>
            <a:pPr lvl="1"/>
            <a:r>
              <a:rPr lang="en-US" sz="2800" dirty="0"/>
              <a:t>Patients randomized to single vs. tandem transplant</a:t>
            </a:r>
          </a:p>
          <a:p>
            <a:pPr lvl="2"/>
            <a:r>
              <a:rPr lang="en-US" sz="2400" dirty="0"/>
              <a:t>3-year EFS from start of immunotherapy for tandem vs. single:</a:t>
            </a:r>
          </a:p>
          <a:p>
            <a:pPr lvl="3"/>
            <a:r>
              <a:rPr lang="en-US" sz="2200" b="1" dirty="0"/>
              <a:t>73% vs. 54% (p=0.004)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60EAE-55CF-2544-8A6B-F1F086DD9464}"/>
              </a:ext>
            </a:extLst>
          </p:cNvPr>
          <p:cNvSpPr txBox="1"/>
          <p:nvPr/>
        </p:nvSpPr>
        <p:spPr>
          <a:xfrm>
            <a:off x="9220200" y="3416300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Matthay</a:t>
            </a:r>
            <a:r>
              <a:rPr lang="en-US" dirty="0"/>
              <a:t> et al, NEJM 1999</a:t>
            </a:r>
          </a:p>
        </p:txBody>
      </p:sp>
    </p:spTree>
    <p:extLst>
      <p:ext uri="{BB962C8B-B14F-4D97-AF65-F5344CB8AC3E}">
        <p14:creationId xmlns:p14="http://schemas.microsoft.com/office/powerpoint/2010/main" val="747940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FBA5-400A-734B-8062-6F9B7EB7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/>
              <a:t>Role of surgery in the treatment of neuroblastoma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BF7F-2CB4-2F40-B20B-25CEFFC1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2008505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Low/Intermediate Risk Disease</a:t>
            </a:r>
          </a:p>
          <a:p>
            <a:pPr lvl="1"/>
            <a:r>
              <a:rPr lang="en-US" altLang="en-US" sz="2800" dirty="0"/>
              <a:t>Goal:  50% reduction in primary tumor</a:t>
            </a:r>
          </a:p>
          <a:p>
            <a:pPr lvl="2"/>
            <a:r>
              <a:rPr lang="en-US" altLang="en-US" sz="2800" dirty="0"/>
              <a:t>Achieved by chemotherapy alone OR surgery alone OR both</a:t>
            </a:r>
          </a:p>
          <a:p>
            <a:pPr marL="914400" lvl="2" indent="0">
              <a:buNone/>
            </a:pPr>
            <a:endParaRPr lang="en-US" altLang="en-US" sz="2800" dirty="0"/>
          </a:p>
          <a:p>
            <a:r>
              <a:rPr lang="en-US" altLang="en-US" sz="3200" dirty="0"/>
              <a:t>High risk disease</a:t>
            </a:r>
          </a:p>
          <a:p>
            <a:pPr lvl="1"/>
            <a:r>
              <a:rPr lang="en-US" altLang="en-US" sz="2800" dirty="0"/>
              <a:t>Goal:  Complete resection of primary tumor</a:t>
            </a:r>
          </a:p>
          <a:p>
            <a:pPr lvl="2"/>
            <a:r>
              <a:rPr lang="en-US" altLang="en-US" sz="2800" dirty="0"/>
              <a:t>Preserve critical organs</a:t>
            </a:r>
          </a:p>
        </p:txBody>
      </p:sp>
    </p:spTree>
    <p:extLst>
      <p:ext uri="{BB962C8B-B14F-4D97-AF65-F5344CB8AC3E}">
        <p14:creationId xmlns:p14="http://schemas.microsoft.com/office/powerpoint/2010/main" val="361348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0685-82A3-5F4F-ACF5-FCFB37F8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/>
              <a:t>Role of irradiation in the treatment of neuroblastoma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5C87-A1E9-BF49-AE96-986A22E23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Low/Intermediate risk disease</a:t>
            </a:r>
          </a:p>
          <a:p>
            <a:pPr lvl="1"/>
            <a:r>
              <a:rPr lang="en-US" altLang="en-US" dirty="0"/>
              <a:t>Limited to emergent management of life/organ threatening symptoms</a:t>
            </a:r>
          </a:p>
          <a:p>
            <a:r>
              <a:rPr lang="en-US" altLang="en-US" sz="3200" dirty="0"/>
              <a:t>High risk disease </a:t>
            </a:r>
          </a:p>
          <a:p>
            <a:pPr lvl="1"/>
            <a:r>
              <a:rPr lang="en-US" altLang="en-US" sz="2800" dirty="0"/>
              <a:t>Primary tumor (2160cGy):</a:t>
            </a:r>
          </a:p>
          <a:p>
            <a:pPr lvl="2"/>
            <a:r>
              <a:rPr lang="en-US" altLang="en-US" sz="2400" dirty="0"/>
              <a:t>volume = pre-surgical tumor + margin </a:t>
            </a:r>
          </a:p>
          <a:p>
            <a:pPr lvl="2"/>
            <a:r>
              <a:rPr lang="en-US" altLang="en-US" sz="2400" dirty="0"/>
              <a:t>boost to residual gross tumor not found to increase local control success rates</a:t>
            </a:r>
          </a:p>
          <a:p>
            <a:pPr lvl="1"/>
            <a:r>
              <a:rPr lang="en-US" altLang="en-US" sz="2800" dirty="0"/>
              <a:t>Metastatic soft tissue and bone:</a:t>
            </a:r>
          </a:p>
          <a:p>
            <a:pPr lvl="2"/>
            <a:r>
              <a:rPr lang="en-US" altLang="en-US" sz="2400" dirty="0"/>
              <a:t>Sites that persist at end induction</a:t>
            </a:r>
          </a:p>
          <a:p>
            <a:pPr lvl="1"/>
            <a:r>
              <a:rPr lang="en-US" altLang="en-US" sz="2800" dirty="0"/>
              <a:t>Timing: </a:t>
            </a:r>
          </a:p>
          <a:p>
            <a:pPr lvl="2"/>
            <a:r>
              <a:rPr lang="en-US" altLang="en-US" sz="2400" dirty="0"/>
              <a:t> Following tandem ASCT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52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B686-919C-8A4B-B50F-B6381A07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55499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Neuroblastoma treatment strategies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8A3B-2970-FB49-8E79-72AEA398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8435E637-65BA-AA4F-BC8A-AFF5961946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95181"/>
              </p:ext>
            </p:extLst>
          </p:nvPr>
        </p:nvGraphicFramePr>
        <p:xfrm>
          <a:off x="882651" y="1014412"/>
          <a:ext cx="8947150" cy="573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Document" r:id="rId3" imgW="5626100" imgH="3606800" progId="Word.Document.12">
                  <p:embed/>
                </p:oleObj>
              </mc:Choice>
              <mc:Fallback>
                <p:oleObj name="Document" r:id="rId3" imgW="5626100" imgH="3606800" progId="Word.Document.12">
                  <p:embed/>
                  <p:pic>
                    <p:nvPicPr>
                      <p:cNvPr id="61442" name="Object 2">
                        <a:extLst>
                          <a:ext uri="{FF2B5EF4-FFF2-40B4-BE49-F238E27FC236}">
                            <a16:creationId xmlns:a16="http://schemas.microsoft.com/office/drawing/2014/main" id="{1513E955-EB12-4747-BCB8-75EBC4F40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1" y="1014412"/>
                        <a:ext cx="8947150" cy="573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83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B2F0-FA00-E549-B4E2-5D4D8CAB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15" y="-183515"/>
            <a:ext cx="12067309" cy="1325563"/>
          </a:xfrm>
        </p:spPr>
        <p:txBody>
          <a:bodyPr/>
          <a:lstStyle/>
          <a:p>
            <a:r>
              <a:rPr lang="en-US" sz="4800" dirty="0"/>
              <a:t>International Neuroblastoma Response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3ED48-BF81-1C43-8D2B-C8BF8426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BA097D-EEA1-D74F-9931-205BAA242BF3}"/>
              </a:ext>
            </a:extLst>
          </p:cNvPr>
          <p:cNvGraphicFramePr>
            <a:graphicFrameLocks/>
          </p:cNvGraphicFramePr>
          <p:nvPr/>
        </p:nvGraphicFramePr>
        <p:xfrm>
          <a:off x="609600" y="1092200"/>
          <a:ext cx="10972800" cy="549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Criteria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2100" dirty="0"/>
                        <a:t>Complete Response</a:t>
                      </a:r>
                      <a:r>
                        <a:rPr lang="en-US" sz="2100" baseline="0" dirty="0"/>
                        <a:t> (CR)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evidence of primary tumor</a:t>
                      </a:r>
                      <a:r>
                        <a:rPr lang="en-US" sz="2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metastases, HVA/VMA normal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100" dirty="0"/>
                        <a:t>Very Good Partial Response (VGPR)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than 90% reduction of primary tumor volume; no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metastatases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new bone lesions, all pre-existing lesions improved on bone scan; HVA/VMA normal 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100" dirty="0"/>
                        <a:t>Partial Response (PR)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Fifty-90% reduction of primary tumor volume; ≥50% reduction in measurable metastases;&gt; 50% decrease in number of bone sites; 0-1 bone marrow samples with tumor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</a:rPr>
                        <a:t>Mixed Response (MR)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than 50% reduction of any measurable lesion with, &lt; 50% reduction in any other site; no new lesions; &lt;25% increase in any existing lesion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No Response (NR)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No new lesions; 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&lt;50% reduction but &lt;25% increase in any existing lesion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2100" dirty="0"/>
                        <a:t>Progressive</a:t>
                      </a:r>
                      <a:r>
                        <a:rPr lang="en-US" sz="2100" baseline="0" dirty="0"/>
                        <a:t> Disease (PD)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new lesion or increase of a measurable lesion by &gt;25%; previous negative marrow positive for tumor 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76E142-3AD4-7B4C-8731-DA7D1E0EF1E9}"/>
              </a:ext>
            </a:extLst>
          </p:cNvPr>
          <p:cNvSpPr txBox="1"/>
          <p:nvPr/>
        </p:nvSpPr>
        <p:spPr>
          <a:xfrm>
            <a:off x="8103317" y="6375401"/>
            <a:ext cx="343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Calibri"/>
                <a:cs typeface="Calibri"/>
              </a:rPr>
              <a:t>Brodeur</a:t>
            </a:r>
            <a:r>
              <a:rPr lang="en-US" sz="2400" i="1" dirty="0">
                <a:latin typeface="Calibri"/>
                <a:cs typeface="Calibri"/>
              </a:rPr>
              <a:t>; J </a:t>
            </a:r>
            <a:r>
              <a:rPr lang="en-US" sz="2400" i="1" dirty="0" err="1">
                <a:latin typeface="Calibri"/>
                <a:cs typeface="Calibri"/>
              </a:rPr>
              <a:t>Clin</a:t>
            </a:r>
            <a:r>
              <a:rPr lang="en-US" sz="2400" i="1" dirty="0">
                <a:latin typeface="Calibri"/>
                <a:cs typeface="Calibri"/>
              </a:rPr>
              <a:t> </a:t>
            </a:r>
            <a:r>
              <a:rPr lang="en-US" sz="2400" i="1" dirty="0" err="1">
                <a:latin typeface="Calibri"/>
                <a:cs typeface="Calibri"/>
              </a:rPr>
              <a:t>Oncol</a:t>
            </a:r>
            <a:r>
              <a:rPr lang="en-US" sz="2400" i="1" dirty="0">
                <a:latin typeface="Calibri"/>
                <a:cs typeface="Calibri"/>
              </a:rPr>
              <a:t> 1993</a:t>
            </a:r>
          </a:p>
        </p:txBody>
      </p:sp>
    </p:spTree>
    <p:extLst>
      <p:ext uri="{BB962C8B-B14F-4D97-AF65-F5344CB8AC3E}">
        <p14:creationId xmlns:p14="http://schemas.microsoft.com/office/powerpoint/2010/main" val="51201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AF51-555A-9549-90B8-988C2DD1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4AD208-0075-9E42-8A64-65B1D96F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73787"/>
            <a:ext cx="11914909" cy="1325563"/>
          </a:xfrm>
        </p:spPr>
        <p:txBody>
          <a:bodyPr>
            <a:noAutofit/>
          </a:bodyPr>
          <a:lstStyle/>
          <a:p>
            <a:r>
              <a:rPr lang="en-US" sz="5000" dirty="0"/>
              <a:t>Revised INRC based on 3 distinct components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DEA2B49-2341-664C-A30A-68AD416AE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27337"/>
              </p:ext>
            </p:extLst>
          </p:nvPr>
        </p:nvGraphicFramePr>
        <p:xfrm>
          <a:off x="585536" y="1168398"/>
          <a:ext cx="10972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PRIMARY</a:t>
                      </a:r>
                      <a:r>
                        <a:rPr lang="en-US" sz="2100" dirty="0">
                          <a:effectLst/>
                          <a:latin typeface="Calibri"/>
                          <a:cs typeface="Calibri"/>
                        </a:rPr>
                        <a:t>  TUMOR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METASTATIC: SOFT TISSUE/BONE</a:t>
                      </a:r>
                      <a:r>
                        <a:rPr lang="en-US" sz="21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METASTATIC: </a:t>
                      </a:r>
                    </a:p>
                    <a:p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BONE</a:t>
                      </a:r>
                      <a:r>
                        <a:rPr lang="en-US" sz="2100" b="1" kern="1200" baseline="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MARROW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 rowSpan="3"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</a:t>
                      </a:r>
                    </a:p>
                    <a:p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OVERALL RESPONSE integrates all 3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CT/MRI </a:t>
                      </a:r>
                      <a:endParaRPr lang="en-US" sz="21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(soft tissue sites)</a:t>
                      </a:r>
                      <a:r>
                        <a:rPr lang="en-US" sz="21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Primary site measured using </a:t>
                      </a:r>
                    </a:p>
                    <a:p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single measurement (RECIST longest dimension)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Soft tissue sites (non-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continguous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) measured using single LD </a:t>
                      </a: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or</a:t>
                      </a:r>
                      <a:r>
                        <a:rPr lang="en-US" sz="21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sum of LD (RECIST)</a:t>
                      </a:r>
                      <a:endParaRPr lang="en-US" sz="21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Morphology </a:t>
                      </a:r>
                    </a:p>
                    <a:p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Immunocytology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and Biopsy)</a:t>
                      </a:r>
                      <a:r>
                        <a:rPr lang="en-US" sz="21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MIBG</a:t>
                      </a:r>
                      <a:endParaRPr lang="en-US" sz="21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(FDG-PET for MIBG non-avid tumors)</a:t>
                      </a:r>
                      <a:r>
                        <a:rPr lang="en-US" sz="21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Separate </a:t>
                      </a: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evaluation for primary site uptake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1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Scored by lesions present in designated anatomic sectors</a:t>
                      </a:r>
                      <a:r>
                        <a:rPr lang="en-US" sz="21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ADDBD8-0038-C241-A1FA-14630C1E2442}"/>
              </a:ext>
            </a:extLst>
          </p:cNvPr>
          <p:cNvSpPr txBox="1"/>
          <p:nvPr/>
        </p:nvSpPr>
        <p:spPr>
          <a:xfrm>
            <a:off x="2791539" y="6319390"/>
            <a:ext cx="23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Park; J </a:t>
            </a:r>
            <a:r>
              <a:rPr lang="en-US" dirty="0" err="1"/>
              <a:t>Clin</a:t>
            </a:r>
            <a:r>
              <a:rPr lang="en-US" dirty="0"/>
              <a:t> Oncol 2017</a:t>
            </a:r>
          </a:p>
        </p:txBody>
      </p:sp>
    </p:spTree>
    <p:extLst>
      <p:ext uri="{BB962C8B-B14F-4D97-AF65-F5344CB8AC3E}">
        <p14:creationId xmlns:p14="http://schemas.microsoft.com/office/powerpoint/2010/main" val="610451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7665-31BA-F44A-8A64-C881EC26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INRC rev2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4415-F1FC-1C4F-BE70-244B8CB7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VMA/HVA levels are not incorporated into response assessment</a:t>
            </a:r>
          </a:p>
          <a:p>
            <a:r>
              <a:rPr lang="en-US" sz="3200" dirty="0"/>
              <a:t>Functional imaging (I123-MIBG or FDG-PET) incorporated to assess response in bone/bone marrow disease</a:t>
            </a:r>
          </a:p>
          <a:p>
            <a:r>
              <a:rPr lang="en-US" sz="3200" dirty="0"/>
              <a:t>Semi-quantification of bone marrow disease to assess response</a:t>
            </a:r>
          </a:p>
          <a:p>
            <a:r>
              <a:rPr lang="en-US" sz="3200" dirty="0"/>
              <a:t>Very Good Partial Response and Mixed Response no longer used</a:t>
            </a:r>
          </a:p>
          <a:p>
            <a:r>
              <a:rPr lang="en-US" sz="3200" dirty="0"/>
              <a:t>Minor Response captures response in metastatic sites but stable disease in primary tumor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1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674829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DB26-57B3-1141-87A6-43EDF63E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73787"/>
            <a:ext cx="11610109" cy="1325563"/>
          </a:xfrm>
        </p:spPr>
        <p:txBody>
          <a:bodyPr/>
          <a:lstStyle/>
          <a:p>
            <a:r>
              <a:rPr lang="en-US" sz="5400" dirty="0"/>
              <a:t>INRC Overall Response (Revision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8FA0-F836-6047-B71A-0B573A9F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630BAF-9582-A043-A719-0ECBA56D1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079752"/>
              </p:ext>
            </p:extLst>
          </p:nvPr>
        </p:nvGraphicFramePr>
        <p:xfrm>
          <a:off x="609600" y="1084180"/>
          <a:ext cx="10972800" cy="549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Criteria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Complete 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All components meet criteria for CR</a:t>
                      </a:r>
                      <a:r>
                        <a:rPr lang="en-US" sz="24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19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Partial 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 in at least one component and all other components are either CR, MD (Bone marrow), PR or Not involved; no component with SD or PD 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Minor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Response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 or CR in at least one component but at least one other component with SD; no component with PD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Stable Disease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SD in one component with no better than SD or NI in any other component; no component with PD</a:t>
                      </a:r>
                      <a:r>
                        <a:rPr lang="en-US" sz="24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Progressive Disease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(PD)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component with PD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309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46D1-1C8D-F44A-B172-7643CE55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201803"/>
            <a:ext cx="11610109" cy="1325563"/>
          </a:xfrm>
        </p:spPr>
        <p:txBody>
          <a:bodyPr/>
          <a:lstStyle/>
          <a:p>
            <a:r>
              <a:rPr lang="en-US" sz="5400" dirty="0"/>
              <a:t>Primary Tumor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0DD06-373A-814B-85D3-31A94CB2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E9EDE3-8701-2943-A19F-49FB02EF5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78834"/>
              </p:ext>
            </p:extLst>
          </p:nvPr>
        </p:nvGraphicFramePr>
        <p:xfrm>
          <a:off x="493122" y="961136"/>
          <a:ext cx="109728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Calibri"/>
                          <a:cs typeface="Calibri"/>
                        </a:rPr>
                        <a:t>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Calibri"/>
                          <a:cs typeface="Calibri"/>
                        </a:rPr>
                        <a:t>Anatomical Imaging + MIBG (PET) Imaging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Calibri"/>
                          <a:cs typeface="Calibri"/>
                        </a:rPr>
                        <a:t>Complete 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7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&lt;10 mm residual soft tissue at primary site, AND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7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complete resolution of MIBG or FDG-PET uptake (for MIBG non-avid tumors) (at primary site)</a:t>
                      </a:r>
                      <a:r>
                        <a:rPr lang="en-US" sz="27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7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Calibri"/>
                          <a:cs typeface="Calibri"/>
                        </a:rPr>
                        <a:t>Partial </a:t>
                      </a:r>
                    </a:p>
                    <a:p>
                      <a:r>
                        <a:rPr lang="en-US" sz="2700" dirty="0">
                          <a:latin typeface="Calibri"/>
                          <a:cs typeface="Calibri"/>
                        </a:rPr>
                        <a:t>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7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≥30% decrease in longest dimension (LD) of primary site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7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MIBG or FDG-PET uptake (at primary site) stable, improved or resolved</a:t>
                      </a:r>
                      <a:r>
                        <a:rPr lang="en-US" sz="27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7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Calibri"/>
                          <a:cs typeface="Calibri"/>
                        </a:rPr>
                        <a:t>Progressive Disease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7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&gt;20% increase in longest diameter, AND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7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 minimum absolute increase of 5 mm in longest dimension </a:t>
                      </a:r>
                      <a:endParaRPr lang="en-US" sz="27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Calibri"/>
                          <a:cs typeface="Calibri"/>
                        </a:rPr>
                        <a:t>Stable Disease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700" dirty="0">
                          <a:latin typeface="Calibri"/>
                          <a:cs typeface="Calibri"/>
                        </a:rPr>
                        <a:t>Not CR,</a:t>
                      </a:r>
                      <a:r>
                        <a:rPr lang="en-US" sz="2700" baseline="0" dirty="0">
                          <a:latin typeface="Calibri"/>
                          <a:cs typeface="Calibri"/>
                        </a:rPr>
                        <a:t> PR or PD</a:t>
                      </a:r>
                      <a:endParaRPr lang="en-US" sz="27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990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311C-1DE0-AA4C-80BF-98A40317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09093"/>
            <a:ext cx="11610109" cy="1325563"/>
          </a:xfrm>
        </p:spPr>
        <p:txBody>
          <a:bodyPr/>
          <a:lstStyle/>
          <a:p>
            <a:r>
              <a:rPr lang="en-US" sz="5400" dirty="0"/>
              <a:t>Metastatic Soft Tissue/Bone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DFF9-F2BE-7F4A-85C6-A346BF83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657EC-2446-134F-8BB1-F7D83660C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73552"/>
              </p:ext>
            </p:extLst>
          </p:nvPr>
        </p:nvGraphicFramePr>
        <p:xfrm>
          <a:off x="609600" y="1480029"/>
          <a:ext cx="10972800" cy="520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/>
                          <a:cs typeface="Calibri"/>
                        </a:rPr>
                        <a:t>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latin typeface="Calibri"/>
                          <a:cs typeface="Calibri"/>
                        </a:rPr>
                        <a:t>Anatomical Imaging + MIBG (PET) Imaging</a:t>
                      </a:r>
                    </a:p>
                    <a:p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/>
                          <a:cs typeface="Calibri"/>
                        </a:rPr>
                        <a:t>Complete Response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Resolution of all sites of disease defined as: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Soft tissue mass &lt;10 mm AND</a:t>
                      </a:r>
                      <a:r>
                        <a:rPr lang="en-US" sz="2100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Lymph nodes identified &lt;15 mm, AND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No MIBG uptake or FDG-PET uptake 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/>
                          <a:cs typeface="Calibri"/>
                        </a:rPr>
                        <a:t>Partial Response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≥30% decrease in sum of diameters</a:t>
                      </a:r>
                      <a:r>
                        <a:rPr lang="en-US" sz="2100" kern="1200" baseline="300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of non-primary lesions, AND: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Non-target lesions stable or smaller in size AND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No new lesions AND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≥50% reduction in MIBG absolute score or in number of FDG-PET avid lesions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/>
                          <a:cs typeface="Calibri"/>
                        </a:rPr>
                        <a:t>Progressive Disease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New MIBG or FDG-PET avid soft tissue or bone lesion or biopsy proven;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&gt;20% increase in size </a:t>
                      </a:r>
                      <a:r>
                        <a:rPr lang="en-US" sz="2100" u="sng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AND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a minimum absolute increase of 5 mm in sum of diameters of target soft tissue lesions;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Relative MIBG score ≥1.2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/>
                          <a:cs typeface="Calibri"/>
                        </a:rPr>
                        <a:t>Stable</a:t>
                      </a:r>
                      <a:r>
                        <a:rPr lang="en-US" sz="2100" baseline="0" dirty="0">
                          <a:latin typeface="Calibri"/>
                          <a:cs typeface="Calibri"/>
                        </a:rPr>
                        <a:t> Disease </a:t>
                      </a:r>
                      <a:endParaRPr lang="en-US" sz="21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Calibri"/>
                          <a:cs typeface="Calibri"/>
                        </a:rPr>
                        <a:t>All others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50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6AC-DD8F-EF4F-B98C-97AF90B3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55397"/>
            <a:ext cx="11610109" cy="1325563"/>
          </a:xfrm>
        </p:spPr>
        <p:txBody>
          <a:bodyPr/>
          <a:lstStyle/>
          <a:p>
            <a:r>
              <a:rPr lang="en-US" sz="5400" dirty="0"/>
              <a:t>Bone Marrow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69820-D188-3440-BD5E-AFA54EA6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8C70CF-8D04-464C-AAEE-02EDB795B319}"/>
              </a:ext>
            </a:extLst>
          </p:cNvPr>
          <p:cNvGraphicFramePr>
            <a:graphicFrameLocks/>
          </p:cNvGraphicFramePr>
          <p:nvPr/>
        </p:nvGraphicFramePr>
        <p:xfrm>
          <a:off x="609600" y="1600200"/>
          <a:ext cx="10972800" cy="4639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Cytology/Histology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Complete Response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Bone marrow with no tumor infiltration upon reassessment, independent of baseline tumor involvement 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Progressive Disease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No tumor infiltration that becomes &gt;5% upon reassessment;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Tumor infiltration increases by &gt;2 fold and has &gt;20% tumor infiltration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Minimal Disease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≤5 % tumor infiltration and remains &gt;0-≤5%;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No tumor infiltration that becomes ≤5%;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&gt;20% tumor infiltration that has &gt;0-≤5%</a:t>
                      </a:r>
                      <a:r>
                        <a:rPr lang="en-US" sz="24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Stable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DIsease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&gt;5% tumor infiltration that remains &gt; 5% tumor infiltration upon reassessment but not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CR, MD or PD 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33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27CB63-0A1F-D94C-8796-4164D8FF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5400" dirty="0"/>
              <a:t>Complications and late effects of neuroblastoma treatment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F70CC-EB52-A545-A174-DA01F7EB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843088"/>
            <a:ext cx="11610109" cy="5014912"/>
          </a:xfrm>
        </p:spPr>
        <p:txBody>
          <a:bodyPr/>
          <a:lstStyle/>
          <a:p>
            <a:r>
              <a:rPr lang="en-US" altLang="en-US" sz="3200" dirty="0"/>
              <a:t>Surgical: </a:t>
            </a:r>
          </a:p>
          <a:p>
            <a:pPr lvl="1"/>
            <a:r>
              <a:rPr lang="en-US" altLang="en-US" dirty="0"/>
              <a:t>Organ removal or damage (renal)</a:t>
            </a:r>
          </a:p>
          <a:p>
            <a:pPr lvl="1"/>
            <a:r>
              <a:rPr lang="en-US" altLang="en-US" dirty="0"/>
              <a:t>Neural damage</a:t>
            </a:r>
          </a:p>
          <a:p>
            <a:r>
              <a:rPr lang="en-US" altLang="en-US" sz="3200" dirty="0"/>
              <a:t>Radiation: </a:t>
            </a:r>
            <a:r>
              <a:rPr lang="en-US" altLang="en-US" sz="2400" dirty="0"/>
              <a:t>organ dysfunction (renal, heart, hepatic, lungs, ovaries, pituitary, neurocognitive), altered musculoskeletal growth, infertility; secondary malignancy</a:t>
            </a:r>
          </a:p>
          <a:p>
            <a:r>
              <a:rPr lang="en-US" altLang="en-US" sz="3200" dirty="0"/>
              <a:t>Chemotherapy: </a:t>
            </a:r>
            <a:r>
              <a:rPr lang="en-US" altLang="en-US" sz="2400" dirty="0"/>
              <a:t>Ototoxicity (platinum); Cardiac toxicity (anthracycline); Infertility (alkylator); Secondary malignancy (alkylator, etoposide)</a:t>
            </a:r>
          </a:p>
          <a:p>
            <a:r>
              <a:rPr lang="en-US" altLang="en-US" sz="3200" dirty="0"/>
              <a:t>Biologic therapy:  </a:t>
            </a:r>
            <a:r>
              <a:rPr lang="en-US" altLang="en-US" sz="2400" dirty="0"/>
              <a:t>Decreased bone density (isotretinoin)</a:t>
            </a:r>
          </a:p>
          <a:p>
            <a:r>
              <a:rPr lang="en-US" altLang="en-US" sz="3200" dirty="0"/>
              <a:t>Immunotherapy: </a:t>
            </a:r>
            <a:r>
              <a:rPr lang="en-US" altLang="en-US" sz="2400" dirty="0"/>
              <a:t>late effects </a:t>
            </a:r>
            <a:r>
              <a:rPr lang="en-US" altLang="en-US" sz="2400" dirty="0" err="1"/>
              <a:t>tbd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5548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/>
              <a:t>Pheochromocytoma and Paraganglioma (PPGLs)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2118233"/>
            <a:ext cx="1161010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728087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B034-8A57-744D-B420-FEEEEEE4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73787"/>
            <a:ext cx="1168326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dirty="0"/>
              <a:t>PPGLs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B9417-9CAD-0744-9C4F-C8505A7BB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5929"/>
            <a:ext cx="10615863" cy="4351338"/>
          </a:xfrm>
        </p:spPr>
        <p:txBody>
          <a:bodyPr>
            <a:noAutofit/>
          </a:bodyPr>
          <a:lstStyle/>
          <a:p>
            <a:r>
              <a:rPr lang="en-US" sz="3200" dirty="0"/>
              <a:t>Neuroendocrine tumors arising from chromaffin cells of either:</a:t>
            </a:r>
          </a:p>
          <a:p>
            <a:pPr lvl="1"/>
            <a:r>
              <a:rPr lang="en-US" sz="2800" dirty="0"/>
              <a:t>sympathetic tissue in adrenal or extra-adrenal abdominal locations (sympathetic PPGLs)</a:t>
            </a:r>
          </a:p>
          <a:p>
            <a:pPr lvl="2"/>
            <a:r>
              <a:rPr lang="en-US" sz="2200" dirty="0"/>
              <a:t>Aberrant secretion of norepinephrine and epinephrine</a:t>
            </a:r>
          </a:p>
          <a:p>
            <a:pPr lvl="2"/>
            <a:r>
              <a:rPr lang="en-US" sz="2200" dirty="0"/>
              <a:t>80% adrenal medulla</a:t>
            </a:r>
          </a:p>
          <a:p>
            <a:pPr lvl="2"/>
            <a:r>
              <a:rPr lang="en-US" sz="2200" dirty="0"/>
              <a:t>20% prevertebral and paravertebral sympathetic ganglia of the chest, abdomen, and pelvis </a:t>
            </a:r>
            <a:endParaRPr lang="en-US" sz="3000" dirty="0"/>
          </a:p>
          <a:p>
            <a:pPr lvl="1"/>
            <a:r>
              <a:rPr lang="en-US" sz="2800" dirty="0"/>
              <a:t>parasympathetic tissue in thorax or head and neck (parasympathetic PPGLs)</a:t>
            </a:r>
          </a:p>
          <a:p>
            <a:pPr lvl="2"/>
            <a:r>
              <a:rPr lang="en-US" sz="2200" dirty="0"/>
              <a:t>Rarely secrete catecholamines (4%)</a:t>
            </a:r>
          </a:p>
          <a:p>
            <a:pPr lvl="2"/>
            <a:r>
              <a:rPr lang="en-US" sz="2200" dirty="0"/>
              <a:t>Arise in the neck or at the base of the skull region along the glossopharyngeal and vagal nerves</a:t>
            </a:r>
          </a:p>
          <a:p>
            <a:r>
              <a:rPr lang="en-US" sz="3200" dirty="0"/>
              <a:t> 10% of pheochromocytomas and 25% of PGL are malignant</a:t>
            </a:r>
          </a:p>
        </p:txBody>
      </p:sp>
    </p:spTree>
    <p:extLst>
      <p:ext uri="{BB962C8B-B14F-4D97-AF65-F5344CB8AC3E}">
        <p14:creationId xmlns:p14="http://schemas.microsoft.com/office/powerpoint/2010/main" val="1246849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19C2-A611-8244-9A95-FEBA3C88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27381"/>
            <a:ext cx="11610109" cy="1325563"/>
          </a:xfrm>
        </p:spPr>
        <p:txBody>
          <a:bodyPr>
            <a:normAutofit/>
          </a:bodyPr>
          <a:lstStyle/>
          <a:p>
            <a:r>
              <a:rPr lang="en-US" sz="5400" dirty="0"/>
              <a:t>Molecular subtypes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40A8-923A-454A-92A9-C1E17519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771"/>
            <a:ext cx="9930063" cy="4351338"/>
          </a:xfrm>
        </p:spPr>
        <p:txBody>
          <a:bodyPr>
            <a:normAutofit/>
          </a:bodyPr>
          <a:lstStyle/>
          <a:p>
            <a:r>
              <a:rPr lang="en-US" b="1" dirty="0"/>
              <a:t>Pseudohypoxia</a:t>
            </a:r>
            <a:r>
              <a:rPr lang="en-US" dirty="0"/>
              <a:t>: mutations involving in overexpression of vascular endothelial growth factor (VEGF) and impaired DNA methylation leading to increased vascularization </a:t>
            </a:r>
          </a:p>
          <a:p>
            <a:r>
              <a:rPr lang="en-US" b="1" dirty="0" err="1"/>
              <a:t>Wnt</a:t>
            </a:r>
            <a:r>
              <a:rPr lang="en-US" b="1" dirty="0"/>
              <a:t>-signaling pathway: </a:t>
            </a:r>
            <a:r>
              <a:rPr lang="en-US" dirty="0"/>
              <a:t>activating mutations of </a:t>
            </a:r>
            <a:r>
              <a:rPr lang="en-US" dirty="0" err="1"/>
              <a:t>Wnt</a:t>
            </a:r>
            <a:r>
              <a:rPr lang="en-US" dirty="0"/>
              <a:t>-signaling pathway (</a:t>
            </a:r>
            <a:r>
              <a:rPr lang="en-US" dirty="0" err="1"/>
              <a:t>Wnt</a:t>
            </a:r>
            <a:r>
              <a:rPr lang="en-US" dirty="0"/>
              <a:t> receptor signaling and Hedgehog signaling)</a:t>
            </a:r>
          </a:p>
          <a:p>
            <a:pPr lvl="1"/>
            <a:r>
              <a:rPr lang="en-US" dirty="0"/>
              <a:t>secondary to somatic mutations of </a:t>
            </a:r>
            <a:r>
              <a:rPr lang="en-US" i="1" dirty="0"/>
              <a:t>CSDE1</a:t>
            </a:r>
            <a:r>
              <a:rPr lang="en-US" dirty="0"/>
              <a:t> (Cold shock domain containing E1) and </a:t>
            </a:r>
            <a:r>
              <a:rPr lang="en-US" i="1" dirty="0"/>
              <a:t>MAML3</a:t>
            </a:r>
            <a:r>
              <a:rPr lang="en-US" dirty="0"/>
              <a:t>(Mastermind like transcriptional coactivator 3) genes</a:t>
            </a:r>
          </a:p>
          <a:p>
            <a:r>
              <a:rPr lang="en-US" b="1" dirty="0"/>
              <a:t>Kinase-signaling pathway: </a:t>
            </a:r>
            <a:r>
              <a:rPr lang="en-US" dirty="0"/>
              <a:t>abnormal activation of kinase signaling through PI3Kinase/AKT, RAS/RAF/ERK, and mTOR pathways</a:t>
            </a:r>
          </a:p>
        </p:txBody>
      </p:sp>
    </p:spTree>
    <p:extLst>
      <p:ext uri="{BB962C8B-B14F-4D97-AF65-F5344CB8AC3E}">
        <p14:creationId xmlns:p14="http://schemas.microsoft.com/office/powerpoint/2010/main" val="2625561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3416-BDE4-064C-8327-4EDBD224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-165227"/>
            <a:ext cx="11610109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Biochemical phenotypes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D047-590A-004F-A1FD-B6435EDE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9930063" cy="5779008"/>
          </a:xfrm>
        </p:spPr>
        <p:txBody>
          <a:bodyPr>
            <a:normAutofit fontScale="32500" lnSpcReduction="20000"/>
          </a:bodyPr>
          <a:lstStyle/>
          <a:p>
            <a:r>
              <a:rPr lang="en-US" sz="9200" dirty="0"/>
              <a:t>Noradrenergic</a:t>
            </a:r>
          </a:p>
          <a:p>
            <a:pPr lvl="1"/>
            <a:r>
              <a:rPr lang="en-US" sz="7400" dirty="0"/>
              <a:t>Elevated norepinephrine/normetanephrine levels; molecularly classified as molecular pseudohypoxia-related tumors </a:t>
            </a:r>
          </a:p>
          <a:p>
            <a:pPr lvl="1"/>
            <a:r>
              <a:rPr lang="en-US" sz="7400" dirty="0"/>
              <a:t>Germline von Hippel-Lindau (VHL), succinate dehydrogenase (SDH) type A, B, C, or D, fumarate hydratase (FH), malate dehydrogenase type 2 (MDH2), and endothelial pas domain protein 1 (also known as hypoxia-inducible factor type 2A) (EPAS1/HIF2A) genes. </a:t>
            </a:r>
          </a:p>
          <a:p>
            <a:r>
              <a:rPr lang="en-US" sz="9200" dirty="0"/>
              <a:t>Adrenergic</a:t>
            </a:r>
          </a:p>
          <a:p>
            <a:pPr lvl="1"/>
            <a:r>
              <a:rPr lang="en-US" sz="7400" dirty="0"/>
              <a:t>Secrete </a:t>
            </a:r>
            <a:r>
              <a:rPr lang="en-US" sz="7400" dirty="0" err="1"/>
              <a:t>metanephrine</a:t>
            </a:r>
            <a:r>
              <a:rPr lang="en-US" sz="7400" dirty="0"/>
              <a:t>; molecularly classified as kinase signaling-related tumors </a:t>
            </a:r>
          </a:p>
          <a:p>
            <a:pPr lvl="1"/>
            <a:r>
              <a:rPr lang="en-US" sz="7400" dirty="0"/>
              <a:t>Located in adrenal</a:t>
            </a:r>
          </a:p>
          <a:p>
            <a:pPr lvl="1"/>
            <a:r>
              <a:rPr lang="en-US" sz="7400" dirty="0"/>
              <a:t>Germline mutations in </a:t>
            </a:r>
            <a:r>
              <a:rPr lang="en-US" sz="7400" i="1" dirty="0"/>
              <a:t>RET,</a:t>
            </a:r>
            <a:r>
              <a:rPr lang="en-US" sz="7400" dirty="0"/>
              <a:t> </a:t>
            </a:r>
            <a:r>
              <a:rPr lang="en-US" sz="7400" i="1" dirty="0"/>
              <a:t>NF1, or</a:t>
            </a:r>
            <a:r>
              <a:rPr lang="en-US" sz="7400" dirty="0"/>
              <a:t> TMEM127</a:t>
            </a:r>
          </a:p>
          <a:p>
            <a:r>
              <a:rPr lang="en-US" sz="9200" dirty="0"/>
              <a:t>Dopaminergic</a:t>
            </a:r>
          </a:p>
          <a:p>
            <a:pPr lvl="1"/>
            <a:r>
              <a:rPr lang="en-US" sz="7400" dirty="0"/>
              <a:t>Secrete dopamine with or without mild increase in norepinephrine (normetanephrine) </a:t>
            </a:r>
          </a:p>
          <a:p>
            <a:pPr lvl="1"/>
            <a:r>
              <a:rPr lang="en-US" sz="7400" dirty="0"/>
              <a:t>Head and Neck PPGLs </a:t>
            </a:r>
          </a:p>
          <a:p>
            <a:pPr lvl="1"/>
            <a:r>
              <a:rPr lang="en-US" sz="7400" dirty="0"/>
              <a:t>Metastatic disease, especially related to germline </a:t>
            </a:r>
            <a:r>
              <a:rPr lang="en-US" sz="7400" i="1" dirty="0"/>
              <a:t>SDHB</a:t>
            </a:r>
            <a:r>
              <a:rPr lang="en-US" sz="7400" dirty="0"/>
              <a:t> and </a:t>
            </a:r>
            <a:r>
              <a:rPr lang="en-US" sz="7400" i="1" dirty="0"/>
              <a:t>SDHD</a:t>
            </a:r>
            <a:r>
              <a:rPr lang="en-US" sz="7400" dirty="0"/>
              <a:t> mutations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43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075817"/>
            <a:ext cx="1161010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00004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85DD-B5C7-4838-B2C0-CA2D921A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06133"/>
            <a:ext cx="11610109" cy="1325563"/>
          </a:xfrm>
        </p:spPr>
        <p:txBody>
          <a:bodyPr/>
          <a:lstStyle/>
          <a:p>
            <a:r>
              <a:rPr lang="en-US" altLang="en-US" sz="5400" dirty="0" err="1"/>
              <a:t>Neuroblastic</a:t>
            </a:r>
            <a:r>
              <a:rPr lang="en-US" altLang="en-US" sz="5400" dirty="0"/>
              <a:t> Tumors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C5EC-424D-4808-B872-FD083343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04405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Embryonal malignancy originating from neural crest tissue of the sympathetic nervous system</a:t>
            </a:r>
          </a:p>
          <a:p>
            <a:r>
              <a:rPr lang="en-US" altLang="en-US" sz="3200" dirty="0"/>
              <a:t>Encompasses a spectrum of tumors characterized by varying levels of neuronal differentiation: </a:t>
            </a:r>
          </a:p>
          <a:p>
            <a:pPr lvl="1"/>
            <a:r>
              <a:rPr lang="en-US" altLang="en-US" sz="2800" dirty="0"/>
              <a:t>Ganglioneuroma</a:t>
            </a:r>
          </a:p>
          <a:p>
            <a:pPr lvl="1"/>
            <a:r>
              <a:rPr lang="en-US" altLang="en-US" sz="2800" dirty="0" err="1"/>
              <a:t>Ganglioneuroblastoma</a:t>
            </a:r>
            <a:r>
              <a:rPr lang="en-US" altLang="en-US" sz="2800" dirty="0"/>
              <a:t> (nodular vs. intermixed)</a:t>
            </a:r>
          </a:p>
          <a:p>
            <a:pPr lvl="1"/>
            <a:r>
              <a:rPr lang="en-US" altLang="en-US" sz="2800" dirty="0"/>
              <a:t>Neuroblastoma</a:t>
            </a:r>
          </a:p>
          <a:p>
            <a:r>
              <a:rPr lang="en-US" altLang="en-US" sz="3200" dirty="0"/>
              <a:t>Heterogenous clinical course ranging</a:t>
            </a:r>
            <a:r>
              <a:rPr lang="en-US" altLang="en-US" sz="2800" dirty="0"/>
              <a:t> </a:t>
            </a:r>
            <a:r>
              <a:rPr lang="en-US" altLang="en-US" sz="3200" dirty="0"/>
              <a:t>from spontaneous regression to highly aggressive disease with fatal 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F608-302F-0F42-854D-4675CF90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82245"/>
            <a:ext cx="11610109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Epidemiology and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4831-48DB-164E-8860-E79555349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010"/>
            <a:ext cx="10515600" cy="5582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500" dirty="0"/>
              <a:t>Rare tumor</a:t>
            </a:r>
          </a:p>
          <a:p>
            <a:pPr lvl="1"/>
            <a:r>
              <a:rPr lang="en-US" sz="2800" dirty="0"/>
              <a:t>Annual incidence approximately 0.8 per 100,000 person-years</a:t>
            </a:r>
          </a:p>
          <a:p>
            <a:r>
              <a:rPr lang="en-US" sz="3500" dirty="0"/>
              <a:t>At least 40% associated w/ genetic predisposition (as much as 80% of pediatric patients)</a:t>
            </a:r>
          </a:p>
          <a:p>
            <a:pPr lvl="1"/>
            <a:r>
              <a:rPr lang="en-US" sz="2800" dirty="0"/>
              <a:t>At least 20 known susceptibility genes</a:t>
            </a:r>
          </a:p>
          <a:p>
            <a:r>
              <a:rPr lang="en-US" sz="3500" dirty="0"/>
              <a:t>Genetic testing should be performed in pediatric patients</a:t>
            </a:r>
          </a:p>
          <a:p>
            <a:r>
              <a:rPr lang="en-US" sz="3500" dirty="0"/>
              <a:t>Independent risk factors for metastatic disease: </a:t>
            </a:r>
          </a:p>
          <a:p>
            <a:pPr lvl="1"/>
            <a:r>
              <a:rPr lang="en-US" sz="2800" dirty="0"/>
              <a:t>Presence of </a:t>
            </a:r>
            <a:r>
              <a:rPr lang="en-US" sz="2800" i="1" dirty="0"/>
              <a:t>SDHB</a:t>
            </a:r>
            <a:r>
              <a:rPr lang="en-US" sz="2800" dirty="0"/>
              <a:t> germline mutation</a:t>
            </a:r>
          </a:p>
          <a:p>
            <a:pPr lvl="1"/>
            <a:r>
              <a:rPr lang="en-US" sz="2800" dirty="0"/>
              <a:t>Extra-adrenal location</a:t>
            </a:r>
          </a:p>
          <a:p>
            <a:pPr lvl="1"/>
            <a:r>
              <a:rPr lang="en-US" sz="2800" dirty="0"/>
              <a:t>Size of primary tumor &gt; 5 cm (in </a:t>
            </a:r>
            <a:r>
              <a:rPr lang="en-US" sz="2800" i="1" dirty="0"/>
              <a:t>SDHB</a:t>
            </a:r>
            <a:r>
              <a:rPr lang="en-US" sz="2800" dirty="0"/>
              <a:t>-related PPGLs over 3.5 cm),</a:t>
            </a:r>
          </a:p>
          <a:p>
            <a:pPr lvl="1"/>
            <a:r>
              <a:rPr lang="en-US" sz="2800" dirty="0"/>
              <a:t>Younger age of initial diagnosis</a:t>
            </a:r>
          </a:p>
          <a:p>
            <a:pPr lvl="1"/>
            <a:r>
              <a:rPr lang="en-US" sz="2800" dirty="0"/>
              <a:t>Elevated 3-methoxytyramine (MT) levels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17351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752473"/>
            <a:ext cx="1161010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244763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D174-1A57-A248-A7EF-312EEFD9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Imaging Modalities Utilized for 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CF06-D7F1-CB41-AFD6-42C7F41F1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Diagnosis based on documentation of catecholamine excess by biochemical testing and localization of the tumor by CT or MRI</a:t>
            </a:r>
          </a:p>
          <a:p>
            <a:r>
              <a:rPr lang="en-US" sz="3200" dirty="0"/>
              <a:t>Measurements of fractionated </a:t>
            </a:r>
            <a:r>
              <a:rPr lang="en-US" sz="3200" dirty="0" err="1"/>
              <a:t>metanephrine</a:t>
            </a:r>
            <a:r>
              <a:rPr lang="en-US" sz="3200" dirty="0"/>
              <a:t> (i.e. normetanephrine and </a:t>
            </a:r>
            <a:r>
              <a:rPr lang="en-US" sz="3200" dirty="0" err="1"/>
              <a:t>metanephrine</a:t>
            </a:r>
            <a:r>
              <a:rPr lang="en-US" sz="3200" dirty="0"/>
              <a:t> measured separately) in urine or plasma </a:t>
            </a:r>
          </a:p>
          <a:p>
            <a:r>
              <a:rPr lang="en-US" sz="3200" baseline="30000" dirty="0"/>
              <a:t>18</a:t>
            </a:r>
            <a:r>
              <a:rPr lang="en-US" sz="3200" dirty="0"/>
              <a:t>F-FDOPA or </a:t>
            </a:r>
            <a:r>
              <a:rPr lang="en-US" sz="3200" baseline="30000" dirty="0"/>
              <a:t>68</a:t>
            </a:r>
            <a:r>
              <a:rPr lang="en-US" sz="3200" dirty="0"/>
              <a:t>Ga DOTATATE scanning is preferred functional modality for metastatic disease; or (18)F-FDG PET </a:t>
            </a:r>
          </a:p>
          <a:p>
            <a:pPr lvl="1"/>
            <a:r>
              <a:rPr lang="en-US" sz="2800" dirty="0"/>
              <a:t>metastasize to lungs, liver, bones, and lymph nodes</a:t>
            </a:r>
          </a:p>
          <a:p>
            <a:r>
              <a:rPr lang="en-US" sz="3200" dirty="0"/>
              <a:t>(123)I-MIBG SPECT if considering MIBG therapy for metastatic disease</a:t>
            </a:r>
          </a:p>
        </p:txBody>
      </p:sp>
    </p:spTree>
    <p:extLst>
      <p:ext uri="{BB962C8B-B14F-4D97-AF65-F5344CB8AC3E}">
        <p14:creationId xmlns:p14="http://schemas.microsoft.com/office/powerpoint/2010/main" val="799547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987C-EEF5-874B-AC5E-949F69F0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Clinical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9664-7469-B944-9F73-C14438DFB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926"/>
            <a:ext cx="10515600" cy="4973907"/>
          </a:xfrm>
        </p:spPr>
        <p:txBody>
          <a:bodyPr>
            <a:normAutofit/>
          </a:bodyPr>
          <a:lstStyle/>
          <a:p>
            <a:r>
              <a:rPr lang="en-US" sz="3200" dirty="0"/>
              <a:t>Pain or nerve paralysis (head and neck)</a:t>
            </a:r>
          </a:p>
          <a:p>
            <a:r>
              <a:rPr lang="en-US" sz="3200" dirty="0"/>
              <a:t>Catecholamine release</a:t>
            </a:r>
          </a:p>
          <a:p>
            <a:pPr lvl="1"/>
            <a:r>
              <a:rPr lang="en-US" sz="2800" dirty="0"/>
              <a:t>Classic symptom triad of headache, diaphoresis and tachycardia in the setting of hypertension. </a:t>
            </a:r>
          </a:p>
          <a:p>
            <a:pPr lvl="1"/>
            <a:r>
              <a:rPr lang="en-US" sz="2800" dirty="0"/>
              <a:t>Hypertension is the most common sign and may be sustained or paroxysmal</a:t>
            </a:r>
          </a:p>
          <a:p>
            <a:pPr lvl="1"/>
            <a:r>
              <a:rPr lang="en-US" sz="2800" dirty="0"/>
              <a:t>Headache occurs in up to 90% of patients </a:t>
            </a:r>
          </a:p>
          <a:p>
            <a:pPr lvl="1"/>
            <a:r>
              <a:rPr lang="en-US" sz="2800" dirty="0"/>
              <a:t>Hypotension (excessive stimulation of beta adrenoreceptors by elevated levels of epinephrine), postural hypotension or alternating episodes of high and low blood pressure can also occur</a:t>
            </a:r>
          </a:p>
          <a:p>
            <a:pPr lvl="1"/>
            <a:r>
              <a:rPr lang="en-US" sz="2800" dirty="0"/>
              <a:t>Anxiety, panic attacks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14303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789049"/>
            <a:ext cx="1161010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Management and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A9FA65-FD00-A641-8C92-9D74DB84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9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489C-FCC4-994F-ADF7-4FB173AD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6"/>
            <a:ext cx="10515600" cy="813970"/>
          </a:xfrm>
        </p:spPr>
        <p:txBody>
          <a:bodyPr>
            <a:noAutofit/>
          </a:bodyPr>
          <a:lstStyle/>
          <a:p>
            <a:r>
              <a:rPr lang="en-US" sz="5400" dirty="0"/>
              <a:t>Treatment for localized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5F9A-AFC7-984C-AA0F-68C5B05C1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2" y="1272171"/>
            <a:ext cx="10515600" cy="4351338"/>
          </a:xfrm>
        </p:spPr>
        <p:txBody>
          <a:bodyPr/>
          <a:lstStyle/>
          <a:p>
            <a:r>
              <a:rPr lang="en-US" sz="3200" dirty="0"/>
              <a:t>Surgical resection of the tumor</a:t>
            </a:r>
          </a:p>
          <a:p>
            <a:r>
              <a:rPr lang="en-US" sz="3200" dirty="0"/>
              <a:t>Pre-operative medical management</a:t>
            </a:r>
          </a:p>
          <a:p>
            <a:pPr lvl="1"/>
            <a:r>
              <a:rPr lang="en-US" sz="2800" dirty="0"/>
              <a:t>antihypertensive medications, preferentially alpha- followed by beta-adrenoceptor blockade for 7-14 days to prevent perioperative cardiovascular complications</a:t>
            </a:r>
          </a:p>
          <a:p>
            <a:pPr lvl="1"/>
            <a:r>
              <a:rPr lang="en-US" sz="2800" dirty="0"/>
              <a:t>maximize water and salt intake to maintain adequate intravascular volume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047240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F561-49AF-E847-8ED0-375804B7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39" y="109093"/>
            <a:ext cx="11610109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Treatment for metastatic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1AE5-C63B-8846-B4C8-55E6DC88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95"/>
            <a:ext cx="10515600" cy="4351338"/>
          </a:xfrm>
        </p:spPr>
        <p:txBody>
          <a:bodyPr/>
          <a:lstStyle/>
          <a:p>
            <a:r>
              <a:rPr lang="en-US" sz="3200" dirty="0"/>
              <a:t>Metastatic or unresectable disease carries very poor prognosis</a:t>
            </a:r>
          </a:p>
          <a:p>
            <a:r>
              <a:rPr lang="en-US" sz="3200" dirty="0"/>
              <a:t>Chemotherapy (cyclophosphamide, vincristine, and dacarbazine)</a:t>
            </a:r>
          </a:p>
          <a:p>
            <a:r>
              <a:rPr lang="en-US" sz="3200" dirty="0"/>
              <a:t>Molecularly targeted therapy: sunitinib (tyrosine kinase inhibitor) and </a:t>
            </a:r>
            <a:r>
              <a:rPr lang="en-US" sz="3200" dirty="0" err="1"/>
              <a:t>everolimus</a:t>
            </a:r>
            <a:r>
              <a:rPr lang="en-US" sz="3200" dirty="0"/>
              <a:t> (mTOR inhibitor)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84897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F9BB-92D9-0C4C-B47F-8BCAB482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50809"/>
            <a:ext cx="11610109" cy="1325563"/>
          </a:xfrm>
        </p:spPr>
        <p:txBody>
          <a:bodyPr/>
          <a:lstStyle/>
          <a:p>
            <a:r>
              <a:rPr lang="en-US" sz="5400" dirty="0"/>
              <a:t>Role of Radioisotope therapy for Neuroblastoma and PPGLs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3E58-CD32-ED4A-AD70-13A98AA7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497009"/>
            <a:ext cx="11610109" cy="4351338"/>
          </a:xfrm>
        </p:spPr>
        <p:txBody>
          <a:bodyPr/>
          <a:lstStyle/>
          <a:p>
            <a:r>
              <a:rPr lang="en-US" baseline="30000" dirty="0"/>
              <a:t>131</a:t>
            </a:r>
            <a:r>
              <a:rPr lang="en-US" dirty="0"/>
              <a:t>I-MIBG therapy </a:t>
            </a:r>
          </a:p>
          <a:p>
            <a:pPr lvl="1"/>
            <a:r>
              <a:rPr lang="en-US" dirty="0"/>
              <a:t>Used since 1980’s for treatment of relapsed and refractory NBL and PPGLs</a:t>
            </a:r>
          </a:p>
          <a:p>
            <a:pPr lvl="1"/>
            <a:r>
              <a:rPr lang="en-US" dirty="0"/>
              <a:t>Several trials demonstrated safety/efficacy (mostly through NANT and COG)</a:t>
            </a:r>
          </a:p>
          <a:p>
            <a:pPr lvl="1"/>
            <a:r>
              <a:rPr lang="en-US" dirty="0"/>
              <a:t>Phase 3 randomized trial evaluating upfront treatment with </a:t>
            </a:r>
            <a:r>
              <a:rPr lang="en-US" baseline="30000" dirty="0"/>
              <a:t>131</a:t>
            </a:r>
            <a:r>
              <a:rPr lang="en-US" dirty="0"/>
              <a:t>I-MIBG therapy for high-risk neuroblastoma currently enrolling</a:t>
            </a:r>
          </a:p>
          <a:p>
            <a:pPr lvl="1"/>
            <a:r>
              <a:rPr lang="en-US" dirty="0"/>
              <a:t>Current focus for relapsed/refractory disease: combinations with novel agents</a:t>
            </a:r>
          </a:p>
          <a:p>
            <a:r>
              <a:rPr lang="en-US" dirty="0"/>
              <a:t>Lu 177 </a:t>
            </a:r>
            <a:r>
              <a:rPr lang="en-US" dirty="0" err="1"/>
              <a:t>Dotatate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Radiolabeled somatostatin analog </a:t>
            </a:r>
          </a:p>
          <a:p>
            <a:pPr lvl="1"/>
            <a:r>
              <a:rPr lang="en-US" dirty="0"/>
              <a:t>FDA approved in 2018 for treatment of somatostatin receptor-positive </a:t>
            </a:r>
            <a:r>
              <a:rPr lang="en-US" dirty="0" err="1"/>
              <a:t>gastroenteropancreatic</a:t>
            </a:r>
            <a:r>
              <a:rPr lang="en-US" dirty="0"/>
              <a:t> neuroendocrine tumors (GEP-NETs)</a:t>
            </a:r>
          </a:p>
          <a:p>
            <a:pPr lvl="2"/>
            <a:r>
              <a:rPr lang="en-US" dirty="0"/>
              <a:t>Approval based on randomized controlled trial of Lu 177 </a:t>
            </a:r>
            <a:r>
              <a:rPr lang="en-US" dirty="0" err="1"/>
              <a:t>Dotatate</a:t>
            </a:r>
            <a:r>
              <a:rPr lang="en-US" dirty="0"/>
              <a:t> vs. high dose long acting octreotide</a:t>
            </a:r>
          </a:p>
          <a:p>
            <a:pPr lvl="3"/>
            <a:r>
              <a:rPr lang="en-US" dirty="0"/>
              <a:t>median PFS was not reached for lutetium Lu 177 </a:t>
            </a:r>
            <a:r>
              <a:rPr lang="en-US" dirty="0" err="1"/>
              <a:t>dotatate</a:t>
            </a:r>
            <a:r>
              <a:rPr lang="en-US" dirty="0"/>
              <a:t> and was 8.5 months in the high-dose long-acting octreotide arm </a:t>
            </a:r>
          </a:p>
        </p:txBody>
      </p:sp>
    </p:spTree>
    <p:extLst>
      <p:ext uri="{BB962C8B-B14F-4D97-AF65-F5344CB8AC3E}">
        <p14:creationId xmlns:p14="http://schemas.microsoft.com/office/powerpoint/2010/main" val="2822985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6653-D094-4FA8-8395-C8082766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Good Luck!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B012-FFA2-41C0-AF2D-EEA1826B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2407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A95E-C56B-2845-B3B5-C58FF1CE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/>
              <a:t>Pathologic features of </a:t>
            </a:r>
            <a:r>
              <a:rPr lang="en-US" altLang="en-US" sz="5400" dirty="0" err="1"/>
              <a:t>neuroblastic</a:t>
            </a:r>
            <a:r>
              <a:rPr lang="en-US" altLang="en-US" sz="5400" dirty="0"/>
              <a:t> tumors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F034-3415-4242-949A-7BBA5A8E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2017352"/>
            <a:ext cx="11610109" cy="4351338"/>
          </a:xfrm>
        </p:spPr>
        <p:txBody>
          <a:bodyPr/>
          <a:lstStyle/>
          <a:p>
            <a:r>
              <a:rPr lang="en-US" altLang="en-US" sz="3200" dirty="0"/>
              <a:t>Small, round, blue cell tumors</a:t>
            </a:r>
          </a:p>
          <a:p>
            <a:r>
              <a:rPr lang="en-US" altLang="en-US" sz="3200" dirty="0"/>
              <a:t> Homer-Wright rosette patterns: tumor cells around neuropil</a:t>
            </a:r>
          </a:p>
          <a:p>
            <a:r>
              <a:rPr lang="en-US" altLang="en-US" sz="3200" dirty="0"/>
              <a:t>Ganglioneuroma, </a:t>
            </a:r>
            <a:r>
              <a:rPr lang="en-US" altLang="en-US" sz="3200" dirty="0" err="1"/>
              <a:t>ganglioneuroblastoma</a:t>
            </a:r>
            <a:r>
              <a:rPr lang="en-US" altLang="en-US" sz="3200" dirty="0"/>
              <a:t>, neuroblastoma</a:t>
            </a:r>
          </a:p>
          <a:p>
            <a:pPr lvl="1"/>
            <a:r>
              <a:rPr lang="en-US" altLang="en-US" sz="3200" dirty="0"/>
              <a:t>Varying degree of neuronal maturation</a:t>
            </a:r>
          </a:p>
          <a:p>
            <a:pPr lvl="1"/>
            <a:r>
              <a:rPr lang="en-US" altLang="en-US" sz="3200" dirty="0"/>
              <a:t>Varying degree of mitosis and </a:t>
            </a:r>
            <a:r>
              <a:rPr lang="en-US" altLang="en-US" sz="3200" dirty="0" err="1"/>
              <a:t>karyorrhexis</a:t>
            </a:r>
            <a:r>
              <a:rPr lang="en-US" altLang="en-US" sz="3200" dirty="0"/>
              <a:t> </a:t>
            </a:r>
          </a:p>
          <a:p>
            <a:pPr lvl="1"/>
            <a:r>
              <a:rPr lang="en-US" altLang="en-US" sz="3200" dirty="0"/>
              <a:t>Varying degree of </a:t>
            </a:r>
            <a:r>
              <a:rPr lang="en-US" altLang="en-US" sz="3200" dirty="0" err="1"/>
              <a:t>Schwannian</a:t>
            </a:r>
            <a:r>
              <a:rPr lang="en-US" altLang="en-US" sz="3200" dirty="0"/>
              <a:t> stroma intermixed with tumor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4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1AD3-E22A-E148-82F0-D9081E1D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54770"/>
            <a:ext cx="11610109" cy="1325563"/>
          </a:xfrm>
        </p:spPr>
        <p:txBody>
          <a:bodyPr/>
          <a:lstStyle/>
          <a:p>
            <a:r>
              <a:rPr lang="en-US" sz="5400" dirty="0"/>
              <a:t>Pathology of Neuroblastoma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91AB-D3FD-CF42-BEF5-35B25009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C81A7279-6576-3248-A7E8-5140F1729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40388"/>
              </p:ext>
            </p:extLst>
          </p:nvPr>
        </p:nvGraphicFramePr>
        <p:xfrm>
          <a:off x="1771656" y="1654681"/>
          <a:ext cx="3429000" cy="210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Slide" r:id="rId3" imgW="16732250" imgH="11137900" progId="">
                  <p:embed/>
                </p:oleObj>
              </mc:Choice>
              <mc:Fallback>
                <p:oleObj name="Slide" r:id="rId3" imgW="16732250" imgH="11137900" progId="">
                  <p:embed/>
                  <p:pic>
                    <p:nvPicPr>
                      <p:cNvPr id="26626" name="Object 10">
                        <a:extLst>
                          <a:ext uri="{FF2B5EF4-FFF2-40B4-BE49-F238E27FC236}">
                            <a16:creationId xmlns:a16="http://schemas.microsoft.com/office/drawing/2014/main" id="{45600388-A2EC-ED4F-8F3E-8FD947CED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6" y="1654681"/>
                        <a:ext cx="3429000" cy="2109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45BEC552-AB30-3B47-ABD4-CE9B8FC49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83" y="1600201"/>
            <a:ext cx="39243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04">
            <a:extLst>
              <a:ext uri="{FF2B5EF4-FFF2-40B4-BE49-F238E27FC236}">
                <a16:creationId xmlns:a16="http://schemas.microsoft.com/office/drawing/2014/main" id="{8F3A72FA-E67A-C447-8F2B-FFB4586D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1" y="4001294"/>
            <a:ext cx="30480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26FD71B3-7B21-A64F-A64C-BBFBC37A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56" y="1520184"/>
            <a:ext cx="16001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dirty="0">
                <a:latin typeface="+mj-lt"/>
                <a:ea typeface="ＭＳ Ｐゴシック" pitchFamily="28" charset="-128"/>
                <a:cs typeface="ＭＳ Ｐゴシック" charset="0"/>
              </a:rPr>
              <a:t>Differentiating histology, Low MKI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BCB9726-A075-034F-84BB-2FFC9ED8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1528764"/>
            <a:ext cx="2871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dirty="0">
                <a:latin typeface="+mj-lt"/>
                <a:ea typeface="ＭＳ Ｐゴシック" pitchFamily="28" charset="-128"/>
                <a:cs typeface="ＭＳ Ｐゴシック" charset="0"/>
              </a:rPr>
              <a:t>Poorly differentiated histology, Low MKI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4E88076-750D-D442-AA0A-D34C3929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18702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dirty="0">
                <a:latin typeface="+mj-lt"/>
                <a:ea typeface="ＭＳ Ｐゴシック" pitchFamily="28" charset="-128"/>
                <a:cs typeface="ＭＳ Ｐゴシック" charset="0"/>
              </a:rPr>
              <a:t>Undifferentiated histology,  High MKI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E944B07-555A-BF4E-AEFB-5CBF7578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70" y="3947925"/>
            <a:ext cx="3105151" cy="241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520A0F7C-3648-9A40-B447-914EE1BC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20" y="4118125"/>
            <a:ext cx="2057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+mj-lt"/>
              </a:rPr>
              <a:t>Homer-Wright rosette patterns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D8B85-A9BB-4B12-8159-9396BB93BF26}"/>
              </a:ext>
            </a:extLst>
          </p:cNvPr>
          <p:cNvSpPr/>
          <p:nvPr/>
        </p:nvSpPr>
        <p:spPr>
          <a:xfrm>
            <a:off x="6346159" y="6339499"/>
            <a:ext cx="2976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Images courtesy of Julie Park, MD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4580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1143-7EDF-AF4C-BFFC-B5059D6C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39" y="-77791"/>
            <a:ext cx="11610109" cy="1325563"/>
          </a:xfrm>
        </p:spPr>
        <p:txBody>
          <a:bodyPr/>
          <a:lstStyle/>
          <a:p>
            <a:r>
              <a:rPr lang="en-US" sz="5400" dirty="0"/>
              <a:t>Molecular drivers of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393-E176-B944-AF2E-FEE6031AA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247772"/>
            <a:ext cx="11610109" cy="5295903"/>
          </a:xfrm>
        </p:spPr>
        <p:txBody>
          <a:bodyPr/>
          <a:lstStyle/>
          <a:p>
            <a:r>
              <a:rPr lang="en-US" sz="3200" dirty="0"/>
              <a:t>Aberrant telomere maintenance leads to aggressive phenotype</a:t>
            </a:r>
          </a:p>
          <a:p>
            <a:pPr lvl="1"/>
            <a:r>
              <a:rPr lang="en-US" sz="2800" dirty="0"/>
              <a:t>MYC driven tumors: </a:t>
            </a:r>
            <a:r>
              <a:rPr lang="en-US" sz="2800" i="1" dirty="0"/>
              <a:t>NMYC</a:t>
            </a:r>
            <a:r>
              <a:rPr lang="en-US" sz="2800" dirty="0"/>
              <a:t> amplification, NMYC overexpression and MYC overexpression </a:t>
            </a:r>
          </a:p>
          <a:p>
            <a:pPr lvl="2"/>
            <a:r>
              <a:rPr lang="en-US" sz="2200" dirty="0"/>
              <a:t>20% of </a:t>
            </a:r>
            <a:r>
              <a:rPr lang="en-US" sz="2200" dirty="0" err="1"/>
              <a:t>neuroblastic</a:t>
            </a:r>
            <a:r>
              <a:rPr lang="en-US" sz="2200" dirty="0"/>
              <a:t> tumors</a:t>
            </a:r>
          </a:p>
          <a:p>
            <a:pPr lvl="1"/>
            <a:r>
              <a:rPr lang="en-US" altLang="en-US" sz="2800" dirty="0"/>
              <a:t>Inactivating mutations in </a:t>
            </a:r>
            <a:r>
              <a:rPr lang="en-US" altLang="en-US" sz="2800" i="1" dirty="0"/>
              <a:t>ATRX</a:t>
            </a:r>
            <a:r>
              <a:rPr lang="en-US" altLang="en-US" sz="2800" dirty="0"/>
              <a:t>  (alpha thalassemia/mental retardation syndrome X linked) chromatin remodeling gene</a:t>
            </a:r>
          </a:p>
          <a:p>
            <a:pPr lvl="2"/>
            <a:r>
              <a:rPr lang="en-US" altLang="en-US" sz="2200" dirty="0"/>
              <a:t>Exclusive of </a:t>
            </a:r>
            <a:r>
              <a:rPr lang="en-US" altLang="en-US" sz="2200" i="1" dirty="0"/>
              <a:t>MYCN</a:t>
            </a:r>
            <a:r>
              <a:rPr lang="en-US" altLang="en-US" sz="2200" dirty="0"/>
              <a:t> amplification</a:t>
            </a:r>
          </a:p>
          <a:p>
            <a:pPr lvl="2"/>
            <a:r>
              <a:rPr lang="en-US" altLang="en-US" sz="2200" dirty="0"/>
              <a:t>Activates alternative lengthening of telomeres (ALT) pathway</a:t>
            </a:r>
          </a:p>
          <a:p>
            <a:pPr lvl="2"/>
            <a:r>
              <a:rPr lang="en-US" altLang="en-US" sz="2200" dirty="0"/>
              <a:t>Majority are &gt; 5 years of age</a:t>
            </a:r>
          </a:p>
          <a:p>
            <a:pPr lvl="1"/>
            <a:r>
              <a:rPr lang="en-US" altLang="en-US" sz="2800" dirty="0"/>
              <a:t>Activating rearrangements in TERT (telomerase reverse transcriptase)</a:t>
            </a:r>
          </a:p>
          <a:p>
            <a:pPr lvl="2"/>
            <a:r>
              <a:rPr lang="en-US" altLang="en-US" sz="2200" dirty="0"/>
              <a:t>Exclusive of MYCN and ATRX mutations</a:t>
            </a:r>
          </a:p>
          <a:p>
            <a:pPr lvl="2"/>
            <a:r>
              <a:rPr lang="en-US" altLang="en-US" sz="2200" dirty="0"/>
              <a:t>13% of </a:t>
            </a:r>
            <a:r>
              <a:rPr lang="en-US" altLang="en-US" sz="2200" dirty="0" err="1"/>
              <a:t>neuroblastic</a:t>
            </a:r>
            <a:r>
              <a:rPr lang="en-US" altLang="en-US" sz="2200" dirty="0"/>
              <a:t> tumors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5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6443-9CF9-8E49-BBBF-6D62F135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7958"/>
            <a:ext cx="11610109" cy="1325563"/>
          </a:xfrm>
        </p:spPr>
        <p:txBody>
          <a:bodyPr/>
          <a:lstStyle/>
          <a:p>
            <a:r>
              <a:rPr lang="en-US" altLang="en-US" sz="5400" dirty="0"/>
              <a:t>Somatic genetic profiles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37608-F09B-A749-9463-5F3AA66E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511305"/>
            <a:ext cx="11610109" cy="4975224"/>
          </a:xfrm>
        </p:spPr>
        <p:txBody>
          <a:bodyPr/>
          <a:lstStyle/>
          <a:p>
            <a:r>
              <a:rPr lang="en-US" altLang="en-US" sz="3600" dirty="0"/>
              <a:t>Two broad patterns of chromosomal changes </a:t>
            </a:r>
          </a:p>
          <a:p>
            <a:pPr lvl="1"/>
            <a:r>
              <a:rPr lang="en-US" altLang="en-US" sz="3200" dirty="0"/>
              <a:t>whole chromosomal gains, lack of structural changes and </a:t>
            </a:r>
            <a:r>
              <a:rPr lang="en-US" altLang="en-US" sz="3200" b="1" dirty="0" err="1"/>
              <a:t>hyperdipolid</a:t>
            </a:r>
            <a:r>
              <a:rPr lang="en-US" altLang="en-US" sz="3200" b="1" dirty="0"/>
              <a:t> DNA content </a:t>
            </a:r>
          </a:p>
          <a:p>
            <a:pPr lvl="2"/>
            <a:r>
              <a:rPr lang="en-US" altLang="en-US" sz="2800" dirty="0"/>
              <a:t>Associated with excellent outcome</a:t>
            </a:r>
          </a:p>
          <a:p>
            <a:pPr lvl="1"/>
            <a:r>
              <a:rPr lang="en-US" altLang="en-US" sz="3200" dirty="0"/>
              <a:t>segmental chromosomal aberrations (SCAs) and/or </a:t>
            </a:r>
            <a:r>
              <a:rPr lang="en-US" altLang="en-US" sz="3200" b="1" dirty="0"/>
              <a:t>diploid DNA content </a:t>
            </a:r>
          </a:p>
          <a:p>
            <a:pPr lvl="2"/>
            <a:r>
              <a:rPr lang="en-US" altLang="en-US" sz="2800" dirty="0"/>
              <a:t>Associated with inferior outcome</a:t>
            </a:r>
          </a:p>
          <a:p>
            <a:pPr lvl="3"/>
            <a:r>
              <a:rPr lang="en-US" altLang="en-US" sz="2400" dirty="0"/>
              <a:t>Hypothesized to result from altered telomere lengthening </a:t>
            </a:r>
            <a:endParaRPr lang="en-US" alt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0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4A0DCF-0729-4662-A666-15C2B58E3304}"/>
</file>

<file path=customXml/itemProps2.xml><?xml version="1.0" encoding="utf-8"?>
<ds:datastoreItem xmlns:ds="http://schemas.openxmlformats.org/officeDocument/2006/customXml" ds:itemID="{825F4173-9AFB-4AD8-BF57-671A3607F6CF}"/>
</file>

<file path=customXml/itemProps3.xml><?xml version="1.0" encoding="utf-8"?>
<ds:datastoreItem xmlns:ds="http://schemas.openxmlformats.org/officeDocument/2006/customXml" ds:itemID="{811984CD-45EF-430D-ADA2-E643F8FB0FE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</TotalTime>
  <Words>3765</Words>
  <Application>Microsoft Office PowerPoint</Application>
  <PresentationFormat>Widescreen</PresentationFormat>
  <Paragraphs>514</Paragraphs>
  <Slides>58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Calibri Light</vt:lpstr>
      <vt:lpstr>Garamond</vt:lpstr>
      <vt:lpstr>Helvetica</vt:lpstr>
      <vt:lpstr>StarSymbol</vt:lpstr>
      <vt:lpstr>Office Theme</vt:lpstr>
      <vt:lpstr>Slide</vt:lpstr>
      <vt:lpstr>Document</vt:lpstr>
      <vt:lpstr>Photo Editor Photo</vt:lpstr>
      <vt:lpstr>Worksheet</vt:lpstr>
      <vt:lpstr>Neuroblastoma and Related Tumors</vt:lpstr>
      <vt:lpstr>This talk will follow the topical structure suggested by the ABP:</vt:lpstr>
      <vt:lpstr>PowerPoint Presentation</vt:lpstr>
      <vt:lpstr>PowerPoint Presentation</vt:lpstr>
      <vt:lpstr>Neuroblastic Tumors</vt:lpstr>
      <vt:lpstr>Pathologic features of neuroblastic tumors</vt:lpstr>
      <vt:lpstr>Pathology of Neuroblastoma</vt:lpstr>
      <vt:lpstr>Molecular drivers of disease</vt:lpstr>
      <vt:lpstr>Somatic genetic profiles </vt:lpstr>
      <vt:lpstr>Somatic: SCA and loss of genetic material</vt:lpstr>
      <vt:lpstr>Additional somatic mutations</vt:lpstr>
      <vt:lpstr>PowerPoint Presentation</vt:lpstr>
      <vt:lpstr>Epidemiology of neuroblastic tumors</vt:lpstr>
      <vt:lpstr>Genetic predisposition</vt:lpstr>
      <vt:lpstr>Prognostic features of neuroblastic tumors</vt:lpstr>
      <vt:lpstr>International Neuroblastoma Staging System </vt:lpstr>
      <vt:lpstr>International Neuroblastoma Risk Group Staging System (INRGSS)</vt:lpstr>
      <vt:lpstr>International Neuroblastoma Pathology Classification (INPC)</vt:lpstr>
      <vt:lpstr>Risk stratification by prognostic factors</vt:lpstr>
      <vt:lpstr>PowerPoint Presentation</vt:lpstr>
      <vt:lpstr>PowerPoint Presentation</vt:lpstr>
      <vt:lpstr>Clinical findings of neuroblastoma </vt:lpstr>
      <vt:lpstr>Syndromes associated with neuroblastic tumors</vt:lpstr>
      <vt:lpstr>Imaging modalities utilized for staging: Evaluation of locoregional involvement and metastatic  burden</vt:lpstr>
      <vt:lpstr>Diagnostic Imaging</vt:lpstr>
      <vt:lpstr>Laboratory/pathology  studies: Aid in diagnosis and risk stratification</vt:lpstr>
      <vt:lpstr>Neuroblastoma in bone marrow</vt:lpstr>
      <vt:lpstr>PowerPoint Presentation</vt:lpstr>
      <vt:lpstr>LOW RISK neuroblastoma therapy</vt:lpstr>
      <vt:lpstr>INTERMEDIATE RISK Neuroblastoma therapy</vt:lpstr>
      <vt:lpstr>HIGH RISK neuroblastoma therapy</vt:lpstr>
      <vt:lpstr>Role of biologic response modifiers in the treatment of minimal residual neuroblastoma </vt:lpstr>
      <vt:lpstr>Role of Myeloablative Chemotherapy/ASCT</vt:lpstr>
      <vt:lpstr>Role of surgery in the treatment of neuroblastoma </vt:lpstr>
      <vt:lpstr>Role of irradiation in the treatment of neuroblastoma </vt:lpstr>
      <vt:lpstr>Neuroblastoma treatment strategies</vt:lpstr>
      <vt:lpstr>International Neuroblastoma Response Criteria </vt:lpstr>
      <vt:lpstr>Revised INRC based on 3 distinct components</vt:lpstr>
      <vt:lpstr>INRC rev2</vt:lpstr>
      <vt:lpstr>INRC Overall Response (Revision 2)</vt:lpstr>
      <vt:lpstr>Primary Tumor Response</vt:lpstr>
      <vt:lpstr>Metastatic Soft Tissue/Bone Response</vt:lpstr>
      <vt:lpstr>Bone Marrow Response</vt:lpstr>
      <vt:lpstr>Complications and late effects of neuroblastoma treatment</vt:lpstr>
      <vt:lpstr>Pheochromocytoma and Paraganglioma (PPGLs)</vt:lpstr>
      <vt:lpstr>PPGLs</vt:lpstr>
      <vt:lpstr>Molecular subtypes</vt:lpstr>
      <vt:lpstr>Biochemical phenotypes</vt:lpstr>
      <vt:lpstr>PowerPoint Presentation</vt:lpstr>
      <vt:lpstr>Epidemiology and Risk Assessment</vt:lpstr>
      <vt:lpstr>PowerPoint Presentation</vt:lpstr>
      <vt:lpstr>Imaging Modalities Utilized for Staging</vt:lpstr>
      <vt:lpstr>Clinical findings</vt:lpstr>
      <vt:lpstr>PowerPoint Presentation</vt:lpstr>
      <vt:lpstr>Treatment for localized disease</vt:lpstr>
      <vt:lpstr>Treatment for metastatic disease</vt:lpstr>
      <vt:lpstr>Role of Radioisotope therapy for Neuroblastoma and PPGLs</vt:lpstr>
      <vt:lpstr>Thank You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Ryan Wilkinson</cp:lastModifiedBy>
  <cp:revision>64</cp:revision>
  <cp:lastPrinted>2020-12-16T04:07:07Z</cp:lastPrinted>
  <dcterms:created xsi:type="dcterms:W3CDTF">2020-10-02T16:01:30Z</dcterms:created>
  <dcterms:modified xsi:type="dcterms:W3CDTF">2020-12-16T11:58:33Z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