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drawings/drawing5.xml" ContentType="application/vnd.openxmlformats-officedocument.drawingml.chartshapes+xml"/>
  <Override PartName="/ppt/drawings/drawing6.xml" ContentType="application/vnd.openxmlformats-officedocument.drawingml.chartshapes+xml"/>
  <Override PartName="/ppt/diagrams/data1.xml" ContentType="application/vnd.openxmlformats-officedocument.drawingml.diagramData+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notesSlides/notesSlide17.xml" ContentType="application/vnd.openxmlformats-officedocument.presentationml.notesSlide+xml"/>
  <Override PartName="/ppt/notesSlides/notesSlide34.xml" ContentType="application/vnd.openxmlformats-officedocument.presentationml.notesSlide+xml"/>
  <Override PartName="/ppt/notesSlides/notesSlide29.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13.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3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1.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15.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28.xml" ContentType="application/vnd.openxmlformats-officedocument.presentationml.notesSlide+xml"/>
  <Override PartName="/ppt/charts/chart6.xml" ContentType="application/vnd.openxmlformats-officedocument.drawingml.chart+xml"/>
  <Override PartName="/ppt/charts/colors4.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7.xml" ContentType="application/vnd.openxmlformats-officedocument.drawingml.chart+xml"/>
  <Override PartName="/ppt/theme/themeOverride1.xml" ContentType="application/vnd.openxmlformats-officedocument.themeOverr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charts/chart10.xml" ContentType="application/vnd.openxmlformats-officedocument.drawingml.chart+xml"/>
  <Override PartName="/ppt/theme/themeOverride4.xml" ContentType="application/vnd.openxmlformats-officedocument.themeOverride+xml"/>
  <Override PartName="/ppt/charts/chart11.xml" ContentType="application/vnd.openxmlformats-officedocument.drawingml.chart+xml"/>
  <Override PartName="/ppt/theme/themeOverride5.xml" ContentType="application/vnd.openxmlformats-officedocument.themeOverride+xml"/>
  <Override PartName="/ppt/theme/theme2.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3"/>
  </p:notesMasterIdLst>
  <p:sldIdLst>
    <p:sldId id="256" r:id="rId5"/>
    <p:sldId id="257" r:id="rId6"/>
    <p:sldId id="1000" r:id="rId7"/>
    <p:sldId id="962" r:id="rId8"/>
    <p:sldId id="961" r:id="rId9"/>
    <p:sldId id="270" r:id="rId10"/>
    <p:sldId id="931" r:id="rId11"/>
    <p:sldId id="834" r:id="rId12"/>
    <p:sldId id="882" r:id="rId13"/>
    <p:sldId id="917" r:id="rId14"/>
    <p:sldId id="849" r:id="rId15"/>
    <p:sldId id="942" r:id="rId16"/>
    <p:sldId id="943" r:id="rId17"/>
    <p:sldId id="944" r:id="rId18"/>
    <p:sldId id="945" r:id="rId19"/>
    <p:sldId id="946" r:id="rId20"/>
    <p:sldId id="953" r:id="rId21"/>
    <p:sldId id="916" r:id="rId22"/>
    <p:sldId id="814" r:id="rId23"/>
    <p:sldId id="823" r:id="rId24"/>
    <p:sldId id="839" r:id="rId25"/>
    <p:sldId id="820" r:id="rId26"/>
    <p:sldId id="812" r:id="rId27"/>
    <p:sldId id="824" r:id="rId28"/>
    <p:sldId id="919" r:id="rId29"/>
    <p:sldId id="920" r:id="rId30"/>
    <p:sldId id="859" r:id="rId31"/>
    <p:sldId id="947" r:id="rId32"/>
    <p:sldId id="949" r:id="rId33"/>
    <p:sldId id="951" r:id="rId34"/>
    <p:sldId id="999" r:id="rId35"/>
    <p:sldId id="952" r:id="rId36"/>
    <p:sldId id="932" r:id="rId37"/>
    <p:sldId id="333" r:id="rId38"/>
    <p:sldId id="334" r:id="rId39"/>
    <p:sldId id="335" r:id="rId40"/>
    <p:sldId id="336" r:id="rId41"/>
    <p:sldId id="337" r:id="rId42"/>
    <p:sldId id="378" r:id="rId43"/>
    <p:sldId id="800" r:id="rId44"/>
    <p:sldId id="265" r:id="rId45"/>
    <p:sldId id="317" r:id="rId46"/>
    <p:sldId id="858" r:id="rId47"/>
    <p:sldId id="900" r:id="rId48"/>
    <p:sldId id="889" r:id="rId49"/>
    <p:sldId id="266" r:id="rId50"/>
    <p:sldId id="892" r:id="rId51"/>
    <p:sldId id="986" r:id="rId52"/>
    <p:sldId id="385" r:id="rId53"/>
    <p:sldId id="866" r:id="rId54"/>
    <p:sldId id="995" r:id="rId55"/>
    <p:sldId id="988" r:id="rId56"/>
    <p:sldId id="402" r:id="rId57"/>
    <p:sldId id="870" r:id="rId58"/>
    <p:sldId id="871" r:id="rId59"/>
    <p:sldId id="872" r:id="rId60"/>
    <p:sldId id="357" r:id="rId61"/>
    <p:sldId id="370" r:id="rId62"/>
    <p:sldId id="371" r:id="rId63"/>
    <p:sldId id="873" r:id="rId64"/>
    <p:sldId id="423" r:id="rId65"/>
    <p:sldId id="907" r:id="rId66"/>
    <p:sldId id="427" r:id="rId67"/>
    <p:sldId id="433" r:id="rId68"/>
    <p:sldId id="966" r:id="rId69"/>
    <p:sldId id="443" r:id="rId70"/>
    <p:sldId id="451" r:id="rId71"/>
    <p:sldId id="454" r:id="rId72"/>
    <p:sldId id="974" r:id="rId73"/>
    <p:sldId id="975" r:id="rId74"/>
    <p:sldId id="484" r:id="rId75"/>
    <p:sldId id="984" r:id="rId76"/>
    <p:sldId id="991" r:id="rId77"/>
    <p:sldId id="456" r:id="rId78"/>
    <p:sldId id="490" r:id="rId79"/>
    <p:sldId id="912" r:id="rId80"/>
    <p:sldId id="976" r:id="rId81"/>
    <p:sldId id="977" r:id="rId82"/>
    <p:sldId id="978" r:id="rId83"/>
    <p:sldId id="382" r:id="rId84"/>
    <p:sldId id="379" r:id="rId85"/>
    <p:sldId id="980" r:id="rId86"/>
    <p:sldId id="992" r:id="rId87"/>
    <p:sldId id="993" r:id="rId88"/>
    <p:sldId id="809" r:id="rId89"/>
    <p:sldId id="374" r:id="rId90"/>
    <p:sldId id="876" r:id="rId91"/>
    <p:sldId id="929" r:id="rId92"/>
    <p:sldId id="971" r:id="rId93"/>
    <p:sldId id="910" r:id="rId94"/>
    <p:sldId id="808" r:id="rId95"/>
    <p:sldId id="926" r:id="rId96"/>
    <p:sldId id="415" r:id="rId97"/>
    <p:sldId id="923" r:id="rId98"/>
    <p:sldId id="448" r:id="rId99"/>
    <p:sldId id="969" r:id="rId100"/>
    <p:sldId id="970" r:id="rId101"/>
    <p:sldId id="376" r:id="rId102"/>
    <p:sldId id="409" r:id="rId103"/>
    <p:sldId id="807" r:id="rId104"/>
    <p:sldId id="915" r:id="rId105"/>
    <p:sldId id="375" r:id="rId106"/>
    <p:sldId id="994" r:id="rId107"/>
    <p:sldId id="806" r:id="rId108"/>
    <p:sldId id="908" r:id="rId109"/>
    <p:sldId id="410" r:id="rId110"/>
    <p:sldId id="411" r:id="rId111"/>
    <p:sldId id="329" r:id="rId112"/>
    <p:sldId id="805" r:id="rId113"/>
    <p:sldId id="798" r:id="rId114"/>
    <p:sldId id="909" r:id="rId115"/>
    <p:sldId id="911" r:id="rId116"/>
    <p:sldId id="412" r:id="rId117"/>
    <p:sldId id="804" r:id="rId118"/>
    <p:sldId id="955" r:id="rId119"/>
    <p:sldId id="964" r:id="rId120"/>
    <p:sldId id="939" r:id="rId121"/>
    <p:sldId id="934" r:id="rId122"/>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llen, Elizabeth A.,M.D." initials="MEA" lastIdx="1" clrIdx="0">
    <p:extLst>
      <p:ext uri="{19B8F6BF-5375-455C-9EA6-DF929625EA0E}">
        <p15:presenceInfo xmlns:p15="http://schemas.microsoft.com/office/powerpoint/2012/main" userId="S::elizabeth_mullen@dfci.harvard.edu::38753d17-ed6b-427a-a069-c1b791aa559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2" autoAdjust="0"/>
    <p:restoredTop sz="75709" autoAdjust="0"/>
  </p:normalViewPr>
  <p:slideViewPr>
    <p:cSldViewPr snapToGrid="0" snapToObjects="1">
      <p:cViewPr varScale="1">
        <p:scale>
          <a:sx n="82" d="100"/>
          <a:sy n="82" d="100"/>
        </p:scale>
        <p:origin x="15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oleObject" Target="Macintosh%20HD:Users:elizabeth:Documents:Histology%20by%20Age.xlsx" TargetMode="External"/><Relationship Id="rId1" Type="http://schemas.openxmlformats.org/officeDocument/2006/relationships/themeOverride" Target="../theme/themeOverride4.xml"/></Relationships>
</file>

<file path=ppt/charts/_rels/chart11.xml.rels><?xml version="1.0" encoding="UTF-8" standalone="yes"?>
<Relationships xmlns="http://schemas.openxmlformats.org/package/2006/relationships"><Relationship Id="rId2" Type="http://schemas.openxmlformats.org/officeDocument/2006/relationships/oleObject" Target="Macintosh%20HD:Users:elizabeth:Documents:Histology%20by%20Age.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Macintosh%20HD:Users:elizabeth:Documents:Histology%20by%20Age.xlsx"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2" Type="http://schemas.openxmlformats.org/officeDocument/2006/relationships/oleObject" Target="Macintosh%20HD:Users:elizabeth:Documents:Histology%20by%20Age.xlsx" TargetMode="External"/><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Chart%20in%20Microsoft%20Office%20PowerPoint"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w="25329">
          <a:noFill/>
        </a:ln>
      </c:spPr>
    </c:title>
    <c:autoTitleDeleted val="0"/>
    <c:plotArea>
      <c:layout/>
      <c:pieChart>
        <c:varyColors val="1"/>
        <c:ser>
          <c:idx val="0"/>
          <c:order val="0"/>
          <c:tx>
            <c:strRef>
              <c:f>Sheet1!$B$1</c:f>
              <c:strCache>
                <c:ptCount val="1"/>
              </c:strCache>
            </c:strRef>
          </c:tx>
          <c:spPr>
            <a:solidFill>
              <a:srgbClr val="BDBDBD"/>
            </a:solidFill>
            <a:ln w="25329">
              <a:noFill/>
            </a:ln>
          </c:spPr>
          <c:dPt>
            <c:idx val="0"/>
            <c:bubble3D val="0"/>
            <c:spPr>
              <a:solidFill>
                <a:srgbClr val="3CB0CA"/>
              </a:solidFill>
              <a:ln w="25372">
                <a:noFill/>
              </a:ln>
              <a:effectLst>
                <a:outerShdw dist="35921" dir="2700000" algn="br">
                  <a:srgbClr val="000000"/>
                </a:outerShdw>
              </a:effectLst>
            </c:spPr>
            <c:extLst>
              <c:ext xmlns:c16="http://schemas.microsoft.com/office/drawing/2014/chart" uri="{C3380CC4-5D6E-409C-BE32-E72D297353CC}">
                <c16:uniqueId val="{00000001-7FD2-41F0-8AC9-7310A3E2EC2F}"/>
              </c:ext>
            </c:extLst>
          </c:dPt>
          <c:dPt>
            <c:idx val="1"/>
            <c:bubble3D val="0"/>
            <c:spPr>
              <a:solidFill>
                <a:srgbClr val="F7F2A9"/>
              </a:solidFill>
              <a:ln w="25372">
                <a:noFill/>
              </a:ln>
              <a:effectLst>
                <a:outerShdw dist="35921" dir="2700000" algn="br">
                  <a:srgbClr val="000000"/>
                </a:outerShdw>
              </a:effectLst>
            </c:spPr>
            <c:extLst>
              <c:ext xmlns:c16="http://schemas.microsoft.com/office/drawing/2014/chart" uri="{C3380CC4-5D6E-409C-BE32-E72D297353CC}">
                <c16:uniqueId val="{00000003-7FD2-41F0-8AC9-7310A3E2EC2F}"/>
              </c:ext>
            </c:extLst>
          </c:dPt>
          <c:dPt>
            <c:idx val="2"/>
            <c:bubble3D val="0"/>
            <c:spPr>
              <a:solidFill>
                <a:srgbClr val="262626"/>
              </a:solidFill>
              <a:ln w="25372">
                <a:noFill/>
              </a:ln>
              <a:effectLst>
                <a:outerShdw dist="35921" dir="2700000" algn="br">
                  <a:srgbClr val="000000"/>
                </a:outerShdw>
              </a:effectLst>
            </c:spPr>
            <c:extLst>
              <c:ext xmlns:c16="http://schemas.microsoft.com/office/drawing/2014/chart" uri="{C3380CC4-5D6E-409C-BE32-E72D297353CC}">
                <c16:uniqueId val="{00000005-7FD2-41F0-8AC9-7310A3E2EC2F}"/>
              </c:ext>
            </c:extLst>
          </c:dPt>
          <c:dPt>
            <c:idx val="3"/>
            <c:bubble3D val="0"/>
            <c:spPr>
              <a:solidFill>
                <a:srgbClr val="B3E0EB"/>
              </a:solidFill>
              <a:ln w="25372">
                <a:noFill/>
              </a:ln>
              <a:effectLst>
                <a:outerShdw dist="35921" dir="2700000" algn="br">
                  <a:srgbClr val="000000"/>
                </a:outerShdw>
              </a:effectLst>
            </c:spPr>
            <c:extLst>
              <c:ext xmlns:c16="http://schemas.microsoft.com/office/drawing/2014/chart" uri="{C3380CC4-5D6E-409C-BE32-E72D297353CC}">
                <c16:uniqueId val="{00000007-7FD2-41F0-8AC9-7310A3E2EC2F}"/>
              </c:ext>
            </c:extLst>
          </c:dPt>
          <c:dPt>
            <c:idx val="4"/>
            <c:bubble3D val="0"/>
            <c:spPr>
              <a:solidFill>
                <a:srgbClr val="FFFFFF"/>
              </a:solidFill>
              <a:ln w="25372">
                <a:noFill/>
              </a:ln>
              <a:effectLst>
                <a:outerShdw dist="35921" dir="2700000" algn="br">
                  <a:srgbClr val="000000"/>
                </a:outerShdw>
              </a:effectLst>
            </c:spPr>
            <c:extLst>
              <c:ext xmlns:c16="http://schemas.microsoft.com/office/drawing/2014/chart" uri="{C3380CC4-5D6E-409C-BE32-E72D297353CC}">
                <c16:uniqueId val="{00000009-7FD2-41F0-8AC9-7310A3E2EC2F}"/>
              </c:ext>
            </c:extLst>
          </c:dPt>
          <c:dPt>
            <c:idx val="5"/>
            <c:bubble3D val="0"/>
            <c:spPr>
              <a:solidFill>
                <a:srgbClr val="000000"/>
              </a:solidFill>
              <a:ln w="25372">
                <a:noFill/>
              </a:ln>
              <a:effectLst>
                <a:outerShdw dist="35921" dir="2700000" algn="br">
                  <a:srgbClr val="000000"/>
                </a:outerShdw>
              </a:effectLst>
            </c:spPr>
            <c:extLst>
              <c:ext xmlns:c16="http://schemas.microsoft.com/office/drawing/2014/chart" uri="{C3380CC4-5D6E-409C-BE32-E72D297353CC}">
                <c16:uniqueId val="{0000000B-7FD2-41F0-8AC9-7310A3E2EC2F}"/>
              </c:ext>
            </c:extLst>
          </c:dPt>
          <c:dPt>
            <c:idx val="6"/>
            <c:bubble3D val="0"/>
            <c:spPr>
              <a:solidFill>
                <a:srgbClr val="717171"/>
              </a:solidFill>
              <a:ln w="25372">
                <a:noFill/>
              </a:ln>
              <a:effectLst>
                <a:outerShdw dist="35921" dir="2700000" algn="br">
                  <a:srgbClr val="000000"/>
                </a:outerShdw>
              </a:effectLst>
            </c:spPr>
            <c:extLst>
              <c:ext xmlns:c16="http://schemas.microsoft.com/office/drawing/2014/chart" uri="{C3380CC4-5D6E-409C-BE32-E72D297353CC}">
                <c16:uniqueId val="{0000000D-7FD2-41F0-8AC9-7310A3E2EC2F}"/>
              </c:ext>
            </c:extLst>
          </c:dPt>
          <c:dPt>
            <c:idx val="7"/>
            <c:bubble3D val="0"/>
            <c:spPr>
              <a:solidFill>
                <a:srgbClr val="73AD56"/>
              </a:solidFill>
              <a:ln w="25372">
                <a:noFill/>
              </a:ln>
              <a:effectLst>
                <a:outerShdw dist="35921" dir="2700000" algn="br">
                  <a:srgbClr val="000000"/>
                </a:outerShdw>
              </a:effectLst>
            </c:spPr>
            <c:extLst>
              <c:ext xmlns:c16="http://schemas.microsoft.com/office/drawing/2014/chart" uri="{C3380CC4-5D6E-409C-BE32-E72D297353CC}">
                <c16:uniqueId val="{0000000F-7FD2-41F0-8AC9-7310A3E2EC2F}"/>
              </c:ext>
            </c:extLst>
          </c:dPt>
          <c:dPt>
            <c:idx val="8"/>
            <c:bubble3D val="0"/>
            <c:spPr>
              <a:solidFill>
                <a:srgbClr val="171717"/>
              </a:solidFill>
              <a:ln w="25372">
                <a:noFill/>
              </a:ln>
              <a:effectLst>
                <a:outerShdw dist="35921" dir="2700000" algn="br">
                  <a:srgbClr val="000000"/>
                </a:outerShdw>
              </a:effectLst>
            </c:spPr>
            <c:extLst>
              <c:ext xmlns:c16="http://schemas.microsoft.com/office/drawing/2014/chart" uri="{C3380CC4-5D6E-409C-BE32-E72D297353CC}">
                <c16:uniqueId val="{00000011-7FD2-41F0-8AC9-7310A3E2EC2F}"/>
              </c:ext>
            </c:extLst>
          </c:dPt>
          <c:dLbls>
            <c:dLbl>
              <c:idx val="0"/>
              <c:layout>
                <c:manualLayout>
                  <c:x val="0.10953169338319585"/>
                  <c:y val="-0.16689421569435331"/>
                </c:manualLayout>
              </c:layout>
              <c:tx>
                <c:rich>
                  <a:bodyPr/>
                  <a:lstStyle/>
                  <a:p>
                    <a:pPr>
                      <a:defRPr sz="997" b="0" i="0" u="none" strike="noStrike" baseline="0">
                        <a:solidFill>
                          <a:srgbClr val="000000"/>
                        </a:solidFill>
                        <a:latin typeface="Calibri"/>
                        <a:ea typeface="Calibri"/>
                        <a:cs typeface="Calibri"/>
                      </a:defRPr>
                    </a:pPr>
                    <a:r>
                      <a:rPr lang="en-US" sz="2000" b="1" i="0" u="none" strike="noStrike" baseline="0" dirty="0">
                        <a:solidFill>
                          <a:srgbClr val="008080"/>
                        </a:solidFill>
                        <a:latin typeface="Calibri"/>
                        <a:cs typeface="Calibri"/>
                      </a:rPr>
                      <a:t>Favorable Histology </a:t>
                    </a:r>
                  </a:p>
                  <a:p>
                    <a:pPr>
                      <a:defRPr sz="997" b="0" i="0" u="none" strike="noStrike" baseline="0">
                        <a:solidFill>
                          <a:srgbClr val="000000"/>
                        </a:solidFill>
                        <a:latin typeface="Calibri"/>
                        <a:ea typeface="Calibri"/>
                        <a:cs typeface="Calibri"/>
                      </a:defRPr>
                    </a:pPr>
                    <a:r>
                      <a:rPr lang="en-US" sz="2000" b="1" i="0" u="none" strike="noStrike" baseline="0" dirty="0">
                        <a:solidFill>
                          <a:srgbClr val="008080"/>
                        </a:solidFill>
                        <a:latin typeface="Calibri"/>
                        <a:cs typeface="Calibri"/>
                      </a:rPr>
                      <a:t>Wilms Tumor</a:t>
                    </a:r>
                  </a:p>
                  <a:p>
                    <a:pPr>
                      <a:defRPr sz="997" b="0" i="0" u="none" strike="noStrike" baseline="0">
                        <a:solidFill>
                          <a:srgbClr val="000000"/>
                        </a:solidFill>
                        <a:latin typeface="Calibri"/>
                        <a:ea typeface="Calibri"/>
                        <a:cs typeface="Calibri"/>
                      </a:defRPr>
                    </a:pPr>
                    <a:r>
                      <a:rPr lang="en-US" sz="2000" b="1" i="0" u="none" strike="noStrike" baseline="0" dirty="0">
                        <a:solidFill>
                          <a:srgbClr val="008080"/>
                        </a:solidFill>
                        <a:latin typeface="Calibri"/>
                        <a:cs typeface="Calibri"/>
                      </a:rPr>
                      <a:t>(75%)</a:t>
                    </a:r>
                  </a:p>
                </c:rich>
              </c:tx>
              <c:spPr>
                <a:noFill/>
                <a:ln w="25329">
                  <a:solidFill>
                    <a:schemeClr val="accent1"/>
                  </a:solidFill>
                </a:ln>
              </c:spPr>
              <c:dLblPos val="bestFit"/>
              <c:showLegendKey val="0"/>
              <c:showVal val="0"/>
              <c:showCatName val="0"/>
              <c:showSerName val="0"/>
              <c:showPercent val="0"/>
              <c:showBubbleSize val="0"/>
              <c:extLst>
                <c:ext xmlns:c15="http://schemas.microsoft.com/office/drawing/2012/chart" uri="{CE6537A1-D6FC-4f65-9D91-7224C49458BB}">
                  <c15:layout>
                    <c:manualLayout>
                      <c:w val="0.23276455001597354"/>
                      <c:h val="0.21956847627056322"/>
                    </c:manualLayout>
                  </c15:layout>
                </c:ext>
                <c:ext xmlns:c16="http://schemas.microsoft.com/office/drawing/2014/chart" uri="{C3380CC4-5D6E-409C-BE32-E72D297353CC}">
                  <c16:uniqueId val="{00000001-7FD2-41F0-8AC9-7310A3E2EC2F}"/>
                </c:ext>
              </c:extLst>
            </c:dLbl>
            <c:dLbl>
              <c:idx val="1"/>
              <c:layout>
                <c:manualLayout>
                  <c:x val="-4.7732696897374721E-3"/>
                  <c:y val="0.19253035118183043"/>
                </c:manualLayout>
              </c:layout>
              <c:tx>
                <c:rich>
                  <a:bodyPr/>
                  <a:lstStyle/>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Anaplastic Wilms Tumor</a:t>
                    </a:r>
                  </a:p>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(5%)</a:t>
                    </a:r>
                  </a:p>
                </c:rich>
              </c:tx>
              <c:spPr>
                <a:noFill/>
                <a:ln w="25329">
                  <a:solidFill>
                    <a:schemeClr val="accent1"/>
                  </a:solidFill>
                </a:ln>
              </c:spPr>
              <c:dLblPos val="bestFit"/>
              <c:showLegendKey val="0"/>
              <c:showVal val="0"/>
              <c:showCatName val="0"/>
              <c:showSerName val="0"/>
              <c:showPercent val="0"/>
              <c:showBubbleSize val="0"/>
              <c:extLst>
                <c:ext xmlns:c15="http://schemas.microsoft.com/office/drawing/2012/chart" uri="{CE6537A1-D6FC-4f65-9D91-7224C49458BB}">
                  <c15:layout>
                    <c:manualLayout>
                      <c:w val="0.23976725612162442"/>
                      <c:h val="0.10164171226169542"/>
                    </c:manualLayout>
                  </c15:layout>
                </c:ext>
                <c:ext xmlns:c16="http://schemas.microsoft.com/office/drawing/2014/chart" uri="{C3380CC4-5D6E-409C-BE32-E72D297353CC}">
                  <c16:uniqueId val="{00000003-7FD2-41F0-8AC9-7310A3E2EC2F}"/>
                </c:ext>
              </c:extLst>
            </c:dLbl>
            <c:dLbl>
              <c:idx val="2"/>
              <c:layout>
                <c:manualLayout>
                  <c:x val="-4.0356867682709109E-2"/>
                  <c:y val="0.19241182230861911"/>
                </c:manualLayout>
              </c:layout>
              <c:tx>
                <c:rich>
                  <a:bodyPr/>
                  <a:lstStyle/>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Renal cell Carcinoma </a:t>
                    </a:r>
                  </a:p>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(4.2%)</a:t>
                    </a:r>
                  </a:p>
                </c:rich>
              </c:tx>
              <c:spPr>
                <a:noFill/>
                <a:ln w="25329">
                  <a:solidFill>
                    <a:schemeClr val="accent1"/>
                  </a:solidFill>
                </a:ln>
              </c:spPr>
              <c:dLblPos val="bestFit"/>
              <c:showLegendKey val="0"/>
              <c:showVal val="0"/>
              <c:showCatName val="0"/>
              <c:showSerName val="0"/>
              <c:showPercent val="0"/>
              <c:showBubbleSize val="0"/>
              <c:extLst>
                <c:ext xmlns:c15="http://schemas.microsoft.com/office/drawing/2012/chart" uri="{CE6537A1-D6FC-4f65-9D91-7224C49458BB}">
                  <c15:layout>
                    <c:manualLayout>
                      <c:w val="0.21677804295942721"/>
                      <c:h val="0.11643597948314713"/>
                    </c:manualLayout>
                  </c15:layout>
                </c:ext>
                <c:ext xmlns:c16="http://schemas.microsoft.com/office/drawing/2014/chart" uri="{C3380CC4-5D6E-409C-BE32-E72D297353CC}">
                  <c16:uniqueId val="{00000005-7FD2-41F0-8AC9-7310A3E2EC2F}"/>
                </c:ext>
              </c:extLst>
            </c:dLbl>
            <c:dLbl>
              <c:idx val="3"/>
              <c:layout>
                <c:manualLayout>
                  <c:x val="-7.2092439817337872E-2"/>
                  <c:y val="0.17544544795978173"/>
                </c:manualLayout>
              </c:layout>
              <c:tx>
                <c:rich>
                  <a:bodyPr/>
                  <a:lstStyle/>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Malignant Rhabdoid (outside CNS)</a:t>
                    </a:r>
                  </a:p>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(3.7%)</a:t>
                    </a:r>
                  </a:p>
                </c:rich>
              </c:tx>
              <c:spPr>
                <a:noFill/>
                <a:ln w="25329">
                  <a:solidFill>
                    <a:schemeClr val="accent1"/>
                  </a:solidFill>
                </a:ln>
              </c:spPr>
              <c:dLblPos val="bestFit"/>
              <c:showLegendKey val="0"/>
              <c:showVal val="0"/>
              <c:showCatName val="0"/>
              <c:showSerName val="0"/>
              <c:showPercent val="0"/>
              <c:showBubbleSize val="0"/>
              <c:extLst>
                <c:ext xmlns:c15="http://schemas.microsoft.com/office/drawing/2012/chart" uri="{CE6537A1-D6FC-4f65-9D91-7224C49458BB}">
                  <c15:layout>
                    <c:manualLayout>
                      <c:w val="0.22383054892601431"/>
                      <c:h val="0.13678610562029261"/>
                    </c:manualLayout>
                  </c15:layout>
                </c:ext>
                <c:ext xmlns:c16="http://schemas.microsoft.com/office/drawing/2014/chart" uri="{C3380CC4-5D6E-409C-BE32-E72D297353CC}">
                  <c16:uniqueId val="{00000007-7FD2-41F0-8AC9-7310A3E2EC2F}"/>
                </c:ext>
              </c:extLst>
            </c:dLbl>
            <c:dLbl>
              <c:idx val="4"/>
              <c:layout>
                <c:manualLayout>
                  <c:x val="-4.376064119670009E-2"/>
                  <c:y val="8.7700954856371124E-2"/>
                </c:manualLayout>
              </c:layout>
              <c:tx>
                <c:rich>
                  <a:bodyPr/>
                  <a:lstStyle/>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Clear Cell Sarcoma of Kidney </a:t>
                    </a:r>
                  </a:p>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(3.3%) </a:t>
                    </a:r>
                  </a:p>
                </c:rich>
              </c:tx>
              <c:spPr>
                <a:noFill/>
                <a:ln w="25329">
                  <a:solidFill>
                    <a:schemeClr val="accent1"/>
                  </a:solidFill>
                </a:ln>
              </c:spPr>
              <c:dLblPos val="bestFit"/>
              <c:showLegendKey val="0"/>
              <c:showVal val="0"/>
              <c:showCatName val="0"/>
              <c:showSerName val="0"/>
              <c:showPercent val="0"/>
              <c:showBubbleSize val="0"/>
              <c:extLst>
                <c:ext xmlns:c15="http://schemas.microsoft.com/office/drawing/2012/chart" uri="{CE6537A1-D6FC-4f65-9D91-7224C49458BB}">
                  <c15:layout>
                    <c:manualLayout>
                      <c:w val="0.29043551387818761"/>
                      <c:h val="0.12345932486594516"/>
                    </c:manualLayout>
                  </c15:layout>
                </c:ext>
                <c:ext xmlns:c16="http://schemas.microsoft.com/office/drawing/2014/chart" uri="{C3380CC4-5D6E-409C-BE32-E72D297353CC}">
                  <c16:uniqueId val="{00000009-7FD2-41F0-8AC9-7310A3E2EC2F}"/>
                </c:ext>
              </c:extLst>
            </c:dLbl>
            <c:dLbl>
              <c:idx val="5"/>
              <c:layout>
                <c:manualLayout>
                  <c:x val="-0.10031862514799016"/>
                  <c:y val="-2.536175696484539E-2"/>
                </c:manualLayout>
              </c:layout>
              <c:tx>
                <c:rich>
                  <a:bodyPr/>
                  <a:lstStyle/>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Congenital </a:t>
                    </a:r>
                    <a:r>
                      <a:rPr lang="en-US" sz="1800" b="1" i="0" u="none" strike="noStrike" baseline="0" dirty="0" err="1">
                        <a:solidFill>
                          <a:srgbClr val="008080"/>
                        </a:solidFill>
                        <a:latin typeface="Calibri"/>
                        <a:cs typeface="Calibri"/>
                      </a:rPr>
                      <a:t>Mesoblastic</a:t>
                    </a:r>
                    <a:r>
                      <a:rPr lang="en-US" sz="1800" b="1" i="0" u="none" strike="noStrike" baseline="0" dirty="0">
                        <a:solidFill>
                          <a:srgbClr val="008080"/>
                        </a:solidFill>
                        <a:latin typeface="Calibri"/>
                        <a:cs typeface="Calibri"/>
                      </a:rPr>
                      <a:t> Nephroma </a:t>
                    </a:r>
                  </a:p>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(2.2%)</a:t>
                    </a:r>
                  </a:p>
                </c:rich>
              </c:tx>
              <c:spPr>
                <a:noFill/>
                <a:ln w="25329">
                  <a:solidFill>
                    <a:schemeClr val="accent1"/>
                  </a:solidFill>
                </a:ln>
              </c:spPr>
              <c:dLblPos val="bestFit"/>
              <c:showLegendKey val="0"/>
              <c:showVal val="0"/>
              <c:showCatName val="0"/>
              <c:showSerName val="0"/>
              <c:showPercent val="0"/>
              <c:showBubbleSize val="0"/>
              <c:extLst>
                <c:ext xmlns:c15="http://schemas.microsoft.com/office/drawing/2012/chart" uri="{CE6537A1-D6FC-4f65-9D91-7224C49458BB}">
                  <c15:layout>
                    <c:manualLayout>
                      <c:w val="0.31741651476143046"/>
                      <c:h val="0.12347694402277386"/>
                    </c:manualLayout>
                  </c15:layout>
                </c:ext>
                <c:ext xmlns:c16="http://schemas.microsoft.com/office/drawing/2014/chart" uri="{C3380CC4-5D6E-409C-BE32-E72D297353CC}">
                  <c16:uniqueId val="{0000000B-7FD2-41F0-8AC9-7310A3E2EC2F}"/>
                </c:ext>
              </c:extLst>
            </c:dLbl>
            <c:dLbl>
              <c:idx val="6"/>
              <c:layout>
                <c:manualLayout>
                  <c:x val="0.13816595568751996"/>
                  <c:y val="-3.1204473227254361E-2"/>
                </c:manualLayout>
              </c:layout>
              <c:tx>
                <c:rich>
                  <a:bodyPr/>
                  <a:lstStyle/>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Cystic Nephroma </a:t>
                    </a:r>
                  </a:p>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(2%)</a:t>
                    </a:r>
                  </a:p>
                </c:rich>
              </c:tx>
              <c:spPr>
                <a:noFill/>
                <a:ln w="25329">
                  <a:solidFill>
                    <a:schemeClr val="accent1"/>
                  </a:solidFill>
                </a:ln>
              </c:spPr>
              <c:dLblPos val="bestFit"/>
              <c:showLegendKey val="0"/>
              <c:showVal val="0"/>
              <c:showCatName val="0"/>
              <c:showSerName val="0"/>
              <c:showPercent val="0"/>
              <c:showBubbleSize val="0"/>
              <c:extLst>
                <c:ext xmlns:c15="http://schemas.microsoft.com/office/drawing/2012/chart" uri="{CE6537A1-D6FC-4f65-9D91-7224C49458BB}">
                  <c15:layout>
                    <c:manualLayout>
                      <c:w val="0.22301909307875895"/>
                      <c:h val="9.978427453849821E-2"/>
                    </c:manualLayout>
                  </c15:layout>
                </c:ext>
                <c:ext xmlns:c16="http://schemas.microsoft.com/office/drawing/2014/chart" uri="{C3380CC4-5D6E-409C-BE32-E72D297353CC}">
                  <c16:uniqueId val="{0000000D-7FD2-41F0-8AC9-7310A3E2EC2F}"/>
                </c:ext>
              </c:extLst>
            </c:dLbl>
            <c:dLbl>
              <c:idx val="7"/>
              <c:layout>
                <c:manualLayout>
                  <c:x val="0.21661750887940917"/>
                  <c:y val="-1.7567973906174351E-2"/>
                </c:manualLayout>
              </c:layout>
              <c:tx>
                <c:rich>
                  <a:bodyPr/>
                  <a:lstStyle/>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Others </a:t>
                    </a:r>
                  </a:p>
                  <a:p>
                    <a:pPr>
                      <a:defRPr sz="998" b="0" i="0" u="none" strike="noStrike" baseline="0">
                        <a:solidFill>
                          <a:srgbClr val="000000"/>
                        </a:solidFill>
                        <a:latin typeface="Calibri"/>
                        <a:ea typeface="Calibri"/>
                        <a:cs typeface="Calibri"/>
                      </a:defRPr>
                    </a:pPr>
                    <a:r>
                      <a:rPr lang="en-US" sz="1800" b="1" i="0" u="none" strike="noStrike" baseline="0" dirty="0">
                        <a:solidFill>
                          <a:srgbClr val="008080"/>
                        </a:solidFill>
                        <a:latin typeface="Calibri"/>
                        <a:cs typeface="Calibri"/>
                      </a:rPr>
                      <a:t>(4.3%)</a:t>
                    </a:r>
                  </a:p>
                </c:rich>
              </c:tx>
              <c:spPr>
                <a:noFill/>
                <a:ln w="25329">
                  <a:solidFill>
                    <a:schemeClr val="accent1"/>
                  </a:solidFill>
                </a:ln>
              </c:spPr>
              <c:dLblPos val="bestFit"/>
              <c:showLegendKey val="0"/>
              <c:showVal val="0"/>
              <c:showCatName val="0"/>
              <c:showSerName val="0"/>
              <c:showPercent val="0"/>
              <c:showBubbleSize val="0"/>
              <c:extLst>
                <c:ext xmlns:c15="http://schemas.microsoft.com/office/drawing/2012/chart" uri="{CE6537A1-D6FC-4f65-9D91-7224C49458BB}">
                  <c15:layout>
                    <c:manualLayout>
                      <c:w val="0.16665871121718376"/>
                      <c:h val="9.2387140927772365E-2"/>
                    </c:manualLayout>
                  </c15:layout>
                </c:ext>
                <c:ext xmlns:c16="http://schemas.microsoft.com/office/drawing/2014/chart" uri="{C3380CC4-5D6E-409C-BE32-E72D297353CC}">
                  <c16:uniqueId val="{0000000F-7FD2-41F0-8AC9-7310A3E2EC2F}"/>
                </c:ext>
              </c:extLst>
            </c:dLbl>
            <c:dLbl>
              <c:idx val="8"/>
              <c:delete val="1"/>
              <c:extLst>
                <c:ext xmlns:c15="http://schemas.microsoft.com/office/drawing/2012/chart" uri="{CE6537A1-D6FC-4f65-9D91-7224C49458BB}"/>
                <c:ext xmlns:c16="http://schemas.microsoft.com/office/drawing/2014/chart" uri="{C3380CC4-5D6E-409C-BE32-E72D297353CC}">
                  <c16:uniqueId val="{00000011-7FD2-41F0-8AC9-7310A3E2EC2F}"/>
                </c:ext>
              </c:extLst>
            </c:dLbl>
            <c:spPr>
              <a:noFill/>
              <a:ln w="25329">
                <a:solidFill>
                  <a:schemeClr val="accent1"/>
                </a:solidFill>
              </a:ln>
            </c:spPr>
            <c:txPr>
              <a:bodyPr rot="0" spcFirstLastPara="1" vertOverflow="ellipsis" vert="horz" wrap="square" lIns="38100" tIns="19050" rIns="38100" bIns="19050" anchor="ctr" anchorCtr="1">
                <a:spAutoFit/>
              </a:bodyPr>
              <a:lstStyle/>
              <a:p>
                <a:pPr>
                  <a:defRPr sz="1595"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extLst>
          </c:dLbls>
          <c:cat>
            <c:strRef>
              <c:f>Sheet1!$A$2:$A$10</c:f>
              <c:strCache>
                <c:ptCount val="8"/>
                <c:pt idx="0">
                  <c:v>Favorable Histology Wilms Tumor</c:v>
                </c:pt>
                <c:pt idx="1">
                  <c:v>Anaplastic Wilms Tumor</c:v>
                </c:pt>
                <c:pt idx="2">
                  <c:v>Renal cell Carcinoma </c:v>
                </c:pt>
                <c:pt idx="3">
                  <c:v>Malignant Rhabdoid (outside CNS)</c:v>
                </c:pt>
                <c:pt idx="4">
                  <c:v>Clear Cell Sarcoma of Kidney </c:v>
                </c:pt>
                <c:pt idx="5">
                  <c:v>Congenital Mesoblastic Nephroma </c:v>
                </c:pt>
                <c:pt idx="6">
                  <c:v>Cystica Nephroma </c:v>
                </c:pt>
                <c:pt idx="7">
                  <c:v>Others </c:v>
                </c:pt>
              </c:strCache>
            </c:strRef>
          </c:cat>
          <c:val>
            <c:numRef>
              <c:f>Sheet1!$B$2:$B$10</c:f>
              <c:numCache>
                <c:formatCode>0%</c:formatCode>
                <c:ptCount val="9"/>
                <c:pt idx="0">
                  <c:v>0.75</c:v>
                </c:pt>
                <c:pt idx="1">
                  <c:v>0.05</c:v>
                </c:pt>
                <c:pt idx="2" formatCode="0.00%">
                  <c:v>4.2000000000000003E-2</c:v>
                </c:pt>
                <c:pt idx="3" formatCode="0.00%">
                  <c:v>4.2000000000000003E-2</c:v>
                </c:pt>
                <c:pt idx="4" formatCode="0.00%">
                  <c:v>3.3000000000000002E-2</c:v>
                </c:pt>
                <c:pt idx="5" formatCode="0.00%">
                  <c:v>2.1999999999999999E-2</c:v>
                </c:pt>
                <c:pt idx="6" formatCode="0.00%">
                  <c:v>0.02</c:v>
                </c:pt>
                <c:pt idx="7" formatCode="0.00%">
                  <c:v>4.1000000000000002E-2</c:v>
                </c:pt>
              </c:numCache>
            </c:numRef>
          </c:val>
          <c:extLst>
            <c:ext xmlns:c16="http://schemas.microsoft.com/office/drawing/2014/chart" uri="{C3380CC4-5D6E-409C-BE32-E72D297353CC}">
              <c16:uniqueId val="{00000012-7FD2-41F0-8AC9-7310A3E2EC2F}"/>
            </c:ext>
          </c:extLst>
        </c:ser>
        <c:dLbls>
          <c:showLegendKey val="0"/>
          <c:showVal val="0"/>
          <c:showCatName val="0"/>
          <c:showSerName val="0"/>
          <c:showPercent val="0"/>
          <c:showBubbleSize val="0"/>
          <c:showLeaderLines val="0"/>
        </c:dLbls>
        <c:firstSliceAng val="0"/>
      </c:pieChart>
      <c:spPr>
        <a:noFill/>
        <a:ln w="25372">
          <a:noFill/>
        </a:ln>
      </c:spPr>
    </c:plotArea>
    <c:plotVisOnly val="1"/>
    <c:dispBlanksAs val="zero"/>
    <c:showDLblsOverMax val="0"/>
  </c:chart>
  <c:spPr>
    <a:noFill/>
    <a:ln>
      <a:noFill/>
    </a:ln>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t>Stage Distribution</a:t>
            </a:r>
          </a:p>
        </c:rich>
      </c:tx>
      <c:overlay val="0"/>
    </c:title>
    <c:autoTitleDeleted val="0"/>
    <c:view3D>
      <c:rotX val="15"/>
      <c:rotY val="20"/>
      <c:rAngAx val="1"/>
    </c:view3D>
    <c:floor>
      <c:thickness val="0"/>
      <c:spPr>
        <a:solidFill>
          <a:schemeClr val="accent1">
            <a:lumMod val="20000"/>
            <a:lumOff val="80000"/>
          </a:schemeClr>
        </a:solidFill>
      </c:spPr>
    </c:floor>
    <c:sideWall>
      <c:thickness val="0"/>
      <c:spPr>
        <a:solidFill>
          <a:schemeClr val="accent1">
            <a:lumMod val="20000"/>
            <a:lumOff val="80000"/>
          </a:schemeClr>
        </a:solidFill>
      </c:spPr>
    </c:sideWall>
    <c:backWall>
      <c:thickness val="0"/>
      <c:spPr>
        <a:solidFill>
          <a:schemeClr val="accent1">
            <a:lumMod val="20000"/>
            <a:lumOff val="80000"/>
          </a:schemeClr>
        </a:solidFill>
      </c:spPr>
    </c:backWall>
    <c:plotArea>
      <c:layout/>
      <c:bar3DChart>
        <c:barDir val="col"/>
        <c:grouping val="clustered"/>
        <c:varyColors val="0"/>
        <c:ser>
          <c:idx val="0"/>
          <c:order val="0"/>
          <c:tx>
            <c:strRef>
              <c:f>Sheet1!$B$15</c:f>
              <c:strCache>
                <c:ptCount val="1"/>
                <c:pt idx="0">
                  <c:v>%</c:v>
                </c:pt>
              </c:strCache>
            </c:strRef>
          </c:tx>
          <c:spPr>
            <a:solidFill>
              <a:srgbClr val="73AD56"/>
            </a:solidFill>
          </c:spPr>
          <c:invertIfNegative val="0"/>
          <c:cat>
            <c:strRef>
              <c:f>Sheet1!$A$16:$A$19</c:f>
              <c:strCache>
                <c:ptCount val="4"/>
                <c:pt idx="0">
                  <c:v>Stage I</c:v>
                </c:pt>
                <c:pt idx="1">
                  <c:v>II</c:v>
                </c:pt>
                <c:pt idx="2">
                  <c:v>III</c:v>
                </c:pt>
                <c:pt idx="3">
                  <c:v>IV</c:v>
                </c:pt>
              </c:strCache>
            </c:strRef>
          </c:cat>
          <c:val>
            <c:numRef>
              <c:f>Sheet1!$B$16:$B$19</c:f>
              <c:numCache>
                <c:formatCode>General</c:formatCode>
                <c:ptCount val="4"/>
                <c:pt idx="0">
                  <c:v>14.1</c:v>
                </c:pt>
                <c:pt idx="1">
                  <c:v>51.3</c:v>
                </c:pt>
                <c:pt idx="2">
                  <c:v>33.300000000000004</c:v>
                </c:pt>
                <c:pt idx="3">
                  <c:v>1.3</c:v>
                </c:pt>
              </c:numCache>
            </c:numRef>
          </c:val>
          <c:extLst>
            <c:ext xmlns:c16="http://schemas.microsoft.com/office/drawing/2014/chart" uri="{C3380CC4-5D6E-409C-BE32-E72D297353CC}">
              <c16:uniqueId val="{00000000-5D44-482E-970F-41DE532E7C90}"/>
            </c:ext>
          </c:extLst>
        </c:ser>
        <c:dLbls>
          <c:showLegendKey val="0"/>
          <c:showVal val="0"/>
          <c:showCatName val="0"/>
          <c:showSerName val="0"/>
          <c:showPercent val="0"/>
          <c:showBubbleSize val="0"/>
        </c:dLbls>
        <c:gapWidth val="150"/>
        <c:shape val="box"/>
        <c:axId val="203965184"/>
        <c:axId val="203966720"/>
        <c:axId val="0"/>
      </c:bar3DChart>
      <c:catAx>
        <c:axId val="203965184"/>
        <c:scaling>
          <c:orientation val="minMax"/>
        </c:scaling>
        <c:delete val="0"/>
        <c:axPos val="b"/>
        <c:numFmt formatCode="General" sourceLinked="0"/>
        <c:majorTickMark val="out"/>
        <c:minorTickMark val="none"/>
        <c:tickLblPos val="nextTo"/>
        <c:crossAx val="203966720"/>
        <c:crosses val="autoZero"/>
        <c:auto val="1"/>
        <c:lblAlgn val="ctr"/>
        <c:lblOffset val="100"/>
        <c:noMultiLvlLbl val="0"/>
      </c:catAx>
      <c:valAx>
        <c:axId val="203966720"/>
        <c:scaling>
          <c:orientation val="minMax"/>
        </c:scaling>
        <c:delete val="0"/>
        <c:axPos val="l"/>
        <c:majorGridlines/>
        <c:numFmt formatCode="General" sourceLinked="1"/>
        <c:majorTickMark val="out"/>
        <c:minorTickMark val="none"/>
        <c:tickLblPos val="nextTo"/>
        <c:crossAx val="203965184"/>
        <c:crosses val="autoZero"/>
        <c:crossBetween val="between"/>
      </c:valAx>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pPr>
        <a:solidFill>
          <a:schemeClr val="accent1">
            <a:lumMod val="20000"/>
            <a:lumOff val="80000"/>
          </a:schemeClr>
        </a:solidFill>
      </c:spPr>
    </c:sideWall>
    <c:backWall>
      <c:thickness val="0"/>
      <c:spPr>
        <a:solidFill>
          <a:schemeClr val="accent1">
            <a:lumMod val="20000"/>
            <a:lumOff val="80000"/>
          </a:schemeClr>
        </a:solidFill>
      </c:spPr>
    </c:backWall>
    <c:plotArea>
      <c:layout/>
      <c:bar3DChart>
        <c:barDir val="col"/>
        <c:grouping val="clustered"/>
        <c:varyColors val="0"/>
        <c:ser>
          <c:idx val="0"/>
          <c:order val="0"/>
          <c:tx>
            <c:strRef>
              <c:f>Sheet1!$A$2</c:f>
              <c:strCache>
                <c:ptCount val="1"/>
                <c:pt idx="0">
                  <c:v>0-3 months</c:v>
                </c:pt>
              </c:strCache>
            </c:strRef>
          </c:tx>
          <c:spPr>
            <a:solidFill>
              <a:schemeClr val="accent4">
                <a:lumMod val="40000"/>
                <a:lumOff val="60000"/>
              </a:schemeClr>
            </a:solidFill>
          </c:spPr>
          <c:invertIfNegative val="0"/>
          <c:cat>
            <c:strRef>
              <c:f>Sheet1!$B$1:$H$1</c:f>
              <c:strCache>
                <c:ptCount val="7"/>
                <c:pt idx="0">
                  <c:v>CMN</c:v>
                </c:pt>
                <c:pt idx="1">
                  <c:v>CN</c:v>
                </c:pt>
                <c:pt idx="2">
                  <c:v>RT</c:v>
                </c:pt>
                <c:pt idx="3">
                  <c:v>CCSK</c:v>
                </c:pt>
                <c:pt idx="4">
                  <c:v>FHWT</c:v>
                </c:pt>
                <c:pt idx="5">
                  <c:v>AWT</c:v>
                </c:pt>
                <c:pt idx="6">
                  <c:v>RCC</c:v>
                </c:pt>
              </c:strCache>
            </c:strRef>
          </c:cat>
          <c:val>
            <c:numRef>
              <c:f>Sheet1!$B$2:$H$2</c:f>
              <c:numCache>
                <c:formatCode>General</c:formatCode>
                <c:ptCount val="7"/>
                <c:pt idx="0">
                  <c:v>59</c:v>
                </c:pt>
                <c:pt idx="1">
                  <c:v>0</c:v>
                </c:pt>
                <c:pt idx="2">
                  <c:v>15</c:v>
                </c:pt>
                <c:pt idx="3">
                  <c:v>0</c:v>
                </c:pt>
                <c:pt idx="4">
                  <c:v>19</c:v>
                </c:pt>
                <c:pt idx="5">
                  <c:v>0</c:v>
                </c:pt>
                <c:pt idx="6">
                  <c:v>0</c:v>
                </c:pt>
              </c:numCache>
            </c:numRef>
          </c:val>
          <c:extLst>
            <c:ext xmlns:c16="http://schemas.microsoft.com/office/drawing/2014/chart" uri="{C3380CC4-5D6E-409C-BE32-E72D297353CC}">
              <c16:uniqueId val="{00000000-22B1-4DED-A270-CE7243F63F25}"/>
            </c:ext>
          </c:extLst>
        </c:ser>
        <c:ser>
          <c:idx val="1"/>
          <c:order val="1"/>
          <c:tx>
            <c:strRef>
              <c:f>Sheet1!$A$3</c:f>
              <c:strCache>
                <c:ptCount val="1"/>
                <c:pt idx="0">
                  <c:v>3-6 months</c:v>
                </c:pt>
              </c:strCache>
            </c:strRef>
          </c:tx>
          <c:spPr>
            <a:solidFill>
              <a:srgbClr val="01FF36"/>
            </a:solidFill>
          </c:spPr>
          <c:invertIfNegative val="0"/>
          <c:cat>
            <c:strRef>
              <c:f>Sheet1!$B$1:$H$1</c:f>
              <c:strCache>
                <c:ptCount val="7"/>
                <c:pt idx="0">
                  <c:v>CMN</c:v>
                </c:pt>
                <c:pt idx="1">
                  <c:v>CN</c:v>
                </c:pt>
                <c:pt idx="2">
                  <c:v>RT</c:v>
                </c:pt>
                <c:pt idx="3">
                  <c:v>CCSK</c:v>
                </c:pt>
                <c:pt idx="4">
                  <c:v>FHWT</c:v>
                </c:pt>
                <c:pt idx="5">
                  <c:v>AWT</c:v>
                </c:pt>
                <c:pt idx="6">
                  <c:v>RCC</c:v>
                </c:pt>
              </c:strCache>
            </c:strRef>
          </c:cat>
          <c:val>
            <c:numRef>
              <c:f>Sheet1!$B$3:$H$3</c:f>
              <c:numCache>
                <c:formatCode>General</c:formatCode>
                <c:ptCount val="7"/>
                <c:pt idx="0">
                  <c:v>13</c:v>
                </c:pt>
                <c:pt idx="1">
                  <c:v>3.5</c:v>
                </c:pt>
                <c:pt idx="2">
                  <c:v>21</c:v>
                </c:pt>
                <c:pt idx="3">
                  <c:v>1</c:v>
                </c:pt>
                <c:pt idx="4">
                  <c:v>54</c:v>
                </c:pt>
                <c:pt idx="5">
                  <c:v>1</c:v>
                </c:pt>
                <c:pt idx="6">
                  <c:v>0</c:v>
                </c:pt>
              </c:numCache>
            </c:numRef>
          </c:val>
          <c:extLst>
            <c:ext xmlns:c16="http://schemas.microsoft.com/office/drawing/2014/chart" uri="{C3380CC4-5D6E-409C-BE32-E72D297353CC}">
              <c16:uniqueId val="{00000001-22B1-4DED-A270-CE7243F63F25}"/>
            </c:ext>
          </c:extLst>
        </c:ser>
        <c:ser>
          <c:idx val="2"/>
          <c:order val="2"/>
          <c:tx>
            <c:strRef>
              <c:f>Sheet1!$A$4</c:f>
              <c:strCache>
                <c:ptCount val="1"/>
                <c:pt idx="0">
                  <c:v>6-12 months</c:v>
                </c:pt>
              </c:strCache>
            </c:strRef>
          </c:tx>
          <c:invertIfNegative val="0"/>
          <c:cat>
            <c:strRef>
              <c:f>Sheet1!$B$1:$H$1</c:f>
              <c:strCache>
                <c:ptCount val="7"/>
                <c:pt idx="0">
                  <c:v>CMN</c:v>
                </c:pt>
                <c:pt idx="1">
                  <c:v>CN</c:v>
                </c:pt>
                <c:pt idx="2">
                  <c:v>RT</c:v>
                </c:pt>
                <c:pt idx="3">
                  <c:v>CCSK</c:v>
                </c:pt>
                <c:pt idx="4">
                  <c:v>FHWT</c:v>
                </c:pt>
                <c:pt idx="5">
                  <c:v>AWT</c:v>
                </c:pt>
                <c:pt idx="6">
                  <c:v>RCC</c:v>
                </c:pt>
              </c:strCache>
            </c:strRef>
          </c:cat>
          <c:val>
            <c:numRef>
              <c:f>Sheet1!$B$4:$H$4</c:f>
              <c:numCache>
                <c:formatCode>General</c:formatCode>
                <c:ptCount val="7"/>
                <c:pt idx="0">
                  <c:v>2</c:v>
                </c:pt>
                <c:pt idx="1">
                  <c:v>5</c:v>
                </c:pt>
                <c:pt idx="2">
                  <c:v>13</c:v>
                </c:pt>
                <c:pt idx="3">
                  <c:v>3</c:v>
                </c:pt>
                <c:pt idx="4">
                  <c:v>72</c:v>
                </c:pt>
                <c:pt idx="5">
                  <c:v>1</c:v>
                </c:pt>
                <c:pt idx="6">
                  <c:v>0</c:v>
                </c:pt>
              </c:numCache>
            </c:numRef>
          </c:val>
          <c:extLst>
            <c:ext xmlns:c16="http://schemas.microsoft.com/office/drawing/2014/chart" uri="{C3380CC4-5D6E-409C-BE32-E72D297353CC}">
              <c16:uniqueId val="{00000002-22B1-4DED-A270-CE7243F63F25}"/>
            </c:ext>
          </c:extLst>
        </c:ser>
        <c:dLbls>
          <c:showLegendKey val="0"/>
          <c:showVal val="0"/>
          <c:showCatName val="0"/>
          <c:showSerName val="0"/>
          <c:showPercent val="0"/>
          <c:showBubbleSize val="0"/>
        </c:dLbls>
        <c:gapWidth val="150"/>
        <c:shape val="cylinder"/>
        <c:axId val="203541888"/>
        <c:axId val="203596928"/>
        <c:axId val="0"/>
      </c:bar3DChart>
      <c:catAx>
        <c:axId val="203541888"/>
        <c:scaling>
          <c:orientation val="minMax"/>
        </c:scaling>
        <c:delete val="0"/>
        <c:axPos val="b"/>
        <c:numFmt formatCode="General" sourceLinked="0"/>
        <c:majorTickMark val="out"/>
        <c:minorTickMark val="none"/>
        <c:tickLblPos val="nextTo"/>
        <c:txPr>
          <a:bodyPr/>
          <a:lstStyle/>
          <a:p>
            <a:pPr>
              <a:defRPr sz="1600"/>
            </a:pPr>
            <a:endParaRPr lang="en-US"/>
          </a:p>
        </c:txPr>
        <c:crossAx val="203596928"/>
        <c:crosses val="autoZero"/>
        <c:auto val="1"/>
        <c:lblAlgn val="ctr"/>
        <c:lblOffset val="100"/>
        <c:noMultiLvlLbl val="0"/>
      </c:catAx>
      <c:valAx>
        <c:axId val="203596928"/>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203541888"/>
        <c:crosses val="autoZero"/>
        <c:crossBetween val="between"/>
      </c:valAx>
    </c:plotArea>
    <c:legend>
      <c:legendPos val="r"/>
      <c:layout>
        <c:manualLayout>
          <c:xMode val="edge"/>
          <c:yMode val="edge"/>
          <c:x val="0.81196647871146166"/>
          <c:y val="0.35713699850018699"/>
          <c:w val="0.18803352128853687"/>
          <c:h val="0.26786886014248451"/>
        </c:manualLayout>
      </c:layout>
      <c:overlay val="0"/>
      <c:txPr>
        <a:bodyPr/>
        <a:lstStyle/>
        <a:p>
          <a:pPr>
            <a:defRPr sz="16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1"/>
          <c:dPt>
            <c:idx val="0"/>
            <c:bubble3D val="0"/>
            <c:explosion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B1A0-4C40-B511-D9098CBD9C7B}"/>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B1A0-4C40-B511-D9098CBD9C7B}"/>
              </c:ext>
            </c:extLst>
          </c:dPt>
          <c:dPt>
            <c:idx val="2"/>
            <c:bubble3D val="0"/>
            <c:spPr>
              <a:solidFill>
                <a:schemeClr val="accent5">
                  <a:lumMod val="60000"/>
                  <a:lumOff val="40000"/>
                  <a:alpha val="99000"/>
                </a:schemeClr>
              </a:solidFill>
              <a:ln w="19050">
                <a:solidFill>
                  <a:schemeClr val="lt1"/>
                </a:solidFill>
              </a:ln>
              <a:effectLst/>
            </c:spPr>
            <c:extLst>
              <c:ext xmlns:c16="http://schemas.microsoft.com/office/drawing/2014/chart" uri="{C3380CC4-5D6E-409C-BE32-E72D297353CC}">
                <c16:uniqueId val="{00000005-B1A0-4C40-B511-D9098CBD9C7B}"/>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B1A0-4C40-B511-D9098CBD9C7B}"/>
              </c:ext>
            </c:extLst>
          </c:dPt>
          <c:cat>
            <c:strRef>
              <c:f>Sheet1!$A$2:$A$5</c:f>
              <c:strCache>
                <c:ptCount val="4"/>
                <c:pt idx="0">
                  <c:v>WT1</c:v>
                </c:pt>
                <c:pt idx="1">
                  <c:v>Other/Unkown</c:v>
                </c:pt>
                <c:pt idx="2">
                  <c:v>WT2</c:v>
                </c:pt>
                <c:pt idx="3">
                  <c:v>WTX</c:v>
                </c:pt>
              </c:strCache>
            </c:strRef>
          </c:cat>
          <c:val>
            <c:numRef>
              <c:f>Sheet1!$B$2:$B$5</c:f>
              <c:numCache>
                <c:formatCode>0%</c:formatCode>
                <c:ptCount val="4"/>
                <c:pt idx="0">
                  <c:v>0.15</c:v>
                </c:pt>
                <c:pt idx="1">
                  <c:v>0.25</c:v>
                </c:pt>
                <c:pt idx="2">
                  <c:v>0.3</c:v>
                </c:pt>
                <c:pt idx="3">
                  <c:v>0.3</c:v>
                </c:pt>
              </c:numCache>
            </c:numRef>
          </c:val>
          <c:extLst>
            <c:ext xmlns:c16="http://schemas.microsoft.com/office/drawing/2014/chart" uri="{C3380CC4-5D6E-409C-BE32-E72D297353CC}">
              <c16:uniqueId val="{00000008-B1A0-4C40-B511-D9098CBD9C7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1"/>
          <c:dPt>
            <c:idx val="0"/>
            <c:bubble3D val="0"/>
            <c:explosion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24EE-42FD-BA9D-92F90AB2CFDC}"/>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24EE-42FD-BA9D-92F90AB2CFDC}"/>
              </c:ext>
            </c:extLst>
          </c:dPt>
          <c:dPt>
            <c:idx val="2"/>
            <c:bubble3D val="0"/>
            <c:spPr>
              <a:solidFill>
                <a:schemeClr val="accent5">
                  <a:lumMod val="60000"/>
                  <a:lumOff val="40000"/>
                  <a:alpha val="99000"/>
                </a:schemeClr>
              </a:solidFill>
              <a:ln w="19050">
                <a:solidFill>
                  <a:schemeClr val="lt1"/>
                </a:solidFill>
              </a:ln>
              <a:effectLst/>
            </c:spPr>
            <c:extLst>
              <c:ext xmlns:c16="http://schemas.microsoft.com/office/drawing/2014/chart" uri="{C3380CC4-5D6E-409C-BE32-E72D297353CC}">
                <c16:uniqueId val="{00000005-24EE-42FD-BA9D-92F90AB2CFDC}"/>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24EE-42FD-BA9D-92F90AB2CFDC}"/>
              </c:ext>
            </c:extLst>
          </c:dPt>
          <c:cat>
            <c:strRef>
              <c:f>Sheet1!$A$2:$A$5</c:f>
              <c:strCache>
                <c:ptCount val="4"/>
                <c:pt idx="0">
                  <c:v>WT1</c:v>
                </c:pt>
                <c:pt idx="1">
                  <c:v>Other/Unkown</c:v>
                </c:pt>
                <c:pt idx="2">
                  <c:v>WT2</c:v>
                </c:pt>
                <c:pt idx="3">
                  <c:v>WTX</c:v>
                </c:pt>
              </c:strCache>
            </c:strRef>
          </c:cat>
          <c:val>
            <c:numRef>
              <c:f>Sheet1!$B$2:$B$5</c:f>
              <c:numCache>
                <c:formatCode>0%</c:formatCode>
                <c:ptCount val="4"/>
                <c:pt idx="0">
                  <c:v>0.15</c:v>
                </c:pt>
                <c:pt idx="1">
                  <c:v>0.25</c:v>
                </c:pt>
                <c:pt idx="2">
                  <c:v>0.3</c:v>
                </c:pt>
                <c:pt idx="3">
                  <c:v>0.3</c:v>
                </c:pt>
              </c:numCache>
            </c:numRef>
          </c:val>
          <c:extLst>
            <c:ext xmlns:c16="http://schemas.microsoft.com/office/drawing/2014/chart" uri="{C3380CC4-5D6E-409C-BE32-E72D297353CC}">
              <c16:uniqueId val="{00000008-24EE-42FD-BA9D-92F90AB2CFD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1"/>
          <c:dPt>
            <c:idx val="0"/>
            <c:bubble3D val="0"/>
            <c:explosion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A005-4FCB-B10E-CA9B3786E124}"/>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A005-4FCB-B10E-CA9B3786E124}"/>
              </c:ext>
            </c:extLst>
          </c:dPt>
          <c:dPt>
            <c:idx val="2"/>
            <c:bubble3D val="0"/>
            <c:spPr>
              <a:solidFill>
                <a:schemeClr val="accent5">
                  <a:lumMod val="60000"/>
                  <a:lumOff val="40000"/>
                  <a:alpha val="99000"/>
                </a:schemeClr>
              </a:solidFill>
              <a:ln w="19050">
                <a:solidFill>
                  <a:schemeClr val="lt1"/>
                </a:solidFill>
              </a:ln>
              <a:effectLst/>
            </c:spPr>
            <c:extLst>
              <c:ext xmlns:c16="http://schemas.microsoft.com/office/drawing/2014/chart" uri="{C3380CC4-5D6E-409C-BE32-E72D297353CC}">
                <c16:uniqueId val="{00000005-A005-4FCB-B10E-CA9B3786E124}"/>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A005-4FCB-B10E-CA9B3786E124}"/>
              </c:ext>
            </c:extLst>
          </c:dPt>
          <c:cat>
            <c:strRef>
              <c:f>Sheet1!$A$2:$A$5</c:f>
              <c:strCache>
                <c:ptCount val="4"/>
                <c:pt idx="0">
                  <c:v>WT1</c:v>
                </c:pt>
                <c:pt idx="1">
                  <c:v>Other/Unkown</c:v>
                </c:pt>
                <c:pt idx="2">
                  <c:v>WT2</c:v>
                </c:pt>
                <c:pt idx="3">
                  <c:v>WTX</c:v>
                </c:pt>
              </c:strCache>
            </c:strRef>
          </c:cat>
          <c:val>
            <c:numRef>
              <c:f>Sheet1!$B$2:$B$5</c:f>
              <c:numCache>
                <c:formatCode>0%</c:formatCode>
                <c:ptCount val="4"/>
                <c:pt idx="0">
                  <c:v>0.15</c:v>
                </c:pt>
                <c:pt idx="1">
                  <c:v>0.25</c:v>
                </c:pt>
                <c:pt idx="2">
                  <c:v>0.3</c:v>
                </c:pt>
                <c:pt idx="3">
                  <c:v>0.3</c:v>
                </c:pt>
              </c:numCache>
            </c:numRef>
          </c:val>
          <c:extLst>
            <c:ext xmlns:c16="http://schemas.microsoft.com/office/drawing/2014/chart" uri="{C3380CC4-5D6E-409C-BE32-E72D297353CC}">
              <c16:uniqueId val="{00000008-A005-4FCB-B10E-CA9B3786E1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explosion val="1"/>
          <c:dPt>
            <c:idx val="0"/>
            <c:bubble3D val="0"/>
            <c:explosion val="0"/>
            <c:spPr>
              <a:solidFill>
                <a:schemeClr val="accent5">
                  <a:lumMod val="75000"/>
                </a:schemeClr>
              </a:solidFill>
              <a:ln w="19050">
                <a:solidFill>
                  <a:schemeClr val="lt1"/>
                </a:solidFill>
              </a:ln>
              <a:effectLst/>
            </c:spPr>
            <c:extLst>
              <c:ext xmlns:c16="http://schemas.microsoft.com/office/drawing/2014/chart" uri="{C3380CC4-5D6E-409C-BE32-E72D297353CC}">
                <c16:uniqueId val="{00000001-3BCA-4025-803A-D0ED0E7DBBB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3BCA-4025-803A-D0ED0E7DBBB1}"/>
              </c:ext>
            </c:extLst>
          </c:dPt>
          <c:dPt>
            <c:idx val="2"/>
            <c:bubble3D val="0"/>
            <c:spPr>
              <a:solidFill>
                <a:schemeClr val="accent5">
                  <a:lumMod val="60000"/>
                  <a:lumOff val="40000"/>
                  <a:alpha val="99000"/>
                </a:schemeClr>
              </a:solidFill>
              <a:ln w="19050">
                <a:solidFill>
                  <a:schemeClr val="lt1"/>
                </a:solidFill>
              </a:ln>
              <a:effectLst/>
            </c:spPr>
            <c:extLst>
              <c:ext xmlns:c16="http://schemas.microsoft.com/office/drawing/2014/chart" uri="{C3380CC4-5D6E-409C-BE32-E72D297353CC}">
                <c16:uniqueId val="{00000005-3BCA-4025-803A-D0ED0E7DBBB1}"/>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3BCA-4025-803A-D0ED0E7DBBB1}"/>
              </c:ext>
            </c:extLst>
          </c:dPt>
          <c:cat>
            <c:strRef>
              <c:f>Sheet1!$A$2:$A$5</c:f>
              <c:strCache>
                <c:ptCount val="4"/>
                <c:pt idx="0">
                  <c:v>WT1</c:v>
                </c:pt>
                <c:pt idx="1">
                  <c:v>Other/Unkown</c:v>
                </c:pt>
                <c:pt idx="2">
                  <c:v>WT2</c:v>
                </c:pt>
                <c:pt idx="3">
                  <c:v>WTX</c:v>
                </c:pt>
              </c:strCache>
            </c:strRef>
          </c:cat>
          <c:val>
            <c:numRef>
              <c:f>Sheet1!$B$2:$B$5</c:f>
              <c:numCache>
                <c:formatCode>0%</c:formatCode>
                <c:ptCount val="4"/>
                <c:pt idx="0">
                  <c:v>0.15</c:v>
                </c:pt>
                <c:pt idx="1">
                  <c:v>0.25</c:v>
                </c:pt>
                <c:pt idx="2">
                  <c:v>0.3</c:v>
                </c:pt>
                <c:pt idx="3">
                  <c:v>0.3</c:v>
                </c:pt>
              </c:numCache>
            </c:numRef>
          </c:val>
          <c:extLst>
            <c:ext xmlns:c16="http://schemas.microsoft.com/office/drawing/2014/chart" uri="{C3380CC4-5D6E-409C-BE32-E72D297353CC}">
              <c16:uniqueId val="{00000008-3BCA-4025-803A-D0ED0E7DBBB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2992700729927"/>
          <c:y val="6.9868995633187769E-2"/>
          <c:w val="0.88613138686131387"/>
          <c:h val="0.78165938864628826"/>
        </c:manualLayout>
      </c:layout>
      <c:lineChart>
        <c:grouping val="stacked"/>
        <c:varyColors val="0"/>
        <c:ser>
          <c:idx val="0"/>
          <c:order val="0"/>
          <c:tx>
            <c:strRef>
              <c:f>Sheet1!$A$2</c:f>
              <c:strCache>
                <c:ptCount val="1"/>
              </c:strCache>
            </c:strRef>
          </c:tx>
          <c:spPr>
            <a:ln w="38032">
              <a:solidFill>
                <a:srgbClr val="008000"/>
              </a:solidFill>
              <a:prstDash val="solid"/>
            </a:ln>
          </c:spPr>
          <c:marker>
            <c:symbol val="diamond"/>
            <c:size val="8"/>
            <c:spPr>
              <a:solidFill>
                <a:srgbClr val="FF0000"/>
              </a:solidFill>
              <a:ln>
                <a:solidFill>
                  <a:srgbClr val="FF0000"/>
                </a:solidFill>
                <a:prstDash val="solid"/>
              </a:ln>
            </c:spPr>
          </c:marker>
          <c:cat>
            <c:numRef>
              <c:f>Sheet1!$B$1:$K$1</c:f>
              <c:numCache>
                <c:formatCode>General</c:formatCode>
                <c:ptCount val="10"/>
                <c:pt idx="0">
                  <c:v>1915</c:v>
                </c:pt>
                <c:pt idx="1">
                  <c:v>1925</c:v>
                </c:pt>
                <c:pt idx="2">
                  <c:v>1935</c:v>
                </c:pt>
                <c:pt idx="3">
                  <c:v>1945</c:v>
                </c:pt>
                <c:pt idx="4">
                  <c:v>1965</c:v>
                </c:pt>
                <c:pt idx="5">
                  <c:v>1975</c:v>
                </c:pt>
                <c:pt idx="6">
                  <c:v>1985</c:v>
                </c:pt>
                <c:pt idx="7">
                  <c:v>1995</c:v>
                </c:pt>
                <c:pt idx="8">
                  <c:v>2005</c:v>
                </c:pt>
                <c:pt idx="9">
                  <c:v>2015</c:v>
                </c:pt>
              </c:numCache>
            </c:numRef>
          </c:cat>
          <c:val>
            <c:numRef>
              <c:f>Sheet1!$B$2:$K$2</c:f>
              <c:numCache>
                <c:formatCode>0</c:formatCode>
                <c:ptCount val="10"/>
                <c:pt idx="0">
                  <c:v>5</c:v>
                </c:pt>
                <c:pt idx="1">
                  <c:v>15</c:v>
                </c:pt>
                <c:pt idx="2">
                  <c:v>30</c:v>
                </c:pt>
                <c:pt idx="3">
                  <c:v>45</c:v>
                </c:pt>
                <c:pt idx="4">
                  <c:v>70</c:v>
                </c:pt>
                <c:pt idx="5">
                  <c:v>75</c:v>
                </c:pt>
                <c:pt idx="6" formatCode="General">
                  <c:v>81</c:v>
                </c:pt>
                <c:pt idx="7" formatCode="General">
                  <c:v>92</c:v>
                </c:pt>
                <c:pt idx="8" formatCode="General">
                  <c:v>92</c:v>
                </c:pt>
                <c:pt idx="9" formatCode="General">
                  <c:v>92</c:v>
                </c:pt>
              </c:numCache>
            </c:numRef>
          </c:val>
          <c:smooth val="0"/>
          <c:extLst>
            <c:ext xmlns:c16="http://schemas.microsoft.com/office/drawing/2014/chart" uri="{C3380CC4-5D6E-409C-BE32-E72D297353CC}">
              <c16:uniqueId val="{00000000-5C70-4463-9E61-16ACEAEB61AC}"/>
            </c:ext>
          </c:extLst>
        </c:ser>
        <c:dLbls>
          <c:showLegendKey val="0"/>
          <c:showVal val="0"/>
          <c:showCatName val="0"/>
          <c:showSerName val="0"/>
          <c:showPercent val="0"/>
          <c:showBubbleSize val="0"/>
        </c:dLbls>
        <c:marker val="1"/>
        <c:smooth val="0"/>
        <c:axId val="143785551"/>
        <c:axId val="1"/>
      </c:lineChart>
      <c:catAx>
        <c:axId val="143785551"/>
        <c:scaling>
          <c:orientation val="minMax"/>
        </c:scaling>
        <c:delete val="0"/>
        <c:axPos val="b"/>
        <c:numFmt formatCode="General" sourceLinked="1"/>
        <c:majorTickMark val="out"/>
        <c:minorTickMark val="none"/>
        <c:tickLblPos val="nextTo"/>
        <c:spPr>
          <a:ln w="3169">
            <a:solidFill>
              <a:schemeClr val="tx1"/>
            </a:solidFill>
            <a:prstDash val="solid"/>
          </a:ln>
        </c:spPr>
        <c:txPr>
          <a:bodyPr rot="0" vert="horz"/>
          <a:lstStyle/>
          <a:p>
            <a:pPr>
              <a:defRPr sz="1797" b="1" i="0" u="none" strike="noStrike" baseline="0">
                <a:solidFill>
                  <a:schemeClr val="tx1"/>
                </a:solidFill>
                <a:latin typeface="Book Antiqua"/>
                <a:ea typeface="Book Antiqua"/>
                <a:cs typeface="Book Antiqua"/>
              </a:defRPr>
            </a:pPr>
            <a:endParaRPr lang="en-US"/>
          </a:p>
        </c:txPr>
        <c:crossAx val="1"/>
        <c:crosses val="autoZero"/>
        <c:auto val="1"/>
        <c:lblAlgn val="ctr"/>
        <c:lblOffset val="100"/>
        <c:tickLblSkip val="1"/>
        <c:tickMarkSkip val="1"/>
        <c:noMultiLvlLbl val="0"/>
      </c:catAx>
      <c:valAx>
        <c:axId val="1"/>
        <c:scaling>
          <c:orientation val="minMax"/>
        </c:scaling>
        <c:delete val="0"/>
        <c:axPos val="l"/>
        <c:majorGridlines>
          <c:spPr>
            <a:ln w="3169">
              <a:solidFill>
                <a:schemeClr val="tx1"/>
              </a:solidFill>
              <a:prstDash val="solid"/>
            </a:ln>
          </c:spPr>
        </c:majorGridlines>
        <c:numFmt formatCode="0" sourceLinked="1"/>
        <c:majorTickMark val="out"/>
        <c:minorTickMark val="none"/>
        <c:tickLblPos val="nextTo"/>
        <c:spPr>
          <a:ln w="3169">
            <a:solidFill>
              <a:schemeClr val="tx1"/>
            </a:solidFill>
            <a:prstDash val="solid"/>
          </a:ln>
        </c:spPr>
        <c:txPr>
          <a:bodyPr rot="0" vert="horz"/>
          <a:lstStyle/>
          <a:p>
            <a:pPr>
              <a:defRPr sz="1797" b="1" i="0" u="none" strike="noStrike" baseline="0">
                <a:solidFill>
                  <a:schemeClr val="tx1"/>
                </a:solidFill>
                <a:latin typeface="Book Antiqua"/>
                <a:ea typeface="Book Antiqua"/>
                <a:cs typeface="Book Antiqua"/>
              </a:defRPr>
            </a:pPr>
            <a:endParaRPr lang="en-US"/>
          </a:p>
        </c:txPr>
        <c:crossAx val="143785551"/>
        <c:crosses val="autoZero"/>
        <c:crossBetween val="between"/>
      </c:valAx>
      <c:spPr>
        <a:noFill/>
        <a:ln w="12677">
          <a:solidFill>
            <a:schemeClr val="tx1"/>
          </a:solidFill>
          <a:prstDash val="solid"/>
        </a:ln>
      </c:spPr>
    </c:plotArea>
    <c:plotVisOnly val="1"/>
    <c:dispBlanksAs val="zero"/>
    <c:showDLblsOverMax val="0"/>
  </c:chart>
  <c:spPr>
    <a:noFill/>
    <a:ln>
      <a:noFill/>
    </a:ln>
  </c:spPr>
  <c:txPr>
    <a:bodyPr/>
    <a:lstStyle/>
    <a:p>
      <a:pPr>
        <a:defRPr sz="1797" b="1" i="0" u="none" strike="noStrike" baseline="0">
          <a:solidFill>
            <a:schemeClr val="tx1"/>
          </a:solidFill>
          <a:latin typeface="Book Antiqua"/>
          <a:ea typeface="Book Antiqua"/>
          <a:cs typeface="Book Antiqua"/>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spPr>
        <a:solidFill>
          <a:schemeClr val="accent1">
            <a:lumMod val="20000"/>
            <a:lumOff val="80000"/>
          </a:schemeClr>
        </a:solidFill>
      </c:spPr>
    </c:floor>
    <c:sideWall>
      <c:thickness val="0"/>
      <c:spPr>
        <a:solidFill>
          <a:schemeClr val="accent1">
            <a:lumMod val="20000"/>
            <a:lumOff val="80000"/>
            <a:alpha val="97000"/>
          </a:schemeClr>
        </a:solidFill>
      </c:spPr>
    </c:sideWall>
    <c:backWall>
      <c:thickness val="0"/>
      <c:spPr>
        <a:solidFill>
          <a:schemeClr val="accent1">
            <a:lumMod val="20000"/>
            <a:lumOff val="80000"/>
            <a:alpha val="97000"/>
          </a:schemeClr>
        </a:solidFill>
      </c:spPr>
    </c:backWall>
    <c:plotArea>
      <c:layout/>
      <c:bar3DChart>
        <c:barDir val="col"/>
        <c:grouping val="clustered"/>
        <c:varyColors val="0"/>
        <c:ser>
          <c:idx val="0"/>
          <c:order val="0"/>
          <c:spPr>
            <a:solidFill>
              <a:srgbClr val="73AD56"/>
            </a:solidFill>
          </c:spPr>
          <c:invertIfNegative val="0"/>
          <c:cat>
            <c:strRef>
              <c:f>Sheet1!$A$10:$A$13</c:f>
              <c:strCache>
                <c:ptCount val="4"/>
                <c:pt idx="0">
                  <c:v>Stage I</c:v>
                </c:pt>
                <c:pt idx="1">
                  <c:v>II</c:v>
                </c:pt>
                <c:pt idx="2">
                  <c:v>III</c:v>
                </c:pt>
                <c:pt idx="3">
                  <c:v>IV</c:v>
                </c:pt>
              </c:strCache>
            </c:strRef>
          </c:cat>
          <c:val>
            <c:numRef>
              <c:f>Sheet1!$B$10:$B$13</c:f>
              <c:numCache>
                <c:formatCode>General</c:formatCode>
                <c:ptCount val="4"/>
                <c:pt idx="0">
                  <c:v>13</c:v>
                </c:pt>
                <c:pt idx="1">
                  <c:v>24</c:v>
                </c:pt>
                <c:pt idx="2">
                  <c:v>37</c:v>
                </c:pt>
                <c:pt idx="3">
                  <c:v>27</c:v>
                </c:pt>
              </c:numCache>
            </c:numRef>
          </c:val>
          <c:extLst>
            <c:ext xmlns:c16="http://schemas.microsoft.com/office/drawing/2014/chart" uri="{C3380CC4-5D6E-409C-BE32-E72D297353CC}">
              <c16:uniqueId val="{00000000-6297-43BE-B492-B303DA349F2C}"/>
            </c:ext>
          </c:extLst>
        </c:ser>
        <c:dLbls>
          <c:showLegendKey val="0"/>
          <c:showVal val="0"/>
          <c:showCatName val="0"/>
          <c:showSerName val="0"/>
          <c:showPercent val="0"/>
          <c:showBubbleSize val="0"/>
        </c:dLbls>
        <c:gapWidth val="150"/>
        <c:shape val="box"/>
        <c:axId val="204193152"/>
        <c:axId val="204379264"/>
        <c:axId val="0"/>
      </c:bar3DChart>
      <c:catAx>
        <c:axId val="204193152"/>
        <c:scaling>
          <c:orientation val="minMax"/>
        </c:scaling>
        <c:delete val="0"/>
        <c:axPos val="b"/>
        <c:numFmt formatCode="General" sourceLinked="0"/>
        <c:majorTickMark val="out"/>
        <c:minorTickMark val="none"/>
        <c:tickLblPos val="nextTo"/>
        <c:crossAx val="204379264"/>
        <c:crosses val="autoZero"/>
        <c:auto val="1"/>
        <c:lblAlgn val="ctr"/>
        <c:lblOffset val="100"/>
        <c:noMultiLvlLbl val="0"/>
      </c:catAx>
      <c:valAx>
        <c:axId val="204379264"/>
        <c:scaling>
          <c:orientation val="minMax"/>
        </c:scaling>
        <c:delete val="0"/>
        <c:axPos val="l"/>
        <c:majorGridlines/>
        <c:numFmt formatCode="General" sourceLinked="1"/>
        <c:majorTickMark val="out"/>
        <c:minorTickMark val="none"/>
        <c:tickLblPos val="nextTo"/>
        <c:crossAx val="204193152"/>
        <c:crosses val="autoZero"/>
        <c:crossBetween val="between"/>
      </c:valAx>
    </c:plotArea>
    <c:plotVisOnly val="1"/>
    <c:dispBlanksAs val="gap"/>
    <c:showDLblsOverMax val="0"/>
  </c:chart>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pPr>
        <a:solidFill>
          <a:srgbClr val="BDBDBD">
            <a:lumMod val="40000"/>
            <a:lumOff val="60000"/>
            <a:alpha val="26000"/>
          </a:srgbClr>
        </a:solidFill>
      </c:spPr>
    </c:sideWall>
    <c:backWall>
      <c:thickness val="0"/>
      <c:spPr>
        <a:solidFill>
          <a:srgbClr val="BDBDBD">
            <a:lumMod val="40000"/>
            <a:lumOff val="60000"/>
            <a:alpha val="26000"/>
          </a:srgbClr>
        </a:solidFill>
      </c:spPr>
    </c:backWall>
    <c:plotArea>
      <c:layout/>
      <c:bar3DChart>
        <c:barDir val="col"/>
        <c:grouping val="clustered"/>
        <c:varyColors val="0"/>
        <c:ser>
          <c:idx val="0"/>
          <c:order val="0"/>
          <c:tx>
            <c:strRef>
              <c:f>Sheet1!$A$6</c:f>
              <c:strCache>
                <c:ptCount val="1"/>
                <c:pt idx="0">
                  <c:v>10-15 years</c:v>
                </c:pt>
              </c:strCache>
            </c:strRef>
          </c:tx>
          <c:spPr>
            <a:solidFill>
              <a:srgbClr val="63E5FF"/>
            </a:solidFill>
          </c:spPr>
          <c:invertIfNegative val="0"/>
          <c:cat>
            <c:strRef>
              <c:f>Sheet1!$B$5:$H$5</c:f>
              <c:strCache>
                <c:ptCount val="7"/>
                <c:pt idx="0">
                  <c:v>CMN</c:v>
                </c:pt>
                <c:pt idx="1">
                  <c:v>CN</c:v>
                </c:pt>
                <c:pt idx="2">
                  <c:v>RT</c:v>
                </c:pt>
                <c:pt idx="3">
                  <c:v>CCSK</c:v>
                </c:pt>
                <c:pt idx="4">
                  <c:v>FHWT</c:v>
                </c:pt>
                <c:pt idx="5">
                  <c:v>AWT</c:v>
                </c:pt>
                <c:pt idx="6">
                  <c:v>RCC</c:v>
                </c:pt>
              </c:strCache>
            </c:strRef>
          </c:cat>
          <c:val>
            <c:numRef>
              <c:f>Sheet1!$B$6:$H$6</c:f>
              <c:numCache>
                <c:formatCode>General</c:formatCode>
                <c:ptCount val="7"/>
                <c:pt idx="0">
                  <c:v>0</c:v>
                </c:pt>
                <c:pt idx="1">
                  <c:v>2.4</c:v>
                </c:pt>
                <c:pt idx="2">
                  <c:v>0</c:v>
                </c:pt>
                <c:pt idx="3">
                  <c:v>2</c:v>
                </c:pt>
                <c:pt idx="4">
                  <c:v>40</c:v>
                </c:pt>
                <c:pt idx="5">
                  <c:v>5</c:v>
                </c:pt>
                <c:pt idx="6">
                  <c:v>34</c:v>
                </c:pt>
              </c:numCache>
            </c:numRef>
          </c:val>
          <c:extLst>
            <c:ext xmlns:c16="http://schemas.microsoft.com/office/drawing/2014/chart" uri="{C3380CC4-5D6E-409C-BE32-E72D297353CC}">
              <c16:uniqueId val="{00000000-D202-4A17-9211-3C20BB72F0A0}"/>
            </c:ext>
          </c:extLst>
        </c:ser>
        <c:ser>
          <c:idx val="1"/>
          <c:order val="1"/>
          <c:tx>
            <c:strRef>
              <c:f>Sheet1!$A$7</c:f>
              <c:strCache>
                <c:ptCount val="1"/>
                <c:pt idx="0">
                  <c:v>&gt; 15 years</c:v>
                </c:pt>
              </c:strCache>
            </c:strRef>
          </c:tx>
          <c:spPr>
            <a:solidFill>
              <a:srgbClr val="01FF36"/>
            </a:solidFill>
          </c:spPr>
          <c:invertIfNegative val="0"/>
          <c:cat>
            <c:strRef>
              <c:f>Sheet1!$B$5:$H$5</c:f>
              <c:strCache>
                <c:ptCount val="7"/>
                <c:pt idx="0">
                  <c:v>CMN</c:v>
                </c:pt>
                <c:pt idx="1">
                  <c:v>CN</c:v>
                </c:pt>
                <c:pt idx="2">
                  <c:v>RT</c:v>
                </c:pt>
                <c:pt idx="3">
                  <c:v>CCSK</c:v>
                </c:pt>
                <c:pt idx="4">
                  <c:v>FHWT</c:v>
                </c:pt>
                <c:pt idx="5">
                  <c:v>AWT</c:v>
                </c:pt>
                <c:pt idx="6">
                  <c:v>RCC</c:v>
                </c:pt>
              </c:strCache>
            </c:strRef>
          </c:cat>
          <c:val>
            <c:numRef>
              <c:f>Sheet1!$B$7:$H$7</c:f>
              <c:numCache>
                <c:formatCode>General</c:formatCode>
                <c:ptCount val="7"/>
                <c:pt idx="0">
                  <c:v>0</c:v>
                </c:pt>
                <c:pt idx="1">
                  <c:v>0</c:v>
                </c:pt>
                <c:pt idx="2">
                  <c:v>0</c:v>
                </c:pt>
                <c:pt idx="3">
                  <c:v>2</c:v>
                </c:pt>
                <c:pt idx="4">
                  <c:v>32</c:v>
                </c:pt>
                <c:pt idx="5">
                  <c:v>1</c:v>
                </c:pt>
                <c:pt idx="6">
                  <c:v>52</c:v>
                </c:pt>
              </c:numCache>
            </c:numRef>
          </c:val>
          <c:extLst>
            <c:ext xmlns:c16="http://schemas.microsoft.com/office/drawing/2014/chart" uri="{C3380CC4-5D6E-409C-BE32-E72D297353CC}">
              <c16:uniqueId val="{00000001-D202-4A17-9211-3C20BB72F0A0}"/>
            </c:ext>
          </c:extLst>
        </c:ser>
        <c:dLbls>
          <c:showLegendKey val="0"/>
          <c:showVal val="0"/>
          <c:showCatName val="0"/>
          <c:showSerName val="0"/>
          <c:showPercent val="0"/>
          <c:showBubbleSize val="0"/>
        </c:dLbls>
        <c:gapWidth val="150"/>
        <c:shape val="cylinder"/>
        <c:axId val="203618176"/>
        <c:axId val="203619712"/>
        <c:axId val="0"/>
      </c:bar3DChart>
      <c:catAx>
        <c:axId val="203618176"/>
        <c:scaling>
          <c:orientation val="minMax"/>
        </c:scaling>
        <c:delete val="0"/>
        <c:axPos val="b"/>
        <c:numFmt formatCode="General" sourceLinked="0"/>
        <c:majorTickMark val="out"/>
        <c:minorTickMark val="none"/>
        <c:tickLblPos val="nextTo"/>
        <c:txPr>
          <a:bodyPr/>
          <a:lstStyle/>
          <a:p>
            <a:pPr>
              <a:defRPr sz="1600"/>
            </a:pPr>
            <a:endParaRPr lang="en-US"/>
          </a:p>
        </c:txPr>
        <c:crossAx val="203619712"/>
        <c:crosses val="autoZero"/>
        <c:auto val="1"/>
        <c:lblAlgn val="ctr"/>
        <c:lblOffset val="100"/>
        <c:noMultiLvlLbl val="0"/>
      </c:catAx>
      <c:valAx>
        <c:axId val="203619712"/>
        <c:scaling>
          <c:orientation val="minMax"/>
        </c:scaling>
        <c:delete val="0"/>
        <c:axPos val="l"/>
        <c:majorGridlines/>
        <c:numFmt formatCode="General" sourceLinked="1"/>
        <c:majorTickMark val="out"/>
        <c:minorTickMark val="none"/>
        <c:tickLblPos val="nextTo"/>
        <c:txPr>
          <a:bodyPr/>
          <a:lstStyle/>
          <a:p>
            <a:pPr>
              <a:defRPr sz="1600"/>
            </a:pPr>
            <a:endParaRPr lang="en-US"/>
          </a:p>
        </c:txPr>
        <c:crossAx val="203618176"/>
        <c:crosses val="autoZero"/>
        <c:crossBetween val="between"/>
      </c:valAx>
    </c:plotArea>
    <c:legend>
      <c:legendPos val="r"/>
      <c:layout>
        <c:manualLayout>
          <c:xMode val="edge"/>
          <c:yMode val="edge"/>
          <c:x val="0.85783550420683563"/>
          <c:y val="0.41355484659245273"/>
          <c:w val="0.140606863394412"/>
          <c:h val="0.25909720336682002"/>
        </c:manualLayout>
      </c:layout>
      <c:overlay val="0"/>
      <c:txPr>
        <a:bodyPr/>
        <a:lstStyle/>
        <a:p>
          <a:pPr>
            <a:defRPr sz="1600"/>
          </a:pPr>
          <a:endParaRPr lang="en-US"/>
        </a:p>
      </c:txPr>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spPr>
        <a:solidFill>
          <a:srgbClr val="BA86BF">
            <a:alpha val="22000"/>
          </a:srgbClr>
        </a:solidFill>
      </c:spPr>
    </c:floor>
    <c:sideWall>
      <c:thickness val="0"/>
      <c:spPr>
        <a:solidFill>
          <a:schemeClr val="accent1">
            <a:lumMod val="40000"/>
            <a:lumOff val="60000"/>
            <a:alpha val="43000"/>
          </a:schemeClr>
        </a:solidFill>
      </c:spPr>
    </c:sideWall>
    <c:backWall>
      <c:thickness val="0"/>
      <c:spPr>
        <a:solidFill>
          <a:schemeClr val="accent1">
            <a:lumMod val="40000"/>
            <a:lumOff val="60000"/>
            <a:alpha val="43000"/>
          </a:schemeClr>
        </a:solidFill>
      </c:spPr>
    </c:backWall>
    <c:plotArea>
      <c:layout/>
      <c:bar3DChart>
        <c:barDir val="col"/>
        <c:grouping val="clustered"/>
        <c:varyColors val="0"/>
        <c:ser>
          <c:idx val="0"/>
          <c:order val="0"/>
          <c:tx>
            <c:strRef>
              <c:f>'[Chart in Microsoft Office PowerPoint]Sheet1'!$B$1</c:f>
              <c:strCache>
                <c:ptCount val="1"/>
                <c:pt idx="0">
                  <c:v>Column1</c:v>
                </c:pt>
              </c:strCache>
            </c:strRef>
          </c:tx>
          <c:spPr>
            <a:solidFill>
              <a:srgbClr val="73AD56"/>
            </a:solidFill>
          </c:spPr>
          <c:invertIfNegative val="0"/>
          <c:cat>
            <c:strRef>
              <c:f>'[Chart in Microsoft Office PowerPoint]Sheet1'!$A$2:$A$5</c:f>
              <c:strCache>
                <c:ptCount val="4"/>
                <c:pt idx="0">
                  <c:v>I</c:v>
                </c:pt>
                <c:pt idx="1">
                  <c:v>II</c:v>
                </c:pt>
                <c:pt idx="2">
                  <c:v>III</c:v>
                </c:pt>
                <c:pt idx="3">
                  <c:v>IV</c:v>
                </c:pt>
              </c:strCache>
            </c:strRef>
          </c:cat>
          <c:val>
            <c:numRef>
              <c:f>'[Chart in Microsoft Office PowerPoint]Sheet1'!$B$2:$B$5</c:f>
              <c:numCache>
                <c:formatCode>General</c:formatCode>
                <c:ptCount val="4"/>
                <c:pt idx="0">
                  <c:v>1.3</c:v>
                </c:pt>
                <c:pt idx="1">
                  <c:v>14.1</c:v>
                </c:pt>
                <c:pt idx="2">
                  <c:v>51.3</c:v>
                </c:pt>
                <c:pt idx="3">
                  <c:v>33.300000000000004</c:v>
                </c:pt>
              </c:numCache>
            </c:numRef>
          </c:val>
          <c:extLst>
            <c:ext xmlns:c16="http://schemas.microsoft.com/office/drawing/2014/chart" uri="{C3380CC4-5D6E-409C-BE32-E72D297353CC}">
              <c16:uniqueId val="{00000000-E331-4CA2-B4F3-E83338BEF96C}"/>
            </c:ext>
          </c:extLst>
        </c:ser>
        <c:dLbls>
          <c:showLegendKey val="0"/>
          <c:showVal val="0"/>
          <c:showCatName val="0"/>
          <c:showSerName val="0"/>
          <c:showPercent val="0"/>
          <c:showBubbleSize val="0"/>
        </c:dLbls>
        <c:gapWidth val="150"/>
        <c:shape val="box"/>
        <c:axId val="203848320"/>
        <c:axId val="203772288"/>
        <c:axId val="0"/>
      </c:bar3DChart>
      <c:catAx>
        <c:axId val="203848320"/>
        <c:scaling>
          <c:orientation val="minMax"/>
        </c:scaling>
        <c:delete val="0"/>
        <c:axPos val="b"/>
        <c:numFmt formatCode="General" sourceLinked="0"/>
        <c:majorTickMark val="out"/>
        <c:minorTickMark val="none"/>
        <c:tickLblPos val="nextTo"/>
        <c:crossAx val="203772288"/>
        <c:crosses val="autoZero"/>
        <c:auto val="1"/>
        <c:lblAlgn val="ctr"/>
        <c:lblOffset val="100"/>
        <c:noMultiLvlLbl val="0"/>
      </c:catAx>
      <c:valAx>
        <c:axId val="203772288"/>
        <c:scaling>
          <c:orientation val="minMax"/>
        </c:scaling>
        <c:delete val="0"/>
        <c:axPos val="l"/>
        <c:numFmt formatCode="General" sourceLinked="1"/>
        <c:majorTickMark val="out"/>
        <c:minorTickMark val="none"/>
        <c:tickLblPos val="nextTo"/>
        <c:crossAx val="203848320"/>
        <c:crosses val="autoZero"/>
        <c:crossBetween val="between"/>
      </c:valAx>
    </c:plotArea>
    <c:plotVisOnly val="1"/>
    <c:dispBlanksAs val="gap"/>
    <c:showDLblsOverMax val="0"/>
  </c:chart>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F9399-3C8E-45FF-B0C5-BC2C05A6E39B}" type="doc">
      <dgm:prSet loTypeId="urn:microsoft.com/office/officeart/2005/8/layout/vList2" loCatId="list" qsTypeId="urn:microsoft.com/office/officeart/2005/8/quickstyle/simple5" qsCatId="simple" csTypeId="urn:microsoft.com/office/officeart/2005/8/colors/colorful2" csCatId="colorful" phldr="1"/>
      <dgm:spPr/>
      <dgm:t>
        <a:bodyPr/>
        <a:lstStyle/>
        <a:p>
          <a:endParaRPr lang="en-US"/>
        </a:p>
      </dgm:t>
    </dgm:pt>
    <dgm:pt modelId="{378CD547-351E-4680-8D34-24E2BF26BD84}">
      <dgm:prSet/>
      <dgm:spPr/>
      <dgm:t>
        <a:bodyPr/>
        <a:lstStyle/>
        <a:p>
          <a:r>
            <a:rPr lang="en-US" dirty="0"/>
            <a:t>Jeff Dome, MD, PhD</a:t>
          </a:r>
        </a:p>
      </dgm:t>
    </dgm:pt>
    <dgm:pt modelId="{FABD7DE9-A323-4AC0-82BD-FE6586FB8306}" type="parTrans" cxnId="{326A7F6F-CF6E-4237-93B0-95665FB2DDF3}">
      <dgm:prSet/>
      <dgm:spPr/>
      <dgm:t>
        <a:bodyPr/>
        <a:lstStyle/>
        <a:p>
          <a:endParaRPr lang="en-US"/>
        </a:p>
      </dgm:t>
    </dgm:pt>
    <dgm:pt modelId="{C76CDDAE-317D-40D4-9199-110F5DB460EB}" type="sibTrans" cxnId="{326A7F6F-CF6E-4237-93B0-95665FB2DDF3}">
      <dgm:prSet/>
      <dgm:spPr/>
      <dgm:t>
        <a:bodyPr/>
        <a:lstStyle/>
        <a:p>
          <a:endParaRPr lang="en-US"/>
        </a:p>
      </dgm:t>
    </dgm:pt>
    <dgm:pt modelId="{338E95CB-5A08-4EC8-90C8-F0EDDDE70732}">
      <dgm:prSet/>
      <dgm:spPr/>
      <dgm:t>
        <a:bodyPr/>
        <a:lstStyle/>
        <a:p>
          <a:r>
            <a:rPr lang="en-US" dirty="0"/>
            <a:t>Julie Park, MD </a:t>
          </a:r>
        </a:p>
      </dgm:t>
    </dgm:pt>
    <dgm:pt modelId="{988BAEBE-9CFD-44ED-875F-26741D0BC395}" type="parTrans" cxnId="{F7FE6FFF-0AB3-4553-9B1E-C260A391D884}">
      <dgm:prSet/>
      <dgm:spPr/>
      <dgm:t>
        <a:bodyPr/>
        <a:lstStyle/>
        <a:p>
          <a:endParaRPr lang="en-US"/>
        </a:p>
      </dgm:t>
    </dgm:pt>
    <dgm:pt modelId="{26547A51-B9CA-450D-BA6A-E1A70F7F990F}" type="sibTrans" cxnId="{F7FE6FFF-0AB3-4553-9B1E-C260A391D884}">
      <dgm:prSet/>
      <dgm:spPr/>
      <dgm:t>
        <a:bodyPr/>
        <a:lstStyle/>
        <a:p>
          <a:endParaRPr lang="en-US"/>
        </a:p>
      </dgm:t>
    </dgm:pt>
    <dgm:pt modelId="{F15AAD93-237C-4D4F-824A-2A887DAD2AA8}">
      <dgm:prSet/>
      <dgm:spPr/>
      <dgm:t>
        <a:bodyPr/>
        <a:lstStyle/>
        <a:p>
          <a:r>
            <a:rPr lang="en-US" dirty="0"/>
            <a:t>Harry Kozakewich, MD</a:t>
          </a:r>
        </a:p>
      </dgm:t>
    </dgm:pt>
    <dgm:pt modelId="{20456DDE-A673-4B2F-A418-2B7387B75563}" type="parTrans" cxnId="{8CC0D678-E4D3-4540-80DD-48CBC117FEAD}">
      <dgm:prSet/>
      <dgm:spPr/>
      <dgm:t>
        <a:bodyPr/>
        <a:lstStyle/>
        <a:p>
          <a:endParaRPr lang="en-US"/>
        </a:p>
      </dgm:t>
    </dgm:pt>
    <dgm:pt modelId="{B19C1553-FE0D-47F9-BFE2-DEE268D62B2A}" type="sibTrans" cxnId="{8CC0D678-E4D3-4540-80DD-48CBC117FEAD}">
      <dgm:prSet/>
      <dgm:spPr/>
      <dgm:t>
        <a:bodyPr/>
        <a:lstStyle/>
        <a:p>
          <a:endParaRPr lang="en-US"/>
        </a:p>
      </dgm:t>
    </dgm:pt>
    <dgm:pt modelId="{8D31989B-BFC8-4F6E-8CDB-992BF462B82A}">
      <dgm:prSet/>
      <dgm:spPr/>
      <dgm:t>
        <a:bodyPr/>
        <a:lstStyle/>
        <a:p>
          <a:r>
            <a:rPr lang="en-US" dirty="0"/>
            <a:t>Antonio Perez-Atayde, MD</a:t>
          </a:r>
        </a:p>
      </dgm:t>
    </dgm:pt>
    <dgm:pt modelId="{9CADAC31-9DAA-4F26-A467-46CABC517372}" type="parTrans" cxnId="{45238BF4-6B9F-4F2E-B518-5710FA4CB004}">
      <dgm:prSet/>
      <dgm:spPr/>
      <dgm:t>
        <a:bodyPr/>
        <a:lstStyle/>
        <a:p>
          <a:endParaRPr lang="en-US"/>
        </a:p>
      </dgm:t>
    </dgm:pt>
    <dgm:pt modelId="{8FDF0F82-7981-475F-8628-8AFA00E35733}" type="sibTrans" cxnId="{45238BF4-6B9F-4F2E-B518-5710FA4CB004}">
      <dgm:prSet/>
      <dgm:spPr/>
      <dgm:t>
        <a:bodyPr/>
        <a:lstStyle/>
        <a:p>
          <a:endParaRPr lang="en-US"/>
        </a:p>
      </dgm:t>
    </dgm:pt>
    <dgm:pt modelId="{09990411-DEA5-442F-8868-B41D15513259}">
      <dgm:prSet/>
      <dgm:spPr/>
      <dgm:t>
        <a:bodyPr/>
        <a:lstStyle/>
        <a:p>
          <a:r>
            <a:rPr lang="en-US" dirty="0"/>
            <a:t>And</a:t>
          </a:r>
          <a:r>
            <a:rPr lang="en-US" baseline="0" dirty="0"/>
            <a:t> patients and families</a:t>
          </a:r>
          <a:endParaRPr lang="en-US" dirty="0"/>
        </a:p>
      </dgm:t>
    </dgm:pt>
    <dgm:pt modelId="{FC3873DA-F01A-4815-B9A8-9F9C02A8AA1E}" type="parTrans" cxnId="{0128C285-E7FC-4C0E-A638-227E94847563}">
      <dgm:prSet/>
      <dgm:spPr/>
      <dgm:t>
        <a:bodyPr/>
        <a:lstStyle/>
        <a:p>
          <a:endParaRPr lang="en-US"/>
        </a:p>
      </dgm:t>
    </dgm:pt>
    <dgm:pt modelId="{FE5BDED3-6704-408C-A652-EA3C1247C5BD}" type="sibTrans" cxnId="{0128C285-E7FC-4C0E-A638-227E94847563}">
      <dgm:prSet/>
      <dgm:spPr/>
      <dgm:t>
        <a:bodyPr/>
        <a:lstStyle/>
        <a:p>
          <a:endParaRPr lang="en-US"/>
        </a:p>
      </dgm:t>
    </dgm:pt>
    <dgm:pt modelId="{7751DDF8-AA0B-4CBF-8B13-F736DDD9FA9B}">
      <dgm:prSet/>
      <dgm:spPr/>
      <dgm:t>
        <a:bodyPr/>
        <a:lstStyle/>
        <a:p>
          <a:r>
            <a:rPr lang="en-US" dirty="0"/>
            <a:t>For sharing slides and images</a:t>
          </a:r>
        </a:p>
      </dgm:t>
    </dgm:pt>
    <dgm:pt modelId="{72D5839D-774D-4CA4-B8A0-C8508872C0B1}" type="parTrans" cxnId="{09AECE8B-A9DF-4F64-ABE7-B558547439A1}">
      <dgm:prSet/>
      <dgm:spPr/>
      <dgm:t>
        <a:bodyPr/>
        <a:lstStyle/>
        <a:p>
          <a:endParaRPr lang="en-US"/>
        </a:p>
      </dgm:t>
    </dgm:pt>
    <dgm:pt modelId="{1715B8FE-9A49-48F9-8250-B5F4646BA90B}" type="sibTrans" cxnId="{09AECE8B-A9DF-4F64-ABE7-B558547439A1}">
      <dgm:prSet/>
      <dgm:spPr/>
      <dgm:t>
        <a:bodyPr/>
        <a:lstStyle/>
        <a:p>
          <a:endParaRPr lang="en-US"/>
        </a:p>
      </dgm:t>
    </dgm:pt>
    <dgm:pt modelId="{82265753-7AA1-4D9D-8E60-596D857DAFB9}">
      <dgm:prSet/>
      <dgm:spPr/>
      <dgm:t>
        <a:bodyPr/>
        <a:lstStyle/>
        <a:p>
          <a:r>
            <a:rPr lang="en-US" dirty="0"/>
            <a:t>David Dix, MD</a:t>
          </a:r>
        </a:p>
      </dgm:t>
    </dgm:pt>
    <dgm:pt modelId="{1A12B7E4-0865-49BD-A0C8-790EDE6A8462}" type="parTrans" cxnId="{BAC89A81-D367-4DB6-8B61-180291ED878A}">
      <dgm:prSet/>
      <dgm:spPr/>
      <dgm:t>
        <a:bodyPr/>
        <a:lstStyle/>
        <a:p>
          <a:endParaRPr lang="en-US"/>
        </a:p>
      </dgm:t>
    </dgm:pt>
    <dgm:pt modelId="{F8225DD5-0292-4D62-AE37-8B68C914B367}" type="sibTrans" cxnId="{BAC89A81-D367-4DB6-8B61-180291ED878A}">
      <dgm:prSet/>
      <dgm:spPr/>
      <dgm:t>
        <a:bodyPr/>
        <a:lstStyle/>
        <a:p>
          <a:endParaRPr lang="en-US"/>
        </a:p>
      </dgm:t>
    </dgm:pt>
    <dgm:pt modelId="{C161AC42-1258-45F0-A4B1-125A6F4D14C1}" type="pres">
      <dgm:prSet presAssocID="{CB5F9399-3C8E-45FF-B0C5-BC2C05A6E39B}" presName="linear" presStyleCnt="0">
        <dgm:presLayoutVars>
          <dgm:animLvl val="lvl"/>
          <dgm:resizeHandles val="exact"/>
        </dgm:presLayoutVars>
      </dgm:prSet>
      <dgm:spPr/>
    </dgm:pt>
    <dgm:pt modelId="{DFAB36EC-0EF1-47EC-BE80-C4EAD5ADFFCD}" type="pres">
      <dgm:prSet presAssocID="{378CD547-351E-4680-8D34-24E2BF26BD84}" presName="parentText" presStyleLbl="node1" presStyleIdx="0" presStyleCnt="7" custLinFactNeighborX="-16896" custLinFactNeighborY="14530">
        <dgm:presLayoutVars>
          <dgm:chMax val="0"/>
          <dgm:bulletEnabled val="1"/>
        </dgm:presLayoutVars>
      </dgm:prSet>
      <dgm:spPr/>
    </dgm:pt>
    <dgm:pt modelId="{34354E80-46FC-4F0E-AED6-5FF886B3BAFE}" type="pres">
      <dgm:prSet presAssocID="{C76CDDAE-317D-40D4-9199-110F5DB460EB}" presName="spacer" presStyleCnt="0"/>
      <dgm:spPr/>
    </dgm:pt>
    <dgm:pt modelId="{00481E09-19B8-411D-BEA3-E3E0EC75F02F}" type="pres">
      <dgm:prSet presAssocID="{338E95CB-5A08-4EC8-90C8-F0EDDDE70732}" presName="parentText" presStyleLbl="node1" presStyleIdx="1" presStyleCnt="7">
        <dgm:presLayoutVars>
          <dgm:chMax val="0"/>
          <dgm:bulletEnabled val="1"/>
        </dgm:presLayoutVars>
      </dgm:prSet>
      <dgm:spPr/>
    </dgm:pt>
    <dgm:pt modelId="{C620A8AF-F9E8-4E02-8608-78F83C38BF1B}" type="pres">
      <dgm:prSet presAssocID="{26547A51-B9CA-450D-BA6A-E1A70F7F990F}" presName="spacer" presStyleCnt="0"/>
      <dgm:spPr/>
    </dgm:pt>
    <dgm:pt modelId="{E3973F5C-53E1-42F3-A5B8-F7CD7D7DEAFC}" type="pres">
      <dgm:prSet presAssocID="{F15AAD93-237C-4D4F-824A-2A887DAD2AA8}" presName="parentText" presStyleLbl="node1" presStyleIdx="2" presStyleCnt="7">
        <dgm:presLayoutVars>
          <dgm:chMax val="0"/>
          <dgm:bulletEnabled val="1"/>
        </dgm:presLayoutVars>
      </dgm:prSet>
      <dgm:spPr/>
    </dgm:pt>
    <dgm:pt modelId="{5FB7665E-67F9-4530-85EB-001E8954A6D8}" type="pres">
      <dgm:prSet presAssocID="{B19C1553-FE0D-47F9-BFE2-DEE268D62B2A}" presName="spacer" presStyleCnt="0"/>
      <dgm:spPr/>
    </dgm:pt>
    <dgm:pt modelId="{403BE72D-C3F9-4226-8497-D3C03B711766}" type="pres">
      <dgm:prSet presAssocID="{8D31989B-BFC8-4F6E-8CDB-992BF462B82A}" presName="parentText" presStyleLbl="node1" presStyleIdx="3" presStyleCnt="7">
        <dgm:presLayoutVars>
          <dgm:chMax val="0"/>
          <dgm:bulletEnabled val="1"/>
        </dgm:presLayoutVars>
      </dgm:prSet>
      <dgm:spPr/>
    </dgm:pt>
    <dgm:pt modelId="{FB78D4F9-4B8E-43E4-98C0-04099222E4D8}" type="pres">
      <dgm:prSet presAssocID="{8FDF0F82-7981-475F-8628-8AFA00E35733}" presName="spacer" presStyleCnt="0"/>
      <dgm:spPr/>
    </dgm:pt>
    <dgm:pt modelId="{B8243E94-C023-4BD2-A83B-0A501D1ED3CF}" type="pres">
      <dgm:prSet presAssocID="{82265753-7AA1-4D9D-8E60-596D857DAFB9}" presName="parentText" presStyleLbl="node1" presStyleIdx="4" presStyleCnt="7">
        <dgm:presLayoutVars>
          <dgm:chMax val="0"/>
          <dgm:bulletEnabled val="1"/>
        </dgm:presLayoutVars>
      </dgm:prSet>
      <dgm:spPr/>
    </dgm:pt>
    <dgm:pt modelId="{86D788B4-B743-433F-9E45-6F9167A28596}" type="pres">
      <dgm:prSet presAssocID="{F8225DD5-0292-4D62-AE37-8B68C914B367}" presName="spacer" presStyleCnt="0"/>
      <dgm:spPr/>
    </dgm:pt>
    <dgm:pt modelId="{1C777743-C619-4CDA-AA9F-B1837A32BA65}" type="pres">
      <dgm:prSet presAssocID="{09990411-DEA5-442F-8868-B41D15513259}" presName="parentText" presStyleLbl="node1" presStyleIdx="5" presStyleCnt="7">
        <dgm:presLayoutVars>
          <dgm:chMax val="0"/>
          <dgm:bulletEnabled val="1"/>
        </dgm:presLayoutVars>
      </dgm:prSet>
      <dgm:spPr/>
    </dgm:pt>
    <dgm:pt modelId="{3DF9A37F-3763-4DBD-B2C7-53BBC1A2A854}" type="pres">
      <dgm:prSet presAssocID="{FE5BDED3-6704-408C-A652-EA3C1247C5BD}" presName="spacer" presStyleCnt="0"/>
      <dgm:spPr/>
    </dgm:pt>
    <dgm:pt modelId="{D8D1D4F4-9E58-4B4E-96DD-AD552044D0B0}" type="pres">
      <dgm:prSet presAssocID="{7751DDF8-AA0B-4CBF-8B13-F736DDD9FA9B}" presName="parentText" presStyleLbl="node1" presStyleIdx="6" presStyleCnt="7">
        <dgm:presLayoutVars>
          <dgm:chMax val="0"/>
          <dgm:bulletEnabled val="1"/>
        </dgm:presLayoutVars>
      </dgm:prSet>
      <dgm:spPr/>
    </dgm:pt>
  </dgm:ptLst>
  <dgm:cxnLst>
    <dgm:cxn modelId="{5E8F0917-EFAA-4980-A802-8794AB4E6E1F}" type="presOf" srcId="{378CD547-351E-4680-8D34-24E2BF26BD84}" destId="{DFAB36EC-0EF1-47EC-BE80-C4EAD5ADFFCD}" srcOrd="0" destOrd="0" presId="urn:microsoft.com/office/officeart/2005/8/layout/vList2"/>
    <dgm:cxn modelId="{244BB417-26F8-48A9-ACA5-7CBE3E1E8813}" type="presOf" srcId="{7751DDF8-AA0B-4CBF-8B13-F736DDD9FA9B}" destId="{D8D1D4F4-9E58-4B4E-96DD-AD552044D0B0}" srcOrd="0" destOrd="0" presId="urn:microsoft.com/office/officeart/2005/8/layout/vList2"/>
    <dgm:cxn modelId="{9EB63663-DE0E-4876-ADDE-FF8B5E4705F2}" type="presOf" srcId="{82265753-7AA1-4D9D-8E60-596D857DAFB9}" destId="{B8243E94-C023-4BD2-A83B-0A501D1ED3CF}" srcOrd="0" destOrd="0" presId="urn:microsoft.com/office/officeart/2005/8/layout/vList2"/>
    <dgm:cxn modelId="{326A7F6F-CF6E-4237-93B0-95665FB2DDF3}" srcId="{CB5F9399-3C8E-45FF-B0C5-BC2C05A6E39B}" destId="{378CD547-351E-4680-8D34-24E2BF26BD84}" srcOrd="0" destOrd="0" parTransId="{FABD7DE9-A323-4AC0-82BD-FE6586FB8306}" sibTransId="{C76CDDAE-317D-40D4-9199-110F5DB460EB}"/>
    <dgm:cxn modelId="{6CA24A51-2DCC-4623-AD65-7233EF35EC70}" type="presOf" srcId="{8D31989B-BFC8-4F6E-8CDB-992BF462B82A}" destId="{403BE72D-C3F9-4226-8497-D3C03B711766}" srcOrd="0" destOrd="0" presId="urn:microsoft.com/office/officeart/2005/8/layout/vList2"/>
    <dgm:cxn modelId="{8CC0D678-E4D3-4540-80DD-48CBC117FEAD}" srcId="{CB5F9399-3C8E-45FF-B0C5-BC2C05A6E39B}" destId="{F15AAD93-237C-4D4F-824A-2A887DAD2AA8}" srcOrd="2" destOrd="0" parTransId="{20456DDE-A673-4B2F-A418-2B7387B75563}" sibTransId="{B19C1553-FE0D-47F9-BFE2-DEE268D62B2A}"/>
    <dgm:cxn modelId="{BAC89A81-D367-4DB6-8B61-180291ED878A}" srcId="{CB5F9399-3C8E-45FF-B0C5-BC2C05A6E39B}" destId="{82265753-7AA1-4D9D-8E60-596D857DAFB9}" srcOrd="4" destOrd="0" parTransId="{1A12B7E4-0865-49BD-A0C8-790EDE6A8462}" sibTransId="{F8225DD5-0292-4D62-AE37-8B68C914B367}"/>
    <dgm:cxn modelId="{0128C285-E7FC-4C0E-A638-227E94847563}" srcId="{CB5F9399-3C8E-45FF-B0C5-BC2C05A6E39B}" destId="{09990411-DEA5-442F-8868-B41D15513259}" srcOrd="5" destOrd="0" parTransId="{FC3873DA-F01A-4815-B9A8-9F9C02A8AA1E}" sibTransId="{FE5BDED3-6704-408C-A652-EA3C1247C5BD}"/>
    <dgm:cxn modelId="{09AECE8B-A9DF-4F64-ABE7-B558547439A1}" srcId="{CB5F9399-3C8E-45FF-B0C5-BC2C05A6E39B}" destId="{7751DDF8-AA0B-4CBF-8B13-F736DDD9FA9B}" srcOrd="6" destOrd="0" parTransId="{72D5839D-774D-4CA4-B8A0-C8508872C0B1}" sibTransId="{1715B8FE-9A49-48F9-8250-B5F4646BA90B}"/>
    <dgm:cxn modelId="{D44292A4-CC95-4645-B76F-DD0D19F92B22}" type="presOf" srcId="{09990411-DEA5-442F-8868-B41D15513259}" destId="{1C777743-C619-4CDA-AA9F-B1837A32BA65}" srcOrd="0" destOrd="0" presId="urn:microsoft.com/office/officeart/2005/8/layout/vList2"/>
    <dgm:cxn modelId="{1591A6C5-AE74-4B5F-90E4-0E4A4A5888CD}" type="presOf" srcId="{CB5F9399-3C8E-45FF-B0C5-BC2C05A6E39B}" destId="{C161AC42-1258-45F0-A4B1-125A6F4D14C1}" srcOrd="0" destOrd="0" presId="urn:microsoft.com/office/officeart/2005/8/layout/vList2"/>
    <dgm:cxn modelId="{C425F0CC-09ED-4124-A555-1649AA3932BB}" type="presOf" srcId="{338E95CB-5A08-4EC8-90C8-F0EDDDE70732}" destId="{00481E09-19B8-411D-BEA3-E3E0EC75F02F}" srcOrd="0" destOrd="0" presId="urn:microsoft.com/office/officeart/2005/8/layout/vList2"/>
    <dgm:cxn modelId="{7BDBA5CF-2CF6-430D-8A1B-32503AFDDF59}" type="presOf" srcId="{F15AAD93-237C-4D4F-824A-2A887DAD2AA8}" destId="{E3973F5C-53E1-42F3-A5B8-F7CD7D7DEAFC}" srcOrd="0" destOrd="0" presId="urn:microsoft.com/office/officeart/2005/8/layout/vList2"/>
    <dgm:cxn modelId="{45238BF4-6B9F-4F2E-B518-5710FA4CB004}" srcId="{CB5F9399-3C8E-45FF-B0C5-BC2C05A6E39B}" destId="{8D31989B-BFC8-4F6E-8CDB-992BF462B82A}" srcOrd="3" destOrd="0" parTransId="{9CADAC31-9DAA-4F26-A467-46CABC517372}" sibTransId="{8FDF0F82-7981-475F-8628-8AFA00E35733}"/>
    <dgm:cxn modelId="{F7FE6FFF-0AB3-4553-9B1E-C260A391D884}" srcId="{CB5F9399-3C8E-45FF-B0C5-BC2C05A6E39B}" destId="{338E95CB-5A08-4EC8-90C8-F0EDDDE70732}" srcOrd="1" destOrd="0" parTransId="{988BAEBE-9CFD-44ED-875F-26741D0BC395}" sibTransId="{26547A51-B9CA-450D-BA6A-E1A70F7F990F}"/>
    <dgm:cxn modelId="{4B6E8C5F-5E12-4171-B605-9A287B0F48CA}" type="presParOf" srcId="{C161AC42-1258-45F0-A4B1-125A6F4D14C1}" destId="{DFAB36EC-0EF1-47EC-BE80-C4EAD5ADFFCD}" srcOrd="0" destOrd="0" presId="urn:microsoft.com/office/officeart/2005/8/layout/vList2"/>
    <dgm:cxn modelId="{B9332031-154F-4DDF-BE24-6E30A29BCB4C}" type="presParOf" srcId="{C161AC42-1258-45F0-A4B1-125A6F4D14C1}" destId="{34354E80-46FC-4F0E-AED6-5FF886B3BAFE}" srcOrd="1" destOrd="0" presId="urn:microsoft.com/office/officeart/2005/8/layout/vList2"/>
    <dgm:cxn modelId="{930043B5-D84D-4F21-87F2-E05016DA4265}" type="presParOf" srcId="{C161AC42-1258-45F0-A4B1-125A6F4D14C1}" destId="{00481E09-19B8-411D-BEA3-E3E0EC75F02F}" srcOrd="2" destOrd="0" presId="urn:microsoft.com/office/officeart/2005/8/layout/vList2"/>
    <dgm:cxn modelId="{FBB1AF86-CD54-4B4D-BFC1-BAA93A4CA069}" type="presParOf" srcId="{C161AC42-1258-45F0-A4B1-125A6F4D14C1}" destId="{C620A8AF-F9E8-4E02-8608-78F83C38BF1B}" srcOrd="3" destOrd="0" presId="urn:microsoft.com/office/officeart/2005/8/layout/vList2"/>
    <dgm:cxn modelId="{413BBCAB-7D51-4072-B55A-3FE1AC0BEBBE}" type="presParOf" srcId="{C161AC42-1258-45F0-A4B1-125A6F4D14C1}" destId="{E3973F5C-53E1-42F3-A5B8-F7CD7D7DEAFC}" srcOrd="4" destOrd="0" presId="urn:microsoft.com/office/officeart/2005/8/layout/vList2"/>
    <dgm:cxn modelId="{1A785F1E-824D-44C4-B819-C69D20AE1AD6}" type="presParOf" srcId="{C161AC42-1258-45F0-A4B1-125A6F4D14C1}" destId="{5FB7665E-67F9-4530-85EB-001E8954A6D8}" srcOrd="5" destOrd="0" presId="urn:microsoft.com/office/officeart/2005/8/layout/vList2"/>
    <dgm:cxn modelId="{4CC41A57-A821-4804-B079-C597C51F74C1}" type="presParOf" srcId="{C161AC42-1258-45F0-A4B1-125A6F4D14C1}" destId="{403BE72D-C3F9-4226-8497-D3C03B711766}" srcOrd="6" destOrd="0" presId="urn:microsoft.com/office/officeart/2005/8/layout/vList2"/>
    <dgm:cxn modelId="{901DCDBC-CDCC-4C9A-AFB0-CFB2E64173F3}" type="presParOf" srcId="{C161AC42-1258-45F0-A4B1-125A6F4D14C1}" destId="{FB78D4F9-4B8E-43E4-98C0-04099222E4D8}" srcOrd="7" destOrd="0" presId="urn:microsoft.com/office/officeart/2005/8/layout/vList2"/>
    <dgm:cxn modelId="{A6E696C8-FF42-4D1C-B06C-7551BE8C37D5}" type="presParOf" srcId="{C161AC42-1258-45F0-A4B1-125A6F4D14C1}" destId="{B8243E94-C023-4BD2-A83B-0A501D1ED3CF}" srcOrd="8" destOrd="0" presId="urn:microsoft.com/office/officeart/2005/8/layout/vList2"/>
    <dgm:cxn modelId="{A69414D0-D542-42B7-B918-A922F6F21A24}" type="presParOf" srcId="{C161AC42-1258-45F0-A4B1-125A6F4D14C1}" destId="{86D788B4-B743-433F-9E45-6F9167A28596}" srcOrd="9" destOrd="0" presId="urn:microsoft.com/office/officeart/2005/8/layout/vList2"/>
    <dgm:cxn modelId="{E20032FB-22B5-41FF-8400-1A9D44A1E0C6}" type="presParOf" srcId="{C161AC42-1258-45F0-A4B1-125A6F4D14C1}" destId="{1C777743-C619-4CDA-AA9F-B1837A32BA65}" srcOrd="10" destOrd="0" presId="urn:microsoft.com/office/officeart/2005/8/layout/vList2"/>
    <dgm:cxn modelId="{8BBD4901-2BCC-48D5-8329-C8CEF65E3C7E}" type="presParOf" srcId="{C161AC42-1258-45F0-A4B1-125A6F4D14C1}" destId="{3DF9A37F-3763-4DBD-B2C7-53BBC1A2A854}" srcOrd="11" destOrd="0" presId="urn:microsoft.com/office/officeart/2005/8/layout/vList2"/>
    <dgm:cxn modelId="{B94802E2-EEE4-44D8-9D1C-BC2C250E8A8D}" type="presParOf" srcId="{C161AC42-1258-45F0-A4B1-125A6F4D14C1}" destId="{D8D1D4F4-9E58-4B4E-96DD-AD552044D0B0}"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B36EC-0EF1-47EC-BE80-C4EAD5ADFFCD}">
      <dsp:nvSpPr>
        <dsp:cNvPr id="0" name=""/>
        <dsp:cNvSpPr/>
      </dsp:nvSpPr>
      <dsp:spPr>
        <a:xfrm>
          <a:off x="0" y="43124"/>
          <a:ext cx="6620505" cy="4797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Jeff Dome, MD, PhD</a:t>
          </a:r>
        </a:p>
      </dsp:txBody>
      <dsp:txXfrm>
        <a:off x="23417" y="66541"/>
        <a:ext cx="6573671" cy="432866"/>
      </dsp:txXfrm>
    </dsp:sp>
    <dsp:sp modelId="{00481E09-19B8-411D-BEA3-E3E0EC75F02F}">
      <dsp:nvSpPr>
        <dsp:cNvPr id="0" name=""/>
        <dsp:cNvSpPr/>
      </dsp:nvSpPr>
      <dsp:spPr>
        <a:xfrm>
          <a:off x="0" y="572054"/>
          <a:ext cx="6620505" cy="479700"/>
        </a:xfrm>
        <a:prstGeom prst="roundRect">
          <a:avLst/>
        </a:prstGeom>
        <a:gradFill rotWithShape="0">
          <a:gsLst>
            <a:gs pos="0">
              <a:schemeClr val="accent2">
                <a:hueOff val="-242561"/>
                <a:satOff val="-13988"/>
                <a:lumOff val="1438"/>
                <a:alphaOff val="0"/>
                <a:satMod val="103000"/>
                <a:lumMod val="102000"/>
                <a:tint val="94000"/>
              </a:schemeClr>
            </a:gs>
            <a:gs pos="50000">
              <a:schemeClr val="accent2">
                <a:hueOff val="-242561"/>
                <a:satOff val="-13988"/>
                <a:lumOff val="1438"/>
                <a:alphaOff val="0"/>
                <a:satMod val="110000"/>
                <a:lumMod val="100000"/>
                <a:shade val="100000"/>
              </a:schemeClr>
            </a:gs>
            <a:gs pos="100000">
              <a:schemeClr val="accent2">
                <a:hueOff val="-242561"/>
                <a:satOff val="-13988"/>
                <a:lumOff val="143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Julie Park, MD </a:t>
          </a:r>
        </a:p>
      </dsp:txBody>
      <dsp:txXfrm>
        <a:off x="23417" y="595471"/>
        <a:ext cx="6573671" cy="432866"/>
      </dsp:txXfrm>
    </dsp:sp>
    <dsp:sp modelId="{E3973F5C-53E1-42F3-A5B8-F7CD7D7DEAFC}">
      <dsp:nvSpPr>
        <dsp:cNvPr id="0" name=""/>
        <dsp:cNvSpPr/>
      </dsp:nvSpPr>
      <dsp:spPr>
        <a:xfrm>
          <a:off x="0" y="1109355"/>
          <a:ext cx="6620505" cy="479700"/>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Harry Kozakewich, MD</a:t>
          </a:r>
        </a:p>
      </dsp:txBody>
      <dsp:txXfrm>
        <a:off x="23417" y="1132772"/>
        <a:ext cx="6573671" cy="432866"/>
      </dsp:txXfrm>
    </dsp:sp>
    <dsp:sp modelId="{403BE72D-C3F9-4226-8497-D3C03B711766}">
      <dsp:nvSpPr>
        <dsp:cNvPr id="0" name=""/>
        <dsp:cNvSpPr/>
      </dsp:nvSpPr>
      <dsp:spPr>
        <a:xfrm>
          <a:off x="0" y="1646655"/>
          <a:ext cx="6620505" cy="47970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Antonio Perez-Atayde, MD</a:t>
          </a:r>
        </a:p>
      </dsp:txBody>
      <dsp:txXfrm>
        <a:off x="23417" y="1670072"/>
        <a:ext cx="6573671" cy="432866"/>
      </dsp:txXfrm>
    </dsp:sp>
    <dsp:sp modelId="{B8243E94-C023-4BD2-A83B-0A501D1ED3CF}">
      <dsp:nvSpPr>
        <dsp:cNvPr id="0" name=""/>
        <dsp:cNvSpPr/>
      </dsp:nvSpPr>
      <dsp:spPr>
        <a:xfrm>
          <a:off x="0" y="2183955"/>
          <a:ext cx="6620505" cy="479700"/>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David Dix, MD</a:t>
          </a:r>
        </a:p>
      </dsp:txBody>
      <dsp:txXfrm>
        <a:off x="23417" y="2207372"/>
        <a:ext cx="6573671" cy="432866"/>
      </dsp:txXfrm>
    </dsp:sp>
    <dsp:sp modelId="{1C777743-C619-4CDA-AA9F-B1837A32BA65}">
      <dsp:nvSpPr>
        <dsp:cNvPr id="0" name=""/>
        <dsp:cNvSpPr/>
      </dsp:nvSpPr>
      <dsp:spPr>
        <a:xfrm>
          <a:off x="0" y="2721255"/>
          <a:ext cx="6620505" cy="479700"/>
        </a:xfrm>
        <a:prstGeom prst="roundRect">
          <a:avLst/>
        </a:prstGeom>
        <a:gradFill rotWithShape="0">
          <a:gsLst>
            <a:gs pos="0">
              <a:schemeClr val="accent2">
                <a:hueOff val="-1212803"/>
                <a:satOff val="-69940"/>
                <a:lumOff val="7190"/>
                <a:alphaOff val="0"/>
                <a:satMod val="103000"/>
                <a:lumMod val="102000"/>
                <a:tint val="94000"/>
              </a:schemeClr>
            </a:gs>
            <a:gs pos="50000">
              <a:schemeClr val="accent2">
                <a:hueOff val="-1212803"/>
                <a:satOff val="-69940"/>
                <a:lumOff val="7190"/>
                <a:alphaOff val="0"/>
                <a:satMod val="110000"/>
                <a:lumMod val="100000"/>
                <a:shade val="100000"/>
              </a:schemeClr>
            </a:gs>
            <a:gs pos="100000">
              <a:schemeClr val="accent2">
                <a:hueOff val="-1212803"/>
                <a:satOff val="-69940"/>
                <a:lumOff val="71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And</a:t>
          </a:r>
          <a:r>
            <a:rPr lang="en-US" sz="2000" kern="1200" baseline="0" dirty="0"/>
            <a:t> patients and families</a:t>
          </a:r>
          <a:endParaRPr lang="en-US" sz="2000" kern="1200" dirty="0"/>
        </a:p>
      </dsp:txBody>
      <dsp:txXfrm>
        <a:off x="23417" y="2744672"/>
        <a:ext cx="6573671" cy="432866"/>
      </dsp:txXfrm>
    </dsp:sp>
    <dsp:sp modelId="{D8D1D4F4-9E58-4B4E-96DD-AD552044D0B0}">
      <dsp:nvSpPr>
        <dsp:cNvPr id="0" name=""/>
        <dsp:cNvSpPr/>
      </dsp:nvSpPr>
      <dsp:spPr>
        <a:xfrm>
          <a:off x="0" y="3258555"/>
          <a:ext cx="6620505" cy="47970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For sharing slides and images</a:t>
          </a:r>
        </a:p>
      </dsp:txBody>
      <dsp:txXfrm>
        <a:off x="23417" y="3281972"/>
        <a:ext cx="6573671"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image" Target="../media/image6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8.png"/></Relationships>
</file>

<file path=ppt/drawings/drawing1.xml><?xml version="1.0" encoding="utf-8"?>
<c:userShapes xmlns:c="http://schemas.openxmlformats.org/drawingml/2006/chart">
  <cdr:relSizeAnchor xmlns:cdr="http://schemas.openxmlformats.org/drawingml/2006/chartDrawing">
    <cdr:from>
      <cdr:x>0.37385</cdr:x>
      <cdr:y>0.74875</cdr:y>
    </cdr:from>
    <cdr:to>
      <cdr:x>0.4487</cdr:x>
      <cdr:y>0.80479</cdr:y>
    </cdr:to>
    <cdr:sp macro="" textlink="">
      <cdr:nvSpPr>
        <cdr:cNvPr id="2" name="TextBox 1">
          <a:extLst xmlns:a="http://schemas.openxmlformats.org/drawingml/2006/main">
            <a:ext uri="{FF2B5EF4-FFF2-40B4-BE49-F238E27FC236}">
              <a16:creationId xmlns:a16="http://schemas.microsoft.com/office/drawing/2014/main" id="{71C0AB4F-5AFA-1B43-BE84-048BE73D73A7}"/>
            </a:ext>
          </a:extLst>
        </cdr:cNvPr>
        <cdr:cNvSpPr txBox="1"/>
      </cdr:nvSpPr>
      <cdr:spPr>
        <a:xfrm xmlns:a="http://schemas.openxmlformats.org/drawingml/2006/main">
          <a:off x="2580741" y="4255995"/>
          <a:ext cx="516702" cy="3184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0.36875</cdr:x>
      <cdr:y>0.68244</cdr:y>
    </cdr:from>
    <cdr:to>
      <cdr:x>0.48125</cdr:x>
      <cdr:y>0.78369</cdr:y>
    </cdr:to>
    <cdr:sp macro="" textlink="">
      <cdr:nvSpPr>
        <cdr:cNvPr id="3" name="TextBox 2">
          <a:extLst xmlns:a="http://schemas.openxmlformats.org/drawingml/2006/main">
            <a:ext uri="{FF2B5EF4-FFF2-40B4-BE49-F238E27FC236}">
              <a16:creationId xmlns:a16="http://schemas.microsoft.com/office/drawing/2014/main" id="{5618AC93-7E7A-E340-B2B1-72170101CF18}"/>
            </a:ext>
          </a:extLst>
        </cdr:cNvPr>
        <cdr:cNvSpPr txBox="1"/>
      </cdr:nvSpPr>
      <cdr:spPr>
        <a:xfrm xmlns:a="http://schemas.openxmlformats.org/drawingml/2006/main">
          <a:off x="2997200" y="3697903"/>
          <a:ext cx="914400" cy="5486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0.6455</cdr:x>
      <cdr:y>0.54744</cdr:y>
    </cdr:from>
    <cdr:to>
      <cdr:x>0.731</cdr:x>
      <cdr:y>0.62844</cdr:y>
    </cdr:to>
    <cdr:sp macro="" textlink="">
      <cdr:nvSpPr>
        <cdr:cNvPr id="4" name="TextBox 3">
          <a:extLst xmlns:a="http://schemas.openxmlformats.org/drawingml/2006/main">
            <a:ext uri="{FF2B5EF4-FFF2-40B4-BE49-F238E27FC236}">
              <a16:creationId xmlns:a16="http://schemas.microsoft.com/office/drawing/2014/main" id="{C0F80D2E-21C9-4D4F-A6C9-C5BB11B31C3E}"/>
            </a:ext>
          </a:extLst>
        </cdr:cNvPr>
        <cdr:cNvSpPr txBox="1"/>
      </cdr:nvSpPr>
      <cdr:spPr>
        <a:xfrm xmlns:a="http://schemas.openxmlformats.org/drawingml/2006/main">
          <a:off x="5246624" y="2966383"/>
          <a:ext cx="694944" cy="4389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0.57395</cdr:x>
      <cdr:y>0.43018</cdr:y>
    </cdr:from>
    <cdr:to>
      <cdr:x>0.74566</cdr:x>
      <cdr:y>0.48486</cdr:y>
    </cdr:to>
    <cdr:sp macro="" textlink="">
      <cdr:nvSpPr>
        <cdr:cNvPr id="5" name="TextBox 4">
          <a:extLst xmlns:a="http://schemas.openxmlformats.org/drawingml/2006/main">
            <a:ext uri="{FF2B5EF4-FFF2-40B4-BE49-F238E27FC236}">
              <a16:creationId xmlns:a16="http://schemas.microsoft.com/office/drawing/2014/main" id="{DEF43EBA-6A73-1E41-82E5-9997A5FF221F}"/>
            </a:ext>
          </a:extLst>
        </cdr:cNvPr>
        <cdr:cNvSpPr txBox="1"/>
      </cdr:nvSpPr>
      <cdr:spPr>
        <a:xfrm xmlns:a="http://schemas.openxmlformats.org/drawingml/2006/main">
          <a:off x="3962008" y="2445175"/>
          <a:ext cx="1185346" cy="3107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0.53975</cdr:x>
      <cdr:y>0.11881</cdr:y>
    </cdr:from>
    <cdr:to>
      <cdr:x>0.65225</cdr:x>
      <cdr:y>0.20656</cdr:y>
    </cdr:to>
    <cdr:sp macro="" textlink="">
      <cdr:nvSpPr>
        <cdr:cNvPr id="6" name="TextBox 5">
          <a:extLst xmlns:a="http://schemas.openxmlformats.org/drawingml/2006/main">
            <a:ext uri="{FF2B5EF4-FFF2-40B4-BE49-F238E27FC236}">
              <a16:creationId xmlns:a16="http://schemas.microsoft.com/office/drawing/2014/main" id="{AB0F4BB8-F934-BF4E-AB8C-F7130CA6B871}"/>
            </a:ext>
          </a:extLst>
        </cdr:cNvPr>
        <cdr:cNvSpPr txBox="1"/>
      </cdr:nvSpPr>
      <cdr:spPr>
        <a:xfrm xmlns:a="http://schemas.openxmlformats.org/drawingml/2006/main">
          <a:off x="4387088" y="643807"/>
          <a:ext cx="914400" cy="47548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0.53878</cdr:x>
      <cdr:y>0.19927</cdr:y>
    </cdr:from>
    <cdr:to>
      <cdr:x>0.60724</cdr:x>
      <cdr:y>0.25349</cdr:y>
    </cdr:to>
    <cdr:sp macro="" textlink="">
      <cdr:nvSpPr>
        <cdr:cNvPr id="7" name="TextBox 6">
          <a:extLst xmlns:a="http://schemas.openxmlformats.org/drawingml/2006/main">
            <a:ext uri="{FF2B5EF4-FFF2-40B4-BE49-F238E27FC236}">
              <a16:creationId xmlns:a16="http://schemas.microsoft.com/office/drawing/2014/main" id="{8EDA4291-98C6-F048-81DB-5A5E8D6CBFD5}"/>
            </a:ext>
          </a:extLst>
        </cdr:cNvPr>
        <cdr:cNvSpPr txBox="1"/>
      </cdr:nvSpPr>
      <cdr:spPr>
        <a:xfrm xmlns:a="http://schemas.openxmlformats.org/drawingml/2006/main">
          <a:off x="3719245" y="1132651"/>
          <a:ext cx="472611" cy="308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0.3252</cdr:x>
      <cdr:y>0.26972</cdr:y>
    </cdr:from>
    <cdr:to>
      <cdr:x>0.41128</cdr:x>
      <cdr:y>0.3276</cdr:y>
    </cdr:to>
    <cdr:sp macro="" textlink="">
      <cdr:nvSpPr>
        <cdr:cNvPr id="8" name="TextBox 7">
          <a:extLst xmlns:a="http://schemas.openxmlformats.org/drawingml/2006/main">
            <a:ext uri="{FF2B5EF4-FFF2-40B4-BE49-F238E27FC236}">
              <a16:creationId xmlns:a16="http://schemas.microsoft.com/office/drawing/2014/main" id="{19235988-9CD5-454D-8AB6-B6BE0A429C07}"/>
            </a:ext>
          </a:extLst>
        </cdr:cNvPr>
        <cdr:cNvSpPr txBox="1"/>
      </cdr:nvSpPr>
      <cdr:spPr>
        <a:xfrm xmlns:a="http://schemas.openxmlformats.org/drawingml/2006/main">
          <a:off x="2244913" y="1533132"/>
          <a:ext cx="594179" cy="3289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0.32297</cdr:x>
      <cdr:y>0.35833</cdr:y>
    </cdr:from>
    <cdr:to>
      <cdr:x>0.3959</cdr:x>
      <cdr:y>0.40713</cdr:y>
    </cdr:to>
    <cdr:sp macro="" textlink="">
      <cdr:nvSpPr>
        <cdr:cNvPr id="9" name="TextBox 8">
          <a:extLst xmlns:a="http://schemas.openxmlformats.org/drawingml/2006/main">
            <a:ext uri="{FF2B5EF4-FFF2-40B4-BE49-F238E27FC236}">
              <a16:creationId xmlns:a16="http://schemas.microsoft.com/office/drawing/2014/main" id="{1A001B73-DC5B-1C40-AAF0-5FBD5978523A}"/>
            </a:ext>
          </a:extLst>
        </cdr:cNvPr>
        <cdr:cNvSpPr txBox="1"/>
      </cdr:nvSpPr>
      <cdr:spPr>
        <a:xfrm xmlns:a="http://schemas.openxmlformats.org/drawingml/2006/main">
          <a:off x="2229492" y="2036778"/>
          <a:ext cx="503433" cy="277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0.37385</cdr:x>
      <cdr:y>0.74875</cdr:y>
    </cdr:from>
    <cdr:to>
      <cdr:x>0.4487</cdr:x>
      <cdr:y>0.80479</cdr:y>
    </cdr:to>
    <cdr:sp macro="" textlink="">
      <cdr:nvSpPr>
        <cdr:cNvPr id="2" name="TextBox 1">
          <a:extLst xmlns:a="http://schemas.openxmlformats.org/drawingml/2006/main">
            <a:ext uri="{FF2B5EF4-FFF2-40B4-BE49-F238E27FC236}">
              <a16:creationId xmlns:a16="http://schemas.microsoft.com/office/drawing/2014/main" id="{71C0AB4F-5AFA-1B43-BE84-048BE73D73A7}"/>
            </a:ext>
          </a:extLst>
        </cdr:cNvPr>
        <cdr:cNvSpPr txBox="1"/>
      </cdr:nvSpPr>
      <cdr:spPr>
        <a:xfrm xmlns:a="http://schemas.openxmlformats.org/drawingml/2006/main">
          <a:off x="2580741" y="4255995"/>
          <a:ext cx="516702" cy="3184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0.36875</cdr:x>
      <cdr:y>0.68244</cdr:y>
    </cdr:from>
    <cdr:to>
      <cdr:x>0.48125</cdr:x>
      <cdr:y>0.78369</cdr:y>
    </cdr:to>
    <cdr:sp macro="" textlink="">
      <cdr:nvSpPr>
        <cdr:cNvPr id="3" name="TextBox 2">
          <a:extLst xmlns:a="http://schemas.openxmlformats.org/drawingml/2006/main">
            <a:ext uri="{FF2B5EF4-FFF2-40B4-BE49-F238E27FC236}">
              <a16:creationId xmlns:a16="http://schemas.microsoft.com/office/drawing/2014/main" id="{5618AC93-7E7A-E340-B2B1-72170101CF18}"/>
            </a:ext>
          </a:extLst>
        </cdr:cNvPr>
        <cdr:cNvSpPr txBox="1"/>
      </cdr:nvSpPr>
      <cdr:spPr>
        <a:xfrm xmlns:a="http://schemas.openxmlformats.org/drawingml/2006/main">
          <a:off x="2997200" y="3697903"/>
          <a:ext cx="914400" cy="5486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0.6455</cdr:x>
      <cdr:y>0.54744</cdr:y>
    </cdr:from>
    <cdr:to>
      <cdr:x>0.731</cdr:x>
      <cdr:y>0.62844</cdr:y>
    </cdr:to>
    <cdr:sp macro="" textlink="">
      <cdr:nvSpPr>
        <cdr:cNvPr id="4" name="TextBox 3">
          <a:extLst xmlns:a="http://schemas.openxmlformats.org/drawingml/2006/main">
            <a:ext uri="{FF2B5EF4-FFF2-40B4-BE49-F238E27FC236}">
              <a16:creationId xmlns:a16="http://schemas.microsoft.com/office/drawing/2014/main" id="{C0F80D2E-21C9-4D4F-A6C9-C5BB11B31C3E}"/>
            </a:ext>
          </a:extLst>
        </cdr:cNvPr>
        <cdr:cNvSpPr txBox="1"/>
      </cdr:nvSpPr>
      <cdr:spPr>
        <a:xfrm xmlns:a="http://schemas.openxmlformats.org/drawingml/2006/main">
          <a:off x="5246624" y="2966383"/>
          <a:ext cx="694944" cy="4389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0.57395</cdr:x>
      <cdr:y>0.43018</cdr:y>
    </cdr:from>
    <cdr:to>
      <cdr:x>0.74566</cdr:x>
      <cdr:y>0.48486</cdr:y>
    </cdr:to>
    <cdr:sp macro="" textlink="">
      <cdr:nvSpPr>
        <cdr:cNvPr id="5" name="TextBox 4">
          <a:extLst xmlns:a="http://schemas.openxmlformats.org/drawingml/2006/main">
            <a:ext uri="{FF2B5EF4-FFF2-40B4-BE49-F238E27FC236}">
              <a16:creationId xmlns:a16="http://schemas.microsoft.com/office/drawing/2014/main" id="{DEF43EBA-6A73-1E41-82E5-9997A5FF221F}"/>
            </a:ext>
          </a:extLst>
        </cdr:cNvPr>
        <cdr:cNvSpPr txBox="1"/>
      </cdr:nvSpPr>
      <cdr:spPr>
        <a:xfrm xmlns:a="http://schemas.openxmlformats.org/drawingml/2006/main">
          <a:off x="3962008" y="2445175"/>
          <a:ext cx="1185346" cy="3107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0.53975</cdr:x>
      <cdr:y>0.11881</cdr:y>
    </cdr:from>
    <cdr:to>
      <cdr:x>0.65225</cdr:x>
      <cdr:y>0.20656</cdr:y>
    </cdr:to>
    <cdr:sp macro="" textlink="">
      <cdr:nvSpPr>
        <cdr:cNvPr id="6" name="TextBox 5">
          <a:extLst xmlns:a="http://schemas.openxmlformats.org/drawingml/2006/main">
            <a:ext uri="{FF2B5EF4-FFF2-40B4-BE49-F238E27FC236}">
              <a16:creationId xmlns:a16="http://schemas.microsoft.com/office/drawing/2014/main" id="{AB0F4BB8-F934-BF4E-AB8C-F7130CA6B871}"/>
            </a:ext>
          </a:extLst>
        </cdr:cNvPr>
        <cdr:cNvSpPr txBox="1"/>
      </cdr:nvSpPr>
      <cdr:spPr>
        <a:xfrm xmlns:a="http://schemas.openxmlformats.org/drawingml/2006/main">
          <a:off x="4387088" y="643807"/>
          <a:ext cx="914400" cy="47548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0.53878</cdr:x>
      <cdr:y>0.19927</cdr:y>
    </cdr:from>
    <cdr:to>
      <cdr:x>0.60724</cdr:x>
      <cdr:y>0.25349</cdr:y>
    </cdr:to>
    <cdr:sp macro="" textlink="">
      <cdr:nvSpPr>
        <cdr:cNvPr id="7" name="TextBox 6">
          <a:extLst xmlns:a="http://schemas.openxmlformats.org/drawingml/2006/main">
            <a:ext uri="{FF2B5EF4-FFF2-40B4-BE49-F238E27FC236}">
              <a16:creationId xmlns:a16="http://schemas.microsoft.com/office/drawing/2014/main" id="{8EDA4291-98C6-F048-81DB-5A5E8D6CBFD5}"/>
            </a:ext>
          </a:extLst>
        </cdr:cNvPr>
        <cdr:cNvSpPr txBox="1"/>
      </cdr:nvSpPr>
      <cdr:spPr>
        <a:xfrm xmlns:a="http://schemas.openxmlformats.org/drawingml/2006/main">
          <a:off x="3719245" y="1132651"/>
          <a:ext cx="472611" cy="308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0.3252</cdr:x>
      <cdr:y>0.26972</cdr:y>
    </cdr:from>
    <cdr:to>
      <cdr:x>0.41128</cdr:x>
      <cdr:y>0.3276</cdr:y>
    </cdr:to>
    <cdr:sp macro="" textlink="">
      <cdr:nvSpPr>
        <cdr:cNvPr id="8" name="TextBox 7">
          <a:extLst xmlns:a="http://schemas.openxmlformats.org/drawingml/2006/main">
            <a:ext uri="{FF2B5EF4-FFF2-40B4-BE49-F238E27FC236}">
              <a16:creationId xmlns:a16="http://schemas.microsoft.com/office/drawing/2014/main" id="{19235988-9CD5-454D-8AB6-B6BE0A429C07}"/>
            </a:ext>
          </a:extLst>
        </cdr:cNvPr>
        <cdr:cNvSpPr txBox="1"/>
      </cdr:nvSpPr>
      <cdr:spPr>
        <a:xfrm xmlns:a="http://schemas.openxmlformats.org/drawingml/2006/main">
          <a:off x="2244913" y="1533132"/>
          <a:ext cx="594179" cy="3289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0.32297</cdr:x>
      <cdr:y>0.35833</cdr:y>
    </cdr:from>
    <cdr:to>
      <cdr:x>0.3959</cdr:x>
      <cdr:y>0.40713</cdr:y>
    </cdr:to>
    <cdr:sp macro="" textlink="">
      <cdr:nvSpPr>
        <cdr:cNvPr id="9" name="TextBox 8">
          <a:extLst xmlns:a="http://schemas.openxmlformats.org/drawingml/2006/main">
            <a:ext uri="{FF2B5EF4-FFF2-40B4-BE49-F238E27FC236}">
              <a16:creationId xmlns:a16="http://schemas.microsoft.com/office/drawing/2014/main" id="{1A001B73-DC5B-1C40-AAF0-5FBD5978523A}"/>
            </a:ext>
          </a:extLst>
        </cdr:cNvPr>
        <cdr:cNvSpPr txBox="1"/>
      </cdr:nvSpPr>
      <cdr:spPr>
        <a:xfrm xmlns:a="http://schemas.openxmlformats.org/drawingml/2006/main">
          <a:off x="2229492" y="2036778"/>
          <a:ext cx="503433" cy="277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0.37385</cdr:x>
      <cdr:y>0.74875</cdr:y>
    </cdr:from>
    <cdr:to>
      <cdr:x>0.4487</cdr:x>
      <cdr:y>0.80479</cdr:y>
    </cdr:to>
    <cdr:sp macro="" textlink="">
      <cdr:nvSpPr>
        <cdr:cNvPr id="2" name="TextBox 1">
          <a:extLst xmlns:a="http://schemas.openxmlformats.org/drawingml/2006/main">
            <a:ext uri="{FF2B5EF4-FFF2-40B4-BE49-F238E27FC236}">
              <a16:creationId xmlns:a16="http://schemas.microsoft.com/office/drawing/2014/main" id="{71C0AB4F-5AFA-1B43-BE84-048BE73D73A7}"/>
            </a:ext>
          </a:extLst>
        </cdr:cNvPr>
        <cdr:cNvSpPr txBox="1"/>
      </cdr:nvSpPr>
      <cdr:spPr>
        <a:xfrm xmlns:a="http://schemas.openxmlformats.org/drawingml/2006/main">
          <a:off x="2580741" y="4255995"/>
          <a:ext cx="516702" cy="3184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0.36875</cdr:x>
      <cdr:y>0.68244</cdr:y>
    </cdr:from>
    <cdr:to>
      <cdr:x>0.48125</cdr:x>
      <cdr:y>0.78369</cdr:y>
    </cdr:to>
    <cdr:sp macro="" textlink="">
      <cdr:nvSpPr>
        <cdr:cNvPr id="3" name="TextBox 2">
          <a:extLst xmlns:a="http://schemas.openxmlformats.org/drawingml/2006/main">
            <a:ext uri="{FF2B5EF4-FFF2-40B4-BE49-F238E27FC236}">
              <a16:creationId xmlns:a16="http://schemas.microsoft.com/office/drawing/2014/main" id="{5618AC93-7E7A-E340-B2B1-72170101CF18}"/>
            </a:ext>
          </a:extLst>
        </cdr:cNvPr>
        <cdr:cNvSpPr txBox="1"/>
      </cdr:nvSpPr>
      <cdr:spPr>
        <a:xfrm xmlns:a="http://schemas.openxmlformats.org/drawingml/2006/main">
          <a:off x="2997200" y="3697903"/>
          <a:ext cx="914400" cy="5486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0.6455</cdr:x>
      <cdr:y>0.54744</cdr:y>
    </cdr:from>
    <cdr:to>
      <cdr:x>0.731</cdr:x>
      <cdr:y>0.62844</cdr:y>
    </cdr:to>
    <cdr:sp macro="" textlink="">
      <cdr:nvSpPr>
        <cdr:cNvPr id="4" name="TextBox 3">
          <a:extLst xmlns:a="http://schemas.openxmlformats.org/drawingml/2006/main">
            <a:ext uri="{FF2B5EF4-FFF2-40B4-BE49-F238E27FC236}">
              <a16:creationId xmlns:a16="http://schemas.microsoft.com/office/drawing/2014/main" id="{C0F80D2E-21C9-4D4F-A6C9-C5BB11B31C3E}"/>
            </a:ext>
          </a:extLst>
        </cdr:cNvPr>
        <cdr:cNvSpPr txBox="1"/>
      </cdr:nvSpPr>
      <cdr:spPr>
        <a:xfrm xmlns:a="http://schemas.openxmlformats.org/drawingml/2006/main">
          <a:off x="5246624" y="2966383"/>
          <a:ext cx="694944" cy="4389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0.57395</cdr:x>
      <cdr:y>0.43018</cdr:y>
    </cdr:from>
    <cdr:to>
      <cdr:x>0.74566</cdr:x>
      <cdr:y>0.48486</cdr:y>
    </cdr:to>
    <cdr:sp macro="" textlink="">
      <cdr:nvSpPr>
        <cdr:cNvPr id="5" name="TextBox 4">
          <a:extLst xmlns:a="http://schemas.openxmlformats.org/drawingml/2006/main">
            <a:ext uri="{FF2B5EF4-FFF2-40B4-BE49-F238E27FC236}">
              <a16:creationId xmlns:a16="http://schemas.microsoft.com/office/drawing/2014/main" id="{DEF43EBA-6A73-1E41-82E5-9997A5FF221F}"/>
            </a:ext>
          </a:extLst>
        </cdr:cNvPr>
        <cdr:cNvSpPr txBox="1"/>
      </cdr:nvSpPr>
      <cdr:spPr>
        <a:xfrm xmlns:a="http://schemas.openxmlformats.org/drawingml/2006/main">
          <a:off x="3962008" y="2445175"/>
          <a:ext cx="1185346" cy="3107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0.53975</cdr:x>
      <cdr:y>0.11881</cdr:y>
    </cdr:from>
    <cdr:to>
      <cdr:x>0.65225</cdr:x>
      <cdr:y>0.20656</cdr:y>
    </cdr:to>
    <cdr:sp macro="" textlink="">
      <cdr:nvSpPr>
        <cdr:cNvPr id="6" name="TextBox 5">
          <a:extLst xmlns:a="http://schemas.openxmlformats.org/drawingml/2006/main">
            <a:ext uri="{FF2B5EF4-FFF2-40B4-BE49-F238E27FC236}">
              <a16:creationId xmlns:a16="http://schemas.microsoft.com/office/drawing/2014/main" id="{AB0F4BB8-F934-BF4E-AB8C-F7130CA6B871}"/>
            </a:ext>
          </a:extLst>
        </cdr:cNvPr>
        <cdr:cNvSpPr txBox="1"/>
      </cdr:nvSpPr>
      <cdr:spPr>
        <a:xfrm xmlns:a="http://schemas.openxmlformats.org/drawingml/2006/main">
          <a:off x="4387088" y="643807"/>
          <a:ext cx="914400" cy="47548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0.53878</cdr:x>
      <cdr:y>0.19927</cdr:y>
    </cdr:from>
    <cdr:to>
      <cdr:x>0.60724</cdr:x>
      <cdr:y>0.25349</cdr:y>
    </cdr:to>
    <cdr:sp macro="" textlink="">
      <cdr:nvSpPr>
        <cdr:cNvPr id="7" name="TextBox 6">
          <a:extLst xmlns:a="http://schemas.openxmlformats.org/drawingml/2006/main">
            <a:ext uri="{FF2B5EF4-FFF2-40B4-BE49-F238E27FC236}">
              <a16:creationId xmlns:a16="http://schemas.microsoft.com/office/drawing/2014/main" id="{8EDA4291-98C6-F048-81DB-5A5E8D6CBFD5}"/>
            </a:ext>
          </a:extLst>
        </cdr:cNvPr>
        <cdr:cNvSpPr txBox="1"/>
      </cdr:nvSpPr>
      <cdr:spPr>
        <a:xfrm xmlns:a="http://schemas.openxmlformats.org/drawingml/2006/main">
          <a:off x="3719245" y="1132651"/>
          <a:ext cx="472611" cy="308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0.3252</cdr:x>
      <cdr:y>0.26972</cdr:y>
    </cdr:from>
    <cdr:to>
      <cdr:x>0.41128</cdr:x>
      <cdr:y>0.3276</cdr:y>
    </cdr:to>
    <cdr:sp macro="" textlink="">
      <cdr:nvSpPr>
        <cdr:cNvPr id="8" name="TextBox 7">
          <a:extLst xmlns:a="http://schemas.openxmlformats.org/drawingml/2006/main">
            <a:ext uri="{FF2B5EF4-FFF2-40B4-BE49-F238E27FC236}">
              <a16:creationId xmlns:a16="http://schemas.microsoft.com/office/drawing/2014/main" id="{19235988-9CD5-454D-8AB6-B6BE0A429C07}"/>
            </a:ext>
          </a:extLst>
        </cdr:cNvPr>
        <cdr:cNvSpPr txBox="1"/>
      </cdr:nvSpPr>
      <cdr:spPr>
        <a:xfrm xmlns:a="http://schemas.openxmlformats.org/drawingml/2006/main">
          <a:off x="2244913" y="1533132"/>
          <a:ext cx="594179" cy="3289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0.32297</cdr:x>
      <cdr:y>0.35833</cdr:y>
    </cdr:from>
    <cdr:to>
      <cdr:x>0.3959</cdr:x>
      <cdr:y>0.40713</cdr:y>
    </cdr:to>
    <cdr:sp macro="" textlink="">
      <cdr:nvSpPr>
        <cdr:cNvPr id="9" name="TextBox 8">
          <a:extLst xmlns:a="http://schemas.openxmlformats.org/drawingml/2006/main">
            <a:ext uri="{FF2B5EF4-FFF2-40B4-BE49-F238E27FC236}">
              <a16:creationId xmlns:a16="http://schemas.microsoft.com/office/drawing/2014/main" id="{1A001B73-DC5B-1C40-AAF0-5FBD5978523A}"/>
            </a:ext>
          </a:extLst>
        </cdr:cNvPr>
        <cdr:cNvSpPr txBox="1"/>
      </cdr:nvSpPr>
      <cdr:spPr>
        <a:xfrm xmlns:a="http://schemas.openxmlformats.org/drawingml/2006/main">
          <a:off x="2229492" y="2036778"/>
          <a:ext cx="503433" cy="277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0.37385</cdr:x>
      <cdr:y>0.74875</cdr:y>
    </cdr:from>
    <cdr:to>
      <cdr:x>0.4487</cdr:x>
      <cdr:y>0.80479</cdr:y>
    </cdr:to>
    <cdr:sp macro="" textlink="">
      <cdr:nvSpPr>
        <cdr:cNvPr id="2" name="TextBox 1">
          <a:extLst xmlns:a="http://schemas.openxmlformats.org/drawingml/2006/main">
            <a:ext uri="{FF2B5EF4-FFF2-40B4-BE49-F238E27FC236}">
              <a16:creationId xmlns:a16="http://schemas.microsoft.com/office/drawing/2014/main" id="{71C0AB4F-5AFA-1B43-BE84-048BE73D73A7}"/>
            </a:ext>
          </a:extLst>
        </cdr:cNvPr>
        <cdr:cNvSpPr txBox="1"/>
      </cdr:nvSpPr>
      <cdr:spPr>
        <a:xfrm xmlns:a="http://schemas.openxmlformats.org/drawingml/2006/main">
          <a:off x="2580741" y="4255995"/>
          <a:ext cx="516702" cy="3184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0.36875</cdr:x>
      <cdr:y>0.68244</cdr:y>
    </cdr:from>
    <cdr:to>
      <cdr:x>0.48125</cdr:x>
      <cdr:y>0.78369</cdr:y>
    </cdr:to>
    <cdr:sp macro="" textlink="">
      <cdr:nvSpPr>
        <cdr:cNvPr id="3" name="TextBox 2">
          <a:extLst xmlns:a="http://schemas.openxmlformats.org/drawingml/2006/main">
            <a:ext uri="{FF2B5EF4-FFF2-40B4-BE49-F238E27FC236}">
              <a16:creationId xmlns:a16="http://schemas.microsoft.com/office/drawing/2014/main" id="{5618AC93-7E7A-E340-B2B1-72170101CF18}"/>
            </a:ext>
          </a:extLst>
        </cdr:cNvPr>
        <cdr:cNvSpPr txBox="1"/>
      </cdr:nvSpPr>
      <cdr:spPr>
        <a:xfrm xmlns:a="http://schemas.openxmlformats.org/drawingml/2006/main">
          <a:off x="2997200" y="3697903"/>
          <a:ext cx="914400" cy="5486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0.6455</cdr:x>
      <cdr:y>0.54744</cdr:y>
    </cdr:from>
    <cdr:to>
      <cdr:x>0.731</cdr:x>
      <cdr:y>0.62844</cdr:y>
    </cdr:to>
    <cdr:sp macro="" textlink="">
      <cdr:nvSpPr>
        <cdr:cNvPr id="4" name="TextBox 3">
          <a:extLst xmlns:a="http://schemas.openxmlformats.org/drawingml/2006/main">
            <a:ext uri="{FF2B5EF4-FFF2-40B4-BE49-F238E27FC236}">
              <a16:creationId xmlns:a16="http://schemas.microsoft.com/office/drawing/2014/main" id="{C0F80D2E-21C9-4D4F-A6C9-C5BB11B31C3E}"/>
            </a:ext>
          </a:extLst>
        </cdr:cNvPr>
        <cdr:cNvSpPr txBox="1"/>
      </cdr:nvSpPr>
      <cdr:spPr>
        <a:xfrm xmlns:a="http://schemas.openxmlformats.org/drawingml/2006/main">
          <a:off x="5246624" y="2966383"/>
          <a:ext cx="694944" cy="4389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0.57395</cdr:x>
      <cdr:y>0.43018</cdr:y>
    </cdr:from>
    <cdr:to>
      <cdr:x>0.74566</cdr:x>
      <cdr:y>0.48486</cdr:y>
    </cdr:to>
    <cdr:sp macro="" textlink="">
      <cdr:nvSpPr>
        <cdr:cNvPr id="5" name="TextBox 4">
          <a:extLst xmlns:a="http://schemas.openxmlformats.org/drawingml/2006/main">
            <a:ext uri="{FF2B5EF4-FFF2-40B4-BE49-F238E27FC236}">
              <a16:creationId xmlns:a16="http://schemas.microsoft.com/office/drawing/2014/main" id="{DEF43EBA-6A73-1E41-82E5-9997A5FF221F}"/>
            </a:ext>
          </a:extLst>
        </cdr:cNvPr>
        <cdr:cNvSpPr txBox="1"/>
      </cdr:nvSpPr>
      <cdr:spPr>
        <a:xfrm xmlns:a="http://schemas.openxmlformats.org/drawingml/2006/main">
          <a:off x="3962008" y="2445175"/>
          <a:ext cx="1185346" cy="31079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0.53975</cdr:x>
      <cdr:y>0.11881</cdr:y>
    </cdr:from>
    <cdr:to>
      <cdr:x>0.65225</cdr:x>
      <cdr:y>0.20656</cdr:y>
    </cdr:to>
    <cdr:sp macro="" textlink="">
      <cdr:nvSpPr>
        <cdr:cNvPr id="6" name="TextBox 5">
          <a:extLst xmlns:a="http://schemas.openxmlformats.org/drawingml/2006/main">
            <a:ext uri="{FF2B5EF4-FFF2-40B4-BE49-F238E27FC236}">
              <a16:creationId xmlns:a16="http://schemas.microsoft.com/office/drawing/2014/main" id="{AB0F4BB8-F934-BF4E-AB8C-F7130CA6B871}"/>
            </a:ext>
          </a:extLst>
        </cdr:cNvPr>
        <cdr:cNvSpPr txBox="1"/>
      </cdr:nvSpPr>
      <cdr:spPr>
        <a:xfrm xmlns:a="http://schemas.openxmlformats.org/drawingml/2006/main">
          <a:off x="4387088" y="643807"/>
          <a:ext cx="914400" cy="47548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0.53878</cdr:x>
      <cdr:y>0.19927</cdr:y>
    </cdr:from>
    <cdr:to>
      <cdr:x>0.60724</cdr:x>
      <cdr:y>0.25349</cdr:y>
    </cdr:to>
    <cdr:sp macro="" textlink="">
      <cdr:nvSpPr>
        <cdr:cNvPr id="7" name="TextBox 6">
          <a:extLst xmlns:a="http://schemas.openxmlformats.org/drawingml/2006/main">
            <a:ext uri="{FF2B5EF4-FFF2-40B4-BE49-F238E27FC236}">
              <a16:creationId xmlns:a16="http://schemas.microsoft.com/office/drawing/2014/main" id="{8EDA4291-98C6-F048-81DB-5A5E8D6CBFD5}"/>
            </a:ext>
          </a:extLst>
        </cdr:cNvPr>
        <cdr:cNvSpPr txBox="1"/>
      </cdr:nvSpPr>
      <cdr:spPr>
        <a:xfrm xmlns:a="http://schemas.openxmlformats.org/drawingml/2006/main">
          <a:off x="3719245" y="1132651"/>
          <a:ext cx="472611" cy="3082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dr:relSizeAnchor xmlns:cdr="http://schemas.openxmlformats.org/drawingml/2006/chartDrawing">
    <cdr:from>
      <cdr:x>0.3252</cdr:x>
      <cdr:y>0.26972</cdr:y>
    </cdr:from>
    <cdr:to>
      <cdr:x>0.41128</cdr:x>
      <cdr:y>0.3276</cdr:y>
    </cdr:to>
    <cdr:sp macro="" textlink="">
      <cdr:nvSpPr>
        <cdr:cNvPr id="8" name="TextBox 7">
          <a:extLst xmlns:a="http://schemas.openxmlformats.org/drawingml/2006/main">
            <a:ext uri="{FF2B5EF4-FFF2-40B4-BE49-F238E27FC236}">
              <a16:creationId xmlns:a16="http://schemas.microsoft.com/office/drawing/2014/main" id="{19235988-9CD5-454D-8AB6-B6BE0A429C07}"/>
            </a:ext>
          </a:extLst>
        </cdr:cNvPr>
        <cdr:cNvSpPr txBox="1"/>
      </cdr:nvSpPr>
      <cdr:spPr>
        <a:xfrm xmlns:a="http://schemas.openxmlformats.org/drawingml/2006/main">
          <a:off x="2244913" y="1533132"/>
          <a:ext cx="594179" cy="32898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u="sng" dirty="0">
            <a:solidFill>
              <a:schemeClr val="bg1"/>
            </a:solidFill>
          </a:endParaRPr>
        </a:p>
      </cdr:txBody>
    </cdr:sp>
  </cdr:relSizeAnchor>
  <cdr:relSizeAnchor xmlns:cdr="http://schemas.openxmlformats.org/drawingml/2006/chartDrawing">
    <cdr:from>
      <cdr:x>0.32297</cdr:x>
      <cdr:y>0.35833</cdr:y>
    </cdr:from>
    <cdr:to>
      <cdr:x>0.3959</cdr:x>
      <cdr:y>0.40713</cdr:y>
    </cdr:to>
    <cdr:sp macro="" textlink="">
      <cdr:nvSpPr>
        <cdr:cNvPr id="9" name="TextBox 8">
          <a:extLst xmlns:a="http://schemas.openxmlformats.org/drawingml/2006/main">
            <a:ext uri="{FF2B5EF4-FFF2-40B4-BE49-F238E27FC236}">
              <a16:creationId xmlns:a16="http://schemas.microsoft.com/office/drawing/2014/main" id="{1A001B73-DC5B-1C40-AAF0-5FBD5978523A}"/>
            </a:ext>
          </a:extLst>
        </cdr:cNvPr>
        <cdr:cNvSpPr txBox="1"/>
      </cdr:nvSpPr>
      <cdr:spPr>
        <a:xfrm xmlns:a="http://schemas.openxmlformats.org/drawingml/2006/main">
          <a:off x="2229492" y="2036778"/>
          <a:ext cx="503433" cy="27740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200" b="1" dirty="0">
            <a:solidFill>
              <a:schemeClr val="bg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0.13846</cdr:x>
      <cdr:y>0.18182</cdr:y>
    </cdr:from>
    <cdr:to>
      <cdr:x>0.56923</cdr:x>
      <cdr:y>0.39394</cdr:y>
    </cdr:to>
    <cdr:sp macro="" textlink="">
      <cdr:nvSpPr>
        <cdr:cNvPr id="2" name="TextBox 1"/>
        <cdr:cNvSpPr txBox="1"/>
      </cdr:nvSpPr>
      <cdr:spPr>
        <a:xfrm xmlns:a="http://schemas.openxmlformats.org/drawingml/2006/main">
          <a:off x="685800" y="457200"/>
          <a:ext cx="2133600" cy="533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cdr:x>
      <cdr:y>0.64706</cdr:y>
    </cdr:from>
    <cdr:to>
      <cdr:x>0.19697</cdr:x>
      <cdr:y>1</cdr:y>
    </cdr:to>
    <cdr:sp macro="" textlink="">
      <cdr:nvSpPr>
        <cdr:cNvPr id="4" name="TextBox 3"/>
        <cdr:cNvSpPr txBox="1"/>
      </cdr:nvSpPr>
      <cdr:spPr>
        <a:xfrm xmlns:a="http://schemas.openxmlformats.org/drawingml/2006/main">
          <a:off x="0" y="1676400"/>
          <a:ext cx="9906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6A4D4E-EAE7-7E49-BEFC-A32F02068521}"/>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a:extLst>
              <a:ext uri="{FF2B5EF4-FFF2-40B4-BE49-F238E27FC236}">
                <a16:creationId xmlns:a16="http://schemas.microsoft.com/office/drawing/2014/main" id="{224518DB-7365-D241-AEC3-569855C98F8E}"/>
              </a:ext>
            </a:extLst>
          </p:cNvPr>
          <p:cNvSpPr>
            <a:spLocks noGrp="1"/>
          </p:cNvSpPr>
          <p:nvPr>
            <p:ph type="dt" idx="1"/>
          </p:nvPr>
        </p:nvSpPr>
        <p:spPr>
          <a:xfrm>
            <a:off x="4143587" y="0"/>
            <a:ext cx="3169920" cy="481727"/>
          </a:xfrm>
          <a:prstGeom prst="rect">
            <a:avLst/>
          </a:prstGeom>
        </p:spPr>
        <p:txBody>
          <a:bodyPr vert="horz" lIns="96661" tIns="48331" rIns="96661" bIns="48331" rtlCol="0"/>
          <a:lstStyle>
            <a:lvl1pPr algn="r" eaLnBrk="1" fontAlgn="auto" hangingPunct="1">
              <a:spcBef>
                <a:spcPts val="0"/>
              </a:spcBef>
              <a:spcAft>
                <a:spcPts val="0"/>
              </a:spcAft>
              <a:defRPr sz="1300" smtClean="0">
                <a:latin typeface="+mn-lt"/>
              </a:defRPr>
            </a:lvl1pPr>
          </a:lstStyle>
          <a:p>
            <a:pPr>
              <a:defRPr/>
            </a:pPr>
            <a:fld id="{DC818220-48CA-6844-9D09-AF8B1B42C2D1}" type="datetimeFigureOut">
              <a:rPr lang="en-US"/>
              <a:pPr>
                <a:defRPr/>
              </a:pPr>
              <a:t>12/15/2020</a:t>
            </a:fld>
            <a:endParaRPr lang="en-US"/>
          </a:p>
        </p:txBody>
      </p:sp>
      <p:sp>
        <p:nvSpPr>
          <p:cNvPr id="4" name="Slide Image Placeholder 3">
            <a:extLst>
              <a:ext uri="{FF2B5EF4-FFF2-40B4-BE49-F238E27FC236}">
                <a16:creationId xmlns:a16="http://schemas.microsoft.com/office/drawing/2014/main" id="{7D432EDA-EF5A-BC41-B70B-227EA61C0CEF}"/>
              </a:ext>
            </a:extLst>
          </p:cNvPr>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pPr lvl="0"/>
            <a:endParaRPr lang="en-US" noProof="0"/>
          </a:p>
        </p:txBody>
      </p:sp>
      <p:sp>
        <p:nvSpPr>
          <p:cNvPr id="5" name="Notes Placeholder 4">
            <a:extLst>
              <a:ext uri="{FF2B5EF4-FFF2-40B4-BE49-F238E27FC236}">
                <a16:creationId xmlns:a16="http://schemas.microsoft.com/office/drawing/2014/main" id="{4A465F36-AD7C-8D46-BB53-CD0925CD1C9A}"/>
              </a:ext>
            </a:extLst>
          </p:cNvPr>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48F102F8-F876-4046-BCCD-4C47047B4B79}"/>
              </a:ext>
            </a:extLst>
          </p:cNvPr>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8793351-D7EC-A044-BCFE-3DCAF74C3822}"/>
              </a:ext>
            </a:extLst>
          </p:cNvPr>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eaLnBrk="1" fontAlgn="auto" hangingPunct="1">
              <a:spcBef>
                <a:spcPts val="0"/>
              </a:spcBef>
              <a:spcAft>
                <a:spcPts val="0"/>
              </a:spcAft>
              <a:defRPr sz="1300" smtClean="0">
                <a:latin typeface="+mn-lt"/>
              </a:defRPr>
            </a:lvl1pPr>
          </a:lstStyle>
          <a:p>
            <a:pPr>
              <a:defRPr/>
            </a:pPr>
            <a:fld id="{1F979DDF-C658-664E-ADA9-A03C6D4B74E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jronline.org/doi/10.2214/AJR.19.22301"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cbi.nlm.nih.gov/nlmcatalog?term=%22Nat+Genet%22%5bTitle+Abbreviation%5d"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pubmed.ncbi.nlm.nih.gov/2882572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2</a:t>
            </a:fld>
            <a:endParaRPr lang="en-US"/>
          </a:p>
        </p:txBody>
      </p:sp>
    </p:spTree>
    <p:extLst>
      <p:ext uri="{BB962C8B-B14F-4D97-AF65-F5344CB8AC3E}">
        <p14:creationId xmlns:p14="http://schemas.microsoft.com/office/powerpoint/2010/main" val="4084700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29</a:t>
            </a:fld>
            <a:endParaRPr lang="en-US"/>
          </a:p>
        </p:txBody>
      </p:sp>
    </p:spTree>
    <p:extLst>
      <p:ext uri="{BB962C8B-B14F-4D97-AF65-F5344CB8AC3E}">
        <p14:creationId xmlns:p14="http://schemas.microsoft.com/office/powerpoint/2010/main" val="2508991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30</a:t>
            </a:fld>
            <a:endParaRPr lang="en-US"/>
          </a:p>
        </p:txBody>
      </p:sp>
    </p:spTree>
    <p:extLst>
      <p:ext uri="{BB962C8B-B14F-4D97-AF65-F5344CB8AC3E}">
        <p14:creationId xmlns:p14="http://schemas.microsoft.com/office/powerpoint/2010/main" val="17909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B9C321A3-CAF0-684C-9B47-57903BB6A6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Rectangle 3">
            <a:extLst>
              <a:ext uri="{FF2B5EF4-FFF2-40B4-BE49-F238E27FC236}">
                <a16:creationId xmlns:a16="http://schemas.microsoft.com/office/drawing/2014/main" id="{E8C0C0F7-8368-E344-A338-42FB1EC235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819350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a:extLst>
              <a:ext uri="{FF2B5EF4-FFF2-40B4-BE49-F238E27FC236}">
                <a16:creationId xmlns:a16="http://schemas.microsoft.com/office/drawing/2014/main" id="{96D64A4E-E4D5-0341-B567-CFD0AEBAAC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Rectangle 3">
            <a:extLst>
              <a:ext uri="{FF2B5EF4-FFF2-40B4-BE49-F238E27FC236}">
                <a16:creationId xmlns:a16="http://schemas.microsoft.com/office/drawing/2014/main" id="{C1B70562-E213-7047-BC9C-B9B8D5250E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732068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B2A2D5BC-95FA-E74A-B639-C56CD9AE65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Rectangle 3">
            <a:extLst>
              <a:ext uri="{FF2B5EF4-FFF2-40B4-BE49-F238E27FC236}">
                <a16:creationId xmlns:a16="http://schemas.microsoft.com/office/drawing/2014/main" id="{7AF47225-D8E9-5144-B8B8-0F3EB719D8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5279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EB2D6D3F-0863-6846-A4E7-05003C59FA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Rectangle 3">
            <a:extLst>
              <a:ext uri="{FF2B5EF4-FFF2-40B4-BE49-F238E27FC236}">
                <a16:creationId xmlns:a16="http://schemas.microsoft.com/office/drawing/2014/main" id="{268A4B92-FB63-8B46-9218-E75283A573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91813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a:extLst>
              <a:ext uri="{FF2B5EF4-FFF2-40B4-BE49-F238E27FC236}">
                <a16:creationId xmlns:a16="http://schemas.microsoft.com/office/drawing/2014/main" id="{201B1F10-96BA-3E4A-A72A-D3584E4F8F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Rectangle 3">
            <a:extLst>
              <a:ext uri="{FF2B5EF4-FFF2-40B4-BE49-F238E27FC236}">
                <a16:creationId xmlns:a16="http://schemas.microsoft.com/office/drawing/2014/main" id="{282689C7-F015-3749-A4E2-F9F0E13E32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7332687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a:extLst>
              <a:ext uri="{FF2B5EF4-FFF2-40B4-BE49-F238E27FC236}">
                <a16:creationId xmlns:a16="http://schemas.microsoft.com/office/drawing/2014/main" id="{0CA0932D-8760-4268-8971-132FBC8BF6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a:extLst>
              <a:ext uri="{FF2B5EF4-FFF2-40B4-BE49-F238E27FC236}">
                <a16:creationId xmlns:a16="http://schemas.microsoft.com/office/drawing/2014/main" id="{0DBFB2A9-5296-44EA-9371-4BAA1BC80A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6084" name="Slide Number Placeholder 3">
            <a:extLst>
              <a:ext uri="{FF2B5EF4-FFF2-40B4-BE49-F238E27FC236}">
                <a16:creationId xmlns:a16="http://schemas.microsoft.com/office/drawing/2014/main" id="{03905F88-1350-46EC-BD6B-3D0554008B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MS PGothic" panose="020B0600070205080204" pitchFamily="34" charset="-128"/>
              </a:defRPr>
            </a:lvl1pPr>
            <a:lvl2pPr marL="785372" indent="-302066">
              <a:spcBef>
                <a:spcPct val="30000"/>
              </a:spcBef>
              <a:defRPr sz="1300">
                <a:solidFill>
                  <a:schemeClr val="tx1"/>
                </a:solidFill>
                <a:latin typeface="Calibri" panose="020F0502020204030204" pitchFamily="34" charset="0"/>
                <a:ea typeface="MS PGothic" panose="020B0600070205080204" pitchFamily="34" charset="-128"/>
              </a:defRPr>
            </a:lvl2pPr>
            <a:lvl3pPr marL="1208265" indent="-241653">
              <a:spcBef>
                <a:spcPct val="30000"/>
              </a:spcBef>
              <a:defRPr sz="1300">
                <a:solidFill>
                  <a:schemeClr val="tx1"/>
                </a:solidFill>
                <a:latin typeface="Calibri" panose="020F0502020204030204" pitchFamily="34" charset="0"/>
                <a:ea typeface="MS PGothic" panose="020B0600070205080204" pitchFamily="34" charset="-128"/>
              </a:defRPr>
            </a:lvl3pPr>
            <a:lvl4pPr marL="1691571" indent="-241653">
              <a:spcBef>
                <a:spcPct val="30000"/>
              </a:spcBef>
              <a:defRPr sz="1300">
                <a:solidFill>
                  <a:schemeClr val="tx1"/>
                </a:solidFill>
                <a:latin typeface="Calibri" panose="020F0502020204030204" pitchFamily="34" charset="0"/>
                <a:ea typeface="MS PGothic" panose="020B0600070205080204" pitchFamily="34" charset="-128"/>
              </a:defRPr>
            </a:lvl4pPr>
            <a:lvl5pPr marL="2174878" indent="-241653">
              <a:spcBef>
                <a:spcPct val="30000"/>
              </a:spcBef>
              <a:defRPr sz="1300">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pPr>
            <a:fld id="{42870B45-02FA-4A7A-AD6B-FCB387553AB7}" type="slidenum">
              <a:rPr lang="en-US" altLang="en-US"/>
              <a:pPr>
                <a:spcBef>
                  <a:spcPct val="0"/>
                </a:spcBef>
              </a:pPr>
              <a:t>40</a:t>
            </a:fld>
            <a:endParaRPr lang="en-US" altLang="en-US"/>
          </a:p>
        </p:txBody>
      </p:sp>
    </p:spTree>
    <p:extLst>
      <p:ext uri="{BB962C8B-B14F-4D97-AF65-F5344CB8AC3E}">
        <p14:creationId xmlns:p14="http://schemas.microsoft.com/office/powerpoint/2010/main" val="3343065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BC19D166-DFD3-7842-A22B-15E6D4B62743}"/>
              </a:ext>
            </a:extLst>
          </p:cNvPr>
          <p:cNvSpPr>
            <a:spLocks noGrp="1" noRot="1" noChangeAspect="1" noChangeArrowheads="1" noTextEdit="1"/>
          </p:cNvSpPr>
          <p:nvPr>
            <p:ph type="sldImg"/>
          </p:nvPr>
        </p:nvSpPr>
        <p:spPr bwMode="auto">
          <a:xfrm>
            <a:off x="454025" y="719138"/>
            <a:ext cx="6407150" cy="36036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Rectangle 3">
            <a:extLst>
              <a:ext uri="{FF2B5EF4-FFF2-40B4-BE49-F238E27FC236}">
                <a16:creationId xmlns:a16="http://schemas.microsoft.com/office/drawing/2014/main" id="{B651DEE6-99FA-3E4C-AC4E-1448201103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https://www.bing.com/images/search?view=detailV2&amp;ccid=mlURs5ci&amp;id=3D483DA78D0099A1105A9535A8AA10EC8E5FA168&amp;thid=OIP.mlURs5cira5692fCGs9BzAAAAA&amp;mediaurl=https%3a%2f%2fi2.wp.com%2fobgynkey.com%2fwp-content%2fuploads%2f2017%2f06%2fA320195_1_En_8_Fig1_HTML.jpg%3fw%3d960&amp;exph=278&amp;expw=368&amp;q=image+physical+exam+asymptomatic+abdominal+mass+wilms+tumor&amp;simid=608027250461969303&amp;ck=0959367B45A1291EF11113A6328E293F&amp;selectedIndex=0&amp;FORM=IRPRST&amp;ajaxhist=0</a:t>
            </a:r>
          </a:p>
          <a:p>
            <a:pPr eaLnBrk="1" hangingPunct="1"/>
            <a:endParaRPr lang="en-US" altLang="en-US" dirty="0"/>
          </a:p>
          <a:p>
            <a:pPr eaLnBrk="1" hangingPunct="1"/>
            <a:endParaRPr lang="en-US" altLang="en-US" dirty="0"/>
          </a:p>
          <a:p>
            <a:pPr eaLnBrk="1" hangingPunct="1"/>
            <a:r>
              <a:rPr lang="en-US" altLang="en-US" dirty="0"/>
              <a:t>I can likely find another image, from patient files (de-identified) or can remove</a:t>
            </a:r>
          </a:p>
          <a:p>
            <a:pPr eaLnBrk="1" hangingPunct="1"/>
            <a:endParaRPr lang="en-US" altLang="en-US" dirty="0"/>
          </a:p>
        </p:txBody>
      </p:sp>
    </p:spTree>
    <p:extLst>
      <p:ext uri="{BB962C8B-B14F-4D97-AF65-F5344CB8AC3E}">
        <p14:creationId xmlns:p14="http://schemas.microsoft.com/office/powerpoint/2010/main" val="3793791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52</a:t>
            </a:fld>
            <a:endParaRPr lang="en-US"/>
          </a:p>
        </p:txBody>
      </p:sp>
    </p:spTree>
    <p:extLst>
      <p:ext uri="{BB962C8B-B14F-4D97-AF65-F5344CB8AC3E}">
        <p14:creationId xmlns:p14="http://schemas.microsoft.com/office/powerpoint/2010/main" val="343160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7</a:t>
            </a:fld>
            <a:endParaRPr lang="en-US"/>
          </a:p>
        </p:txBody>
      </p:sp>
    </p:spTree>
    <p:extLst>
      <p:ext uri="{BB962C8B-B14F-4D97-AF65-F5344CB8AC3E}">
        <p14:creationId xmlns:p14="http://schemas.microsoft.com/office/powerpoint/2010/main" val="3756316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53</a:t>
            </a:fld>
            <a:endParaRPr lang="en-US"/>
          </a:p>
        </p:txBody>
      </p:sp>
    </p:spTree>
    <p:extLst>
      <p:ext uri="{BB962C8B-B14F-4D97-AF65-F5344CB8AC3E}">
        <p14:creationId xmlns:p14="http://schemas.microsoft.com/office/powerpoint/2010/main" val="744608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4B1C453-82CF-43B9-9922-26100E4AD5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Rectangle 3">
            <a:extLst>
              <a:ext uri="{FF2B5EF4-FFF2-40B4-BE49-F238E27FC236}">
                <a16:creationId xmlns:a16="http://schemas.microsoft.com/office/drawing/2014/main" id="{A5B0F74A-417F-4FBF-A3F0-789967CB34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02EDFED9-1D4D-4655-BDC1-6EE20226CE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1F536F0E-D551-472B-B17A-32337D8C14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CB5DFB28-4271-49FE-B624-A47CE49C5EA4}"/>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9A2E7AD-5F3A-49A5-A4AB-8B37F647D68C}" type="slidenum">
              <a:rPr lang="en-US" altLang="en-US">
                <a:latin typeface="Calibri" panose="020F0502020204030204" pitchFamily="34" charset="0"/>
              </a:rPr>
              <a:pPr eaLnBrk="1" hangingPunct="1"/>
              <a:t>64</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805E0F40-56D7-469A-BE63-9180634935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a:extLst>
              <a:ext uri="{FF2B5EF4-FFF2-40B4-BE49-F238E27FC236}">
                <a16:creationId xmlns:a16="http://schemas.microsoft.com/office/drawing/2014/main" id="{8EBEB7E0-05A6-4F45-BEFE-81859674E1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BC646553-02E3-4A44-96BB-C86614011FA2}"/>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11EDE7-F6ED-406B-8B57-8FB29A4543AA}" type="slidenum">
              <a:rPr lang="en-US" altLang="en-US">
                <a:latin typeface="Calibri" panose="020F0502020204030204" pitchFamily="34" charset="0"/>
              </a:rPr>
              <a:pPr eaLnBrk="1" hangingPunct="1"/>
              <a:t>66</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F5DBA40F-462D-4E39-9652-063A27A2D9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a:extLst>
              <a:ext uri="{FF2B5EF4-FFF2-40B4-BE49-F238E27FC236}">
                <a16:creationId xmlns:a16="http://schemas.microsoft.com/office/drawing/2014/main" id="{702D1DBA-F155-4178-B42D-0AC9563C5B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9E33ABA8-BEC6-4D7E-A54B-AC7C6243922E}"/>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9F6D15-B40B-497B-8274-04023BCB8B1D}" type="slidenum">
              <a:rPr lang="en-US" altLang="en-US">
                <a:latin typeface="Calibri" panose="020F0502020204030204" pitchFamily="34" charset="0"/>
              </a:rPr>
              <a:pPr eaLnBrk="1" hangingPunct="1"/>
              <a:t>68</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C08E9BEF-CDF6-4F70-B0B5-2BE92F5439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77182AE2-01FD-416E-997F-9DC6C4D85B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D4F99EC8-31B8-4DA9-BA8E-A451A41E6D29}"/>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AF39990-F3E4-462E-9571-68DF75A3F6BE}" type="slidenum">
              <a:rPr lang="en-US" altLang="en-US">
                <a:latin typeface="Calibri" panose="020F0502020204030204" pitchFamily="34" charset="0"/>
              </a:rPr>
              <a:pPr eaLnBrk="1" hangingPunct="1"/>
              <a:t>77</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1B1DC134-1F84-475B-804C-4393D54AEF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a:extLst>
              <a:ext uri="{FF2B5EF4-FFF2-40B4-BE49-F238E27FC236}">
                <a16:creationId xmlns:a16="http://schemas.microsoft.com/office/drawing/2014/main" id="{6E2AF8C7-4F56-4061-B68E-B31A56114B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05B6791B-BCE1-4E2D-B465-4B269C6FECD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A33B82F-5EEC-4A71-AAF1-4DC71677AE88}" type="slidenum">
              <a:rPr lang="en-US" altLang="en-US">
                <a:latin typeface="Calibri" panose="020F0502020204030204" pitchFamily="34" charset="0"/>
              </a:rPr>
              <a:pPr eaLnBrk="1" hangingPunct="1"/>
              <a:t>78</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3E4803EF-07AF-4124-984A-5804889C8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59B0AEFE-BBCD-474F-BFD6-32D0A403D4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E1E67D97-D8C4-4E7D-BA1F-43FDBDD7704B}"/>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9701B3-53BE-4C35-9977-BEEA10FDB38A}" type="slidenum">
              <a:rPr lang="en-US" altLang="en-US">
                <a:latin typeface="Calibri" panose="020F0502020204030204" pitchFamily="34" charset="0"/>
              </a:rPr>
              <a:pPr eaLnBrk="1" hangingPunct="1"/>
              <a:t>79</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1F285A3D-5B03-4D82-9AB9-657DF66722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7E255D84-20FB-4867-BFD7-E6F0A22A8C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1" name="Slide Number Placeholder 3">
            <a:extLst>
              <a:ext uri="{FF2B5EF4-FFF2-40B4-BE49-F238E27FC236}">
                <a16:creationId xmlns:a16="http://schemas.microsoft.com/office/drawing/2014/main" id="{707CD93F-B5F6-4919-B7BB-CF03273EE9D3}"/>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08A862-56FF-44CC-B773-A7039C89E8B2}" type="slidenum">
              <a:rPr lang="en-US" altLang="en-US">
                <a:latin typeface="Calibri" panose="020F0502020204030204" pitchFamily="34" charset="0"/>
              </a:rPr>
              <a:pPr eaLnBrk="1" hangingPunct="1"/>
              <a:t>80</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3B0F7EEF-45A1-47E1-ABD6-4ED095B74B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FA75957B-1419-4BA8-8BAE-3DD0067DAD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A49C1F6F-A340-47F8-BAA9-EB4987515721}"/>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367BDE-0DC0-474E-9F3D-AFB9B9B4FD3A}" type="slidenum">
              <a:rPr lang="en-US" altLang="en-US">
                <a:latin typeface="Calibri" panose="020F0502020204030204" pitchFamily="34" charset="0"/>
              </a:rPr>
              <a:pPr eaLnBrk="1" hangingPunct="1"/>
              <a:t>81</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8</a:t>
            </a:fld>
            <a:endParaRPr lang="en-US"/>
          </a:p>
        </p:txBody>
      </p:sp>
    </p:spTree>
    <p:extLst>
      <p:ext uri="{BB962C8B-B14F-4D97-AF65-F5344CB8AC3E}">
        <p14:creationId xmlns:p14="http://schemas.microsoft.com/office/powerpoint/2010/main" val="3749664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3188892E-F182-490A-B7EB-4391E9273C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10A3965E-C4D5-411F-80F8-F0D8CE7AFF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a:extLst>
              <a:ext uri="{FF2B5EF4-FFF2-40B4-BE49-F238E27FC236}">
                <a16:creationId xmlns:a16="http://schemas.microsoft.com/office/drawing/2014/main" id="{27A8BA55-1D7E-4763-A702-F3C7DCC59A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MS PGothic" panose="020B0600070205080204" pitchFamily="34" charset="-128"/>
              </a:defRPr>
            </a:lvl1pPr>
            <a:lvl2pPr marL="785372" indent="-302066">
              <a:spcBef>
                <a:spcPct val="30000"/>
              </a:spcBef>
              <a:defRPr sz="1300">
                <a:solidFill>
                  <a:schemeClr val="tx1"/>
                </a:solidFill>
                <a:latin typeface="Calibri" panose="020F0502020204030204" pitchFamily="34" charset="0"/>
                <a:ea typeface="MS PGothic" panose="020B0600070205080204" pitchFamily="34" charset="-128"/>
              </a:defRPr>
            </a:lvl2pPr>
            <a:lvl3pPr marL="1208265" indent="-241653">
              <a:spcBef>
                <a:spcPct val="30000"/>
              </a:spcBef>
              <a:defRPr sz="1300">
                <a:solidFill>
                  <a:schemeClr val="tx1"/>
                </a:solidFill>
                <a:latin typeface="Calibri" panose="020F0502020204030204" pitchFamily="34" charset="0"/>
                <a:ea typeface="MS PGothic" panose="020B0600070205080204" pitchFamily="34" charset="-128"/>
              </a:defRPr>
            </a:lvl3pPr>
            <a:lvl4pPr marL="1691571" indent="-241653">
              <a:spcBef>
                <a:spcPct val="30000"/>
              </a:spcBef>
              <a:defRPr sz="1300">
                <a:solidFill>
                  <a:schemeClr val="tx1"/>
                </a:solidFill>
                <a:latin typeface="Calibri" panose="020F0502020204030204" pitchFamily="34" charset="0"/>
                <a:ea typeface="MS PGothic" panose="020B0600070205080204" pitchFamily="34" charset="-128"/>
              </a:defRPr>
            </a:lvl4pPr>
            <a:lvl5pPr marL="2174878" indent="-241653">
              <a:spcBef>
                <a:spcPct val="30000"/>
              </a:spcBef>
              <a:defRPr sz="1300">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pPr>
            <a:fld id="{257E2397-480B-4209-B30D-595D2544B6C7}" type="slidenum">
              <a:rPr lang="en-US" altLang="en-US"/>
              <a:pPr>
                <a:spcBef>
                  <a:spcPct val="0"/>
                </a:spcBef>
              </a:pPr>
              <a:t>85</a:t>
            </a:fld>
            <a:endParaRPr lang="en-US" altLang="en-US"/>
          </a:p>
        </p:txBody>
      </p:sp>
    </p:spTree>
    <p:extLst>
      <p:ext uri="{BB962C8B-B14F-4D97-AF65-F5344CB8AC3E}">
        <p14:creationId xmlns:p14="http://schemas.microsoft.com/office/powerpoint/2010/main" val="958059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AB9AA6E5-D744-4F1B-BD6F-339FA715C3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455347B6-E840-4F85-B874-95218F5190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5540" name="Slide Number Placeholder 3">
            <a:extLst>
              <a:ext uri="{FF2B5EF4-FFF2-40B4-BE49-F238E27FC236}">
                <a16:creationId xmlns:a16="http://schemas.microsoft.com/office/drawing/2014/main" id="{403460D5-2438-489E-B873-BF32C20370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MS PGothic" panose="020B0600070205080204" pitchFamily="34" charset="-128"/>
              </a:defRPr>
            </a:lvl1pPr>
            <a:lvl2pPr marL="785372" indent="-302066">
              <a:spcBef>
                <a:spcPct val="30000"/>
              </a:spcBef>
              <a:defRPr sz="1300">
                <a:solidFill>
                  <a:schemeClr val="tx1"/>
                </a:solidFill>
                <a:latin typeface="Calibri" panose="020F0502020204030204" pitchFamily="34" charset="0"/>
                <a:ea typeface="MS PGothic" panose="020B0600070205080204" pitchFamily="34" charset="-128"/>
              </a:defRPr>
            </a:lvl2pPr>
            <a:lvl3pPr marL="1208265" indent="-241653">
              <a:spcBef>
                <a:spcPct val="30000"/>
              </a:spcBef>
              <a:defRPr sz="1300">
                <a:solidFill>
                  <a:schemeClr val="tx1"/>
                </a:solidFill>
                <a:latin typeface="Calibri" panose="020F0502020204030204" pitchFamily="34" charset="0"/>
                <a:ea typeface="MS PGothic" panose="020B0600070205080204" pitchFamily="34" charset="-128"/>
              </a:defRPr>
            </a:lvl3pPr>
            <a:lvl4pPr marL="1691571" indent="-241653">
              <a:spcBef>
                <a:spcPct val="30000"/>
              </a:spcBef>
              <a:defRPr sz="1300">
                <a:solidFill>
                  <a:schemeClr val="tx1"/>
                </a:solidFill>
                <a:latin typeface="Calibri" panose="020F0502020204030204" pitchFamily="34" charset="0"/>
                <a:ea typeface="MS PGothic" panose="020B0600070205080204" pitchFamily="34" charset="-128"/>
              </a:defRPr>
            </a:lvl4pPr>
            <a:lvl5pPr marL="2174878" indent="-241653">
              <a:spcBef>
                <a:spcPct val="30000"/>
              </a:spcBef>
              <a:defRPr sz="1300">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pPr>
            <a:fld id="{F2CBF261-EE13-46C7-8DFC-E8B64C6D4575}" type="slidenum">
              <a:rPr lang="en-US" altLang="en-US"/>
              <a:pPr>
                <a:spcBef>
                  <a:spcPct val="0"/>
                </a:spcBef>
              </a:pPr>
              <a:t>91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2A723C22-290C-4BA4-AF59-FB5E177BE0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9898C6BB-3AB6-4428-B175-AB39A64568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1444" name="Slide Number Placeholder 3">
            <a:extLst>
              <a:ext uri="{FF2B5EF4-FFF2-40B4-BE49-F238E27FC236}">
                <a16:creationId xmlns:a16="http://schemas.microsoft.com/office/drawing/2014/main" id="{5C39B69D-3175-4528-B7B8-31D6EED225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MS PGothic" panose="020B0600070205080204" pitchFamily="34" charset="-128"/>
              </a:defRPr>
            </a:lvl1pPr>
            <a:lvl2pPr marL="785372" indent="-302066">
              <a:spcBef>
                <a:spcPct val="30000"/>
              </a:spcBef>
              <a:defRPr sz="1300">
                <a:solidFill>
                  <a:schemeClr val="tx1"/>
                </a:solidFill>
                <a:latin typeface="Calibri" panose="020F0502020204030204" pitchFamily="34" charset="0"/>
                <a:ea typeface="MS PGothic" panose="020B0600070205080204" pitchFamily="34" charset="-128"/>
              </a:defRPr>
            </a:lvl2pPr>
            <a:lvl3pPr marL="1208265" indent="-241653">
              <a:spcBef>
                <a:spcPct val="30000"/>
              </a:spcBef>
              <a:defRPr sz="1300">
                <a:solidFill>
                  <a:schemeClr val="tx1"/>
                </a:solidFill>
                <a:latin typeface="Calibri" panose="020F0502020204030204" pitchFamily="34" charset="0"/>
                <a:ea typeface="MS PGothic" panose="020B0600070205080204" pitchFamily="34" charset="-128"/>
              </a:defRPr>
            </a:lvl3pPr>
            <a:lvl4pPr marL="1691571" indent="-241653">
              <a:spcBef>
                <a:spcPct val="30000"/>
              </a:spcBef>
              <a:defRPr sz="1300">
                <a:solidFill>
                  <a:schemeClr val="tx1"/>
                </a:solidFill>
                <a:latin typeface="Calibri" panose="020F0502020204030204" pitchFamily="34" charset="0"/>
                <a:ea typeface="MS PGothic" panose="020B0600070205080204" pitchFamily="34" charset="-128"/>
              </a:defRPr>
            </a:lvl4pPr>
            <a:lvl5pPr marL="2174878" indent="-241653">
              <a:spcBef>
                <a:spcPct val="30000"/>
              </a:spcBef>
              <a:defRPr sz="1300">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pPr>
            <a:fld id="{D027CA5D-AB0C-48AC-B985-1B621B72AA16}" type="slidenum">
              <a:rPr lang="en-US" altLang="en-US"/>
              <a:pPr>
                <a:spcBef>
                  <a:spcPct val="0"/>
                </a:spcBef>
              </a:pPr>
              <a:t>100</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10DD1950-EC6E-4940-9F09-492CFFF227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EECD3A0E-68DE-443C-903C-4D2D84CA01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9396" name="Slide Number Placeholder 3">
            <a:extLst>
              <a:ext uri="{FF2B5EF4-FFF2-40B4-BE49-F238E27FC236}">
                <a16:creationId xmlns:a16="http://schemas.microsoft.com/office/drawing/2014/main" id="{51765C40-ED7C-45BB-B053-F831FB48AA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MS PGothic" panose="020B0600070205080204" pitchFamily="34" charset="-128"/>
              </a:defRPr>
            </a:lvl1pPr>
            <a:lvl2pPr marL="785372" indent="-302066">
              <a:spcBef>
                <a:spcPct val="30000"/>
              </a:spcBef>
              <a:defRPr sz="1300">
                <a:solidFill>
                  <a:schemeClr val="tx1"/>
                </a:solidFill>
                <a:latin typeface="Calibri" panose="020F0502020204030204" pitchFamily="34" charset="0"/>
                <a:ea typeface="MS PGothic" panose="020B0600070205080204" pitchFamily="34" charset="-128"/>
              </a:defRPr>
            </a:lvl2pPr>
            <a:lvl3pPr marL="1208265" indent="-241653">
              <a:spcBef>
                <a:spcPct val="30000"/>
              </a:spcBef>
              <a:defRPr sz="1300">
                <a:solidFill>
                  <a:schemeClr val="tx1"/>
                </a:solidFill>
                <a:latin typeface="Calibri" panose="020F0502020204030204" pitchFamily="34" charset="0"/>
                <a:ea typeface="MS PGothic" panose="020B0600070205080204" pitchFamily="34" charset="-128"/>
              </a:defRPr>
            </a:lvl3pPr>
            <a:lvl4pPr marL="1691571" indent="-241653">
              <a:spcBef>
                <a:spcPct val="30000"/>
              </a:spcBef>
              <a:defRPr sz="1300">
                <a:solidFill>
                  <a:schemeClr val="tx1"/>
                </a:solidFill>
                <a:latin typeface="Calibri" panose="020F0502020204030204" pitchFamily="34" charset="0"/>
                <a:ea typeface="MS PGothic" panose="020B0600070205080204" pitchFamily="34" charset="-128"/>
              </a:defRPr>
            </a:lvl4pPr>
            <a:lvl5pPr marL="2174878" indent="-241653">
              <a:spcBef>
                <a:spcPct val="30000"/>
              </a:spcBef>
              <a:defRPr sz="1300">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pPr>
            <a:fld id="{956145A9-DC36-43C9-8819-BE51F1392B3C}" type="slidenum">
              <a:rPr lang="en-US" altLang="en-US"/>
              <a:pPr>
                <a:spcBef>
                  <a:spcPct val="0"/>
                </a:spcBef>
              </a:pPr>
              <a:t>104</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B55AD0D-332F-4B8D-B255-57ECEAD66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A1A672C-E7B0-4FCB-80E2-3AF15C5CB3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7348" name="Slide Number Placeholder 3">
            <a:extLst>
              <a:ext uri="{FF2B5EF4-FFF2-40B4-BE49-F238E27FC236}">
                <a16:creationId xmlns:a16="http://schemas.microsoft.com/office/drawing/2014/main" id="{127C22C9-D66C-4075-9FA9-8558CD3727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MS PGothic" panose="020B0600070205080204" pitchFamily="34" charset="-128"/>
              </a:defRPr>
            </a:lvl1pPr>
            <a:lvl2pPr marL="785372" indent="-302066">
              <a:spcBef>
                <a:spcPct val="30000"/>
              </a:spcBef>
              <a:defRPr sz="1300">
                <a:solidFill>
                  <a:schemeClr val="tx1"/>
                </a:solidFill>
                <a:latin typeface="Calibri" panose="020F0502020204030204" pitchFamily="34" charset="0"/>
                <a:ea typeface="MS PGothic" panose="020B0600070205080204" pitchFamily="34" charset="-128"/>
              </a:defRPr>
            </a:lvl2pPr>
            <a:lvl3pPr marL="1208265" indent="-241653">
              <a:spcBef>
                <a:spcPct val="30000"/>
              </a:spcBef>
              <a:defRPr sz="1300">
                <a:solidFill>
                  <a:schemeClr val="tx1"/>
                </a:solidFill>
                <a:latin typeface="Calibri" panose="020F0502020204030204" pitchFamily="34" charset="0"/>
                <a:ea typeface="MS PGothic" panose="020B0600070205080204" pitchFamily="34" charset="-128"/>
              </a:defRPr>
            </a:lvl3pPr>
            <a:lvl4pPr marL="1691571" indent="-241653">
              <a:spcBef>
                <a:spcPct val="30000"/>
              </a:spcBef>
              <a:defRPr sz="1300">
                <a:solidFill>
                  <a:schemeClr val="tx1"/>
                </a:solidFill>
                <a:latin typeface="Calibri" panose="020F0502020204030204" pitchFamily="34" charset="0"/>
                <a:ea typeface="MS PGothic" panose="020B0600070205080204" pitchFamily="34" charset="-128"/>
              </a:defRPr>
            </a:lvl4pPr>
            <a:lvl5pPr marL="2174878" indent="-241653">
              <a:spcBef>
                <a:spcPct val="30000"/>
              </a:spcBef>
              <a:defRPr sz="1300">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pPr>
            <a:fld id="{8B5F769E-B798-4EB8-ABD0-340CC6493E24}" type="slidenum">
              <a:rPr lang="en-US" altLang="en-US"/>
              <a:pPr>
                <a:spcBef>
                  <a:spcPct val="0"/>
                </a:spcBef>
              </a:pPr>
              <a:t>109</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5163810-B167-4543-A7F3-C30D078FC04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4742A04-6BD1-4AB9-8CAA-C21ACD64D4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5300" name="Slide Number Placeholder 3">
            <a:extLst>
              <a:ext uri="{FF2B5EF4-FFF2-40B4-BE49-F238E27FC236}">
                <a16:creationId xmlns:a16="http://schemas.microsoft.com/office/drawing/2014/main" id="{5AD3FAEF-9363-4AB6-9176-AAE9AB8FFE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ea typeface="MS PGothic" panose="020B0600070205080204" pitchFamily="34" charset="-128"/>
              </a:defRPr>
            </a:lvl1pPr>
            <a:lvl2pPr marL="785372" indent="-302066">
              <a:spcBef>
                <a:spcPct val="30000"/>
              </a:spcBef>
              <a:defRPr sz="1300">
                <a:solidFill>
                  <a:schemeClr val="tx1"/>
                </a:solidFill>
                <a:latin typeface="Calibri" panose="020F0502020204030204" pitchFamily="34" charset="0"/>
                <a:ea typeface="MS PGothic" panose="020B0600070205080204" pitchFamily="34" charset="-128"/>
              </a:defRPr>
            </a:lvl2pPr>
            <a:lvl3pPr marL="1208265" indent="-241653">
              <a:spcBef>
                <a:spcPct val="30000"/>
              </a:spcBef>
              <a:defRPr sz="1300">
                <a:solidFill>
                  <a:schemeClr val="tx1"/>
                </a:solidFill>
                <a:latin typeface="Calibri" panose="020F0502020204030204" pitchFamily="34" charset="0"/>
                <a:ea typeface="MS PGothic" panose="020B0600070205080204" pitchFamily="34" charset="-128"/>
              </a:defRPr>
            </a:lvl3pPr>
            <a:lvl4pPr marL="1691571" indent="-241653">
              <a:spcBef>
                <a:spcPct val="30000"/>
              </a:spcBef>
              <a:defRPr sz="1300">
                <a:solidFill>
                  <a:schemeClr val="tx1"/>
                </a:solidFill>
                <a:latin typeface="Calibri" panose="020F0502020204030204" pitchFamily="34" charset="0"/>
                <a:ea typeface="MS PGothic" panose="020B0600070205080204" pitchFamily="34" charset="-128"/>
              </a:defRPr>
            </a:lvl4pPr>
            <a:lvl5pPr marL="2174878" indent="-241653">
              <a:spcBef>
                <a:spcPct val="30000"/>
              </a:spcBef>
              <a:defRPr sz="1300">
                <a:solidFill>
                  <a:schemeClr val="tx1"/>
                </a:solidFill>
                <a:latin typeface="Calibri" panose="020F0502020204030204" pitchFamily="34" charset="0"/>
                <a:ea typeface="MS PGothic" panose="020B0600070205080204" pitchFamily="34" charset="-128"/>
              </a:defRPr>
            </a:lvl5pPr>
            <a:lvl6pPr marL="2658184"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6pPr>
            <a:lvl7pPr marL="3141490"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7pPr>
            <a:lvl8pPr marL="3624796"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8pPr>
            <a:lvl9pPr marL="4108102" indent="-241653" defTabSz="483306" eaLnBrk="0" fontAlgn="base" hangingPunct="0">
              <a:spcBef>
                <a:spcPct val="30000"/>
              </a:spcBef>
              <a:spcAft>
                <a:spcPct val="0"/>
              </a:spcAft>
              <a:defRPr sz="1300">
                <a:solidFill>
                  <a:schemeClr val="tx1"/>
                </a:solidFill>
                <a:latin typeface="Calibri" panose="020F0502020204030204" pitchFamily="34" charset="0"/>
                <a:ea typeface="MS PGothic" panose="020B0600070205080204" pitchFamily="34" charset="-128"/>
              </a:defRPr>
            </a:lvl9pPr>
          </a:lstStyle>
          <a:p>
            <a:pPr>
              <a:spcBef>
                <a:spcPct val="0"/>
              </a:spcBef>
            </a:pPr>
            <a:fld id="{6971E19A-0064-4EAA-9357-539D1CD8E532}" type="slidenum">
              <a:rPr lang="en-US" altLang="en-US"/>
              <a:pPr>
                <a:spcBef>
                  <a:spcPct val="0"/>
                </a:spcBef>
              </a:pPr>
              <a:t>114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effectLst/>
              </a:rPr>
              <a:t>American Journal of Roentgenology. 2020;214: 987-994. 10.2214/AJR.19.22301</a:t>
            </a:r>
            <a:br>
              <a:rPr lang="en-US" dirty="0">
                <a:effectLst/>
              </a:rPr>
            </a:br>
            <a:br>
              <a:rPr lang="en-US" dirty="0">
                <a:effectLst/>
              </a:rPr>
            </a:br>
            <a:br>
              <a:rPr lang="en-US" dirty="0">
                <a:effectLst/>
              </a:rPr>
            </a:br>
            <a:r>
              <a:rPr lang="en-US" dirty="0">
                <a:effectLst/>
              </a:rPr>
              <a:t>Read More: </a:t>
            </a:r>
            <a:r>
              <a:rPr lang="en-US" dirty="0">
                <a:effectLst/>
                <a:hlinkClick r:id="rId3"/>
              </a:rPr>
              <a:t>https://www.ajronline.org/doi/10.2214/AJR.19.22301</a:t>
            </a:r>
            <a:br>
              <a:rPr lang="en-US" dirty="0">
                <a:effectLst/>
              </a:rPr>
            </a:br>
            <a:endParaRPr lang="en-US" dirty="0">
              <a:effectLst/>
            </a:endParaRPr>
          </a:p>
          <a:p>
            <a:r>
              <a:rPr lang="en-US" dirty="0"/>
              <a:t>  there are images from a paper on which I am an author – it appropriate I can ask senior author Geetika Khanna for permission, I believe these are from her files</a:t>
            </a:r>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9</a:t>
            </a:fld>
            <a:endParaRPr lang="en-US"/>
          </a:p>
        </p:txBody>
      </p:sp>
    </p:spTree>
    <p:extLst>
      <p:ext uri="{BB962C8B-B14F-4D97-AF65-F5344CB8AC3E}">
        <p14:creationId xmlns:p14="http://schemas.microsoft.com/office/powerpoint/2010/main" val="921101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upper left – net </a:t>
            </a:r>
          </a:p>
          <a:p>
            <a:endParaRPr lang="en-US" dirty="0"/>
          </a:p>
          <a:p>
            <a:r>
              <a:rPr lang="en-US" dirty="0"/>
              <a:t>https://www.bing.com/images/search?view=detailV2&amp;ccid=xSpnsM7d&amp;id=43C91D4125113C7AD66E48CC15119AB41B3EF706&amp;thid=OIP.xSpnsM7dH1T7zu6_ab2ZYAHaFj&amp;mediaurl=https%3a%2f%2fimage.slidesharecdn.com%2fnephroblastomatosis-150223053009-conversion-gate02%2f95%2fnephroblastomatosis-19-638.jpg%3fcb%3d1424669564&amp;exph=479&amp;expw=638&amp;q=images+diffuse+hyperplastic+nephroblastomatosis&amp;simid=608037545630630377&amp;ck=DDEECAA6B202EDE33F8100EB4C86EC72&amp;selectedIndex=14&amp;qpvt=images+diffuse+hyperplastic+nephroblastomatosis&amp;FORM=IRPRST&amp;ajaxhist=0</a:t>
            </a:r>
          </a:p>
          <a:p>
            <a:endParaRPr lang="en-US" dirty="0"/>
          </a:p>
          <a:p>
            <a:endParaRPr lang="en-US" dirty="0"/>
          </a:p>
          <a:p>
            <a:r>
              <a:rPr lang="en-US" dirty="0"/>
              <a:t>Wikimedia nephroblastomatosis.jpg (lower left gross path image)</a:t>
            </a:r>
          </a:p>
          <a:p>
            <a:endParaRPr lang="en-US" dirty="0"/>
          </a:p>
          <a:p>
            <a:r>
              <a:rPr lang="en-US" dirty="0"/>
              <a:t>Upper left </a:t>
            </a:r>
          </a:p>
          <a:p>
            <a:endParaRPr lang="en-US" dirty="0"/>
          </a:p>
          <a:p>
            <a:r>
              <a:rPr lang="en-US" dirty="0"/>
              <a:t>If needed, I can supply image from personal patient files. </a:t>
            </a:r>
          </a:p>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10</a:t>
            </a:fld>
            <a:endParaRPr lang="en-US"/>
          </a:p>
        </p:txBody>
      </p:sp>
    </p:spTree>
    <p:extLst>
      <p:ext uri="{BB962C8B-B14F-4D97-AF65-F5344CB8AC3E}">
        <p14:creationId xmlns:p14="http://schemas.microsoft.com/office/powerpoint/2010/main" val="55032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900" dirty="0">
              <a:solidFill>
                <a:srgbClr val="000000"/>
              </a:solidFill>
              <a:latin typeface="Arial" panose="020B0604020202020204" pitchFamily="34" charset="0"/>
            </a:endParaRPr>
          </a:p>
          <a:p>
            <a:r>
              <a:rPr lang="en-US" sz="1900" dirty="0">
                <a:solidFill>
                  <a:srgbClr val="000000"/>
                </a:solidFill>
                <a:latin typeface="Arial" panose="020B0604020202020204" pitchFamily="34" charset="0"/>
              </a:rPr>
              <a:t> </a:t>
            </a:r>
          </a:p>
          <a:p>
            <a:r>
              <a:rPr lang="en-US" sz="1900" b="1" dirty="0">
                <a:solidFill>
                  <a:srgbClr val="000000"/>
                </a:solidFill>
                <a:latin typeface="Arial" panose="020B0604020202020204" pitchFamily="34" charset="0"/>
              </a:rPr>
              <a:t>A Children's Oncology Group and TARGET Initiative Exploring the Genetic Landscape of Wilms Tumor</a:t>
            </a:r>
          </a:p>
          <a:p>
            <a:r>
              <a:rPr lang="en-US" dirty="0"/>
              <a:t>Nat Genet Actions</a:t>
            </a:r>
          </a:p>
          <a:p>
            <a:pPr>
              <a:buFont typeface="Arial" panose="020B0604020202020204" pitchFamily="34" charset="0"/>
              <a:buChar char="•"/>
            </a:pPr>
            <a:r>
              <a:rPr lang="en-US" dirty="0"/>
              <a:t>Search in PubMed </a:t>
            </a:r>
          </a:p>
          <a:p>
            <a:pPr>
              <a:buFont typeface="Arial" panose="020B0604020202020204" pitchFamily="34" charset="0"/>
              <a:buChar char="•"/>
            </a:pPr>
            <a:r>
              <a:rPr lang="en-US" dirty="0">
                <a:hlinkClick r:id="rId3"/>
              </a:rPr>
              <a:t>Search in NLM Catalog </a:t>
            </a:r>
            <a:endParaRPr lang="en-US" dirty="0"/>
          </a:p>
          <a:p>
            <a:pPr>
              <a:buFont typeface="Arial" panose="020B0604020202020204" pitchFamily="34" charset="0"/>
              <a:buChar char="•"/>
            </a:pPr>
            <a:r>
              <a:rPr lang="en-US" dirty="0">
                <a:hlinkClick r:id="rId4"/>
              </a:rPr>
              <a:t>Add to Search </a:t>
            </a:r>
            <a:endParaRPr lang="en-US" dirty="0"/>
          </a:p>
          <a:p>
            <a:r>
              <a:rPr lang="en-US" dirty="0"/>
              <a:t>. 2017 Oct;49(10):1487-1494. </a:t>
            </a:r>
          </a:p>
          <a:p>
            <a:r>
              <a:rPr lang="en-US" dirty="0" err="1"/>
              <a:t>doi</a:t>
            </a:r>
            <a:r>
              <a:rPr lang="en-US" dirty="0"/>
              <a:t>: 10.1038/ng.3940. </a:t>
            </a:r>
            <a:r>
              <a:rPr lang="en-US" dirty="0" err="1"/>
              <a:t>Epub</a:t>
            </a:r>
            <a:r>
              <a:rPr lang="en-US" dirty="0"/>
              <a:t> 2017 Aug 21. </a:t>
            </a:r>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12</a:t>
            </a:fld>
            <a:endParaRPr lang="en-US"/>
          </a:p>
        </p:txBody>
      </p:sp>
    </p:spTree>
    <p:extLst>
      <p:ext uri="{BB962C8B-B14F-4D97-AF65-F5344CB8AC3E}">
        <p14:creationId xmlns:p14="http://schemas.microsoft.com/office/powerpoint/2010/main" val="1871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Aniridia image</a:t>
            </a:r>
          </a:p>
          <a:p>
            <a:pPr defTabSz="966612">
              <a:defRPr/>
            </a:pPr>
            <a:r>
              <a:rPr lang="en-US" dirty="0"/>
              <a:t>https://www.google.com/</a:t>
            </a:r>
            <a:r>
              <a:rPr lang="en-US" dirty="0" err="1"/>
              <a:t>imgres?imgurl</a:t>
            </a:r>
            <a:r>
              <a:rPr lang="en-US" dirty="0"/>
              <a:t>=https%3A%2F%2Fwww.researchgate.net%2Fprofile%2FShilpa_Bisht%2Fpublication%2F318742859%2Ffigure%2Ffig2%2FAS%3A667765178380306%401536219033894%2FBilateral-Congenital-Aniridia-condition-caused-by-mutation-in-PAX6-gene.png&amp;imgrefurl=https%3A%2F%2Fwww.researchgate.net%2Ffigure%2FBilateral-Congenital-Aniridia-condition-caused-by-mutation-in-PAX6-gene_fig2_318742859&amp;tbnid=ds0GvD2xqg3mzM&amp;vet=12ahUKEwijpf-p3cbsAhVBCN8KHc-cBQcQMygPegUIARDqAQ..i&amp;docid=LMizhpVcPSg2OM&amp;w=714&amp;h=263&amp;q=image%20aniridia&amp;ved=2ahUKEwijpf-p3cbsAhVBCN8KHc-cBQcQMygPegUIARDqAQ</a:t>
            </a:r>
          </a:p>
          <a:p>
            <a:endParaRPr lang="en-US" dirty="0"/>
          </a:p>
          <a:p>
            <a:endParaRPr lang="en-US" dirty="0"/>
          </a:p>
          <a:p>
            <a:r>
              <a:rPr lang="en-US" dirty="0"/>
              <a:t>https://www.ncbi.nlm.nih.gov/pmc/articles/PMC4120361/figure/fig1/</a:t>
            </a:r>
          </a:p>
          <a:p>
            <a:r>
              <a:rPr lang="en-US" dirty="0"/>
              <a:t>Substitution for hemihypertrophy from suggested source, </a:t>
            </a:r>
            <a:r>
              <a:rPr lang="en-US" dirty="0" err="1"/>
              <a:t>pubmed</a:t>
            </a:r>
            <a:r>
              <a:rPr lang="en-US" dirty="0"/>
              <a:t> search</a:t>
            </a:r>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18</a:t>
            </a:fld>
            <a:endParaRPr lang="en-US"/>
          </a:p>
        </p:txBody>
      </p:sp>
    </p:spTree>
    <p:extLst>
      <p:ext uri="{BB962C8B-B14F-4D97-AF65-F5344CB8AC3E}">
        <p14:creationId xmlns:p14="http://schemas.microsoft.com/office/powerpoint/2010/main" val="2557810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23</a:t>
            </a:fld>
            <a:endParaRPr lang="en-US"/>
          </a:p>
        </p:txBody>
      </p:sp>
    </p:spTree>
    <p:extLst>
      <p:ext uri="{BB962C8B-B14F-4D97-AF65-F5344CB8AC3E}">
        <p14:creationId xmlns:p14="http://schemas.microsoft.com/office/powerpoint/2010/main" val="80846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F979DDF-C658-664E-ADA9-A03C6D4B74E9}" type="slidenum">
              <a:rPr lang="en-US" smtClean="0"/>
              <a:pPr>
                <a:defRPr/>
              </a:pPr>
              <a:t>25</a:t>
            </a:fld>
            <a:endParaRPr lang="en-US"/>
          </a:p>
        </p:txBody>
      </p:sp>
    </p:spTree>
    <p:extLst>
      <p:ext uri="{BB962C8B-B14F-4D97-AF65-F5344CB8AC3E}">
        <p14:creationId xmlns:p14="http://schemas.microsoft.com/office/powerpoint/2010/main" val="38680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95456" y="257695"/>
            <a:ext cx="6833060" cy="3252268"/>
          </a:xfrm>
        </p:spPr>
        <p:txBody>
          <a:bodyPr anchor="b"/>
          <a:lstStyle>
            <a:lvl1pPr algn="ctr">
              <a:defRPr sz="6000" b="1">
                <a:solidFill>
                  <a:schemeClr val="bg1"/>
                </a:solidFill>
              </a:defRPr>
            </a:lvl1pPr>
          </a:lstStyle>
          <a:p>
            <a:r>
              <a:rPr lang="en-US" dirty="0"/>
              <a:t>Session Title</a:t>
            </a:r>
          </a:p>
        </p:txBody>
      </p:sp>
      <p:sp>
        <p:nvSpPr>
          <p:cNvPr id="3" name="Subtitle 2"/>
          <p:cNvSpPr>
            <a:spLocks noGrp="1"/>
          </p:cNvSpPr>
          <p:nvPr>
            <p:ph type="subTitle" idx="1" hasCustomPrompt="1"/>
          </p:nvPr>
        </p:nvSpPr>
        <p:spPr>
          <a:xfrm>
            <a:off x="5195456" y="3740583"/>
            <a:ext cx="6833059" cy="1671925"/>
          </a:xfrm>
        </p:spPr>
        <p:txBody>
          <a:bodyPr/>
          <a:lstStyle>
            <a:lvl1pPr marL="0" indent="0" algn="ctr">
              <a:buNone/>
              <a:defRPr sz="2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a:t>
            </a:r>
            <a:br>
              <a:rPr lang="en-US" dirty="0"/>
            </a:br>
            <a:r>
              <a:rPr lang="en-US" b="0" dirty="0"/>
              <a:t>Speaker Institution</a:t>
            </a:r>
            <a:endParaRPr lang="en-US" dirty="0"/>
          </a:p>
        </p:txBody>
      </p:sp>
    </p:spTree>
    <p:extLst>
      <p:ext uri="{BB962C8B-B14F-4D97-AF65-F5344CB8AC3E}">
        <p14:creationId xmlns:p14="http://schemas.microsoft.com/office/powerpoint/2010/main" val="1238437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F26B3C-DD9A-5F47-92DC-8D0C2397D36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1822369-DD4F-A64F-8FBE-460AAB12AF27}" type="datetimeFigureOut">
              <a:rPr lang="en-US"/>
              <a:pPr>
                <a:defRPr/>
              </a:pPr>
              <a:t>12/15/2020</a:t>
            </a:fld>
            <a:endParaRPr lang="en-US"/>
          </a:p>
        </p:txBody>
      </p:sp>
      <p:sp>
        <p:nvSpPr>
          <p:cNvPr id="5" name="Footer Placeholder 4">
            <a:extLst>
              <a:ext uri="{FF2B5EF4-FFF2-40B4-BE49-F238E27FC236}">
                <a16:creationId xmlns:a16="http://schemas.microsoft.com/office/drawing/2014/main" id="{C1A99C88-5FC5-3C45-B4A6-CD23B40197A6}"/>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9BC170D4-10D2-FC49-8933-460869B08DF5}"/>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2E15B82-B716-3E4F-A62D-764CBC616414}" type="slidenum">
              <a:rPr lang="en-US"/>
              <a:pPr>
                <a:defRPr/>
              </a:pPr>
              <a:t>‹#›</a:t>
            </a:fld>
            <a:endParaRPr lang="en-US"/>
          </a:p>
        </p:txBody>
      </p:sp>
    </p:spTree>
    <p:extLst>
      <p:ext uri="{BB962C8B-B14F-4D97-AF65-F5344CB8AC3E}">
        <p14:creationId xmlns:p14="http://schemas.microsoft.com/office/powerpoint/2010/main" val="425277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EB4BA-77F7-854C-9381-CCB67726439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3E251E4-A4F5-8049-9403-568B14079F31}" type="datetimeFigureOut">
              <a:rPr lang="en-US"/>
              <a:pPr>
                <a:defRPr/>
              </a:pPr>
              <a:t>12/15/2020</a:t>
            </a:fld>
            <a:endParaRPr lang="en-US"/>
          </a:p>
        </p:txBody>
      </p:sp>
      <p:sp>
        <p:nvSpPr>
          <p:cNvPr id="5" name="Footer Placeholder 4">
            <a:extLst>
              <a:ext uri="{FF2B5EF4-FFF2-40B4-BE49-F238E27FC236}">
                <a16:creationId xmlns:a16="http://schemas.microsoft.com/office/drawing/2014/main" id="{081FDA10-CF2C-E94E-B88E-E5C766CC770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66A8CB88-E26B-2746-81F1-E61FAFAA92CE}"/>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21FD50D-FD06-CC41-9B36-AE578ECBC588}" type="slidenum">
              <a:rPr lang="en-US"/>
              <a:pPr>
                <a:defRPr/>
              </a:pPr>
              <a:t>‹#›</a:t>
            </a:fld>
            <a:endParaRPr lang="en-US"/>
          </a:p>
        </p:txBody>
      </p:sp>
    </p:spTree>
    <p:extLst>
      <p:ext uri="{BB962C8B-B14F-4D97-AF65-F5344CB8AC3E}">
        <p14:creationId xmlns:p14="http://schemas.microsoft.com/office/powerpoint/2010/main" val="16746537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0D492C-8AAD-494F-B271-43F0BF60F2F1}"/>
              </a:ext>
            </a:extLst>
          </p:cNvPr>
          <p:cNvSpPr/>
          <p:nvPr userDrawn="1"/>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2" descr="COG_Logo_RGB.png">
            <a:extLst>
              <a:ext uri="{FF2B5EF4-FFF2-40B4-BE49-F238E27FC236}">
                <a16:creationId xmlns:a16="http://schemas.microsoft.com/office/drawing/2014/main" id="{5DAFD6E7-FD8B-4998-8F3F-4809FF3F47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3"/>
          <p:cNvSpPr>
            <a:spLocks noGrp="1"/>
          </p:cNvSpPr>
          <p:nvPr>
            <p:ph type="body" sz="quarter" idx="12"/>
          </p:nvPr>
        </p:nvSpPr>
        <p:spPr>
          <a:xfrm>
            <a:off x="10957282" y="6223000"/>
            <a:ext cx="1920398"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Tree>
    <p:extLst>
      <p:ext uri="{BB962C8B-B14F-4D97-AF65-F5344CB8AC3E}">
        <p14:creationId xmlns:p14="http://schemas.microsoft.com/office/powerpoint/2010/main" val="4214984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0D492C-8AAD-494F-B271-43F0BF60F2F1}"/>
              </a:ext>
            </a:extLst>
          </p:cNvPr>
          <p:cNvSpPr/>
          <p:nvPr userDrawn="1"/>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2" descr="COG_Logo_RGB.png">
            <a:extLst>
              <a:ext uri="{FF2B5EF4-FFF2-40B4-BE49-F238E27FC236}">
                <a16:creationId xmlns:a16="http://schemas.microsoft.com/office/drawing/2014/main" id="{5DAFD6E7-FD8B-4998-8F3F-4809FF3F47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3"/>
          <p:cNvSpPr>
            <a:spLocks noGrp="1"/>
          </p:cNvSpPr>
          <p:nvPr>
            <p:ph type="body" sz="quarter" idx="12"/>
          </p:nvPr>
        </p:nvSpPr>
        <p:spPr>
          <a:xfrm>
            <a:off x="10957282" y="6223000"/>
            <a:ext cx="1920398"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Tree>
    <p:extLst>
      <p:ext uri="{BB962C8B-B14F-4D97-AF65-F5344CB8AC3E}">
        <p14:creationId xmlns:p14="http://schemas.microsoft.com/office/powerpoint/2010/main" val="14368875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0D492C-8AAD-494F-B271-43F0BF60F2F1}"/>
              </a:ext>
            </a:extLst>
          </p:cNvPr>
          <p:cNvSpPr/>
          <p:nvPr userDrawn="1"/>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2" descr="COG_Logo_RGB.png">
            <a:extLst>
              <a:ext uri="{FF2B5EF4-FFF2-40B4-BE49-F238E27FC236}">
                <a16:creationId xmlns:a16="http://schemas.microsoft.com/office/drawing/2014/main" id="{5DAFD6E7-FD8B-4998-8F3F-4809FF3F47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3"/>
          <p:cNvSpPr>
            <a:spLocks noGrp="1"/>
          </p:cNvSpPr>
          <p:nvPr>
            <p:ph type="body" sz="quarter" idx="12"/>
          </p:nvPr>
        </p:nvSpPr>
        <p:spPr>
          <a:xfrm>
            <a:off x="10957282" y="6223000"/>
            <a:ext cx="1920398"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Tree>
    <p:extLst>
      <p:ext uri="{BB962C8B-B14F-4D97-AF65-F5344CB8AC3E}">
        <p14:creationId xmlns:p14="http://schemas.microsoft.com/office/powerpoint/2010/main" val="3921869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 One Column">
    <p:spTree>
      <p:nvGrpSpPr>
        <p:cNvPr id="1" name=""/>
        <p:cNvGrpSpPr/>
        <p:nvPr/>
      </p:nvGrpSpPr>
      <p:grpSpPr>
        <a:xfrm>
          <a:off x="0" y="0"/>
          <a:ext cx="0" cy="0"/>
          <a:chOff x="0" y="0"/>
          <a:chExt cx="0" cy="0"/>
        </a:xfrm>
      </p:grpSpPr>
      <p:pic>
        <p:nvPicPr>
          <p:cNvPr id="4" name="Picture 2" descr="O:\MAC-SERVER\Jobs\CNM_Childrens_National_Medical_Center\12495-08_Collateral_Templates\PPT\Links\CN_Pr_Solid_3C-R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5733" y="5838826"/>
            <a:ext cx="2726267"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O:\MAC-SERVER\Jobs\CNM_Childrens_National_Medical_Center\12495-08_Collateral_Templates\PPT\Links\CN_Color_b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64027" y="361909"/>
            <a:ext cx="10972800" cy="669925"/>
          </a:xfrm>
          <a:prstGeom prst="rect">
            <a:avLst/>
          </a:prstGeom>
        </p:spPr>
        <p:txBody>
          <a:bodyPr anchor="t">
            <a:normAutofit/>
          </a:bodyPr>
          <a:lstStyle>
            <a:lvl1pPr algn="l">
              <a:defRPr sz="3600">
                <a:solidFill>
                  <a:srgbClr val="DA291C"/>
                </a:solidFill>
                <a:latin typeface="Corbel" pitchFamily="34" charset="0"/>
              </a:defRPr>
            </a:lvl1pPr>
          </a:lstStyle>
          <a:p>
            <a:r>
              <a:rPr lang="en-US" dirty="0"/>
              <a:t>Click to edit Master title style</a:t>
            </a:r>
          </a:p>
        </p:txBody>
      </p:sp>
      <p:sp>
        <p:nvSpPr>
          <p:cNvPr id="10" name="Text Placeholder 9"/>
          <p:cNvSpPr>
            <a:spLocks noGrp="1"/>
          </p:cNvSpPr>
          <p:nvPr>
            <p:ph type="body" sz="quarter" idx="13"/>
          </p:nvPr>
        </p:nvSpPr>
        <p:spPr>
          <a:xfrm>
            <a:off x="681566" y="1311276"/>
            <a:ext cx="10964409" cy="4454557"/>
          </a:xfrm>
          <a:prstGeom prst="rect">
            <a:avLst/>
          </a:prstGeo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39443768"/>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D18A86-8242-4114-B13E-77F7DE165F55}"/>
              </a:ext>
            </a:extLst>
          </p:cNvPr>
          <p:cNvSpPr/>
          <p:nvPr userDrawn="1"/>
        </p:nvSpPr>
        <p:spPr>
          <a:xfrm>
            <a:off x="1828800" y="6000751"/>
            <a:ext cx="9956800" cy="5683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2" descr="COG_Logo_RGB.png">
            <a:extLst>
              <a:ext uri="{FF2B5EF4-FFF2-40B4-BE49-F238E27FC236}">
                <a16:creationId xmlns:a16="http://schemas.microsoft.com/office/drawing/2014/main" id="{3D50BDE4-8E76-4238-AE41-A72032E5190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6400" y="6000751"/>
            <a:ext cx="131233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3"/>
          <p:cNvSpPr>
            <a:spLocks noGrp="1"/>
          </p:cNvSpPr>
          <p:nvPr>
            <p:ph type="body" sz="quarter" idx="12"/>
          </p:nvPr>
        </p:nvSpPr>
        <p:spPr>
          <a:xfrm>
            <a:off x="10957282" y="6223000"/>
            <a:ext cx="1920398"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a:t>Click to edit Master text styles</a:t>
            </a:r>
          </a:p>
        </p:txBody>
      </p:sp>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Tree>
    <p:extLst>
      <p:ext uri="{BB962C8B-B14F-4D97-AF65-F5344CB8AC3E}">
        <p14:creationId xmlns:p14="http://schemas.microsoft.com/office/powerpoint/2010/main" val="2600679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51631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9732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77091" y="1825625"/>
            <a:ext cx="5742709"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7150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202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8617" y="365125"/>
            <a:ext cx="11665527" cy="1325563"/>
          </a:xfrm>
        </p:spPr>
        <p:txBody>
          <a:bodyPr/>
          <a:lstStyle/>
          <a:p>
            <a:r>
              <a:rPr lang="en-US" dirty="0"/>
              <a:t>Click to edit Master title style</a:t>
            </a:r>
          </a:p>
        </p:txBody>
      </p:sp>
      <p:sp>
        <p:nvSpPr>
          <p:cNvPr id="3" name="Text Placeholder 2"/>
          <p:cNvSpPr>
            <a:spLocks noGrp="1"/>
          </p:cNvSpPr>
          <p:nvPr>
            <p:ph type="body" idx="1"/>
          </p:nvPr>
        </p:nvSpPr>
        <p:spPr>
          <a:xfrm>
            <a:off x="258618" y="1681163"/>
            <a:ext cx="573895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618" y="2505075"/>
            <a:ext cx="573895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76118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76118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7597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7618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21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5564" y="332509"/>
            <a:ext cx="4476461" cy="172489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332509"/>
            <a:ext cx="6172200" cy="55364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95564" y="2057400"/>
            <a:ext cx="44764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595185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543B04-3909-9F45-BCD9-03CE9A6E19F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FEE9921-C18A-604F-9069-8A997880C8BA}" type="datetimeFigureOut">
              <a:rPr lang="en-US"/>
              <a:pPr>
                <a:defRPr/>
              </a:pPr>
              <a:t>12/15/2020</a:t>
            </a:fld>
            <a:endParaRPr lang="en-US"/>
          </a:p>
        </p:txBody>
      </p:sp>
      <p:sp>
        <p:nvSpPr>
          <p:cNvPr id="6" name="Footer Placeholder 5">
            <a:extLst>
              <a:ext uri="{FF2B5EF4-FFF2-40B4-BE49-F238E27FC236}">
                <a16:creationId xmlns:a16="http://schemas.microsoft.com/office/drawing/2014/main" id="{FFD2B96B-090F-4348-BB84-288C0C15CCD5}"/>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221F4324-0123-B845-8B65-CB856CF8689C}"/>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18D5A93-B5B0-5D49-BF64-FE44E597D0DC}" type="slidenum">
              <a:rPr lang="en-US"/>
              <a:pPr>
                <a:defRPr/>
              </a:pPr>
              <a:t>‹#›</a:t>
            </a:fld>
            <a:endParaRPr lang="en-US"/>
          </a:p>
        </p:txBody>
      </p:sp>
    </p:spTree>
    <p:extLst>
      <p:ext uri="{BB962C8B-B14F-4D97-AF65-F5344CB8AC3E}">
        <p14:creationId xmlns:p14="http://schemas.microsoft.com/office/powerpoint/2010/main" val="238728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5FBAF6-927D-8E42-806C-9682F08AD10C}"/>
              </a:ext>
            </a:extLst>
          </p:cNvPr>
          <p:cNvSpPr>
            <a:spLocks noGrp="1" noChangeArrowheads="1"/>
          </p:cNvSpPr>
          <p:nvPr>
            <p:ph type="title"/>
          </p:nvPr>
        </p:nvSpPr>
        <p:spPr bwMode="auto">
          <a:xfrm>
            <a:off x="277091" y="365125"/>
            <a:ext cx="11610109"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BC715126-FB0B-C442-B926-BAAEB1BFAC77}"/>
              </a:ext>
            </a:extLst>
          </p:cNvPr>
          <p:cNvSpPr>
            <a:spLocks noGrp="1" noChangeArrowheads="1"/>
          </p:cNvSpPr>
          <p:nvPr>
            <p:ph type="body" idx="1"/>
          </p:nvPr>
        </p:nvSpPr>
        <p:spPr bwMode="auto">
          <a:xfrm>
            <a:off x="277091" y="1825625"/>
            <a:ext cx="1161010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4" r:id="rId13"/>
    <p:sldLayoutId id="2147483685" r:id="rId14"/>
    <p:sldLayoutId id="2147483688" r:id="rId15"/>
    <p:sldLayoutId id="2147483689" r:id="rId16"/>
  </p:sldLayoutIdLst>
  <p:txStyles>
    <p:titleStyle>
      <a:lvl1pPr algn="l" rtl="0" eaLnBrk="1" fontAlgn="base" hangingPunct="1">
        <a:lnSpc>
          <a:spcPct val="90000"/>
        </a:lnSpc>
        <a:spcBef>
          <a:spcPct val="0"/>
        </a:spcBef>
        <a:spcAft>
          <a:spcPct val="0"/>
        </a:spcAft>
        <a:defRPr sz="4400" b="1" kern="1200">
          <a:solidFill>
            <a:schemeClr val="bg2">
              <a:lumMod val="25000"/>
            </a:schemeClr>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2">
              <a:lumMod val="25000"/>
            </a:schemeClr>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10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2.xml"/><Relationship Id="rId7" Type="http://schemas.openxmlformats.org/officeDocument/2006/relationships/oleObject" Target="../embeddings/oleObject8.bin"/><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image" Target="../media/image68.png"/><Relationship Id="rId5" Type="http://schemas.openxmlformats.org/officeDocument/2006/relationships/image" Target="../media/image69.png"/><Relationship Id="rId10" Type="http://schemas.openxmlformats.org/officeDocument/2006/relationships/image" Target="../media/image43.png"/><Relationship Id="rId4" Type="http://schemas.openxmlformats.org/officeDocument/2006/relationships/oleObject" Target="../embeddings/oleObject7.bin"/><Relationship Id="rId9" Type="http://schemas.openxmlformats.org/officeDocument/2006/relationships/image" Target="../media/image44.png"/></Relationships>
</file>

<file path=ppt/slides/_rels/slide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2.tiff"/><Relationship Id="rId2" Type="http://schemas.openxmlformats.org/officeDocument/2006/relationships/image" Target="../media/image71.tiff"/><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33.xml"/><Relationship Id="rId7" Type="http://schemas.openxmlformats.org/officeDocument/2006/relationships/image" Target="../media/image44.png"/><Relationship Id="rId2" Type="http://schemas.openxmlformats.org/officeDocument/2006/relationships/slideLayout" Target="../slideLayouts/slideLayout14.xml"/><Relationship Id="rId1" Type="http://schemas.openxmlformats.org/officeDocument/2006/relationships/vmlDrawing" Target="../drawings/vmlDrawing7.vml"/><Relationship Id="rId6" Type="http://schemas.openxmlformats.org/officeDocument/2006/relationships/chart" Target="../charts/chart9.xml"/><Relationship Id="rId5" Type="http://schemas.openxmlformats.org/officeDocument/2006/relationships/image" Target="../media/image73.png"/><Relationship Id="rId4" Type="http://schemas.openxmlformats.org/officeDocument/2006/relationships/oleObject" Target="../embeddings/oleObject9.bin"/><Relationship Id="rId9" Type="http://schemas.openxmlformats.org/officeDocument/2006/relationships/image" Target="../media/image74.jpeg"/></Relationships>
</file>

<file path=ppt/slides/_rels/slide10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notesSlide" Target="../notesSlides/notesSlide34.xml"/><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chart" Target="../charts/chart10.xml"/><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7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5.xml"/><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oleObject" Target="../embeddings/oleObject11.bin"/><Relationship Id="rId9" Type="http://schemas.openxmlformats.org/officeDocument/2006/relationships/image" Target="../media/image80.jpeg"/></Relationships>
</file>

<file path=ppt/slides/_rels/slide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tiff"/></Relationships>
</file>

<file path=ppt/slides/_rels/slide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3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2.xml"/><Relationship Id="rId4" Type="http://schemas.openxmlformats.org/officeDocument/2006/relationships/image" Target="../media/image31.tiff"/></Relationships>
</file>

<file path=ppt/slides/_rels/slide3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4.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40.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7.xml"/><Relationship Id="rId7" Type="http://schemas.openxmlformats.org/officeDocument/2006/relationships/image" Target="../media/image41.pn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4.png"/><Relationship Id="rId10" Type="http://schemas.openxmlformats.org/officeDocument/2006/relationships/image" Target="../media/image45.jpeg"/><Relationship Id="rId4" Type="http://schemas.openxmlformats.org/officeDocument/2006/relationships/image" Target="../media/image43.png"/><Relationship Id="rId9"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9.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meetinglibrary.asco.org/content/110480?media=vm"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8.e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notesSlide" Target="../notesSlides/notesSlide30.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44.png"/><Relationship Id="rId5" Type="http://schemas.openxmlformats.org/officeDocument/2006/relationships/image" Target="../media/image59.png"/><Relationship Id="rId4" Type="http://schemas.openxmlformats.org/officeDocument/2006/relationships/oleObject" Target="../embeddings/oleObject5.bin"/><Relationship Id="rId9" Type="http://schemas.openxmlformats.org/officeDocument/2006/relationships/image" Target="../media/image6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1.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oleObject" Target="../embeddings/oleObject6.bin"/></Relationships>
</file>

<file path=ppt/slides/_rels/slide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image" Target="../media/image65.tif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a:extLst>
              <a:ext uri="{FF2B5EF4-FFF2-40B4-BE49-F238E27FC236}">
                <a16:creationId xmlns:a16="http://schemas.microsoft.com/office/drawing/2014/main" id="{98B250AD-5EEA-C24D-8F00-A6428F0E3A78}"/>
              </a:ext>
            </a:extLst>
          </p:cNvPr>
          <p:cNvSpPr>
            <a:spLocks noGrp="1" noChangeArrowheads="1"/>
          </p:cNvSpPr>
          <p:nvPr>
            <p:ph type="ctrTitle"/>
          </p:nvPr>
        </p:nvSpPr>
        <p:spPr>
          <a:xfrm>
            <a:off x="5311775" y="1122363"/>
            <a:ext cx="6564313" cy="2387600"/>
          </a:xfrm>
        </p:spPr>
        <p:txBody>
          <a:bodyPr/>
          <a:lstStyle/>
          <a:p>
            <a:r>
              <a:rPr lang="en-US" altLang="en-US" dirty="0"/>
              <a:t>Wilms’ Tumor and Other Renal Tumors</a:t>
            </a:r>
          </a:p>
        </p:txBody>
      </p:sp>
      <p:sp>
        <p:nvSpPr>
          <p:cNvPr id="14338" name="Subtitle 2">
            <a:extLst>
              <a:ext uri="{FF2B5EF4-FFF2-40B4-BE49-F238E27FC236}">
                <a16:creationId xmlns:a16="http://schemas.microsoft.com/office/drawing/2014/main" id="{252F0D66-137E-FE47-8C21-F6B35E5632DD}"/>
              </a:ext>
            </a:extLst>
          </p:cNvPr>
          <p:cNvSpPr>
            <a:spLocks noGrp="1" noChangeArrowheads="1"/>
          </p:cNvSpPr>
          <p:nvPr>
            <p:ph type="subTitle" idx="1"/>
          </p:nvPr>
        </p:nvSpPr>
        <p:spPr>
          <a:xfrm>
            <a:off x="5311775" y="3602038"/>
            <a:ext cx="6564313" cy="1655762"/>
          </a:xfrm>
        </p:spPr>
        <p:txBody>
          <a:bodyPr/>
          <a:lstStyle/>
          <a:p>
            <a:r>
              <a:rPr lang="en-US" altLang="en-US" dirty="0"/>
              <a:t>Elizabeth Mullen, MD</a:t>
            </a:r>
          </a:p>
          <a:p>
            <a:r>
              <a:rPr lang="en-US" altLang="en-US" dirty="0"/>
              <a:t>Dana Farber Cancer Institute/Boston </a:t>
            </a:r>
            <a:r>
              <a:rPr lang="en-US" altLang="en-US" dirty="0" err="1"/>
              <a:t>Childrens</a:t>
            </a:r>
            <a:r>
              <a:rPr lang="en-US" altLang="en-US" dirty="0"/>
              <a:t> Hospital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2DAE4-43FE-4E5D-B1CB-30CB02F2A74E}"/>
              </a:ext>
            </a:extLst>
          </p:cNvPr>
          <p:cNvSpPr>
            <a:spLocks noGrp="1"/>
          </p:cNvSpPr>
          <p:nvPr>
            <p:ph type="title"/>
          </p:nvPr>
        </p:nvSpPr>
        <p:spPr>
          <a:xfrm>
            <a:off x="5120640" y="42215"/>
            <a:ext cx="5267326" cy="1150195"/>
          </a:xfrm>
        </p:spPr>
        <p:txBody>
          <a:bodyPr>
            <a:normAutofit/>
          </a:bodyPr>
          <a:lstStyle/>
          <a:p>
            <a:r>
              <a:rPr lang="en-US" dirty="0" err="1"/>
              <a:t>Nephroblastomatosis</a:t>
            </a:r>
            <a:endParaRPr lang="en-US" dirty="0"/>
          </a:p>
        </p:txBody>
      </p:sp>
      <p:sp>
        <p:nvSpPr>
          <p:cNvPr id="22"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A05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3">
            <a:extLst>
              <a:ext uri="{FF2B5EF4-FFF2-40B4-BE49-F238E27FC236}">
                <a16:creationId xmlns:a16="http://schemas.microsoft.com/office/drawing/2014/main" id="{0D270469-9ADD-419D-9601-716F0FD99640}"/>
              </a:ext>
            </a:extLst>
          </p:cNvPr>
          <p:cNvPicPr>
            <a:picLocks noChangeAspect="1"/>
          </p:cNvPicPr>
          <p:nvPr/>
        </p:nvPicPr>
        <p:blipFill>
          <a:blip r:embed="rId3"/>
          <a:stretch>
            <a:fillRect/>
          </a:stretch>
        </p:blipFill>
        <p:spPr bwMode="auto">
          <a:xfrm>
            <a:off x="804672" y="3670395"/>
            <a:ext cx="3026663" cy="2020297"/>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46DD1D1-C427-4BA8-8F65-460240A54854}"/>
              </a:ext>
            </a:extLst>
          </p:cNvPr>
          <p:cNvSpPr>
            <a:spLocks noGrp="1"/>
          </p:cNvSpPr>
          <p:nvPr>
            <p:ph idx="1"/>
          </p:nvPr>
        </p:nvSpPr>
        <p:spPr>
          <a:xfrm>
            <a:off x="5120641" y="1063308"/>
            <a:ext cx="5185410" cy="828813"/>
          </a:xfrm>
        </p:spPr>
        <p:txBody>
          <a:bodyPr>
            <a:normAutofit/>
          </a:bodyPr>
          <a:lstStyle/>
          <a:p>
            <a:pPr lvl="1"/>
            <a:r>
              <a:rPr lang="en-US" sz="2000" dirty="0"/>
              <a:t>Multifocal or diffuse nephrogenic rests</a:t>
            </a:r>
          </a:p>
          <a:p>
            <a:pPr lvl="1"/>
            <a:r>
              <a:rPr lang="en-US" sz="2000" dirty="0"/>
              <a:t>Can be perilobar or </a:t>
            </a:r>
            <a:r>
              <a:rPr lang="en-US" sz="2000" dirty="0" err="1"/>
              <a:t>intralobar</a:t>
            </a:r>
            <a:endParaRPr lang="en-US" sz="2000" dirty="0"/>
          </a:p>
          <a:p>
            <a:pPr lvl="1"/>
            <a:endParaRPr lang="en-US" sz="2000" dirty="0"/>
          </a:p>
          <a:p>
            <a:pPr lvl="1"/>
            <a:endParaRPr lang="en-US" sz="2000" dirty="0"/>
          </a:p>
          <a:p>
            <a:pPr lvl="1"/>
            <a:endParaRPr lang="en-US" sz="2000" dirty="0"/>
          </a:p>
          <a:p>
            <a:endParaRPr lang="en-US" sz="2000" dirty="0"/>
          </a:p>
          <a:p>
            <a:pPr lvl="1"/>
            <a:endParaRPr lang="en-US" sz="2000" dirty="0"/>
          </a:p>
        </p:txBody>
      </p:sp>
      <p:sp>
        <p:nvSpPr>
          <p:cNvPr id="4" name="TextBox 3">
            <a:extLst>
              <a:ext uri="{FF2B5EF4-FFF2-40B4-BE49-F238E27FC236}">
                <a16:creationId xmlns:a16="http://schemas.microsoft.com/office/drawing/2014/main" id="{2003BFA7-5EAD-4FDB-81A0-A1A18D2E9D4F}"/>
              </a:ext>
            </a:extLst>
          </p:cNvPr>
          <p:cNvSpPr txBox="1"/>
          <p:nvPr/>
        </p:nvSpPr>
        <p:spPr>
          <a:xfrm>
            <a:off x="1893046" y="6305716"/>
            <a:ext cx="1067921" cy="461665"/>
          </a:xfrm>
          <a:prstGeom prst="rect">
            <a:avLst/>
          </a:prstGeom>
          <a:noFill/>
        </p:spPr>
        <p:txBody>
          <a:bodyPr wrap="none" rtlCol="0">
            <a:spAutoFit/>
          </a:bodyPr>
          <a:lstStyle/>
          <a:p>
            <a:r>
              <a:rPr lang="en-US" sz="2400" b="1" dirty="0"/>
              <a:t>DHPLN</a:t>
            </a:r>
          </a:p>
        </p:txBody>
      </p:sp>
      <p:sp>
        <p:nvSpPr>
          <p:cNvPr id="7" name="TextBox 6">
            <a:extLst>
              <a:ext uri="{FF2B5EF4-FFF2-40B4-BE49-F238E27FC236}">
                <a16:creationId xmlns:a16="http://schemas.microsoft.com/office/drawing/2014/main" id="{DBAA32BF-031C-42CA-A184-34E79A41E546}"/>
              </a:ext>
            </a:extLst>
          </p:cNvPr>
          <p:cNvSpPr txBox="1"/>
          <p:nvPr/>
        </p:nvSpPr>
        <p:spPr>
          <a:xfrm>
            <a:off x="4268726" y="1892121"/>
            <a:ext cx="7543800" cy="2062103"/>
          </a:xfrm>
          <a:prstGeom prst="rect">
            <a:avLst/>
          </a:prstGeom>
          <a:noFill/>
        </p:spPr>
        <p:txBody>
          <a:bodyPr wrap="square" rtlCol="0">
            <a:spAutoFit/>
          </a:bodyPr>
          <a:lstStyle/>
          <a:p>
            <a:pPr lvl="1"/>
            <a:r>
              <a:rPr lang="en-US" sz="2000" b="1" dirty="0"/>
              <a:t>A. Diffuse hyperplastic perilobar </a:t>
            </a:r>
            <a:r>
              <a:rPr lang="en-US" sz="2000" b="1" dirty="0" err="1"/>
              <a:t>nephroblastomatosis</a:t>
            </a:r>
            <a:r>
              <a:rPr lang="en-US" sz="2000" dirty="0"/>
              <a:t> (</a:t>
            </a:r>
            <a:r>
              <a:rPr lang="en-US" sz="2000" b="1" dirty="0"/>
              <a:t>DHPLN</a:t>
            </a:r>
            <a:r>
              <a:rPr lang="en-US" sz="2000" dirty="0"/>
              <a:t>)</a:t>
            </a:r>
          </a:p>
          <a:p>
            <a:pPr marL="1200150" lvl="2" indent="-285750">
              <a:buFont typeface="Arial" panose="020B0604020202020204" pitchFamily="34" charset="0"/>
              <a:buChar char="•"/>
            </a:pPr>
            <a:r>
              <a:rPr lang="en-US" dirty="0"/>
              <a:t>Pre-neoplastic proliferative process associated with high risk of developing WT</a:t>
            </a:r>
          </a:p>
          <a:p>
            <a:pPr marL="1200150" lvl="2" indent="-285750">
              <a:buFont typeface="Arial" panose="020B0604020202020204" pitchFamily="34" charset="0"/>
              <a:buChar char="•"/>
            </a:pPr>
            <a:r>
              <a:rPr lang="en-US" dirty="0"/>
              <a:t>Usually bilateral, can be unilateral</a:t>
            </a:r>
          </a:p>
          <a:p>
            <a:pPr marL="1200150" lvl="2" indent="-285750">
              <a:buFont typeface="Arial" panose="020B0604020202020204" pitchFamily="34" charset="0"/>
              <a:buChar char="•"/>
            </a:pPr>
            <a:r>
              <a:rPr lang="en-US" dirty="0"/>
              <a:t>DHPLN has distinct radiologic and histologic appearance, with thick cortical rim of hyperplastic nephrogenic tissue </a:t>
            </a:r>
          </a:p>
          <a:p>
            <a:endParaRPr lang="en-US" dirty="0"/>
          </a:p>
        </p:txBody>
      </p:sp>
      <p:pic>
        <p:nvPicPr>
          <p:cNvPr id="11266" name="Picture 2" descr="Nephroblastomatosis | SpringerLink">
            <a:extLst>
              <a:ext uri="{FF2B5EF4-FFF2-40B4-BE49-F238E27FC236}">
                <a16:creationId xmlns:a16="http://schemas.microsoft.com/office/drawing/2014/main" id="{B279F40D-2875-425E-B6CE-B96D28CED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619" y="3906565"/>
            <a:ext cx="3002424" cy="2062104"/>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60A95D-AD81-4C24-AB9F-5DEEC531C814}"/>
              </a:ext>
            </a:extLst>
          </p:cNvPr>
          <p:cNvSpPr txBox="1"/>
          <p:nvPr/>
        </p:nvSpPr>
        <p:spPr>
          <a:xfrm>
            <a:off x="4748949" y="4653935"/>
            <a:ext cx="2990080" cy="400110"/>
          </a:xfrm>
          <a:prstGeom prst="rect">
            <a:avLst/>
          </a:prstGeom>
          <a:noFill/>
        </p:spPr>
        <p:txBody>
          <a:bodyPr wrap="square" rtlCol="0">
            <a:spAutoFit/>
          </a:bodyPr>
          <a:lstStyle/>
          <a:p>
            <a:r>
              <a:rPr lang="en-US" sz="2000" b="1" dirty="0"/>
              <a:t>B. Diffuse </a:t>
            </a:r>
            <a:r>
              <a:rPr lang="en-US" sz="2000" b="1" dirty="0" err="1"/>
              <a:t>Intralobar</a:t>
            </a:r>
            <a:r>
              <a:rPr lang="en-US" sz="2000" b="1" dirty="0"/>
              <a:t> NR</a:t>
            </a:r>
          </a:p>
        </p:txBody>
      </p:sp>
      <p:pic>
        <p:nvPicPr>
          <p:cNvPr id="10" name="Picture 9">
            <a:extLst>
              <a:ext uri="{FF2B5EF4-FFF2-40B4-BE49-F238E27FC236}">
                <a16:creationId xmlns:a16="http://schemas.microsoft.com/office/drawing/2014/main" id="{BB4A2A9D-4736-4EF6-ABCA-AB942C1D4FBD}"/>
              </a:ext>
            </a:extLst>
          </p:cNvPr>
          <p:cNvPicPr>
            <a:picLocks noChangeAspect="1"/>
          </p:cNvPicPr>
          <p:nvPr/>
        </p:nvPicPr>
        <p:blipFill>
          <a:blip r:embed="rId5"/>
          <a:stretch>
            <a:fillRect/>
          </a:stretch>
        </p:blipFill>
        <p:spPr>
          <a:xfrm>
            <a:off x="688946" y="813593"/>
            <a:ext cx="3337463" cy="2614486"/>
          </a:xfrm>
          <a:prstGeom prst="rect">
            <a:avLst/>
          </a:prstGeom>
        </p:spPr>
      </p:pic>
      <p:sp>
        <p:nvSpPr>
          <p:cNvPr id="6" name="Rectangle 5">
            <a:extLst>
              <a:ext uri="{FF2B5EF4-FFF2-40B4-BE49-F238E27FC236}">
                <a16:creationId xmlns:a16="http://schemas.microsoft.com/office/drawing/2014/main" id="{84378A66-05AD-412E-AEA7-2E3A737765B0}"/>
              </a:ext>
            </a:extLst>
          </p:cNvPr>
          <p:cNvSpPr/>
          <p:nvPr/>
        </p:nvSpPr>
        <p:spPr>
          <a:xfrm>
            <a:off x="648805" y="5715814"/>
            <a:ext cx="3337463" cy="523220"/>
          </a:xfrm>
          <a:prstGeom prst="rect">
            <a:avLst/>
          </a:prstGeom>
        </p:spPr>
        <p:txBody>
          <a:bodyPr wrap="square">
            <a:spAutoFit/>
          </a:bodyPr>
          <a:lstStyle/>
          <a:p>
            <a:r>
              <a:rPr lang="en-US" sz="1400" dirty="0"/>
              <a:t>https://commons.wikimedia.org/wiki/File:Nephroblastomatosis.jpg</a:t>
            </a:r>
          </a:p>
        </p:txBody>
      </p:sp>
      <p:sp>
        <p:nvSpPr>
          <p:cNvPr id="9" name="Rectangle 8">
            <a:extLst>
              <a:ext uri="{FF2B5EF4-FFF2-40B4-BE49-F238E27FC236}">
                <a16:creationId xmlns:a16="http://schemas.microsoft.com/office/drawing/2014/main" id="{6E03328D-A128-4678-AEEC-A97EED46BB5B}"/>
              </a:ext>
            </a:extLst>
          </p:cNvPr>
          <p:cNvSpPr/>
          <p:nvPr/>
        </p:nvSpPr>
        <p:spPr>
          <a:xfrm>
            <a:off x="6893170" y="6002439"/>
            <a:ext cx="5193323" cy="830997"/>
          </a:xfrm>
          <a:prstGeom prst="rect">
            <a:avLst/>
          </a:prstGeom>
        </p:spPr>
        <p:txBody>
          <a:bodyPr wrap="square">
            <a:spAutoFit/>
          </a:bodyPr>
          <a:lstStyle/>
          <a:p>
            <a:r>
              <a:rPr lang="en-US" sz="1200" dirty="0">
                <a:solidFill>
                  <a:srgbClr val="000000"/>
                </a:solidFill>
              </a:rPr>
              <a:t>From Moore S., </a:t>
            </a:r>
            <a:r>
              <a:rPr lang="en-US" sz="1200" dirty="0" err="1">
                <a:solidFill>
                  <a:srgbClr val="000000"/>
                </a:solidFill>
              </a:rPr>
              <a:t>Wieselthaler</a:t>
            </a:r>
            <a:r>
              <a:rPr lang="en-US" sz="1200" dirty="0">
                <a:solidFill>
                  <a:srgbClr val="000000"/>
                </a:solidFill>
              </a:rPr>
              <a:t> N. (2010) </a:t>
            </a:r>
            <a:r>
              <a:rPr lang="en-US" sz="1200" dirty="0" err="1">
                <a:solidFill>
                  <a:srgbClr val="000000"/>
                </a:solidFill>
              </a:rPr>
              <a:t>Nephroblastomatosis</a:t>
            </a:r>
            <a:r>
              <a:rPr lang="en-US" sz="1200" dirty="0">
                <a:solidFill>
                  <a:srgbClr val="000000"/>
                </a:solidFill>
              </a:rPr>
              <a:t>. In: </a:t>
            </a:r>
            <a:r>
              <a:rPr lang="en-US" sz="1200" dirty="0" err="1">
                <a:solidFill>
                  <a:srgbClr val="000000"/>
                </a:solidFill>
              </a:rPr>
              <a:t>Andronikou</a:t>
            </a:r>
            <a:r>
              <a:rPr lang="en-US" sz="1200" dirty="0">
                <a:solidFill>
                  <a:srgbClr val="000000"/>
                </a:solidFill>
              </a:rPr>
              <a:t> S., Alexander A., </a:t>
            </a:r>
            <a:r>
              <a:rPr lang="en-US" sz="1200" dirty="0" err="1">
                <a:solidFill>
                  <a:srgbClr val="000000"/>
                </a:solidFill>
              </a:rPr>
              <a:t>Kilborn</a:t>
            </a:r>
            <a:r>
              <a:rPr lang="en-US" sz="1200" dirty="0">
                <a:solidFill>
                  <a:srgbClr val="000000"/>
                </a:solidFill>
              </a:rPr>
              <a:t> T., Millar A.J.W., Daneman A. (eds) ABC of Pediatric Surgical Imaging. Springer, Berlin, Heidelberg. https://doi.org/10.1007/978-3-540-89385-1_50. (c) 2010 by Springer Nature. Reproduced with permission.</a:t>
            </a:r>
            <a:endParaRPr lang="en-US" sz="1200" dirty="0"/>
          </a:p>
        </p:txBody>
      </p:sp>
    </p:spTree>
    <p:extLst>
      <p:ext uri="{BB962C8B-B14F-4D97-AF65-F5344CB8AC3E}">
        <p14:creationId xmlns:p14="http://schemas.microsoft.com/office/powerpoint/2010/main" val="22920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Placeholder 1">
            <a:extLst>
              <a:ext uri="{FF2B5EF4-FFF2-40B4-BE49-F238E27FC236}">
                <a16:creationId xmlns:a16="http://schemas.microsoft.com/office/drawing/2014/main" id="{F80521B9-38FD-4B64-9051-7FA69CA68BC9}"/>
              </a:ext>
            </a:extLst>
          </p:cNvPr>
          <p:cNvSpPr>
            <a:spLocks noGrp="1"/>
          </p:cNvSpPr>
          <p:nvPr>
            <p:ph type="body" sz="quarter" idx="12"/>
          </p:nvPr>
        </p:nvSpPr>
        <p:spPr bwMode="auto">
          <a:xfrm>
            <a:off x="9103547" y="6611883"/>
            <a:ext cx="44884" cy="15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marL="0" indent="0">
              <a:spcBef>
                <a:spcPct val="0"/>
              </a:spcBef>
            </a:pPr>
            <a:endParaRPr lang="en-US" altLang="en-US"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5D3F5D71-5CF4-4A83-BED0-320C95E0C4BE}"/>
              </a:ext>
            </a:extLst>
          </p:cNvPr>
          <p:cNvSpPr>
            <a:spLocks noGrp="1"/>
          </p:cNvSpPr>
          <p:nvPr>
            <p:ph type="title"/>
          </p:nvPr>
        </p:nvSpPr>
        <p:spPr>
          <a:xfrm>
            <a:off x="2224088" y="442913"/>
            <a:ext cx="8229600" cy="787400"/>
          </a:xfrm>
        </p:spPr>
        <p:txBody>
          <a:bodyPr/>
          <a:lstStyle/>
          <a:p>
            <a:pPr algn="ctr" fontAlgn="auto">
              <a:spcAft>
                <a:spcPts val="0"/>
              </a:spcAft>
              <a:defRPr/>
            </a:pPr>
            <a:r>
              <a:rPr lang="en-US" sz="2800" dirty="0">
                <a:latin typeface="+mn-lt"/>
              </a:rPr>
              <a:t>Clear Cell Sarcoma of the Kidney (CCSK)</a:t>
            </a:r>
          </a:p>
        </p:txBody>
      </p:sp>
      <p:graphicFrame>
        <p:nvGraphicFramePr>
          <p:cNvPr id="8194" name="Chart 3">
            <a:extLst>
              <a:ext uri="{FF2B5EF4-FFF2-40B4-BE49-F238E27FC236}">
                <a16:creationId xmlns:a16="http://schemas.microsoft.com/office/drawing/2014/main" id="{65D0BE82-AA18-4F7E-988F-957DA2033ED5}"/>
              </a:ext>
            </a:extLst>
          </p:cNvPr>
          <p:cNvGraphicFramePr>
            <a:graphicFrameLocks/>
          </p:cNvGraphicFramePr>
          <p:nvPr>
            <p:extLst>
              <p:ext uri="{D42A27DB-BD31-4B8C-83A1-F6EECF244321}">
                <p14:modId xmlns:p14="http://schemas.microsoft.com/office/powerpoint/2010/main" val="38106927"/>
              </p:ext>
            </p:extLst>
          </p:nvPr>
        </p:nvGraphicFramePr>
        <p:xfrm>
          <a:off x="9156700" y="819150"/>
          <a:ext cx="3530600" cy="2159000"/>
        </p:xfrm>
        <a:graphic>
          <a:graphicData uri="http://schemas.openxmlformats.org/presentationml/2006/ole">
            <mc:AlternateContent xmlns:mc="http://schemas.openxmlformats.org/markup-compatibility/2006">
              <mc:Choice xmlns:v="urn:schemas-microsoft-com:vml" Requires="v">
                <p:oleObj spid="_x0000_s6156" r:id="rId4" imgW="3529292" imgH="2157806" progId="Excel.Sheet.8">
                  <p:embed/>
                </p:oleObj>
              </mc:Choice>
              <mc:Fallback>
                <p:oleObj r:id="rId4" imgW="3529292" imgH="2157806" progId="Excel.Sheet.8">
                  <p:embed/>
                  <p:pic>
                    <p:nvPicPr>
                      <p:cNvPr id="8194" name="Chart 3">
                        <a:extLst>
                          <a:ext uri="{FF2B5EF4-FFF2-40B4-BE49-F238E27FC236}">
                            <a16:creationId xmlns:a16="http://schemas.microsoft.com/office/drawing/2014/main" id="{65D0BE82-AA18-4F7E-988F-957DA2033ED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6700" y="819150"/>
                        <a:ext cx="35306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a:extLst>
              <a:ext uri="{FF2B5EF4-FFF2-40B4-BE49-F238E27FC236}">
                <a16:creationId xmlns:a16="http://schemas.microsoft.com/office/drawing/2014/main" id="{0164AD8B-E8E9-46F1-B4CA-B00750D4C009}"/>
              </a:ext>
            </a:extLst>
          </p:cNvPr>
          <p:cNvSpPr/>
          <p:nvPr/>
        </p:nvSpPr>
        <p:spPr>
          <a:xfrm>
            <a:off x="1676400" y="1295400"/>
            <a:ext cx="8077200" cy="2032000"/>
          </a:xfrm>
          <a:prstGeom prst="rect">
            <a:avLst/>
          </a:prstGeom>
        </p:spPr>
        <p:txBody>
          <a:bodyPr>
            <a:spAutoFit/>
          </a:bodyPr>
          <a:lstStyle/>
          <a:p>
            <a:pPr marL="342900" indent="-342900" eaLnBrk="1" fontAlgn="auto" hangingPunct="1">
              <a:spcBef>
                <a:spcPts val="0"/>
              </a:spcBef>
              <a:spcAft>
                <a:spcPts val="0"/>
              </a:spcAft>
              <a:buFont typeface="Arial"/>
              <a:buChar char="•"/>
              <a:defRPr/>
            </a:pPr>
            <a:r>
              <a:rPr lang="en-US" sz="2400" dirty="0">
                <a:latin typeface="+mn-lt"/>
              </a:rPr>
              <a:t>124 patients (3.3%)</a:t>
            </a:r>
          </a:p>
          <a:p>
            <a:pPr marL="342900" indent="-342900" eaLnBrk="1" fontAlgn="auto" hangingPunct="1">
              <a:spcBef>
                <a:spcPts val="0"/>
              </a:spcBef>
              <a:spcAft>
                <a:spcPts val="0"/>
              </a:spcAft>
              <a:buFont typeface="Arial"/>
              <a:buChar char="•"/>
              <a:defRPr/>
            </a:pPr>
            <a:endParaRPr lang="en-US" sz="1500" dirty="0">
              <a:latin typeface="+mn-lt"/>
            </a:endParaRPr>
          </a:p>
          <a:p>
            <a:pPr marL="342900" indent="-342900" eaLnBrk="1" fontAlgn="auto" hangingPunct="1">
              <a:spcBef>
                <a:spcPts val="0"/>
              </a:spcBef>
              <a:spcAft>
                <a:spcPts val="0"/>
              </a:spcAft>
              <a:buFont typeface="Arial"/>
              <a:buChar char="•"/>
              <a:defRPr/>
            </a:pPr>
            <a:r>
              <a:rPr lang="en-US" sz="2400" dirty="0">
                <a:latin typeface="+mn-lt"/>
              </a:rPr>
              <a:t>77 (62.1%) 	 	47 (37.9%)</a:t>
            </a:r>
          </a:p>
          <a:p>
            <a:pPr marL="342900" indent="-342900" eaLnBrk="1" fontAlgn="auto" hangingPunct="1">
              <a:spcBef>
                <a:spcPts val="0"/>
              </a:spcBef>
              <a:spcAft>
                <a:spcPts val="0"/>
              </a:spcAft>
              <a:buFont typeface="Arial"/>
              <a:buChar char="•"/>
              <a:defRPr/>
            </a:pPr>
            <a:endParaRPr lang="en-US" sz="1500" dirty="0">
              <a:latin typeface="+mn-lt"/>
            </a:endParaRPr>
          </a:p>
          <a:p>
            <a:pPr marL="342900" indent="-342900" eaLnBrk="1" fontAlgn="auto" hangingPunct="1">
              <a:spcBef>
                <a:spcPts val="0"/>
              </a:spcBef>
              <a:spcAft>
                <a:spcPts val="0"/>
              </a:spcAft>
              <a:buFont typeface="Arial"/>
              <a:buChar char="•"/>
              <a:defRPr/>
            </a:pPr>
            <a:r>
              <a:rPr lang="en-US" sz="2400" dirty="0">
                <a:latin typeface="+mn-lt"/>
              </a:rPr>
              <a:t>Mean age at presentation 2.9 years  (</a:t>
            </a:r>
            <a:r>
              <a:rPr lang="en-US" sz="2400" i="1" dirty="0">
                <a:latin typeface="+mn-lt"/>
              </a:rPr>
              <a:t>median 2.2,  range 16</a:t>
            </a:r>
            <a:r>
              <a:rPr lang="en-US" sz="2400" dirty="0">
                <a:latin typeface="+mn-lt"/>
              </a:rPr>
              <a:t>)</a:t>
            </a:r>
          </a:p>
          <a:p>
            <a:pPr eaLnBrk="1" fontAlgn="auto" hangingPunct="1">
              <a:spcBef>
                <a:spcPts val="0"/>
              </a:spcBef>
              <a:spcAft>
                <a:spcPts val="0"/>
              </a:spcAft>
              <a:defRPr/>
            </a:pPr>
            <a:endParaRPr lang="en-US" sz="2400" dirty="0">
              <a:latin typeface="+mn-lt"/>
            </a:endParaRPr>
          </a:p>
        </p:txBody>
      </p:sp>
      <p:pic>
        <p:nvPicPr>
          <p:cNvPr id="8199" name="Picture 6">
            <a:extLst>
              <a:ext uri="{FF2B5EF4-FFF2-40B4-BE49-F238E27FC236}">
                <a16:creationId xmlns:a16="http://schemas.microsoft.com/office/drawing/2014/main" id="{EF07B7DE-8103-4CA9-9670-9A6D56B66DB1}"/>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848600" y="3657600"/>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5" name="Chart 1">
            <a:extLst>
              <a:ext uri="{FF2B5EF4-FFF2-40B4-BE49-F238E27FC236}">
                <a16:creationId xmlns:a16="http://schemas.microsoft.com/office/drawing/2014/main" id="{3FE64B66-CC41-4606-B035-89038493CF85}"/>
              </a:ext>
            </a:extLst>
          </p:cNvPr>
          <p:cNvGraphicFramePr>
            <a:graphicFrameLocks/>
          </p:cNvGraphicFramePr>
          <p:nvPr/>
        </p:nvGraphicFramePr>
        <p:xfrm>
          <a:off x="1778000" y="3073400"/>
          <a:ext cx="5664200" cy="3098800"/>
        </p:xfrm>
        <a:graphic>
          <a:graphicData uri="http://schemas.openxmlformats.org/presentationml/2006/ole">
            <mc:AlternateContent xmlns:mc="http://schemas.openxmlformats.org/markup-compatibility/2006">
              <mc:Choice xmlns:v="urn:schemas-microsoft-com:vml" Requires="v">
                <p:oleObj spid="_x0000_s6157" name="Worksheet" r:id="rId7" imgW="5662716" imgH="3102608" progId="Excel.Sheet.8">
                  <p:embed/>
                </p:oleObj>
              </mc:Choice>
              <mc:Fallback>
                <p:oleObj name="Worksheet" r:id="rId7" imgW="5662716" imgH="3102608" progId="Excel.Sheet.8">
                  <p:embed/>
                  <p:pic>
                    <p:nvPicPr>
                      <p:cNvPr id="8195" name="Chart 1">
                        <a:extLst>
                          <a:ext uri="{FF2B5EF4-FFF2-40B4-BE49-F238E27FC236}">
                            <a16:creationId xmlns:a16="http://schemas.microsoft.com/office/drawing/2014/main" id="{3FE64B66-CC41-4606-B035-89038493CF85}"/>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8000" y="3073400"/>
                        <a:ext cx="5664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00" name="TextBox 3">
            <a:extLst>
              <a:ext uri="{FF2B5EF4-FFF2-40B4-BE49-F238E27FC236}">
                <a16:creationId xmlns:a16="http://schemas.microsoft.com/office/drawing/2014/main" id="{044E6F15-840F-46F6-AC60-499F3CA93F72}"/>
              </a:ext>
            </a:extLst>
          </p:cNvPr>
          <p:cNvSpPr txBox="1">
            <a:spLocks noChangeArrowheads="1"/>
          </p:cNvSpPr>
          <p:nvPr/>
        </p:nvSpPr>
        <p:spPr bwMode="auto">
          <a:xfrm>
            <a:off x="3810000" y="3276600"/>
            <a:ext cx="189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t>Stage Distribution</a:t>
            </a:r>
          </a:p>
        </p:txBody>
      </p:sp>
      <p:pic>
        <p:nvPicPr>
          <p:cNvPr id="7177" name="Picture 4" descr="File:Mars symbol.svg">
            <a:hlinkClick r:id="" action="ppaction://hlinkfile"/>
            <a:extLst>
              <a:ext uri="{FF2B5EF4-FFF2-40B4-BE49-F238E27FC236}">
                <a16:creationId xmlns:a16="http://schemas.microsoft.com/office/drawing/2014/main" id="{8573160E-7365-4FDC-9A2C-6E089FA506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182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2" descr="File:Venus symbol.svg">
            <a:hlinkClick r:id="" action="ppaction://hlinkfile"/>
            <a:extLst>
              <a:ext uri="{FF2B5EF4-FFF2-40B4-BE49-F238E27FC236}">
                <a16:creationId xmlns:a16="http://schemas.microsoft.com/office/drawing/2014/main" id="{71FAB700-1FA1-4A14-93AF-F189CC00C4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67400" y="1905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FE66AE6-23CC-4255-9604-BFDFD1F83BF6}"/>
              </a:ext>
            </a:extLst>
          </p:cNvPr>
          <p:cNvSpPr txBox="1"/>
          <p:nvPr/>
        </p:nvSpPr>
        <p:spPr>
          <a:xfrm>
            <a:off x="319489" y="5894023"/>
            <a:ext cx="1630497" cy="717859"/>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20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200"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DE7A3-803D-4981-BB08-F6C3A726D3B8}"/>
              </a:ext>
            </a:extLst>
          </p:cNvPr>
          <p:cNvSpPr>
            <a:spLocks noGrp="1"/>
          </p:cNvSpPr>
          <p:nvPr>
            <p:ph type="title"/>
          </p:nvPr>
        </p:nvSpPr>
        <p:spPr/>
        <p:txBody>
          <a:bodyPr/>
          <a:lstStyle/>
          <a:p>
            <a:pPr algn="ctr"/>
            <a:r>
              <a:rPr lang="en-US" dirty="0"/>
              <a:t>Clear Cell Sarcoma of the Kidney</a:t>
            </a:r>
          </a:p>
        </p:txBody>
      </p:sp>
      <p:sp>
        <p:nvSpPr>
          <p:cNvPr id="3" name="Content Placeholder 2">
            <a:extLst>
              <a:ext uri="{FF2B5EF4-FFF2-40B4-BE49-F238E27FC236}">
                <a16:creationId xmlns:a16="http://schemas.microsoft.com/office/drawing/2014/main" id="{3B675533-7895-4DD5-BA24-DB70B86AD423}"/>
              </a:ext>
            </a:extLst>
          </p:cNvPr>
          <p:cNvSpPr>
            <a:spLocks noGrp="1"/>
          </p:cNvSpPr>
          <p:nvPr>
            <p:ph idx="1"/>
          </p:nvPr>
        </p:nvSpPr>
        <p:spPr>
          <a:xfrm>
            <a:off x="277090" y="1568771"/>
            <a:ext cx="11610109" cy="4667250"/>
          </a:xfrm>
        </p:spPr>
        <p:txBody>
          <a:bodyPr/>
          <a:lstStyle/>
          <a:p>
            <a:r>
              <a:rPr lang="en-US" dirty="0"/>
              <a:t>Multiagent therapy, including:</a:t>
            </a:r>
          </a:p>
          <a:p>
            <a:pPr lvl="1"/>
            <a:r>
              <a:rPr lang="en-US" dirty="0"/>
              <a:t> vincristine, anthracyclines, </a:t>
            </a:r>
            <a:r>
              <a:rPr lang="en-US" dirty="0" err="1"/>
              <a:t>ifosphamide</a:t>
            </a:r>
            <a:r>
              <a:rPr lang="en-US" dirty="0"/>
              <a:t>/cyclophosphamide, carboplatin and etoposide has yielded marked improvement over last decades</a:t>
            </a:r>
          </a:p>
          <a:p>
            <a:r>
              <a:rPr lang="en-US" dirty="0"/>
              <a:t>On the recent COG trial AREN0321:</a:t>
            </a:r>
          </a:p>
          <a:p>
            <a:pPr lvl="1"/>
            <a:r>
              <a:rPr lang="en-US" dirty="0"/>
              <a:t>Stage II and III patients did well with RT and regimen I therapy</a:t>
            </a:r>
          </a:p>
          <a:p>
            <a:pPr lvl="1"/>
            <a:r>
              <a:rPr lang="en-US" dirty="0"/>
              <a:t>(vincristine, doxorubicin, cyclophosphamide and etoposide)</a:t>
            </a:r>
          </a:p>
          <a:p>
            <a:pPr lvl="1"/>
            <a:r>
              <a:rPr lang="en-US" dirty="0"/>
              <a:t>The use of RT was safely eliminated for Stage I patients receiving regimen I  </a:t>
            </a:r>
          </a:p>
          <a:p>
            <a:pPr lvl="1"/>
            <a:r>
              <a:rPr lang="en-US" dirty="0"/>
              <a:t>Stage IV patients were treated with UH-1 therapy </a:t>
            </a:r>
          </a:p>
          <a:p>
            <a:pPr lvl="1"/>
            <a:r>
              <a:rPr lang="en-US" dirty="0"/>
              <a:t>vincristine, doxorubicin, cyclophosphamide and etoposide</a:t>
            </a:r>
          </a:p>
          <a:p>
            <a:r>
              <a:rPr lang="en-US" dirty="0"/>
              <a:t>Late relapses, including to bone and brain have been observed, resulting in suggestion of prolonged surveillance guidelines</a:t>
            </a:r>
          </a:p>
        </p:txBody>
      </p:sp>
      <p:pic>
        <p:nvPicPr>
          <p:cNvPr id="5" name="Picture 4">
            <a:extLst>
              <a:ext uri="{FF2B5EF4-FFF2-40B4-BE49-F238E27FC236}">
                <a16:creationId xmlns:a16="http://schemas.microsoft.com/office/drawing/2014/main" id="{2DFF6299-8849-4A07-A2D6-9E73941EAC7F}"/>
              </a:ext>
            </a:extLst>
          </p:cNvPr>
          <p:cNvPicPr>
            <a:picLocks noChangeAspect="1"/>
          </p:cNvPicPr>
          <p:nvPr/>
        </p:nvPicPr>
        <p:blipFill>
          <a:blip r:embed="rId2"/>
          <a:stretch>
            <a:fillRect/>
          </a:stretch>
        </p:blipFill>
        <p:spPr>
          <a:xfrm>
            <a:off x="7752624" y="5814587"/>
            <a:ext cx="585722" cy="842868"/>
          </a:xfrm>
          <a:prstGeom prst="rect">
            <a:avLst/>
          </a:prstGeom>
        </p:spPr>
      </p:pic>
      <p:pic>
        <p:nvPicPr>
          <p:cNvPr id="6" name="Picture 5">
            <a:extLst>
              <a:ext uri="{FF2B5EF4-FFF2-40B4-BE49-F238E27FC236}">
                <a16:creationId xmlns:a16="http://schemas.microsoft.com/office/drawing/2014/main" id="{FDD62A9E-C36F-434B-93AF-C0570D3D1911}"/>
              </a:ext>
            </a:extLst>
          </p:cNvPr>
          <p:cNvPicPr>
            <a:picLocks noChangeAspect="1"/>
          </p:cNvPicPr>
          <p:nvPr/>
        </p:nvPicPr>
        <p:blipFill>
          <a:blip r:embed="rId2"/>
          <a:stretch>
            <a:fillRect/>
          </a:stretch>
        </p:blipFill>
        <p:spPr>
          <a:xfrm>
            <a:off x="10337985" y="3887029"/>
            <a:ext cx="467397" cy="672595"/>
          </a:xfrm>
          <a:prstGeom prst="rect">
            <a:avLst/>
          </a:prstGeom>
        </p:spPr>
      </p:pic>
    </p:spTree>
    <p:extLst>
      <p:ext uri="{BB962C8B-B14F-4D97-AF65-F5344CB8AC3E}">
        <p14:creationId xmlns:p14="http://schemas.microsoft.com/office/powerpoint/2010/main" val="20493192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CA56-F9C0-4D07-BE5C-527A61FDB680}"/>
              </a:ext>
            </a:extLst>
          </p:cNvPr>
          <p:cNvSpPr>
            <a:spLocks noGrp="1"/>
          </p:cNvSpPr>
          <p:nvPr>
            <p:ph type="title"/>
          </p:nvPr>
        </p:nvSpPr>
        <p:spPr/>
        <p:txBody>
          <a:bodyPr/>
          <a:lstStyle/>
          <a:p>
            <a:pPr algn="ctr"/>
            <a:r>
              <a:rPr lang="en-US" dirty="0"/>
              <a:t>Malignant Rhabdoid Tumor of the Kidney</a:t>
            </a:r>
          </a:p>
        </p:txBody>
      </p:sp>
      <p:sp>
        <p:nvSpPr>
          <p:cNvPr id="3" name="Content Placeholder 2">
            <a:extLst>
              <a:ext uri="{FF2B5EF4-FFF2-40B4-BE49-F238E27FC236}">
                <a16:creationId xmlns:a16="http://schemas.microsoft.com/office/drawing/2014/main" id="{68D1848F-BC5D-49E7-B680-5827CF94CF31}"/>
              </a:ext>
            </a:extLst>
          </p:cNvPr>
          <p:cNvSpPr>
            <a:spLocks noGrp="1"/>
          </p:cNvSpPr>
          <p:nvPr>
            <p:ph idx="1"/>
          </p:nvPr>
        </p:nvSpPr>
        <p:spPr/>
        <p:txBody>
          <a:bodyPr/>
          <a:lstStyle/>
          <a:p>
            <a:pPr marL="914400" indent="-914400">
              <a:buFont typeface="+mj-lt"/>
              <a:buAutoNum type="arabicPeriod"/>
            </a:pPr>
            <a:r>
              <a:rPr lang="en-US" altLang="en-US" sz="4800" dirty="0"/>
              <a:t>Basic Science and Pathophysiology</a:t>
            </a:r>
          </a:p>
          <a:p>
            <a:pPr marL="914400" indent="-914400">
              <a:buFont typeface="+mj-lt"/>
              <a:buAutoNum type="arabicPeriod"/>
            </a:pPr>
            <a:r>
              <a:rPr lang="en-US" altLang="en-US" sz="4800" dirty="0">
                <a:solidFill>
                  <a:schemeClr val="tx1"/>
                </a:solidFill>
              </a:rPr>
              <a:t>Epidemiology and Risk Assessment</a:t>
            </a:r>
          </a:p>
          <a:p>
            <a:pPr marL="914400" indent="-914400">
              <a:buFont typeface="+mj-lt"/>
              <a:buAutoNum type="arabicPeriod"/>
            </a:pPr>
            <a:r>
              <a:rPr lang="en-US" altLang="en-US" sz="4800" dirty="0">
                <a:solidFill>
                  <a:schemeClr val="tx1"/>
                </a:solidFill>
              </a:rPr>
              <a:t>Diagnosis</a:t>
            </a:r>
          </a:p>
          <a:p>
            <a:pPr marL="914400" indent="-914400">
              <a:buFont typeface="+mj-lt"/>
              <a:buAutoNum type="arabicPeriod"/>
            </a:pPr>
            <a:r>
              <a:rPr lang="en-US" altLang="en-US" sz="4800" dirty="0">
                <a:solidFill>
                  <a:schemeClr val="tx1"/>
                </a:solidFill>
              </a:rPr>
              <a:t>Management and Treatment</a:t>
            </a:r>
          </a:p>
          <a:p>
            <a:endParaRPr lang="en-US" dirty="0"/>
          </a:p>
        </p:txBody>
      </p:sp>
    </p:spTree>
    <p:extLst>
      <p:ext uri="{BB962C8B-B14F-4D97-AF65-F5344CB8AC3E}">
        <p14:creationId xmlns:p14="http://schemas.microsoft.com/office/powerpoint/2010/main" val="24785526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3">
            <a:extLst>
              <a:ext uri="{FF2B5EF4-FFF2-40B4-BE49-F238E27FC236}">
                <a16:creationId xmlns:a16="http://schemas.microsoft.com/office/drawing/2014/main" id="{393338BC-9E3D-D14B-B916-5FB898DAB1F3}"/>
              </a:ext>
            </a:extLst>
          </p:cNvPr>
          <p:cNvSpPr>
            <a:spLocks noGrp="1"/>
          </p:cNvSpPr>
          <p:nvPr>
            <p:ph type="title"/>
          </p:nvPr>
        </p:nvSpPr>
        <p:spPr>
          <a:xfrm>
            <a:off x="520700" y="365126"/>
            <a:ext cx="7165510" cy="886867"/>
          </a:xfrm>
        </p:spPr>
        <p:txBody>
          <a:bodyPr vert="horz" lIns="91440" tIns="45720" rIns="91440" bIns="45720" rtlCol="0" anchor="ctr">
            <a:normAutofit/>
          </a:bodyPr>
          <a:lstStyle/>
          <a:p>
            <a:pPr algn="ctr"/>
            <a:r>
              <a:rPr lang="en-US" altLang="en-US" sz="3600" dirty="0"/>
              <a:t>Malignant Rhabdoid Tumor</a:t>
            </a:r>
          </a:p>
        </p:txBody>
      </p:sp>
      <p:sp>
        <p:nvSpPr>
          <p:cNvPr id="5" name="Content Placeholder 4">
            <a:extLst>
              <a:ext uri="{FF2B5EF4-FFF2-40B4-BE49-F238E27FC236}">
                <a16:creationId xmlns:a16="http://schemas.microsoft.com/office/drawing/2014/main" id="{D06FE85D-E6F0-F94C-B8E6-0FC76FED0AE8}"/>
              </a:ext>
            </a:extLst>
          </p:cNvPr>
          <p:cNvSpPr>
            <a:spLocks noGrp="1"/>
          </p:cNvSpPr>
          <p:nvPr>
            <p:ph sz="half" idx="1"/>
          </p:nvPr>
        </p:nvSpPr>
        <p:spPr>
          <a:xfrm>
            <a:off x="277091" y="1825625"/>
            <a:ext cx="6614597" cy="4667250"/>
          </a:xfrm>
        </p:spPr>
        <p:txBody>
          <a:bodyPr/>
          <a:lstStyle/>
          <a:p>
            <a:pPr>
              <a:lnSpc>
                <a:spcPct val="80000"/>
              </a:lnSpc>
              <a:buFont typeface="Arial" charset="0"/>
              <a:buChar char="•"/>
              <a:defRPr/>
            </a:pPr>
            <a:r>
              <a:rPr lang="en-US" sz="2400" dirty="0">
                <a:solidFill>
                  <a:srgbClr val="000000"/>
                </a:solidFill>
                <a:ea typeface="ＭＳ Ｐゴシック" charset="0"/>
              </a:rPr>
              <a:t>Most commonly encountered in infants under 1 year, rare &gt; 5 </a:t>
            </a:r>
            <a:r>
              <a:rPr lang="en-US" sz="2400" dirty="0" err="1">
                <a:solidFill>
                  <a:srgbClr val="000000"/>
                </a:solidFill>
                <a:ea typeface="ＭＳ Ｐゴシック" charset="0"/>
              </a:rPr>
              <a:t>yo</a:t>
            </a:r>
            <a:endParaRPr lang="en-US" sz="2400" dirty="0">
              <a:solidFill>
                <a:srgbClr val="000000"/>
              </a:solidFill>
              <a:ea typeface="ＭＳ Ｐゴシック" charset="0"/>
            </a:endParaRPr>
          </a:p>
          <a:p>
            <a:pPr>
              <a:lnSpc>
                <a:spcPct val="80000"/>
              </a:lnSpc>
              <a:buFont typeface="Arial" charset="0"/>
              <a:buChar char="•"/>
              <a:defRPr/>
            </a:pPr>
            <a:r>
              <a:rPr lang="en-US" sz="2400" dirty="0">
                <a:solidFill>
                  <a:srgbClr val="000000"/>
                </a:solidFill>
                <a:ea typeface="ＭＳ Ｐゴシック" charset="0"/>
              </a:rPr>
              <a:t>Lack of INI1 expression</a:t>
            </a:r>
          </a:p>
          <a:p>
            <a:pPr lvl="1">
              <a:lnSpc>
                <a:spcPct val="80000"/>
              </a:lnSpc>
              <a:buFont typeface="Arial" charset="0"/>
              <a:buChar char="–"/>
              <a:defRPr/>
            </a:pPr>
            <a:r>
              <a:rPr lang="en-US" dirty="0">
                <a:solidFill>
                  <a:srgbClr val="000000"/>
                </a:solidFill>
                <a:ea typeface="ＭＳ Ｐゴシック" charset="0"/>
              </a:rPr>
              <a:t>Somatic or Germline</a:t>
            </a:r>
          </a:p>
          <a:p>
            <a:pPr>
              <a:lnSpc>
                <a:spcPct val="80000"/>
              </a:lnSpc>
              <a:buFont typeface="Arial" charset="0"/>
              <a:buChar char="•"/>
              <a:defRPr/>
            </a:pPr>
            <a:r>
              <a:rPr lang="en-US" sz="2400" dirty="0">
                <a:solidFill>
                  <a:srgbClr val="000000"/>
                </a:solidFill>
                <a:ea typeface="ＭＳ Ｐゴシック" charset="0"/>
              </a:rPr>
              <a:t>Often metastatic to lungs, abdomen, lymph nodes, liver, bone and brain at diagnosis</a:t>
            </a:r>
          </a:p>
          <a:p>
            <a:pPr>
              <a:lnSpc>
                <a:spcPct val="80000"/>
              </a:lnSpc>
              <a:buFont typeface="Arial" charset="0"/>
              <a:buChar char="•"/>
              <a:defRPr/>
            </a:pPr>
            <a:r>
              <a:rPr lang="en-US" sz="2400" dirty="0">
                <a:solidFill>
                  <a:srgbClr val="000000"/>
                </a:solidFill>
                <a:ea typeface="ＭＳ Ｐゴシック" charset="0"/>
              </a:rPr>
              <a:t>Can present simultaneously with intracranial lesions (AT/RT)</a:t>
            </a:r>
          </a:p>
          <a:p>
            <a:pPr>
              <a:lnSpc>
                <a:spcPct val="80000"/>
              </a:lnSpc>
              <a:buFont typeface="Arial" charset="0"/>
              <a:buChar char="•"/>
              <a:defRPr/>
            </a:pPr>
            <a:r>
              <a:rPr lang="en-US" sz="2400" dirty="0">
                <a:solidFill>
                  <a:srgbClr val="000000"/>
                </a:solidFill>
                <a:ea typeface="ＭＳ Ｐゴシック" charset="0"/>
              </a:rPr>
              <a:t>Clinically aggressive tumor, extremely poor prognosis</a:t>
            </a:r>
          </a:p>
          <a:p>
            <a:pPr marL="0" indent="0">
              <a:buNone/>
              <a:defRPr/>
            </a:pPr>
            <a:endParaRPr lang="en-US" dirty="0">
              <a:ea typeface="ＭＳ Ｐゴシック" charset="0"/>
            </a:endParaRPr>
          </a:p>
        </p:txBody>
      </p:sp>
      <p:pic>
        <p:nvPicPr>
          <p:cNvPr id="11" name="Picture 10">
            <a:extLst>
              <a:ext uri="{FF2B5EF4-FFF2-40B4-BE49-F238E27FC236}">
                <a16:creationId xmlns:a16="http://schemas.microsoft.com/office/drawing/2014/main" id="{2B24C6AB-5662-43FF-909F-137AC2EDC6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2496" y="3356106"/>
            <a:ext cx="4909504" cy="3671455"/>
          </a:xfrm>
          <a:prstGeom prst="rect">
            <a:avLst/>
          </a:prstGeom>
        </p:spPr>
      </p:pic>
      <p:pic>
        <p:nvPicPr>
          <p:cNvPr id="12" name="Picture 11">
            <a:extLst>
              <a:ext uri="{FF2B5EF4-FFF2-40B4-BE49-F238E27FC236}">
                <a16:creationId xmlns:a16="http://schemas.microsoft.com/office/drawing/2014/main" id="{0AB39B71-E343-4E51-A1B5-E5DF009640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9786" y="-123097"/>
            <a:ext cx="4912214" cy="3673482"/>
          </a:xfrm>
          <a:prstGeom prst="rect">
            <a:avLst/>
          </a:prstGeom>
        </p:spPr>
      </p:pic>
      <p:pic>
        <p:nvPicPr>
          <p:cNvPr id="9" name="Picture 8">
            <a:extLst>
              <a:ext uri="{FF2B5EF4-FFF2-40B4-BE49-F238E27FC236}">
                <a16:creationId xmlns:a16="http://schemas.microsoft.com/office/drawing/2014/main" id="{5A1984A1-E125-4F7C-AAFF-01F3CA9460BA}"/>
              </a:ext>
            </a:extLst>
          </p:cNvPr>
          <p:cNvPicPr>
            <a:picLocks noChangeAspect="1"/>
          </p:cNvPicPr>
          <p:nvPr/>
        </p:nvPicPr>
        <p:blipFill>
          <a:blip r:embed="rId4"/>
          <a:stretch>
            <a:fillRect/>
          </a:stretch>
        </p:blipFill>
        <p:spPr>
          <a:xfrm>
            <a:off x="4225245" y="2414601"/>
            <a:ext cx="555719" cy="799692"/>
          </a:xfrm>
          <a:prstGeom prst="rect">
            <a:avLst/>
          </a:prstGeom>
        </p:spPr>
      </p:pic>
      <p:sp>
        <p:nvSpPr>
          <p:cNvPr id="2" name="TextBox 1">
            <a:extLst>
              <a:ext uri="{FF2B5EF4-FFF2-40B4-BE49-F238E27FC236}">
                <a16:creationId xmlns:a16="http://schemas.microsoft.com/office/drawing/2014/main" id="{900A5CB8-EED8-412E-A2E0-B15B7DCB16C6}"/>
              </a:ext>
            </a:extLst>
          </p:cNvPr>
          <p:cNvSpPr txBox="1"/>
          <p:nvPr/>
        </p:nvSpPr>
        <p:spPr>
          <a:xfrm>
            <a:off x="9944100" y="5969000"/>
            <a:ext cx="1587807" cy="400110"/>
          </a:xfrm>
          <a:prstGeom prst="rect">
            <a:avLst/>
          </a:prstGeom>
          <a:noFill/>
        </p:spPr>
        <p:txBody>
          <a:bodyPr wrap="none" rtlCol="0">
            <a:spAutoFit/>
          </a:bodyPr>
          <a:lstStyle/>
          <a:p>
            <a:r>
              <a:rPr lang="en-US" sz="2000" b="1" dirty="0"/>
              <a:t>INI1 negative</a:t>
            </a:r>
          </a:p>
        </p:txBody>
      </p:sp>
    </p:spTree>
    <p:extLst>
      <p:ext uri="{BB962C8B-B14F-4D97-AF65-F5344CB8AC3E}">
        <p14:creationId xmlns:p14="http://schemas.microsoft.com/office/powerpoint/2010/main" val="9250916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1">
            <a:extLst>
              <a:ext uri="{FF2B5EF4-FFF2-40B4-BE49-F238E27FC236}">
                <a16:creationId xmlns:a16="http://schemas.microsoft.com/office/drawing/2014/main" id="{8D707965-CB12-42A5-8FF3-F1585A9889DE}"/>
              </a:ext>
            </a:extLst>
          </p:cNvPr>
          <p:cNvSpPr>
            <a:spLocks noGrp="1"/>
          </p:cNvSpPr>
          <p:nvPr>
            <p:ph type="body" sz="quarter" idx="12"/>
          </p:nvPr>
        </p:nvSpPr>
        <p:spPr bwMode="auto">
          <a:xfrm>
            <a:off x="9742488" y="6223000"/>
            <a:ext cx="44884" cy="15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marL="0" indent="0">
              <a:spcBef>
                <a:spcPct val="0"/>
              </a:spcBef>
            </a:pPr>
            <a:endParaRPr lang="en-US" alt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A454FF9-CB89-4C0B-93F9-E930EE96752A}"/>
              </a:ext>
            </a:extLst>
          </p:cNvPr>
          <p:cNvSpPr>
            <a:spLocks noGrp="1"/>
          </p:cNvSpPr>
          <p:nvPr>
            <p:ph type="title"/>
          </p:nvPr>
        </p:nvSpPr>
        <p:spPr>
          <a:xfrm>
            <a:off x="2057400" y="228600"/>
            <a:ext cx="8229600" cy="787400"/>
          </a:xfrm>
        </p:spPr>
        <p:txBody>
          <a:bodyPr/>
          <a:lstStyle/>
          <a:p>
            <a:pPr algn="ctr" fontAlgn="auto">
              <a:spcAft>
                <a:spcPts val="0"/>
              </a:spcAft>
              <a:defRPr/>
            </a:pPr>
            <a:r>
              <a:rPr lang="en-US" sz="2800" dirty="0">
                <a:latin typeface="+mn-lt"/>
              </a:rPr>
              <a:t>Malignant </a:t>
            </a:r>
            <a:r>
              <a:rPr lang="en-US" sz="2800" dirty="0" err="1">
                <a:latin typeface="+mn-lt"/>
              </a:rPr>
              <a:t>Rhaboid</a:t>
            </a:r>
            <a:r>
              <a:rPr lang="en-US" sz="2800" dirty="0">
                <a:latin typeface="+mn-lt"/>
              </a:rPr>
              <a:t> Tumor (MRT)</a:t>
            </a:r>
          </a:p>
        </p:txBody>
      </p:sp>
      <p:sp>
        <p:nvSpPr>
          <p:cNvPr id="4" name="Rectangle 3">
            <a:extLst>
              <a:ext uri="{FF2B5EF4-FFF2-40B4-BE49-F238E27FC236}">
                <a16:creationId xmlns:a16="http://schemas.microsoft.com/office/drawing/2014/main" id="{E5A9B887-23D8-42B7-9EDA-07065F6AF641}"/>
              </a:ext>
            </a:extLst>
          </p:cNvPr>
          <p:cNvSpPr/>
          <p:nvPr/>
        </p:nvSpPr>
        <p:spPr>
          <a:xfrm>
            <a:off x="1047750" y="962026"/>
            <a:ext cx="6477000" cy="2917825"/>
          </a:xfrm>
          <a:prstGeom prst="rect">
            <a:avLst/>
          </a:prstGeom>
        </p:spPr>
        <p:txBody>
          <a:bodyPr>
            <a:spAutoFit/>
          </a:bodyPr>
          <a:lstStyle/>
          <a:p>
            <a:pPr marL="342900" indent="-342900" eaLnBrk="1" fontAlgn="auto" hangingPunct="1">
              <a:lnSpc>
                <a:spcPct val="60000"/>
              </a:lnSpc>
              <a:spcBef>
                <a:spcPts val="0"/>
              </a:spcBef>
              <a:spcAft>
                <a:spcPts val="0"/>
              </a:spcAft>
              <a:buFont typeface="Arial"/>
              <a:buChar char="•"/>
              <a:defRPr/>
            </a:pPr>
            <a:r>
              <a:rPr lang="en-US" sz="2400" dirty="0">
                <a:latin typeface="+mn-lt"/>
              </a:rPr>
              <a:t>136 patients (3.7%)</a:t>
            </a:r>
          </a:p>
          <a:p>
            <a:pPr marL="342900" indent="-342900" eaLnBrk="1" fontAlgn="auto" hangingPunct="1">
              <a:lnSpc>
                <a:spcPct val="60000"/>
              </a:lnSpc>
              <a:spcBef>
                <a:spcPts val="0"/>
              </a:spcBef>
              <a:spcAft>
                <a:spcPts val="0"/>
              </a:spcAft>
              <a:buFont typeface="Arial"/>
              <a:buChar char="•"/>
              <a:defRPr/>
            </a:pPr>
            <a:endParaRPr lang="en-US" sz="1500" dirty="0">
              <a:latin typeface="+mn-lt"/>
            </a:endParaRPr>
          </a:p>
          <a:p>
            <a:pPr lvl="2" eaLnBrk="1" fontAlgn="auto" hangingPunct="1">
              <a:lnSpc>
                <a:spcPct val="60000"/>
              </a:lnSpc>
              <a:spcBef>
                <a:spcPts val="0"/>
              </a:spcBef>
              <a:spcAft>
                <a:spcPts val="0"/>
              </a:spcAft>
              <a:defRPr/>
            </a:pPr>
            <a:endParaRPr lang="en-US" sz="2400" dirty="0">
              <a:latin typeface="+mn-lt"/>
            </a:endParaRPr>
          </a:p>
          <a:p>
            <a:pPr marL="342900" indent="-342900" eaLnBrk="1" fontAlgn="auto" hangingPunct="1">
              <a:lnSpc>
                <a:spcPct val="50000"/>
              </a:lnSpc>
              <a:spcBef>
                <a:spcPts val="0"/>
              </a:spcBef>
              <a:spcAft>
                <a:spcPts val="0"/>
              </a:spcAft>
              <a:buFont typeface="Arial"/>
              <a:buChar char="•"/>
              <a:defRPr/>
            </a:pPr>
            <a:r>
              <a:rPr lang="en-US" sz="2400" dirty="0">
                <a:latin typeface="+mn-lt"/>
              </a:rPr>
              <a:t>65 (48%) 		71 (52% )</a:t>
            </a:r>
          </a:p>
          <a:p>
            <a:pPr marL="342900" indent="-342900" eaLnBrk="1" fontAlgn="auto" hangingPunct="1">
              <a:lnSpc>
                <a:spcPct val="60000"/>
              </a:lnSpc>
              <a:spcBef>
                <a:spcPts val="0"/>
              </a:spcBef>
              <a:spcAft>
                <a:spcPts val="0"/>
              </a:spcAft>
              <a:buFont typeface="Arial"/>
              <a:buChar char="•"/>
              <a:defRPr/>
            </a:pPr>
            <a:endParaRPr lang="en-US" sz="1500" dirty="0">
              <a:latin typeface="+mn-lt"/>
            </a:endParaRPr>
          </a:p>
          <a:p>
            <a:pPr marL="342900" indent="-342900" eaLnBrk="1" fontAlgn="auto" hangingPunct="1">
              <a:lnSpc>
                <a:spcPct val="60000"/>
              </a:lnSpc>
              <a:spcBef>
                <a:spcPts val="0"/>
              </a:spcBef>
              <a:spcAft>
                <a:spcPts val="0"/>
              </a:spcAft>
              <a:buFont typeface="Arial"/>
              <a:buChar char="•"/>
              <a:defRPr/>
            </a:pPr>
            <a:endParaRPr lang="en-US" sz="2400" dirty="0">
              <a:latin typeface="+mn-lt"/>
            </a:endParaRPr>
          </a:p>
          <a:p>
            <a:pPr marL="342900" indent="-342900" eaLnBrk="1" fontAlgn="auto" hangingPunct="1">
              <a:lnSpc>
                <a:spcPct val="50000"/>
              </a:lnSpc>
              <a:spcBef>
                <a:spcPts val="0"/>
              </a:spcBef>
              <a:spcAft>
                <a:spcPts val="0"/>
              </a:spcAft>
              <a:buFont typeface="Arial"/>
              <a:buChar char="•"/>
              <a:defRPr/>
            </a:pPr>
            <a:r>
              <a:rPr lang="en-US" sz="2400" dirty="0">
                <a:latin typeface="+mn-lt"/>
              </a:rPr>
              <a:t>Mean Age at Presentation: 19.8 months, </a:t>
            </a:r>
          </a:p>
          <a:p>
            <a:pPr eaLnBrk="1" fontAlgn="auto" hangingPunct="1">
              <a:lnSpc>
                <a:spcPct val="80000"/>
              </a:lnSpc>
              <a:spcBef>
                <a:spcPts val="0"/>
              </a:spcBef>
              <a:spcAft>
                <a:spcPts val="0"/>
              </a:spcAft>
              <a:defRPr/>
            </a:pPr>
            <a:r>
              <a:rPr lang="en-US" sz="2400" dirty="0">
                <a:latin typeface="+mn-lt"/>
              </a:rPr>
              <a:t>	(</a:t>
            </a:r>
            <a:r>
              <a:rPr lang="en-US" sz="2400" i="1" dirty="0">
                <a:latin typeface="+mn-lt"/>
              </a:rPr>
              <a:t>median 10.8 </a:t>
            </a:r>
            <a:r>
              <a:rPr lang="en-US" sz="2400" i="1" dirty="0" err="1">
                <a:latin typeface="+mn-lt"/>
              </a:rPr>
              <a:t>mos</a:t>
            </a:r>
            <a:r>
              <a:rPr lang="en-US" sz="2400" i="1" dirty="0">
                <a:latin typeface="+mn-lt"/>
              </a:rPr>
              <a:t>,  range 177 </a:t>
            </a:r>
            <a:r>
              <a:rPr lang="en-US" sz="2400" i="1" dirty="0" err="1">
                <a:latin typeface="+mn-lt"/>
              </a:rPr>
              <a:t>mos</a:t>
            </a:r>
            <a:r>
              <a:rPr lang="en-US" sz="2400" i="1" dirty="0">
                <a:latin typeface="+mn-lt"/>
              </a:rPr>
              <a:t> </a:t>
            </a:r>
            <a:r>
              <a:rPr lang="en-US" sz="2400" dirty="0">
                <a:latin typeface="+mn-lt"/>
              </a:rPr>
              <a:t>)</a:t>
            </a:r>
          </a:p>
          <a:p>
            <a:pPr eaLnBrk="1" fontAlgn="auto" hangingPunct="1">
              <a:lnSpc>
                <a:spcPct val="80000"/>
              </a:lnSpc>
              <a:spcBef>
                <a:spcPts val="0"/>
              </a:spcBef>
              <a:spcAft>
                <a:spcPts val="0"/>
              </a:spcAft>
              <a:defRPr/>
            </a:pPr>
            <a:endParaRPr lang="en-US" sz="1500" dirty="0">
              <a:latin typeface="+mn-lt"/>
            </a:endParaRPr>
          </a:p>
          <a:p>
            <a:pPr marL="800100" lvl="1" indent="-342900" eaLnBrk="1" fontAlgn="auto" hangingPunct="1">
              <a:lnSpc>
                <a:spcPct val="80000"/>
              </a:lnSpc>
              <a:spcBef>
                <a:spcPts val="0"/>
              </a:spcBef>
              <a:spcAft>
                <a:spcPts val="0"/>
              </a:spcAft>
              <a:buFont typeface="Arial"/>
              <a:buChar char="•"/>
              <a:defRPr/>
            </a:pPr>
            <a:r>
              <a:rPr lang="en-US" sz="2000" dirty="0">
                <a:latin typeface="Calibri" charset="0"/>
                <a:ea typeface="ＭＳ Ｐゴシック" charset="0"/>
                <a:cs typeface="ＭＳ Ｐゴシック" charset="0"/>
              </a:rPr>
              <a:t>42.3% 	Extra-renal</a:t>
            </a:r>
          </a:p>
          <a:p>
            <a:pPr marL="800100" lvl="1" indent="-342900" eaLnBrk="1" fontAlgn="auto" hangingPunct="1">
              <a:lnSpc>
                <a:spcPct val="80000"/>
              </a:lnSpc>
              <a:spcBef>
                <a:spcPts val="0"/>
              </a:spcBef>
              <a:spcAft>
                <a:spcPts val="0"/>
              </a:spcAft>
              <a:buFont typeface="Arial"/>
              <a:buChar char="•"/>
              <a:defRPr/>
            </a:pPr>
            <a:r>
              <a:rPr lang="en-US" sz="2000" dirty="0">
                <a:latin typeface="Calibri" charset="0"/>
                <a:ea typeface="ＭＳ Ｐゴシック" charset="0"/>
                <a:cs typeface="ＭＳ Ｐゴシック" charset="0"/>
              </a:rPr>
              <a:t>52.3% 	Renal primary</a:t>
            </a:r>
          </a:p>
          <a:p>
            <a:pPr marL="800100" lvl="1" indent="-342900" eaLnBrk="1" fontAlgn="auto" hangingPunct="1">
              <a:lnSpc>
                <a:spcPct val="80000"/>
              </a:lnSpc>
              <a:spcBef>
                <a:spcPts val="0"/>
              </a:spcBef>
              <a:spcAft>
                <a:spcPts val="0"/>
              </a:spcAft>
              <a:buFont typeface="Arial"/>
              <a:buChar char="•"/>
              <a:defRPr/>
            </a:pPr>
            <a:r>
              <a:rPr lang="en-US" sz="2000" dirty="0">
                <a:latin typeface="Calibri" charset="0"/>
                <a:ea typeface="ＭＳ Ｐゴシック" charset="0"/>
                <a:cs typeface="ＭＳ Ｐゴシック" charset="0"/>
              </a:rPr>
              <a:t>5.4%	Indeterminate primary</a:t>
            </a:r>
          </a:p>
          <a:p>
            <a:pPr eaLnBrk="1" fontAlgn="auto" hangingPunct="1">
              <a:lnSpc>
                <a:spcPct val="80000"/>
              </a:lnSpc>
              <a:spcBef>
                <a:spcPts val="0"/>
              </a:spcBef>
              <a:spcAft>
                <a:spcPts val="0"/>
              </a:spcAft>
              <a:defRPr/>
            </a:pPr>
            <a:endParaRPr lang="en-US" sz="2400" dirty="0">
              <a:latin typeface="+mn-lt"/>
            </a:endParaRPr>
          </a:p>
        </p:txBody>
      </p:sp>
      <p:sp>
        <p:nvSpPr>
          <p:cNvPr id="7174" name="TextBox 5">
            <a:extLst>
              <a:ext uri="{FF2B5EF4-FFF2-40B4-BE49-F238E27FC236}">
                <a16:creationId xmlns:a16="http://schemas.microsoft.com/office/drawing/2014/main" id="{39C1DC1A-1CB3-44C0-BEE5-1C52DE1339AF}"/>
              </a:ext>
            </a:extLst>
          </p:cNvPr>
          <p:cNvSpPr txBox="1">
            <a:spLocks noChangeArrowheads="1"/>
          </p:cNvSpPr>
          <p:nvPr/>
        </p:nvSpPr>
        <p:spPr bwMode="auto">
          <a:xfrm>
            <a:off x="7953375" y="2709152"/>
            <a:ext cx="2514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US" altLang="en-US" sz="2000" dirty="0"/>
              <a:t>Analysis of tumor and germline INI1 status ongoing</a:t>
            </a:r>
          </a:p>
        </p:txBody>
      </p:sp>
      <p:graphicFrame>
        <p:nvGraphicFramePr>
          <p:cNvPr id="7170" name="Chart 6">
            <a:extLst>
              <a:ext uri="{FF2B5EF4-FFF2-40B4-BE49-F238E27FC236}">
                <a16:creationId xmlns:a16="http://schemas.microsoft.com/office/drawing/2014/main" id="{2CFD0EFD-B113-4210-ACE7-C4B032851ED6}"/>
              </a:ext>
            </a:extLst>
          </p:cNvPr>
          <p:cNvGraphicFramePr>
            <a:graphicFrameLocks/>
          </p:cNvGraphicFramePr>
          <p:nvPr/>
        </p:nvGraphicFramePr>
        <p:xfrm>
          <a:off x="8610600" y="685800"/>
          <a:ext cx="2057400" cy="1955800"/>
        </p:xfrm>
        <a:graphic>
          <a:graphicData uri="http://schemas.openxmlformats.org/presentationml/2006/ole">
            <mc:AlternateContent xmlns:mc="http://schemas.openxmlformats.org/markup-compatibility/2006">
              <mc:Choice xmlns:v="urn:schemas-microsoft-com:vml" Requires="v">
                <p:oleObj spid="_x0000_s7175" name="Worksheet" r:id="rId4" imgW="1853031" imgH="1779885" progId="Excel.Sheet.8">
                  <p:embed/>
                </p:oleObj>
              </mc:Choice>
              <mc:Fallback>
                <p:oleObj name="Worksheet" r:id="rId4" imgW="1853031" imgH="1779885" progId="Excel.Sheet.8">
                  <p:embed/>
                  <p:pic>
                    <p:nvPicPr>
                      <p:cNvPr id="7170" name="Chart 6">
                        <a:extLst>
                          <a:ext uri="{FF2B5EF4-FFF2-40B4-BE49-F238E27FC236}">
                            <a16:creationId xmlns:a16="http://schemas.microsoft.com/office/drawing/2014/main" id="{2CFD0EFD-B113-4210-ACE7-C4B032851ED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685800"/>
                        <a:ext cx="20574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Chart 8">
            <a:extLst>
              <a:ext uri="{FF2B5EF4-FFF2-40B4-BE49-F238E27FC236}">
                <a16:creationId xmlns:a16="http://schemas.microsoft.com/office/drawing/2014/main" id="{DD4C4ACA-F19B-44AB-970A-3D2903D3BF79}"/>
              </a:ext>
            </a:extLst>
          </p:cNvPr>
          <p:cNvGraphicFramePr>
            <a:graphicFrameLocks/>
          </p:cNvGraphicFramePr>
          <p:nvPr>
            <p:extLst>
              <p:ext uri="{D42A27DB-BD31-4B8C-83A1-F6EECF244321}">
                <p14:modId xmlns:p14="http://schemas.microsoft.com/office/powerpoint/2010/main" val="1589663438"/>
              </p:ext>
            </p:extLst>
          </p:nvPr>
        </p:nvGraphicFramePr>
        <p:xfrm>
          <a:off x="1885950" y="3879853"/>
          <a:ext cx="4724400" cy="2438400"/>
        </p:xfrm>
        <a:graphic>
          <a:graphicData uri="http://schemas.openxmlformats.org/drawingml/2006/chart">
            <c:chart xmlns:c="http://schemas.openxmlformats.org/drawingml/2006/chart" xmlns:r="http://schemas.openxmlformats.org/officeDocument/2006/relationships" r:id="rId6"/>
          </a:graphicData>
        </a:graphic>
      </p:graphicFrame>
      <p:sp>
        <p:nvSpPr>
          <p:cNvPr id="7177" name="TextBox 1">
            <a:extLst>
              <a:ext uri="{FF2B5EF4-FFF2-40B4-BE49-F238E27FC236}">
                <a16:creationId xmlns:a16="http://schemas.microsoft.com/office/drawing/2014/main" id="{3B6F0324-5173-42FA-9004-9E886869A365}"/>
              </a:ext>
            </a:extLst>
          </p:cNvPr>
          <p:cNvSpPr txBox="1">
            <a:spLocks noChangeArrowheads="1"/>
          </p:cNvSpPr>
          <p:nvPr/>
        </p:nvSpPr>
        <p:spPr bwMode="auto">
          <a:xfrm>
            <a:off x="2209800" y="4800600"/>
            <a:ext cx="38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 </a:t>
            </a:r>
            <a:r>
              <a:rPr lang="en-US" altLang="en-US" sz="1500"/>
              <a:t>%</a:t>
            </a:r>
            <a:r>
              <a:rPr lang="en-US" altLang="en-US"/>
              <a:t> </a:t>
            </a:r>
          </a:p>
        </p:txBody>
      </p:sp>
      <p:pic>
        <p:nvPicPr>
          <p:cNvPr id="7178" name="Picture 4" descr="File:Mars symbol.svg">
            <a:hlinkClick r:id="" action="ppaction://hlinkfile"/>
            <a:extLst>
              <a:ext uri="{FF2B5EF4-FFF2-40B4-BE49-F238E27FC236}">
                <a16:creationId xmlns:a16="http://schemas.microsoft.com/office/drawing/2014/main" id="{F2D4DEA0-CF7E-423A-932E-460C3567E5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3675" y="1371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 descr="File:Venus symbol.svg">
            <a:hlinkClick r:id="" action="ppaction://hlinkfile"/>
            <a:extLst>
              <a:ext uri="{FF2B5EF4-FFF2-40B4-BE49-F238E27FC236}">
                <a16:creationId xmlns:a16="http://schemas.microsoft.com/office/drawing/2014/main" id="{8236449C-E94F-48F0-AF96-CB855191A8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9212" y="1450181"/>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FA951F1-9B59-4816-BA5E-530DAD365AC5}"/>
              </a:ext>
            </a:extLst>
          </p:cNvPr>
          <p:cNvSpPr txBox="1">
            <a:spLocks noChangeArrowheads="1"/>
          </p:cNvSpPr>
          <p:nvPr/>
        </p:nvSpPr>
        <p:spPr bwMode="auto">
          <a:xfrm>
            <a:off x="8686800" y="685801"/>
            <a:ext cx="38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200" b="1"/>
              <a:t>RT</a:t>
            </a:r>
          </a:p>
        </p:txBody>
      </p:sp>
      <p:cxnSp>
        <p:nvCxnSpPr>
          <p:cNvPr id="14" name="Straight Connector 13">
            <a:extLst>
              <a:ext uri="{FF2B5EF4-FFF2-40B4-BE49-F238E27FC236}">
                <a16:creationId xmlns:a16="http://schemas.microsoft.com/office/drawing/2014/main" id="{D2C7B281-52E7-4046-9C66-6822706D5557}"/>
              </a:ext>
            </a:extLst>
          </p:cNvPr>
          <p:cNvCxnSpPr>
            <a:cxnSpLocks noChangeShapeType="1"/>
            <a:stCxn id="12" idx="2"/>
          </p:cNvCxnSpPr>
          <p:nvPr/>
        </p:nvCxnSpPr>
        <p:spPr bwMode="auto">
          <a:xfrm>
            <a:off x="8877300" y="962026"/>
            <a:ext cx="190500" cy="257175"/>
          </a:xfrm>
          <a:prstGeom prst="line">
            <a:avLst/>
          </a:prstGeom>
          <a:noFill/>
          <a:ln w="25400">
            <a:solidFill>
              <a:srgbClr val="262626"/>
            </a:solidFill>
            <a:round/>
            <a:headEnd/>
            <a:tailEnd/>
          </a:ln>
          <a:effectLst>
            <a:outerShdw blurRad="63500" dist="20000" dir="5400000" rotWithShape="0">
              <a:srgbClr val="000000">
                <a:alpha val="37999"/>
              </a:srgbClr>
            </a:outerShdw>
          </a:effectLst>
        </p:spPr>
      </p:cxnSp>
      <p:sp>
        <p:nvSpPr>
          <p:cNvPr id="16" name="TextBox 15">
            <a:extLst>
              <a:ext uri="{FF2B5EF4-FFF2-40B4-BE49-F238E27FC236}">
                <a16:creationId xmlns:a16="http://schemas.microsoft.com/office/drawing/2014/main" id="{C52549EA-4247-4E53-AD0C-B26DE561B4AB}"/>
              </a:ext>
            </a:extLst>
          </p:cNvPr>
          <p:cNvSpPr txBox="1">
            <a:spLocks noChangeArrowheads="1"/>
          </p:cNvSpPr>
          <p:nvPr/>
        </p:nvSpPr>
        <p:spPr bwMode="auto">
          <a:xfrm>
            <a:off x="3181350" y="3679826"/>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b="1" dirty="0"/>
              <a:t>Stage Distribution </a:t>
            </a:r>
          </a:p>
        </p:txBody>
      </p:sp>
      <p:pic>
        <p:nvPicPr>
          <p:cNvPr id="6158" name="Picture 15" descr="C:\Users\hmb32\AppData\Local\Microsoft\Windows\Temporary Internet Files\Content.Outlook\L3ZUOU3T\Rhabdoid micro -1.jpg">
            <a:extLst>
              <a:ext uri="{FF2B5EF4-FFF2-40B4-BE49-F238E27FC236}">
                <a16:creationId xmlns:a16="http://schemas.microsoft.com/office/drawing/2014/main" id="{1175AA3E-AC9B-4E12-A273-C40BEE113B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0475" y="3734677"/>
            <a:ext cx="3200400" cy="2131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A2893E-0B8E-4121-BA56-549C15FB8ADF}"/>
              </a:ext>
            </a:extLst>
          </p:cNvPr>
          <p:cNvSpPr txBox="1"/>
          <p:nvPr/>
        </p:nvSpPr>
        <p:spPr>
          <a:xfrm>
            <a:off x="352540" y="5960125"/>
            <a:ext cx="1443642" cy="661011"/>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5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8"/>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71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177" grpId="0"/>
      <p:bldP spid="12" grpId="0"/>
      <p:bldP spid="1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3BB52-38F4-4FB1-A6C7-C5418EE283B7}"/>
              </a:ext>
            </a:extLst>
          </p:cNvPr>
          <p:cNvSpPr>
            <a:spLocks noGrp="1"/>
          </p:cNvSpPr>
          <p:nvPr>
            <p:ph type="title"/>
          </p:nvPr>
        </p:nvSpPr>
        <p:spPr>
          <a:xfrm>
            <a:off x="277091" y="365125"/>
            <a:ext cx="6136409" cy="688975"/>
          </a:xfrm>
        </p:spPr>
        <p:txBody>
          <a:bodyPr wrap="square" anchor="ctr">
            <a:normAutofit fontScale="90000"/>
          </a:bodyPr>
          <a:lstStyle/>
          <a:p>
            <a:pPr algn="ctr"/>
            <a:r>
              <a:rPr lang="en-US" b="0" dirty="0"/>
              <a:t>Malignant Rhabdoid Tumor</a:t>
            </a:r>
          </a:p>
        </p:txBody>
      </p:sp>
      <p:pic>
        <p:nvPicPr>
          <p:cNvPr id="5" name="Picture 4">
            <a:extLst>
              <a:ext uri="{FF2B5EF4-FFF2-40B4-BE49-F238E27FC236}">
                <a16:creationId xmlns:a16="http://schemas.microsoft.com/office/drawing/2014/main" id="{3396DF05-09DE-43E2-B7FC-3F5AC529A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291" y="2054290"/>
            <a:ext cx="5742709" cy="4249607"/>
          </a:xfrm>
          <a:prstGeom prst="rect">
            <a:avLst/>
          </a:prstGeom>
          <a:noFill/>
        </p:spPr>
      </p:pic>
      <p:sp>
        <p:nvSpPr>
          <p:cNvPr id="3" name="Content Placeholder 2">
            <a:extLst>
              <a:ext uri="{FF2B5EF4-FFF2-40B4-BE49-F238E27FC236}">
                <a16:creationId xmlns:a16="http://schemas.microsoft.com/office/drawing/2014/main" id="{CED04AA8-6615-4C46-8F33-03554FA44DF9}"/>
              </a:ext>
            </a:extLst>
          </p:cNvPr>
          <p:cNvSpPr>
            <a:spLocks noGrp="1"/>
          </p:cNvSpPr>
          <p:nvPr>
            <p:ph sz="half" idx="2"/>
          </p:nvPr>
        </p:nvSpPr>
        <p:spPr>
          <a:xfrm>
            <a:off x="6540500" y="812800"/>
            <a:ext cx="5374408" cy="5364163"/>
          </a:xfrm>
        </p:spPr>
        <p:txBody>
          <a:bodyPr wrap="square" anchor="t">
            <a:normAutofit fontScale="92500" lnSpcReduction="20000"/>
          </a:bodyPr>
          <a:lstStyle/>
          <a:p>
            <a:r>
              <a:rPr lang="en-US" sz="2400" dirty="0"/>
              <a:t>Treated on High Risk Renal Tumor Protocol AREN0321</a:t>
            </a:r>
          </a:p>
          <a:p>
            <a:r>
              <a:rPr lang="en-US" sz="2400" dirty="0"/>
              <a:t>Window with vincristine/irinotecan showed lack of efficacy</a:t>
            </a:r>
          </a:p>
          <a:p>
            <a:r>
              <a:rPr lang="en-US" sz="2400" dirty="0"/>
              <a:t>Patients were treated with Regimen UH-1 with VDC/</a:t>
            </a:r>
            <a:r>
              <a:rPr lang="en-US" sz="2400" dirty="0" err="1"/>
              <a:t>CCyE</a:t>
            </a:r>
            <a:endParaRPr lang="en-US" sz="2400" dirty="0"/>
          </a:p>
          <a:p>
            <a:pPr lvl="1"/>
            <a:r>
              <a:rPr lang="en-US" dirty="0"/>
              <a:t>Vincristine, doxorubicin, cyclophosphamide, </a:t>
            </a:r>
            <a:r>
              <a:rPr lang="en-US" dirty="0" err="1"/>
              <a:t>carboplatinum</a:t>
            </a:r>
            <a:r>
              <a:rPr lang="en-US" dirty="0"/>
              <a:t> and etoposide</a:t>
            </a:r>
          </a:p>
          <a:p>
            <a:pPr lvl="1"/>
            <a:r>
              <a:rPr lang="en-US" dirty="0"/>
              <a:t>Significant toxicity – doses reduced and XRT delayed in regimen UH-2</a:t>
            </a:r>
          </a:p>
          <a:p>
            <a:pPr lvl="1"/>
            <a:r>
              <a:rPr lang="en-US" dirty="0"/>
              <a:t>Outcomes poor, particularly in higher stages</a:t>
            </a:r>
          </a:p>
          <a:p>
            <a:pPr marL="0" indent="0">
              <a:buNone/>
            </a:pPr>
            <a:endParaRPr lang="en-US" sz="2400" dirty="0"/>
          </a:p>
          <a:p>
            <a:r>
              <a:rPr lang="en-US" sz="2400" dirty="0"/>
              <a:t>Many novel agents under investigation</a:t>
            </a:r>
          </a:p>
          <a:p>
            <a:pPr lvl="1"/>
            <a:r>
              <a:rPr lang="en-US" dirty="0"/>
              <a:t>EZH2 inhibitors (</a:t>
            </a:r>
            <a:r>
              <a:rPr lang="en-US" dirty="0" err="1"/>
              <a:t>tazemetostat</a:t>
            </a:r>
            <a:r>
              <a:rPr lang="en-US" dirty="0"/>
              <a:t>)</a:t>
            </a:r>
          </a:p>
          <a:p>
            <a:pPr lvl="1"/>
            <a:r>
              <a:rPr lang="en-US" dirty="0"/>
              <a:t>Immunotherapy (PDL -1 inhibitors)</a:t>
            </a:r>
          </a:p>
          <a:p>
            <a:pPr lvl="1"/>
            <a:endParaRPr lang="en-US" sz="1500" dirty="0"/>
          </a:p>
        </p:txBody>
      </p:sp>
    </p:spTree>
    <p:extLst>
      <p:ext uri="{BB962C8B-B14F-4D97-AF65-F5344CB8AC3E}">
        <p14:creationId xmlns:p14="http://schemas.microsoft.com/office/powerpoint/2010/main" val="41112191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1013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CA56-F9C0-4D07-BE5C-527A61FDB680}"/>
              </a:ext>
            </a:extLst>
          </p:cNvPr>
          <p:cNvSpPr>
            <a:spLocks noGrp="1"/>
          </p:cNvSpPr>
          <p:nvPr>
            <p:ph type="title"/>
          </p:nvPr>
        </p:nvSpPr>
        <p:spPr/>
        <p:txBody>
          <a:bodyPr/>
          <a:lstStyle/>
          <a:p>
            <a:pPr algn="ctr"/>
            <a:r>
              <a:rPr lang="en-US" dirty="0"/>
              <a:t>Congenital </a:t>
            </a:r>
            <a:r>
              <a:rPr lang="en-US" dirty="0" err="1"/>
              <a:t>Mesoblastic</a:t>
            </a:r>
            <a:r>
              <a:rPr lang="en-US" dirty="0"/>
              <a:t> Nephroma</a:t>
            </a:r>
          </a:p>
        </p:txBody>
      </p:sp>
      <p:sp>
        <p:nvSpPr>
          <p:cNvPr id="3" name="Content Placeholder 2">
            <a:extLst>
              <a:ext uri="{FF2B5EF4-FFF2-40B4-BE49-F238E27FC236}">
                <a16:creationId xmlns:a16="http://schemas.microsoft.com/office/drawing/2014/main" id="{68D1848F-BC5D-49E7-B680-5827CF94CF31}"/>
              </a:ext>
            </a:extLst>
          </p:cNvPr>
          <p:cNvSpPr>
            <a:spLocks noGrp="1"/>
          </p:cNvSpPr>
          <p:nvPr>
            <p:ph idx="1"/>
          </p:nvPr>
        </p:nvSpPr>
        <p:spPr/>
        <p:txBody>
          <a:bodyPr/>
          <a:lstStyle/>
          <a:p>
            <a:pPr marL="914400" indent="-914400">
              <a:buFont typeface="+mj-lt"/>
              <a:buAutoNum type="arabicPeriod"/>
            </a:pPr>
            <a:r>
              <a:rPr lang="en-US" altLang="en-US" sz="4800" dirty="0"/>
              <a:t>Basic Science and Pathophysiology</a:t>
            </a:r>
          </a:p>
          <a:p>
            <a:pPr marL="914400" indent="-914400">
              <a:buFont typeface="+mj-lt"/>
              <a:buAutoNum type="arabicPeriod"/>
            </a:pPr>
            <a:r>
              <a:rPr lang="en-US" altLang="en-US" sz="4800" dirty="0">
                <a:solidFill>
                  <a:schemeClr val="tx1"/>
                </a:solidFill>
              </a:rPr>
              <a:t>Epidemiology and Risk Assessment</a:t>
            </a:r>
          </a:p>
          <a:p>
            <a:pPr marL="914400" indent="-914400">
              <a:buFont typeface="+mj-lt"/>
              <a:buAutoNum type="arabicPeriod"/>
            </a:pPr>
            <a:r>
              <a:rPr lang="en-US" altLang="en-US" sz="4800" dirty="0">
                <a:solidFill>
                  <a:schemeClr val="tx1"/>
                </a:solidFill>
              </a:rPr>
              <a:t>Diagnosis</a:t>
            </a:r>
          </a:p>
          <a:p>
            <a:pPr marL="914400" indent="-914400">
              <a:buFont typeface="+mj-lt"/>
              <a:buAutoNum type="arabicPeriod"/>
            </a:pPr>
            <a:r>
              <a:rPr lang="en-US" altLang="en-US" sz="4800" dirty="0">
                <a:solidFill>
                  <a:schemeClr val="tx1"/>
                </a:solidFill>
              </a:rPr>
              <a:t>Management and Treatment</a:t>
            </a:r>
          </a:p>
          <a:p>
            <a:endParaRPr lang="en-US" dirty="0"/>
          </a:p>
        </p:txBody>
      </p:sp>
    </p:spTree>
    <p:extLst>
      <p:ext uri="{BB962C8B-B14F-4D97-AF65-F5344CB8AC3E}">
        <p14:creationId xmlns:p14="http://schemas.microsoft.com/office/powerpoint/2010/main" val="33158638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BDBE5EA0-B915-F940-BD47-39F7C8957FAD}"/>
              </a:ext>
            </a:extLst>
          </p:cNvPr>
          <p:cNvSpPr>
            <a:spLocks noGrp="1"/>
          </p:cNvSpPr>
          <p:nvPr>
            <p:ph type="title"/>
          </p:nvPr>
        </p:nvSpPr>
        <p:spPr>
          <a:xfrm>
            <a:off x="721895" y="308812"/>
            <a:ext cx="8550442" cy="1143000"/>
          </a:xfrm>
        </p:spPr>
        <p:txBody>
          <a:bodyPr vert="horz" lIns="91440" tIns="45720" rIns="91440" bIns="45720" rtlCol="0" anchor="ctr">
            <a:normAutofit/>
          </a:bodyPr>
          <a:lstStyle/>
          <a:p>
            <a:pPr algn="ctr"/>
            <a:r>
              <a:rPr lang="en-US" altLang="en-US" sz="3600" dirty="0"/>
              <a:t>Congenital </a:t>
            </a:r>
            <a:r>
              <a:rPr lang="en-US" altLang="en-US" sz="3600" dirty="0" err="1"/>
              <a:t>Mesoblastic</a:t>
            </a:r>
            <a:r>
              <a:rPr lang="en-US" altLang="en-US" sz="3600" dirty="0"/>
              <a:t> Nephroma</a:t>
            </a:r>
          </a:p>
        </p:txBody>
      </p:sp>
      <p:sp>
        <p:nvSpPr>
          <p:cNvPr id="88066" name="Content Placeholder 2">
            <a:extLst>
              <a:ext uri="{FF2B5EF4-FFF2-40B4-BE49-F238E27FC236}">
                <a16:creationId xmlns:a16="http://schemas.microsoft.com/office/drawing/2014/main" id="{09E79C4F-88D9-3843-8C7B-64518251B592}"/>
              </a:ext>
            </a:extLst>
          </p:cNvPr>
          <p:cNvSpPr>
            <a:spLocks noGrp="1"/>
          </p:cNvSpPr>
          <p:nvPr>
            <p:ph sz="half" idx="1"/>
          </p:nvPr>
        </p:nvSpPr>
        <p:spPr>
          <a:xfrm>
            <a:off x="962526" y="1451811"/>
            <a:ext cx="7143784" cy="5218495"/>
          </a:xfrm>
        </p:spPr>
        <p:txBody>
          <a:bodyPr/>
          <a:lstStyle/>
          <a:p>
            <a:r>
              <a:rPr lang="en-US" altLang="en-US" sz="2400" dirty="0"/>
              <a:t>Almost exclusively detected within the first year of life, most prevalent renal tumor in first 3 months of life, often detected prenatally</a:t>
            </a:r>
          </a:p>
          <a:p>
            <a:r>
              <a:rPr lang="en-US" altLang="en-US" sz="2400" dirty="0"/>
              <a:t>Clinical symptoms: hypertension and elevated concentrations of calcium and renin. </a:t>
            </a:r>
            <a:r>
              <a:rPr lang="en-US" altLang="en-US" sz="2400" dirty="0" err="1"/>
              <a:t>Hypercalemia</a:t>
            </a:r>
            <a:r>
              <a:rPr lang="en-US" altLang="en-US" sz="2400" dirty="0"/>
              <a:t> can continue after resection</a:t>
            </a:r>
          </a:p>
          <a:p>
            <a:r>
              <a:rPr lang="en-US" altLang="en-US" sz="2400" dirty="0"/>
              <a:t>Histology: classic and cellular and mixed subtypes</a:t>
            </a:r>
          </a:p>
          <a:p>
            <a:endParaRPr lang="en-US" altLang="en-US" sz="2400" dirty="0"/>
          </a:p>
          <a:p>
            <a:pPr lvl="1"/>
            <a:r>
              <a:rPr lang="en-US" altLang="en-US" dirty="0"/>
              <a:t>Cellular type associated with t12:15  (ETV6-NTRK3) - also found in infantile fibrosarcoma</a:t>
            </a:r>
          </a:p>
          <a:p>
            <a:pPr lvl="1"/>
            <a:endParaRPr lang="en-US" altLang="en-US" dirty="0"/>
          </a:p>
          <a:p>
            <a:pPr lvl="1"/>
            <a:r>
              <a:rPr lang="en-US" altLang="en-US" dirty="0"/>
              <a:t>EGFR internal tandem duplicates (ITD) and BRAF rearrangements can also be found</a:t>
            </a:r>
          </a:p>
        </p:txBody>
      </p:sp>
      <p:pic>
        <p:nvPicPr>
          <p:cNvPr id="88067" name="Content Placeholder 4" descr="Congmesonephroma.jpg">
            <a:extLst>
              <a:ext uri="{FF2B5EF4-FFF2-40B4-BE49-F238E27FC236}">
                <a16:creationId xmlns:a16="http://schemas.microsoft.com/office/drawing/2014/main" id="{8984EAC7-6DA7-5049-A630-0CF1C77144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6582" r="16582"/>
          <a:stretch>
            <a:fillRect/>
          </a:stretch>
        </p:blipFill>
        <p:spPr>
          <a:xfrm>
            <a:off x="8634437" y="1711022"/>
            <a:ext cx="3200400" cy="3586162"/>
          </a:xfrm>
        </p:spPr>
      </p:pic>
      <p:pic>
        <p:nvPicPr>
          <p:cNvPr id="2" name="Picture 1">
            <a:extLst>
              <a:ext uri="{FF2B5EF4-FFF2-40B4-BE49-F238E27FC236}">
                <a16:creationId xmlns:a16="http://schemas.microsoft.com/office/drawing/2014/main" id="{DA06100B-053B-4602-93EF-A0EBA6193264}"/>
              </a:ext>
            </a:extLst>
          </p:cNvPr>
          <p:cNvPicPr>
            <a:picLocks noChangeAspect="1"/>
          </p:cNvPicPr>
          <p:nvPr/>
        </p:nvPicPr>
        <p:blipFill>
          <a:blip r:embed="rId3"/>
          <a:stretch>
            <a:fillRect/>
          </a:stretch>
        </p:blipFill>
        <p:spPr>
          <a:xfrm>
            <a:off x="357163" y="4614370"/>
            <a:ext cx="555719" cy="799692"/>
          </a:xfrm>
          <a:prstGeom prst="rect">
            <a:avLst/>
          </a:prstGeom>
        </p:spPr>
      </p:pic>
      <p:sp>
        <p:nvSpPr>
          <p:cNvPr id="3" name="TextBox 2">
            <a:extLst>
              <a:ext uri="{FF2B5EF4-FFF2-40B4-BE49-F238E27FC236}">
                <a16:creationId xmlns:a16="http://schemas.microsoft.com/office/drawing/2014/main" id="{003F87CB-181B-41D5-A8DE-D99EE2AD92E2}"/>
              </a:ext>
            </a:extLst>
          </p:cNvPr>
          <p:cNvSpPr txBox="1"/>
          <p:nvPr/>
        </p:nvSpPr>
        <p:spPr>
          <a:xfrm>
            <a:off x="8595873" y="5371728"/>
            <a:ext cx="3238964" cy="369332"/>
          </a:xfrm>
          <a:prstGeom prst="rect">
            <a:avLst/>
          </a:prstGeom>
          <a:noFill/>
        </p:spPr>
        <p:txBody>
          <a:bodyPr wrap="none" rtlCol="0">
            <a:spAutoFit/>
          </a:bodyPr>
          <a:lstStyle/>
          <a:p>
            <a:r>
              <a:rPr lang="en-US" dirty="0"/>
              <a:t>Image courtesy of Julie Park, MD</a:t>
            </a:r>
          </a:p>
        </p:txBody>
      </p:sp>
    </p:spTree>
    <p:extLst>
      <p:ext uri="{BB962C8B-B14F-4D97-AF65-F5344CB8AC3E}">
        <p14:creationId xmlns:p14="http://schemas.microsoft.com/office/powerpoint/2010/main" val="476006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E32CBAD-2880-434A-8298-1CA8B47AD24F}"/>
              </a:ext>
            </a:extLst>
          </p:cNvPr>
          <p:cNvSpPr txBox="1"/>
          <p:nvPr/>
        </p:nvSpPr>
        <p:spPr>
          <a:xfrm>
            <a:off x="2667000" y="228601"/>
            <a:ext cx="6781800"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eaLnBrk="1" fontAlgn="auto" hangingPunct="1">
              <a:spcBef>
                <a:spcPts val="0"/>
              </a:spcBef>
              <a:spcAft>
                <a:spcPts val="0"/>
              </a:spcAft>
              <a:defRPr/>
            </a:pPr>
            <a:r>
              <a:rPr lang="en-US" altLang="en-US" sz="2800" dirty="0"/>
              <a:t>Congenital </a:t>
            </a:r>
            <a:r>
              <a:rPr lang="en-US" altLang="en-US" sz="2800" dirty="0" err="1"/>
              <a:t>Mesoblastic</a:t>
            </a:r>
            <a:r>
              <a:rPr lang="en-US" altLang="en-US" sz="2800" dirty="0"/>
              <a:t> Nephroma </a:t>
            </a:r>
            <a:r>
              <a:rPr lang="en-US" sz="2800" b="1" dirty="0">
                <a:solidFill>
                  <a:schemeClr val="tx1"/>
                </a:solidFill>
              </a:rPr>
              <a:t>(CMN)</a:t>
            </a:r>
          </a:p>
        </p:txBody>
      </p:sp>
      <p:pic>
        <p:nvPicPr>
          <p:cNvPr id="6149" name="Picture 2" descr="File:Venus symbol.svg">
            <a:hlinkClick r:id="" action="ppaction://hlinkfile"/>
            <a:extLst>
              <a:ext uri="{FF2B5EF4-FFF2-40B4-BE49-F238E27FC236}">
                <a16:creationId xmlns:a16="http://schemas.microsoft.com/office/drawing/2014/main" id="{DD6477C6-5C01-4CE2-8EF0-12F5A1931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4478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 descr="File:Mars symbol.svg">
            <a:hlinkClick r:id="" action="ppaction://hlinkfile"/>
            <a:extLst>
              <a:ext uri="{FF2B5EF4-FFF2-40B4-BE49-F238E27FC236}">
                <a16:creationId xmlns:a16="http://schemas.microsoft.com/office/drawing/2014/main" id="{E1A20D66-F3C9-4EB3-90BA-4B8DB32B2F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447800"/>
            <a:ext cx="552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TextBox 15">
            <a:extLst>
              <a:ext uri="{FF2B5EF4-FFF2-40B4-BE49-F238E27FC236}">
                <a16:creationId xmlns:a16="http://schemas.microsoft.com/office/drawing/2014/main" id="{EA06FBF0-6FB1-4F04-AC5D-8AA10EBF7FE4}"/>
              </a:ext>
            </a:extLst>
          </p:cNvPr>
          <p:cNvSpPr txBox="1">
            <a:spLocks noChangeArrowheads="1"/>
          </p:cNvSpPr>
          <p:nvPr/>
        </p:nvSpPr>
        <p:spPr bwMode="auto">
          <a:xfrm>
            <a:off x="2819400" y="2667001"/>
            <a:ext cx="6553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buFont typeface="Arial" panose="020B0604020202020204" pitchFamily="34" charset="0"/>
              <a:buChar char="•"/>
            </a:pPr>
            <a:r>
              <a:rPr lang="en-US" altLang="en-US" sz="2400"/>
              <a:t>60% Cellular	27.4% Classic		11.6% Mixed</a:t>
            </a:r>
          </a:p>
        </p:txBody>
      </p:sp>
      <p:graphicFrame>
        <p:nvGraphicFramePr>
          <p:cNvPr id="14" name="Chart 13">
            <a:extLst>
              <a:ext uri="{FF2B5EF4-FFF2-40B4-BE49-F238E27FC236}">
                <a16:creationId xmlns:a16="http://schemas.microsoft.com/office/drawing/2014/main" id="{AFF4A546-4C91-48D0-B28A-034F6E22BE93}"/>
              </a:ext>
            </a:extLst>
          </p:cNvPr>
          <p:cNvGraphicFramePr>
            <a:graphicFrameLocks/>
          </p:cNvGraphicFramePr>
          <p:nvPr/>
        </p:nvGraphicFramePr>
        <p:xfrm>
          <a:off x="2133600" y="3352800"/>
          <a:ext cx="5715000" cy="2667000"/>
        </p:xfrm>
        <a:graphic>
          <a:graphicData uri="http://schemas.openxmlformats.org/drawingml/2006/chart">
            <c:chart xmlns:c="http://schemas.openxmlformats.org/drawingml/2006/chart" xmlns:r="http://schemas.openxmlformats.org/officeDocument/2006/relationships" r:id="rId6"/>
          </a:graphicData>
        </a:graphic>
      </p:graphicFrame>
      <p:sp>
        <p:nvSpPr>
          <p:cNvPr id="56327" name="TextBox 1">
            <a:extLst>
              <a:ext uri="{FF2B5EF4-FFF2-40B4-BE49-F238E27FC236}">
                <a16:creationId xmlns:a16="http://schemas.microsoft.com/office/drawing/2014/main" id="{5A766D13-41FD-46B5-B67B-98887457D19B}"/>
              </a:ext>
            </a:extLst>
          </p:cNvPr>
          <p:cNvSpPr txBox="1">
            <a:spLocks noChangeArrowheads="1"/>
          </p:cNvSpPr>
          <p:nvPr/>
        </p:nvSpPr>
        <p:spPr bwMode="auto">
          <a:xfrm>
            <a:off x="2133600" y="4724400"/>
            <a:ext cx="425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600"/>
              <a:t> % </a:t>
            </a:r>
          </a:p>
        </p:txBody>
      </p:sp>
      <p:graphicFrame>
        <p:nvGraphicFramePr>
          <p:cNvPr id="6148" name="Chart 6">
            <a:extLst>
              <a:ext uri="{FF2B5EF4-FFF2-40B4-BE49-F238E27FC236}">
                <a16:creationId xmlns:a16="http://schemas.microsoft.com/office/drawing/2014/main" id="{18FFD1DB-2E7A-4AE9-A106-AEEBA4CB87ED}"/>
              </a:ext>
            </a:extLst>
          </p:cNvPr>
          <p:cNvGraphicFramePr>
            <a:graphicFrameLocks/>
          </p:cNvGraphicFramePr>
          <p:nvPr/>
        </p:nvGraphicFramePr>
        <p:xfrm>
          <a:off x="8813800" y="609600"/>
          <a:ext cx="1854200" cy="1778000"/>
        </p:xfrm>
        <a:graphic>
          <a:graphicData uri="http://schemas.openxmlformats.org/presentationml/2006/ole">
            <mc:AlternateContent xmlns:mc="http://schemas.openxmlformats.org/markup-compatibility/2006">
              <mc:Choice xmlns:v="urn:schemas-microsoft-com:vml" Requires="v">
                <p:oleObj spid="_x0000_s8199" name="Worksheet" r:id="rId7" imgW="1853031" imgH="1779885" progId="Excel.Sheet.8">
                  <p:embed/>
                </p:oleObj>
              </mc:Choice>
              <mc:Fallback>
                <p:oleObj name="Worksheet" r:id="rId7" imgW="1853031" imgH="1779885" progId="Excel.Sheet.8">
                  <p:embed/>
                  <p:pic>
                    <p:nvPicPr>
                      <p:cNvPr id="6148" name="Chart 6">
                        <a:extLst>
                          <a:ext uri="{FF2B5EF4-FFF2-40B4-BE49-F238E27FC236}">
                            <a16:creationId xmlns:a16="http://schemas.microsoft.com/office/drawing/2014/main" id="{18FFD1DB-2E7A-4AE9-A106-AEEBA4CB87ED}"/>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3800" y="609600"/>
                        <a:ext cx="18542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TextBox 15">
            <a:extLst>
              <a:ext uri="{FF2B5EF4-FFF2-40B4-BE49-F238E27FC236}">
                <a16:creationId xmlns:a16="http://schemas.microsoft.com/office/drawing/2014/main" id="{48F0B00D-B00D-4926-B9A7-3DA4AF66308A}"/>
              </a:ext>
            </a:extLst>
          </p:cNvPr>
          <p:cNvSpPr txBox="1">
            <a:spLocks noChangeArrowheads="1"/>
          </p:cNvSpPr>
          <p:nvPr/>
        </p:nvSpPr>
        <p:spPr bwMode="auto">
          <a:xfrm>
            <a:off x="1676400" y="990601"/>
            <a:ext cx="92202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400" dirty="0"/>
              <a:t>    82 patients (2.2%)</a:t>
            </a:r>
          </a:p>
          <a:p>
            <a:pPr eaLnBrk="1" hangingPunct="1">
              <a:buFont typeface="Arial" panose="020B0604020202020204" pitchFamily="34" charset="0"/>
              <a:buChar char="•"/>
            </a:pPr>
            <a:endParaRPr lang="en-US" altLang="en-US" sz="1500" dirty="0"/>
          </a:p>
          <a:p>
            <a:pPr eaLnBrk="1" hangingPunct="1">
              <a:buFont typeface="Arial" panose="020B0604020202020204" pitchFamily="34" charset="0"/>
              <a:buChar char="•"/>
            </a:pPr>
            <a:r>
              <a:rPr lang="en-US" altLang="en-US" sz="2400" dirty="0"/>
              <a:t>    43.9% (36)		56% (46)</a:t>
            </a:r>
          </a:p>
          <a:p>
            <a:pPr eaLnBrk="1" hangingPunct="1">
              <a:buFont typeface="Arial" panose="020B0604020202020204" pitchFamily="34" charset="0"/>
              <a:buChar char="•"/>
            </a:pPr>
            <a:endParaRPr lang="en-US" altLang="en-US" sz="1500" dirty="0"/>
          </a:p>
          <a:p>
            <a:pPr eaLnBrk="1" hangingPunct="1">
              <a:buFont typeface="Arial" panose="020B0604020202020204" pitchFamily="34" charset="0"/>
              <a:buChar char="•"/>
            </a:pPr>
            <a:r>
              <a:rPr lang="en-US" altLang="en-US" sz="2400" dirty="0"/>
              <a:t>    Mean Age at Presentation: 2.4 months (</a:t>
            </a:r>
            <a:r>
              <a:rPr lang="en-US" altLang="en-US" sz="2400" i="1" dirty="0"/>
              <a:t>median 1 mo., range 24 </a:t>
            </a:r>
            <a:r>
              <a:rPr lang="en-US" altLang="en-US" sz="2400" i="1" dirty="0" err="1"/>
              <a:t>mo</a:t>
            </a:r>
            <a:r>
              <a:rPr lang="en-US" altLang="en-US" sz="2400" dirty="0"/>
              <a:t>)</a:t>
            </a:r>
          </a:p>
        </p:txBody>
      </p:sp>
      <p:sp>
        <p:nvSpPr>
          <p:cNvPr id="17" name="TextBox 16">
            <a:extLst>
              <a:ext uri="{FF2B5EF4-FFF2-40B4-BE49-F238E27FC236}">
                <a16:creationId xmlns:a16="http://schemas.microsoft.com/office/drawing/2014/main" id="{4413CC08-B443-481E-A58A-B997B3B145F2}"/>
              </a:ext>
            </a:extLst>
          </p:cNvPr>
          <p:cNvSpPr txBox="1">
            <a:spLocks noChangeArrowheads="1"/>
          </p:cNvSpPr>
          <p:nvPr/>
        </p:nvSpPr>
        <p:spPr bwMode="auto">
          <a:xfrm>
            <a:off x="8610600" y="685800"/>
            <a:ext cx="609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100" b="1"/>
              <a:t>CMN</a:t>
            </a:r>
          </a:p>
        </p:txBody>
      </p:sp>
      <p:cxnSp>
        <p:nvCxnSpPr>
          <p:cNvPr id="19" name="Straight Connector 18">
            <a:extLst>
              <a:ext uri="{FF2B5EF4-FFF2-40B4-BE49-F238E27FC236}">
                <a16:creationId xmlns:a16="http://schemas.microsoft.com/office/drawing/2014/main" id="{F26517A5-B3A5-4587-8BFB-390CD9F73EFC}"/>
              </a:ext>
            </a:extLst>
          </p:cNvPr>
          <p:cNvCxnSpPr>
            <a:cxnSpLocks noChangeShapeType="1"/>
          </p:cNvCxnSpPr>
          <p:nvPr/>
        </p:nvCxnSpPr>
        <p:spPr bwMode="auto">
          <a:xfrm flipH="1" flipV="1">
            <a:off x="9067800" y="838200"/>
            <a:ext cx="381000" cy="76200"/>
          </a:xfrm>
          <a:prstGeom prst="line">
            <a:avLst/>
          </a:prstGeom>
          <a:noFill/>
          <a:ln w="25400">
            <a:solidFill>
              <a:srgbClr val="262626"/>
            </a:solidFill>
            <a:round/>
            <a:headEnd/>
            <a:tailEnd/>
          </a:ln>
          <a:effectLst>
            <a:outerShdw blurRad="63500" dist="20000" dir="5400000" rotWithShape="0">
              <a:srgbClr val="000000">
                <a:alpha val="37999"/>
              </a:srgbClr>
            </a:outerShdw>
          </a:effectLst>
        </p:spPr>
      </p:cxnSp>
      <p:pic>
        <p:nvPicPr>
          <p:cNvPr id="13" name="Picture 12">
            <a:extLst>
              <a:ext uri="{FF2B5EF4-FFF2-40B4-BE49-F238E27FC236}">
                <a16:creationId xmlns:a16="http://schemas.microsoft.com/office/drawing/2014/main" id="{E2C88F94-B5CE-4F2A-A3F1-79758125B507}"/>
              </a:ext>
            </a:extLst>
          </p:cNvPr>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8813800" y="3759993"/>
            <a:ext cx="23622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5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15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6023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Placeholder 1">
            <a:extLst>
              <a:ext uri="{FF2B5EF4-FFF2-40B4-BE49-F238E27FC236}">
                <a16:creationId xmlns:a16="http://schemas.microsoft.com/office/drawing/2014/main" id="{46142613-3765-4405-86FC-9393330E5A81}"/>
              </a:ext>
            </a:extLst>
          </p:cNvPr>
          <p:cNvSpPr>
            <a:spLocks noGrp="1"/>
          </p:cNvSpPr>
          <p:nvPr>
            <p:ph type="body" sz="quarter" idx="12"/>
          </p:nvPr>
        </p:nvSpPr>
        <p:spPr bwMode="auto">
          <a:xfrm>
            <a:off x="9742488" y="6223000"/>
            <a:ext cx="44884" cy="15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marL="0" indent="0">
              <a:spcBef>
                <a:spcPct val="0"/>
              </a:spcBef>
            </a:pPr>
            <a:endParaRPr lang="en-US" alt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2D0D6B4B-0B09-4413-B2B1-C6C1B9196790}"/>
              </a:ext>
            </a:extLst>
          </p:cNvPr>
          <p:cNvSpPr>
            <a:spLocks noGrp="1"/>
          </p:cNvSpPr>
          <p:nvPr>
            <p:ph type="title"/>
          </p:nvPr>
        </p:nvSpPr>
        <p:spPr>
          <a:xfrm>
            <a:off x="2224088" y="442913"/>
            <a:ext cx="8229600" cy="787400"/>
          </a:xfrm>
        </p:spPr>
        <p:txBody>
          <a:bodyPr/>
          <a:lstStyle/>
          <a:p>
            <a:pPr algn="ctr" eaLnBrk="1" hangingPunct="1">
              <a:defRPr/>
            </a:pPr>
            <a:r>
              <a:rPr lang="en-US" sz="2800" dirty="0">
                <a:ea typeface="ＭＳ Ｐゴシック" charset="0"/>
              </a:rPr>
              <a:t>Prevalence by Histology in First year of life</a:t>
            </a:r>
          </a:p>
        </p:txBody>
      </p:sp>
      <p:graphicFrame>
        <p:nvGraphicFramePr>
          <p:cNvPr id="4" name="Chart 3">
            <a:extLst>
              <a:ext uri="{FF2B5EF4-FFF2-40B4-BE49-F238E27FC236}">
                <a16:creationId xmlns:a16="http://schemas.microsoft.com/office/drawing/2014/main" id="{F327D201-F757-4660-AC00-C9340A79F701}"/>
              </a:ext>
            </a:extLst>
          </p:cNvPr>
          <p:cNvGraphicFramePr>
            <a:graphicFrameLocks/>
          </p:cNvGraphicFramePr>
          <p:nvPr/>
        </p:nvGraphicFramePr>
        <p:xfrm>
          <a:off x="1828800" y="1600200"/>
          <a:ext cx="8640002" cy="42672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60072E0-576E-4123-8E7A-9870ECFFF8FD}"/>
              </a:ext>
            </a:extLst>
          </p:cNvPr>
          <p:cNvSpPr txBox="1"/>
          <p:nvPr/>
        </p:nvSpPr>
        <p:spPr>
          <a:xfrm>
            <a:off x="352541" y="5867400"/>
            <a:ext cx="1552560" cy="885940"/>
          </a:xfrm>
          <a:prstGeom prst="rect">
            <a:avLst/>
          </a:prstGeom>
          <a:solidFill>
            <a:schemeClr val="bg1"/>
          </a:solidFill>
        </p:spPr>
        <p:txBody>
          <a:bodyPr wrap="square" rtlCol="0">
            <a:spAutoFit/>
          </a:bodyPr>
          <a:lstStyle/>
          <a:p>
            <a:endParaRPr 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7BCE2-353A-4E6E-9FB6-068035D44364}"/>
              </a:ext>
            </a:extLst>
          </p:cNvPr>
          <p:cNvSpPr>
            <a:spLocks noGrp="1"/>
          </p:cNvSpPr>
          <p:nvPr>
            <p:ph type="title"/>
          </p:nvPr>
        </p:nvSpPr>
        <p:spPr/>
        <p:txBody>
          <a:bodyPr/>
          <a:lstStyle/>
          <a:p>
            <a:pPr algn="ctr"/>
            <a:r>
              <a:rPr lang="en-US" altLang="en-US" sz="3600" b="0" dirty="0"/>
              <a:t>Congenital </a:t>
            </a:r>
            <a:r>
              <a:rPr lang="en-US" altLang="en-US" sz="3600" b="0" dirty="0" err="1"/>
              <a:t>Mesoblastic</a:t>
            </a:r>
            <a:r>
              <a:rPr lang="en-US" altLang="en-US" sz="3600" b="0" dirty="0"/>
              <a:t> Nephroma</a:t>
            </a:r>
            <a:endParaRPr lang="en-US" sz="3600" b="0" dirty="0"/>
          </a:p>
        </p:txBody>
      </p:sp>
      <p:sp>
        <p:nvSpPr>
          <p:cNvPr id="3" name="Content Placeholder 2">
            <a:extLst>
              <a:ext uri="{FF2B5EF4-FFF2-40B4-BE49-F238E27FC236}">
                <a16:creationId xmlns:a16="http://schemas.microsoft.com/office/drawing/2014/main" id="{98A51256-2754-44D9-ACD2-031C7FC51A5F}"/>
              </a:ext>
            </a:extLst>
          </p:cNvPr>
          <p:cNvSpPr>
            <a:spLocks noGrp="1"/>
          </p:cNvSpPr>
          <p:nvPr>
            <p:ph idx="1"/>
          </p:nvPr>
        </p:nvSpPr>
        <p:spPr>
          <a:xfrm>
            <a:off x="304800" y="1816099"/>
            <a:ext cx="11760200" cy="4052639"/>
          </a:xfrm>
        </p:spPr>
        <p:txBody>
          <a:bodyPr/>
          <a:lstStyle/>
          <a:p>
            <a:r>
              <a:rPr lang="en-US" dirty="0"/>
              <a:t>Outcomes excellent with surgery only, OS 95%  </a:t>
            </a:r>
          </a:p>
          <a:p>
            <a:endParaRPr lang="en-US" dirty="0"/>
          </a:p>
          <a:p>
            <a:r>
              <a:rPr lang="en-US" dirty="0"/>
              <a:t>Chemotherapy for stage III controversial - </a:t>
            </a:r>
          </a:p>
          <a:p>
            <a:pPr lvl="1"/>
            <a:r>
              <a:rPr lang="en-US" dirty="0"/>
              <a:t>Combinations of vincristine/dactinomycin, doxorubicin, </a:t>
            </a:r>
            <a:r>
              <a:rPr lang="en-US" dirty="0" err="1"/>
              <a:t>cyclosphosphamide</a:t>
            </a:r>
            <a:r>
              <a:rPr lang="en-US" dirty="0"/>
              <a:t>, </a:t>
            </a:r>
            <a:r>
              <a:rPr lang="en-US" dirty="0" err="1"/>
              <a:t>ifosfamide</a:t>
            </a:r>
            <a:r>
              <a:rPr lang="en-US" dirty="0"/>
              <a:t> and etoposide have been used</a:t>
            </a:r>
          </a:p>
          <a:p>
            <a:pPr lvl="1"/>
            <a:endParaRPr lang="en-US" dirty="0"/>
          </a:p>
          <a:p>
            <a:r>
              <a:rPr lang="en-US" dirty="0"/>
              <a:t>Investigation of TRK inhibitor Larotrectinib for metastatic cellular CMN with 12:15 translocation ongoing</a:t>
            </a:r>
          </a:p>
          <a:p>
            <a:endParaRPr lang="en-US" dirty="0"/>
          </a:p>
          <a:p>
            <a:r>
              <a:rPr lang="en-US" dirty="0"/>
              <a:t>No role for radiotherapy</a:t>
            </a:r>
          </a:p>
          <a:p>
            <a:endParaRPr lang="en-US" dirty="0"/>
          </a:p>
        </p:txBody>
      </p:sp>
      <p:pic>
        <p:nvPicPr>
          <p:cNvPr id="5" name="Picture 4">
            <a:extLst>
              <a:ext uri="{FF2B5EF4-FFF2-40B4-BE49-F238E27FC236}">
                <a16:creationId xmlns:a16="http://schemas.microsoft.com/office/drawing/2014/main" id="{1990786F-BCED-42E2-B80A-A219E35F39B1}"/>
              </a:ext>
            </a:extLst>
          </p:cNvPr>
          <p:cNvPicPr>
            <a:picLocks noChangeAspect="1"/>
          </p:cNvPicPr>
          <p:nvPr/>
        </p:nvPicPr>
        <p:blipFill>
          <a:blip r:embed="rId2"/>
          <a:stretch>
            <a:fillRect/>
          </a:stretch>
        </p:blipFill>
        <p:spPr>
          <a:xfrm>
            <a:off x="7819345" y="1868500"/>
            <a:ext cx="555719" cy="799692"/>
          </a:xfrm>
          <a:prstGeom prst="rect">
            <a:avLst/>
          </a:prstGeom>
        </p:spPr>
      </p:pic>
    </p:spTree>
    <p:extLst>
      <p:ext uri="{BB962C8B-B14F-4D97-AF65-F5344CB8AC3E}">
        <p14:creationId xmlns:p14="http://schemas.microsoft.com/office/powerpoint/2010/main" val="23334880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2597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CA56-F9C0-4D07-BE5C-527A61FDB680}"/>
              </a:ext>
            </a:extLst>
          </p:cNvPr>
          <p:cNvSpPr>
            <a:spLocks noGrp="1"/>
          </p:cNvSpPr>
          <p:nvPr>
            <p:ph type="title"/>
          </p:nvPr>
        </p:nvSpPr>
        <p:spPr/>
        <p:txBody>
          <a:bodyPr/>
          <a:lstStyle/>
          <a:p>
            <a:pPr algn="ctr"/>
            <a:r>
              <a:rPr lang="en-US" dirty="0"/>
              <a:t>Cystic Nephroma</a:t>
            </a:r>
          </a:p>
        </p:txBody>
      </p:sp>
      <p:sp>
        <p:nvSpPr>
          <p:cNvPr id="3" name="Content Placeholder 2">
            <a:extLst>
              <a:ext uri="{FF2B5EF4-FFF2-40B4-BE49-F238E27FC236}">
                <a16:creationId xmlns:a16="http://schemas.microsoft.com/office/drawing/2014/main" id="{68D1848F-BC5D-49E7-B680-5827CF94CF31}"/>
              </a:ext>
            </a:extLst>
          </p:cNvPr>
          <p:cNvSpPr>
            <a:spLocks noGrp="1"/>
          </p:cNvSpPr>
          <p:nvPr>
            <p:ph idx="1"/>
          </p:nvPr>
        </p:nvSpPr>
        <p:spPr/>
        <p:txBody>
          <a:bodyPr/>
          <a:lstStyle/>
          <a:p>
            <a:pPr marL="914400" indent="-914400">
              <a:buFont typeface="+mj-lt"/>
              <a:buAutoNum type="arabicPeriod"/>
            </a:pPr>
            <a:r>
              <a:rPr lang="en-US" altLang="en-US" sz="4800" dirty="0"/>
              <a:t>Basic Science and Pathophysiology</a:t>
            </a:r>
          </a:p>
          <a:p>
            <a:pPr marL="914400" indent="-914400">
              <a:buFont typeface="+mj-lt"/>
              <a:buAutoNum type="arabicPeriod"/>
            </a:pPr>
            <a:r>
              <a:rPr lang="en-US" altLang="en-US" sz="4800" dirty="0">
                <a:solidFill>
                  <a:schemeClr val="tx1"/>
                </a:solidFill>
              </a:rPr>
              <a:t>Epidemiology and Risk Assessment</a:t>
            </a:r>
          </a:p>
          <a:p>
            <a:pPr marL="914400" indent="-914400">
              <a:buFont typeface="+mj-lt"/>
              <a:buAutoNum type="arabicPeriod"/>
            </a:pPr>
            <a:r>
              <a:rPr lang="en-US" altLang="en-US" sz="4800" dirty="0">
                <a:solidFill>
                  <a:schemeClr val="tx1"/>
                </a:solidFill>
              </a:rPr>
              <a:t>Diagnosis</a:t>
            </a:r>
          </a:p>
          <a:p>
            <a:pPr marL="914400" indent="-914400">
              <a:buFont typeface="+mj-lt"/>
              <a:buAutoNum type="arabicPeriod"/>
            </a:pPr>
            <a:r>
              <a:rPr lang="en-US" altLang="en-US" sz="4800" dirty="0">
                <a:solidFill>
                  <a:schemeClr val="tx1"/>
                </a:solidFill>
              </a:rPr>
              <a:t>Management and Treatment</a:t>
            </a:r>
          </a:p>
          <a:p>
            <a:endParaRPr lang="en-US" dirty="0"/>
          </a:p>
        </p:txBody>
      </p:sp>
    </p:spTree>
    <p:extLst>
      <p:ext uri="{BB962C8B-B14F-4D97-AF65-F5344CB8AC3E}">
        <p14:creationId xmlns:p14="http://schemas.microsoft.com/office/powerpoint/2010/main" val="38652229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1">
            <a:extLst>
              <a:ext uri="{FF2B5EF4-FFF2-40B4-BE49-F238E27FC236}">
                <a16:creationId xmlns:a16="http://schemas.microsoft.com/office/drawing/2014/main" id="{077CDB00-4536-4B3D-843A-3AE256E1E637}"/>
              </a:ext>
            </a:extLst>
          </p:cNvPr>
          <p:cNvGraphicFramePr>
            <a:graphicFrameLocks/>
          </p:cNvGraphicFramePr>
          <p:nvPr/>
        </p:nvGraphicFramePr>
        <p:xfrm>
          <a:off x="8229600" y="381000"/>
          <a:ext cx="2692400" cy="2159000"/>
        </p:xfrm>
        <a:graphic>
          <a:graphicData uri="http://schemas.openxmlformats.org/presentationml/2006/ole">
            <mc:AlternateContent xmlns:mc="http://schemas.openxmlformats.org/markup-compatibility/2006">
              <mc:Choice xmlns:v="urn:schemas-microsoft-com:vml" Requires="v">
                <p:oleObj spid="_x0000_s9223" name="Worksheet" r:id="rId4" imgW="2688114" imgH="2157806" progId="Excel.Sheet.8">
                  <p:embed/>
                </p:oleObj>
              </mc:Choice>
              <mc:Fallback>
                <p:oleObj name="Worksheet" r:id="rId4" imgW="2688114" imgH="2157806" progId="Excel.Sheet.8">
                  <p:embed/>
                  <p:pic>
                    <p:nvPicPr>
                      <p:cNvPr id="5122" name="Chart 1">
                        <a:extLst>
                          <a:ext uri="{FF2B5EF4-FFF2-40B4-BE49-F238E27FC236}">
                            <a16:creationId xmlns:a16="http://schemas.microsoft.com/office/drawing/2014/main" id="{077CDB00-4536-4B3D-843A-3AE256E1E63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381000"/>
                        <a:ext cx="26924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TextBox 4">
            <a:extLst>
              <a:ext uri="{FF2B5EF4-FFF2-40B4-BE49-F238E27FC236}">
                <a16:creationId xmlns:a16="http://schemas.microsoft.com/office/drawing/2014/main" id="{AC421E92-5BDD-4200-BA73-C8C9EAE7F841}"/>
              </a:ext>
            </a:extLst>
          </p:cNvPr>
          <p:cNvSpPr txBox="1"/>
          <p:nvPr/>
        </p:nvSpPr>
        <p:spPr>
          <a:xfrm>
            <a:off x="2971800" y="228601"/>
            <a:ext cx="6248400" cy="5238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gn="ctr" eaLnBrk="1" fontAlgn="auto" hangingPunct="1">
              <a:spcBef>
                <a:spcPts val="0"/>
              </a:spcBef>
              <a:spcAft>
                <a:spcPts val="0"/>
              </a:spcAft>
              <a:defRPr/>
            </a:pPr>
            <a:r>
              <a:rPr lang="en-US" sz="2800" b="1" dirty="0">
                <a:solidFill>
                  <a:schemeClr val="accent2"/>
                </a:solidFill>
              </a:rPr>
              <a:t>Cystic </a:t>
            </a:r>
            <a:r>
              <a:rPr lang="en-US" sz="2800" b="1" dirty="0" err="1">
                <a:solidFill>
                  <a:schemeClr val="accent2"/>
                </a:solidFill>
              </a:rPr>
              <a:t>Nephroma</a:t>
            </a:r>
            <a:r>
              <a:rPr lang="en-US" sz="2800" b="1" dirty="0">
                <a:solidFill>
                  <a:schemeClr val="accent2"/>
                </a:solidFill>
              </a:rPr>
              <a:t> (CN) </a:t>
            </a:r>
          </a:p>
        </p:txBody>
      </p:sp>
      <p:sp>
        <p:nvSpPr>
          <p:cNvPr id="4" name="TextBox 3">
            <a:extLst>
              <a:ext uri="{FF2B5EF4-FFF2-40B4-BE49-F238E27FC236}">
                <a16:creationId xmlns:a16="http://schemas.microsoft.com/office/drawing/2014/main" id="{0E560440-6B45-4C86-9CEC-D60FB2B849F8}"/>
              </a:ext>
            </a:extLst>
          </p:cNvPr>
          <p:cNvSpPr txBox="1"/>
          <p:nvPr/>
        </p:nvSpPr>
        <p:spPr>
          <a:xfrm>
            <a:off x="1752600" y="1066801"/>
            <a:ext cx="8915400" cy="1662113"/>
          </a:xfrm>
          <a:prstGeom prst="rect">
            <a:avLst/>
          </a:prstGeom>
          <a:noFill/>
        </p:spPr>
        <p:txBody>
          <a:bodyPr>
            <a:spAutoFit/>
          </a:bodyPr>
          <a:lstStyle/>
          <a:p>
            <a:pPr marL="285750" indent="-285750" eaLnBrk="1" fontAlgn="auto" hangingPunct="1">
              <a:spcBef>
                <a:spcPts val="0"/>
              </a:spcBef>
              <a:spcAft>
                <a:spcPts val="0"/>
              </a:spcAft>
              <a:buFont typeface="Arial"/>
              <a:buChar char="•"/>
              <a:defRPr/>
            </a:pPr>
            <a:r>
              <a:rPr lang="en-US" sz="2400" dirty="0">
                <a:latin typeface="+mn-lt"/>
              </a:rPr>
              <a:t>73 patients  (2%)</a:t>
            </a:r>
          </a:p>
          <a:p>
            <a:pPr marL="285750" indent="-285750" eaLnBrk="1" fontAlgn="auto" hangingPunct="1">
              <a:spcBef>
                <a:spcPts val="0"/>
              </a:spcBef>
              <a:spcAft>
                <a:spcPts val="0"/>
              </a:spcAft>
              <a:buFont typeface="Arial"/>
              <a:buChar char="•"/>
              <a:defRPr/>
            </a:pPr>
            <a:endParaRPr lang="en-US" sz="1500" dirty="0">
              <a:latin typeface="+mn-lt"/>
            </a:endParaRPr>
          </a:p>
          <a:p>
            <a:pPr marL="285750" indent="-285750" eaLnBrk="1" fontAlgn="auto" hangingPunct="1">
              <a:spcBef>
                <a:spcPts val="0"/>
              </a:spcBef>
              <a:spcAft>
                <a:spcPts val="0"/>
              </a:spcAft>
              <a:buFont typeface="Arial"/>
              <a:buChar char="•"/>
              <a:defRPr/>
            </a:pPr>
            <a:r>
              <a:rPr lang="en-US" sz="2400" dirty="0">
                <a:latin typeface="+mn-lt"/>
              </a:rPr>
              <a:t>54% (39) 	 	47%  (34)</a:t>
            </a:r>
          </a:p>
          <a:p>
            <a:pPr marL="285750" indent="-285750" eaLnBrk="1" fontAlgn="auto" hangingPunct="1">
              <a:spcBef>
                <a:spcPts val="0"/>
              </a:spcBef>
              <a:spcAft>
                <a:spcPts val="0"/>
              </a:spcAft>
              <a:buFont typeface="Arial"/>
              <a:buChar char="•"/>
              <a:defRPr/>
            </a:pPr>
            <a:endParaRPr lang="en-US" sz="1500" dirty="0">
              <a:latin typeface="+mn-lt"/>
            </a:endParaRPr>
          </a:p>
          <a:p>
            <a:pPr marL="285750" indent="-285750" eaLnBrk="1" fontAlgn="auto" hangingPunct="1">
              <a:spcBef>
                <a:spcPts val="0"/>
              </a:spcBef>
              <a:spcAft>
                <a:spcPts val="0"/>
              </a:spcAft>
              <a:buFont typeface="Arial"/>
              <a:buChar char="•"/>
              <a:defRPr/>
            </a:pPr>
            <a:r>
              <a:rPr lang="en-US" sz="2400" dirty="0">
                <a:latin typeface="+mn-lt"/>
              </a:rPr>
              <a:t>Mean Age at Presentation 	2.3 years 	(</a:t>
            </a:r>
            <a:r>
              <a:rPr lang="en-US" sz="2400" i="1" dirty="0">
                <a:latin typeface="+mn-lt"/>
              </a:rPr>
              <a:t>median 1.3, range 14.4</a:t>
            </a:r>
            <a:r>
              <a:rPr lang="en-US" sz="2400" dirty="0">
                <a:latin typeface="+mn-lt"/>
              </a:rPr>
              <a:t>)</a:t>
            </a:r>
          </a:p>
        </p:txBody>
      </p:sp>
      <p:sp>
        <p:nvSpPr>
          <p:cNvPr id="7" name="TextBox 6">
            <a:extLst>
              <a:ext uri="{FF2B5EF4-FFF2-40B4-BE49-F238E27FC236}">
                <a16:creationId xmlns:a16="http://schemas.microsoft.com/office/drawing/2014/main" id="{AD7729E9-3E44-4D9F-8DFC-0CCD260893C3}"/>
              </a:ext>
            </a:extLst>
          </p:cNvPr>
          <p:cNvSpPr txBox="1"/>
          <p:nvPr/>
        </p:nvSpPr>
        <p:spPr>
          <a:xfrm>
            <a:off x="7018962" y="3305739"/>
            <a:ext cx="4325420" cy="400110"/>
          </a:xfrm>
          <a:prstGeom prst="rect">
            <a:avLst/>
          </a:prstGeom>
          <a:noFill/>
        </p:spPr>
        <p:txBody>
          <a:bodyPr wrap="square">
            <a:spAutoFit/>
          </a:bodyPr>
          <a:lstStyle/>
          <a:p>
            <a:pPr eaLnBrk="1" fontAlgn="auto" hangingPunct="1">
              <a:spcBef>
                <a:spcPts val="0"/>
              </a:spcBef>
              <a:spcAft>
                <a:spcPts val="0"/>
              </a:spcAft>
              <a:defRPr/>
            </a:pPr>
            <a:r>
              <a:rPr lang="en-US" sz="2000" dirty="0">
                <a:latin typeface="+mn-lt"/>
                <a:ea typeface="+mn-ea"/>
              </a:rPr>
              <a:t>High correlation with DICER mutations</a:t>
            </a:r>
          </a:p>
        </p:txBody>
      </p:sp>
      <p:pic>
        <p:nvPicPr>
          <p:cNvPr id="5126" name="Picture 2">
            <a:extLst>
              <a:ext uri="{FF2B5EF4-FFF2-40B4-BE49-F238E27FC236}">
                <a16:creationId xmlns:a16="http://schemas.microsoft.com/office/drawing/2014/main" id="{945B39E4-8EC2-408F-AFFD-4C445C8768D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505201"/>
            <a:ext cx="3233738"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2" descr="File:Venus symbol.svg">
            <a:hlinkClick r:id="" action="ppaction://hlinkfile"/>
            <a:extLst>
              <a:ext uri="{FF2B5EF4-FFF2-40B4-BE49-F238E27FC236}">
                <a16:creationId xmlns:a16="http://schemas.microsoft.com/office/drawing/2014/main" id="{26DC28AB-64BB-4250-81D3-EDFEB7648C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86438" y="163723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4" descr="File:Mars symbol.svg">
            <a:hlinkClick r:id="" action="ppaction://hlinkfile"/>
            <a:extLst>
              <a:ext uri="{FF2B5EF4-FFF2-40B4-BE49-F238E27FC236}">
                <a16:creationId xmlns:a16="http://schemas.microsoft.com/office/drawing/2014/main" id="{51DF19F4-7D08-4C6A-B36C-28FEF677FB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1600200"/>
            <a:ext cx="552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1" descr="C:\Users\hmb32\AppData\Local\Microsoft\Windows\Temporary Internet Files\Content.Outlook\L3ZUOU3T\Cystic Nephroma-1.jpg">
            <a:extLst>
              <a:ext uri="{FF2B5EF4-FFF2-40B4-BE49-F238E27FC236}">
                <a16:creationId xmlns:a16="http://schemas.microsoft.com/office/drawing/2014/main" id="{764DD2C2-F934-463A-8EE5-44BD883732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3886201"/>
            <a:ext cx="25908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C2FA1-61AA-441C-A66F-16C415DAB684}"/>
              </a:ext>
            </a:extLst>
          </p:cNvPr>
          <p:cNvSpPr>
            <a:spLocks noGrp="1"/>
          </p:cNvSpPr>
          <p:nvPr>
            <p:ph type="title"/>
          </p:nvPr>
        </p:nvSpPr>
        <p:spPr>
          <a:xfrm>
            <a:off x="277090" y="182245"/>
            <a:ext cx="11610109" cy="1325563"/>
          </a:xfrm>
        </p:spPr>
        <p:txBody>
          <a:bodyPr/>
          <a:lstStyle/>
          <a:p>
            <a:pPr algn="ctr"/>
            <a:r>
              <a:rPr lang="en-US" dirty="0"/>
              <a:t>Cystic Nephroma (CN)</a:t>
            </a:r>
          </a:p>
        </p:txBody>
      </p:sp>
      <p:sp>
        <p:nvSpPr>
          <p:cNvPr id="3" name="Content Placeholder 2">
            <a:extLst>
              <a:ext uri="{FF2B5EF4-FFF2-40B4-BE49-F238E27FC236}">
                <a16:creationId xmlns:a16="http://schemas.microsoft.com/office/drawing/2014/main" id="{637ADA46-F711-4EAD-9BD1-A8585A7FBB82}"/>
              </a:ext>
            </a:extLst>
          </p:cNvPr>
          <p:cNvSpPr>
            <a:spLocks noGrp="1"/>
          </p:cNvSpPr>
          <p:nvPr>
            <p:ph idx="1"/>
          </p:nvPr>
        </p:nvSpPr>
        <p:spPr>
          <a:xfrm>
            <a:off x="290945" y="1562385"/>
            <a:ext cx="11610109" cy="4351338"/>
          </a:xfrm>
        </p:spPr>
        <p:txBody>
          <a:bodyPr/>
          <a:lstStyle/>
          <a:p>
            <a:r>
              <a:rPr lang="en-US" dirty="0"/>
              <a:t>High correlation with germline DICER mutations – genetic counseling and testing recommended</a:t>
            </a:r>
          </a:p>
          <a:p>
            <a:r>
              <a:rPr lang="en-US" dirty="0"/>
              <a:t>Patients identified with DICER germline mutations should have routine planned surveillance – may have previous history of Pleuropulmonary Blastoma (PBP)</a:t>
            </a:r>
          </a:p>
          <a:p>
            <a:r>
              <a:rPr lang="en-US" dirty="0"/>
              <a:t>Recognized entities of Dicer associated WT and renal sarcoma – may be malignant evolution of CN</a:t>
            </a:r>
          </a:p>
          <a:p>
            <a:r>
              <a:rPr lang="en-US" dirty="0"/>
              <a:t>Tumors can be bilateral, and can be synchronous or metachronous</a:t>
            </a:r>
          </a:p>
          <a:p>
            <a:r>
              <a:rPr lang="en-US" dirty="0"/>
              <a:t>Treatment of CN is surgical resection</a:t>
            </a:r>
          </a:p>
          <a:p>
            <a:r>
              <a:rPr lang="en-US" dirty="0"/>
              <a:t>No known role of chemotherapy or radiation</a:t>
            </a:r>
          </a:p>
        </p:txBody>
      </p:sp>
      <p:pic>
        <p:nvPicPr>
          <p:cNvPr id="4" name="Picture 3">
            <a:extLst>
              <a:ext uri="{FF2B5EF4-FFF2-40B4-BE49-F238E27FC236}">
                <a16:creationId xmlns:a16="http://schemas.microsoft.com/office/drawing/2014/main" id="{0B9088D5-A251-4AC0-B8E6-0B961E8A5C8E}"/>
              </a:ext>
            </a:extLst>
          </p:cNvPr>
          <p:cNvPicPr>
            <a:picLocks noChangeAspect="1"/>
          </p:cNvPicPr>
          <p:nvPr/>
        </p:nvPicPr>
        <p:blipFill>
          <a:blip r:embed="rId2"/>
          <a:stretch>
            <a:fillRect/>
          </a:stretch>
        </p:blipFill>
        <p:spPr>
          <a:xfrm>
            <a:off x="11521440" y="1620556"/>
            <a:ext cx="393470" cy="566212"/>
          </a:xfrm>
          <a:prstGeom prst="rect">
            <a:avLst/>
          </a:prstGeom>
        </p:spPr>
      </p:pic>
      <p:pic>
        <p:nvPicPr>
          <p:cNvPr id="5" name="Picture 4">
            <a:extLst>
              <a:ext uri="{FF2B5EF4-FFF2-40B4-BE49-F238E27FC236}">
                <a16:creationId xmlns:a16="http://schemas.microsoft.com/office/drawing/2014/main" id="{8361326E-F2B3-4547-82CE-782D4A531550}"/>
              </a:ext>
            </a:extLst>
          </p:cNvPr>
          <p:cNvPicPr>
            <a:picLocks noChangeAspect="1"/>
          </p:cNvPicPr>
          <p:nvPr/>
        </p:nvPicPr>
        <p:blipFill>
          <a:blip r:embed="rId2"/>
          <a:stretch>
            <a:fillRect/>
          </a:stretch>
        </p:blipFill>
        <p:spPr>
          <a:xfrm>
            <a:off x="6202792" y="5185186"/>
            <a:ext cx="359373" cy="517146"/>
          </a:xfrm>
          <a:prstGeom prst="rect">
            <a:avLst/>
          </a:prstGeom>
        </p:spPr>
      </p:pic>
    </p:spTree>
    <p:extLst>
      <p:ext uri="{BB962C8B-B14F-4D97-AF65-F5344CB8AC3E}">
        <p14:creationId xmlns:p14="http://schemas.microsoft.com/office/powerpoint/2010/main" val="15960976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9027-DD87-42F9-9874-9B5E0605E52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F80D73-C557-4932-BA45-7C2ABFD8AFE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444883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63EBE7-7E64-477A-B2CA-761DC8849B5C}"/>
              </a:ext>
            </a:extLst>
          </p:cNvPr>
          <p:cNvPicPr>
            <a:picLocks noChangeAspect="1"/>
          </p:cNvPicPr>
          <p:nvPr/>
        </p:nvPicPr>
        <p:blipFill rotWithShape="1">
          <a:blip r:embed="rId2"/>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extBox 1">
            <a:extLst>
              <a:ext uri="{FF2B5EF4-FFF2-40B4-BE49-F238E27FC236}">
                <a16:creationId xmlns:a16="http://schemas.microsoft.com/office/drawing/2014/main" id="{A180DA13-F35C-461E-B05D-AABDE01409A3}"/>
              </a:ext>
            </a:extLst>
          </p:cNvPr>
          <p:cNvGraphicFramePr/>
          <p:nvPr>
            <p:extLst>
              <p:ext uri="{D42A27DB-BD31-4B8C-83A1-F6EECF244321}">
                <p14:modId xmlns:p14="http://schemas.microsoft.com/office/powerpoint/2010/main" val="3414861185"/>
              </p:ext>
            </p:extLst>
          </p:nvPr>
        </p:nvGraphicFramePr>
        <p:xfrm>
          <a:off x="594109" y="2121763"/>
          <a:ext cx="6620505" cy="3773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11B7A46-E28C-468D-AA9F-2E3A666BE13E}"/>
              </a:ext>
            </a:extLst>
          </p:cNvPr>
          <p:cNvSpPr txBox="1"/>
          <p:nvPr/>
        </p:nvSpPr>
        <p:spPr>
          <a:xfrm>
            <a:off x="1684422" y="778561"/>
            <a:ext cx="4639375" cy="1015663"/>
          </a:xfrm>
          <a:prstGeom prst="rect">
            <a:avLst/>
          </a:prstGeom>
          <a:solidFill>
            <a:schemeClr val="accent2">
              <a:lumMod val="50000"/>
            </a:schemeClr>
          </a:solidFill>
        </p:spPr>
        <p:txBody>
          <a:bodyPr wrap="square" rtlCol="0">
            <a:spAutoFit/>
          </a:bodyPr>
          <a:lstStyle/>
          <a:p>
            <a:endParaRPr lang="en-US" dirty="0">
              <a:solidFill>
                <a:schemeClr val="bg1"/>
              </a:solidFill>
            </a:endParaRPr>
          </a:p>
          <a:p>
            <a:pPr algn="ctr"/>
            <a:r>
              <a:rPr lang="en-US" sz="2400" dirty="0">
                <a:solidFill>
                  <a:schemeClr val="bg1"/>
                </a:solidFill>
              </a:rPr>
              <a:t>Special Thanks to:</a:t>
            </a:r>
          </a:p>
          <a:p>
            <a:endParaRPr lang="en-US" dirty="0">
              <a:solidFill>
                <a:schemeClr val="bg1"/>
              </a:solidFill>
            </a:endParaRPr>
          </a:p>
        </p:txBody>
      </p:sp>
    </p:spTree>
    <p:extLst>
      <p:ext uri="{BB962C8B-B14F-4D97-AF65-F5344CB8AC3E}">
        <p14:creationId xmlns:p14="http://schemas.microsoft.com/office/powerpoint/2010/main" val="6589351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Arc 14">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87FD03C-0AB3-4CAA-A58E-8312EFB1507C}"/>
              </a:ext>
            </a:extLst>
          </p:cNvPr>
          <p:cNvSpPr txBox="1"/>
          <p:nvPr/>
        </p:nvSpPr>
        <p:spPr>
          <a:xfrm>
            <a:off x="5766669" y="3305060"/>
            <a:ext cx="5213287" cy="1015663"/>
          </a:xfrm>
          <a:prstGeom prst="rect">
            <a:avLst/>
          </a:prstGeom>
          <a:solidFill>
            <a:schemeClr val="bg1"/>
          </a:solidFill>
        </p:spPr>
        <p:txBody>
          <a:bodyPr wrap="none" rtlCol="0">
            <a:spAutoFit/>
          </a:bodyPr>
          <a:lstStyle/>
          <a:p>
            <a:r>
              <a:rPr lang="en-US" sz="6000" i="1" dirty="0">
                <a:solidFill>
                  <a:schemeClr val="accent1">
                    <a:lumMod val="75000"/>
                  </a:schemeClr>
                </a:solidFill>
                <a:effectLst>
                  <a:outerShdw blurRad="38100" dist="38100" dir="2700000" algn="tl">
                    <a:srgbClr val="000000">
                      <a:alpha val="43137"/>
                    </a:srgbClr>
                  </a:outerShdw>
                </a:effectLst>
              </a:rPr>
              <a:t>Good Luck!!!!!!!</a:t>
            </a:r>
          </a:p>
        </p:txBody>
      </p:sp>
    </p:spTree>
    <p:extLst>
      <p:ext uri="{BB962C8B-B14F-4D97-AF65-F5344CB8AC3E}">
        <p14:creationId xmlns:p14="http://schemas.microsoft.com/office/powerpoint/2010/main" val="3020437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E9AD3-171A-4221-B8AA-B3FDCF54F392}"/>
              </a:ext>
            </a:extLst>
          </p:cNvPr>
          <p:cNvSpPr>
            <a:spLocks noGrp="1"/>
          </p:cNvSpPr>
          <p:nvPr>
            <p:ph type="title"/>
          </p:nvPr>
        </p:nvSpPr>
        <p:spPr>
          <a:xfrm>
            <a:off x="180837" y="12018"/>
            <a:ext cx="11610109" cy="1325563"/>
          </a:xfrm>
        </p:spPr>
        <p:txBody>
          <a:bodyPr/>
          <a:lstStyle/>
          <a:p>
            <a:pPr algn="ctr"/>
            <a:r>
              <a:rPr lang="en-US" dirty="0"/>
              <a:t>Wilms Tumor Genetics</a:t>
            </a:r>
          </a:p>
        </p:txBody>
      </p:sp>
      <p:sp>
        <p:nvSpPr>
          <p:cNvPr id="3" name="Content Placeholder 2">
            <a:extLst>
              <a:ext uri="{FF2B5EF4-FFF2-40B4-BE49-F238E27FC236}">
                <a16:creationId xmlns:a16="http://schemas.microsoft.com/office/drawing/2014/main" id="{ED243626-4295-4374-872D-26F9DF5008BA}"/>
              </a:ext>
            </a:extLst>
          </p:cNvPr>
          <p:cNvSpPr>
            <a:spLocks noGrp="1"/>
          </p:cNvSpPr>
          <p:nvPr>
            <p:ph idx="1"/>
          </p:nvPr>
        </p:nvSpPr>
        <p:spPr>
          <a:xfrm>
            <a:off x="654517" y="1226016"/>
            <a:ext cx="11317265" cy="5218798"/>
          </a:xfrm>
        </p:spPr>
        <p:txBody>
          <a:bodyPr/>
          <a:lstStyle/>
          <a:p>
            <a:pPr>
              <a:spcBef>
                <a:spcPts val="0"/>
              </a:spcBef>
            </a:pPr>
            <a:r>
              <a:rPr lang="en-US" sz="2400" dirty="0"/>
              <a:t>Despite the early identification of WT1 as classic tumor suppressor gene, the genetic driver of many Wilms tumor are unknown. Heterogeneity in genetic etiology is reflective of pathologic and clinical heterogeneity. </a:t>
            </a:r>
          </a:p>
          <a:p>
            <a:pPr>
              <a:spcBef>
                <a:spcPts val="0"/>
              </a:spcBef>
            </a:pPr>
            <a:endParaRPr lang="en-US" sz="2400" dirty="0"/>
          </a:p>
          <a:p>
            <a:pPr>
              <a:spcBef>
                <a:spcPts val="0"/>
              </a:spcBef>
            </a:pPr>
            <a:r>
              <a:rPr lang="en-US" sz="2400" dirty="0"/>
              <a:t>The </a:t>
            </a:r>
            <a:r>
              <a:rPr lang="en-US" sz="2400" b="1" dirty="0"/>
              <a:t>TARGET</a:t>
            </a:r>
            <a:r>
              <a:rPr lang="en-US" sz="2400" dirty="0"/>
              <a:t>* initiative identified distinct biologic subsets of WT through comprehensive studies into genetic mutations, gene expression and methylation analysis</a:t>
            </a:r>
          </a:p>
          <a:p>
            <a:endParaRPr lang="en-US" sz="2400" dirty="0"/>
          </a:p>
          <a:p>
            <a:pPr lvl="1"/>
            <a:r>
              <a:rPr lang="en-US" dirty="0"/>
              <a:t>Most WT have evidence of IGF2 overexpression without WNT activation or WT1 loss</a:t>
            </a:r>
          </a:p>
          <a:p>
            <a:pPr lvl="1"/>
            <a:r>
              <a:rPr lang="en-US" dirty="0"/>
              <a:t>Many tumors have alterations in more than one pathway </a:t>
            </a:r>
          </a:p>
          <a:p>
            <a:pPr lvl="1"/>
            <a:r>
              <a:rPr lang="en-US" dirty="0"/>
              <a:t>Recurrent alterations in several genes have been identified</a:t>
            </a:r>
          </a:p>
          <a:p>
            <a:pPr lvl="2"/>
            <a:r>
              <a:rPr lang="en-US" i="1" dirty="0"/>
              <a:t>TRIM29, Let 7, Lin28, DROSHA, </a:t>
            </a:r>
            <a:r>
              <a:rPr lang="en-US" i="1" dirty="0">
                <a:ea typeface="ＭＳ Ｐゴシック" charset="0"/>
              </a:rPr>
              <a:t>CACNA1E, SKCG-1,MYCN,TP53,PTCH1,DICER1</a:t>
            </a:r>
          </a:p>
          <a:p>
            <a:pPr marL="0" indent="0">
              <a:buNone/>
            </a:pPr>
            <a:endParaRPr lang="en-US" sz="2400" dirty="0"/>
          </a:p>
          <a:p>
            <a:r>
              <a:rPr lang="en-US" sz="2400" dirty="0"/>
              <a:t>WT1, WT2 and WTX mutations occur most frequently</a:t>
            </a:r>
            <a:endParaRPr lang="en-US" dirty="0"/>
          </a:p>
        </p:txBody>
      </p:sp>
      <p:sp>
        <p:nvSpPr>
          <p:cNvPr id="4" name="TextBox 3">
            <a:extLst>
              <a:ext uri="{FF2B5EF4-FFF2-40B4-BE49-F238E27FC236}">
                <a16:creationId xmlns:a16="http://schemas.microsoft.com/office/drawing/2014/main" id="{2C5D9286-CFDA-46F2-8955-D03D8BD11AF4}"/>
              </a:ext>
            </a:extLst>
          </p:cNvPr>
          <p:cNvSpPr txBox="1"/>
          <p:nvPr/>
        </p:nvSpPr>
        <p:spPr>
          <a:xfrm>
            <a:off x="180837" y="6167815"/>
            <a:ext cx="10173902" cy="553998"/>
          </a:xfrm>
          <a:prstGeom prst="rect">
            <a:avLst/>
          </a:prstGeom>
          <a:solidFill>
            <a:schemeClr val="bg1"/>
          </a:solidFill>
        </p:spPr>
        <p:txBody>
          <a:bodyPr wrap="square" rtlCol="0">
            <a:spAutoFit/>
          </a:bodyPr>
          <a:lstStyle/>
          <a:p>
            <a:r>
              <a:rPr lang="en-US" b="1" dirty="0">
                <a:latin typeface="Arial" panose="020B0604020202020204" pitchFamily="34" charset="0"/>
              </a:rPr>
              <a:t>*</a:t>
            </a:r>
            <a:r>
              <a:rPr lang="en-US" sz="1200" b="1" dirty="0">
                <a:solidFill>
                  <a:schemeClr val="bg1">
                    <a:lumMod val="50000"/>
                  </a:schemeClr>
                </a:solidFill>
                <a:latin typeface="Arial" panose="020B0604020202020204" pitchFamily="34" charset="0"/>
              </a:rPr>
              <a:t>T</a:t>
            </a:r>
            <a:r>
              <a:rPr lang="en-US" sz="1200" dirty="0">
                <a:solidFill>
                  <a:schemeClr val="bg1">
                    <a:lumMod val="50000"/>
                  </a:schemeClr>
                </a:solidFill>
                <a:latin typeface="Arial" panose="020B0604020202020204" pitchFamily="34" charset="0"/>
              </a:rPr>
              <a:t>herapeutically </a:t>
            </a:r>
            <a:r>
              <a:rPr lang="en-US" sz="1200" b="1" dirty="0">
                <a:solidFill>
                  <a:schemeClr val="bg1">
                    <a:lumMod val="50000"/>
                  </a:schemeClr>
                </a:solidFill>
                <a:latin typeface="Arial" panose="020B0604020202020204" pitchFamily="34" charset="0"/>
              </a:rPr>
              <a:t>A</a:t>
            </a:r>
            <a:r>
              <a:rPr lang="en-US" sz="1200" dirty="0">
                <a:solidFill>
                  <a:schemeClr val="bg1">
                    <a:lumMod val="50000"/>
                  </a:schemeClr>
                </a:solidFill>
                <a:latin typeface="Arial" panose="020B0604020202020204" pitchFamily="34" charset="0"/>
              </a:rPr>
              <a:t>pplicable </a:t>
            </a:r>
            <a:r>
              <a:rPr lang="en-US" sz="1200" b="1" dirty="0">
                <a:solidFill>
                  <a:schemeClr val="bg1">
                    <a:lumMod val="50000"/>
                  </a:schemeClr>
                </a:solidFill>
                <a:latin typeface="Arial" panose="020B0604020202020204" pitchFamily="34" charset="0"/>
              </a:rPr>
              <a:t>R</a:t>
            </a:r>
            <a:r>
              <a:rPr lang="en-US" sz="1200" dirty="0">
                <a:solidFill>
                  <a:schemeClr val="bg1">
                    <a:lumMod val="50000"/>
                  </a:schemeClr>
                </a:solidFill>
                <a:latin typeface="Arial" panose="020B0604020202020204" pitchFamily="34" charset="0"/>
              </a:rPr>
              <a:t>esearch to </a:t>
            </a:r>
            <a:r>
              <a:rPr lang="en-US" sz="1200" b="1" dirty="0">
                <a:solidFill>
                  <a:schemeClr val="bg1">
                    <a:lumMod val="50000"/>
                  </a:schemeClr>
                </a:solidFill>
                <a:latin typeface="Arial" panose="020B0604020202020204" pitchFamily="34" charset="0"/>
              </a:rPr>
              <a:t>G</a:t>
            </a:r>
            <a:r>
              <a:rPr lang="en-US" sz="1200" dirty="0">
                <a:solidFill>
                  <a:schemeClr val="bg1">
                    <a:lumMod val="50000"/>
                  </a:schemeClr>
                </a:solidFill>
                <a:latin typeface="Arial" panose="020B0604020202020204" pitchFamily="34" charset="0"/>
              </a:rPr>
              <a:t>enerate </a:t>
            </a:r>
            <a:r>
              <a:rPr lang="en-US" sz="1200" b="1" dirty="0">
                <a:solidFill>
                  <a:schemeClr val="bg1">
                    <a:lumMod val="50000"/>
                  </a:schemeClr>
                </a:solidFill>
                <a:latin typeface="Arial" panose="020B0604020202020204" pitchFamily="34" charset="0"/>
              </a:rPr>
              <a:t>E</a:t>
            </a:r>
            <a:r>
              <a:rPr lang="en-US" sz="1200" dirty="0">
                <a:solidFill>
                  <a:schemeClr val="bg1">
                    <a:lumMod val="50000"/>
                  </a:schemeClr>
                </a:solidFill>
                <a:latin typeface="Arial" panose="020B0604020202020204" pitchFamily="34" charset="0"/>
              </a:rPr>
              <a:t>ffective </a:t>
            </a:r>
            <a:r>
              <a:rPr lang="en-US" sz="1200" b="1" dirty="0">
                <a:solidFill>
                  <a:schemeClr val="bg1">
                    <a:lumMod val="50000"/>
                  </a:schemeClr>
                </a:solidFill>
                <a:latin typeface="Arial" panose="020B0604020202020204" pitchFamily="34" charset="0"/>
              </a:rPr>
              <a:t>T</a:t>
            </a:r>
            <a:r>
              <a:rPr lang="en-US" sz="1200" dirty="0">
                <a:solidFill>
                  <a:schemeClr val="bg1">
                    <a:lumMod val="50000"/>
                  </a:schemeClr>
                </a:solidFill>
                <a:latin typeface="Arial" panose="020B0604020202020204" pitchFamily="34" charset="0"/>
              </a:rPr>
              <a:t>reatments </a:t>
            </a:r>
          </a:p>
          <a:p>
            <a:r>
              <a:rPr lang="en-US" sz="1200" dirty="0">
                <a:solidFill>
                  <a:schemeClr val="bg1">
                    <a:lumMod val="50000"/>
                  </a:schemeClr>
                </a:solidFill>
                <a:latin typeface="Arial" panose="020B0604020202020204" pitchFamily="34" charset="0"/>
              </a:rPr>
              <a:t>G</a:t>
            </a:r>
            <a:r>
              <a:rPr lang="en-US" sz="1200" i="0" u="none" strike="noStrike" baseline="0" dirty="0">
                <a:solidFill>
                  <a:schemeClr val="bg1">
                    <a:lumMod val="50000"/>
                  </a:schemeClr>
                </a:solidFill>
                <a:latin typeface="Arial" panose="020B0604020202020204" pitchFamily="34" charset="0"/>
              </a:rPr>
              <a:t>add </a:t>
            </a:r>
            <a:r>
              <a:rPr lang="en-US" sz="1200" i="1" u="none" strike="noStrike" baseline="0" dirty="0">
                <a:solidFill>
                  <a:schemeClr val="bg1">
                    <a:lumMod val="50000"/>
                  </a:schemeClr>
                </a:solidFill>
                <a:latin typeface="Arial" panose="020B0604020202020204" pitchFamily="34" charset="0"/>
              </a:rPr>
              <a:t>et al</a:t>
            </a:r>
            <a:r>
              <a:rPr lang="en-US" sz="1200" i="0" u="none" strike="noStrike" baseline="0" dirty="0">
                <a:solidFill>
                  <a:schemeClr val="bg1">
                    <a:lumMod val="50000"/>
                  </a:schemeClr>
                </a:solidFill>
                <a:latin typeface="Arial" panose="020B0604020202020204" pitchFamily="34" charset="0"/>
              </a:rPr>
              <a:t>. A COG and </a:t>
            </a:r>
            <a:r>
              <a:rPr lang="en-US" sz="1200" b="1" i="0" u="none" strike="noStrike" baseline="0" dirty="0">
                <a:solidFill>
                  <a:schemeClr val="bg1">
                    <a:lumMod val="50000"/>
                  </a:schemeClr>
                </a:solidFill>
                <a:latin typeface="Arial" panose="020B0604020202020204" pitchFamily="34" charset="0"/>
              </a:rPr>
              <a:t>TARGET </a:t>
            </a:r>
            <a:r>
              <a:rPr lang="en-US" sz="1200" i="0" u="none" strike="noStrike" baseline="0" dirty="0">
                <a:solidFill>
                  <a:schemeClr val="bg1">
                    <a:lumMod val="50000"/>
                  </a:schemeClr>
                </a:solidFill>
                <a:latin typeface="Arial" panose="020B0604020202020204" pitchFamily="34" charset="0"/>
              </a:rPr>
              <a:t>Initiative Exploring the Genetic Landscape of Wilms Tumor Nat Genet 2017 Oct; 49 (10):1487-1494</a:t>
            </a:r>
            <a:endParaRPr lang="en-US" sz="1200" dirty="0">
              <a:solidFill>
                <a:schemeClr val="bg1">
                  <a:lumMod val="50000"/>
                </a:schemeClr>
              </a:solidFill>
            </a:endParaRPr>
          </a:p>
        </p:txBody>
      </p:sp>
    </p:spTree>
    <p:extLst>
      <p:ext uri="{BB962C8B-B14F-4D97-AF65-F5344CB8AC3E}">
        <p14:creationId xmlns:p14="http://schemas.microsoft.com/office/powerpoint/2010/main" val="14452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0423-8C89-4485-AE8A-729D7E7717DD}"/>
              </a:ext>
            </a:extLst>
          </p:cNvPr>
          <p:cNvSpPr>
            <a:spLocks noGrp="1"/>
          </p:cNvSpPr>
          <p:nvPr>
            <p:ph type="title"/>
          </p:nvPr>
        </p:nvSpPr>
        <p:spPr>
          <a:xfrm>
            <a:off x="352425" y="365126"/>
            <a:ext cx="11534775" cy="539750"/>
          </a:xfrm>
        </p:spPr>
        <p:txBody>
          <a:bodyPr/>
          <a:lstStyle/>
          <a:p>
            <a:pPr algn="ctr"/>
            <a:r>
              <a:rPr lang="en-US" dirty="0"/>
              <a:t>Wilms Tumor Genetics</a:t>
            </a:r>
          </a:p>
        </p:txBody>
      </p:sp>
      <p:sp>
        <p:nvSpPr>
          <p:cNvPr id="3" name="Content Placeholder 2">
            <a:extLst>
              <a:ext uri="{FF2B5EF4-FFF2-40B4-BE49-F238E27FC236}">
                <a16:creationId xmlns:a16="http://schemas.microsoft.com/office/drawing/2014/main" id="{5B41265F-3CE3-48D3-8580-673399E8F4D1}"/>
              </a:ext>
            </a:extLst>
          </p:cNvPr>
          <p:cNvSpPr>
            <a:spLocks noGrp="1"/>
          </p:cNvSpPr>
          <p:nvPr>
            <p:ph idx="1"/>
          </p:nvPr>
        </p:nvSpPr>
        <p:spPr>
          <a:xfrm>
            <a:off x="431515" y="1025524"/>
            <a:ext cx="11455685" cy="5365001"/>
          </a:xfrm>
        </p:spPr>
        <p:txBody>
          <a:bodyPr/>
          <a:lstStyle/>
          <a:p>
            <a:r>
              <a:rPr lang="en-US" dirty="0"/>
              <a:t>WT1</a:t>
            </a:r>
          </a:p>
          <a:p>
            <a:pPr lvl="1"/>
            <a:r>
              <a:rPr lang="en-US" dirty="0"/>
              <a:t>Ch11p13</a:t>
            </a:r>
          </a:p>
          <a:p>
            <a:pPr lvl="1"/>
            <a:r>
              <a:rPr lang="en-US" dirty="0"/>
              <a:t>Transcription factor that regulates expression of genes involved in cell growth, differentiation and apoptosis. </a:t>
            </a:r>
          </a:p>
          <a:p>
            <a:pPr lvl="1"/>
            <a:r>
              <a:rPr lang="en-US" altLang="en-US" dirty="0"/>
              <a:t>Classic tumor suppressor gene,</a:t>
            </a:r>
            <a:r>
              <a:rPr lang="en-US" dirty="0"/>
              <a:t> requires los of both alleles for tumor development (but alterations to one allele may contribute to abnormal cell growth) </a:t>
            </a:r>
          </a:p>
          <a:p>
            <a:pPr lvl="1"/>
            <a:r>
              <a:rPr lang="en-US" altLang="en-US" dirty="0"/>
              <a:t>Found in 15% of WT</a:t>
            </a:r>
          </a:p>
          <a:p>
            <a:pPr lvl="1"/>
            <a:r>
              <a:rPr lang="en-US" altLang="en-US" dirty="0"/>
              <a:t>Incidence of germline mutations ≈ 10% </a:t>
            </a:r>
          </a:p>
          <a:p>
            <a:pPr lvl="2"/>
            <a:r>
              <a:rPr lang="en-US" altLang="en-US" dirty="0"/>
              <a:t>WAGR syndrome, Denys-</a:t>
            </a:r>
            <a:r>
              <a:rPr lang="en-US" altLang="en-US" dirty="0" err="1"/>
              <a:t>Drash</a:t>
            </a:r>
            <a:r>
              <a:rPr lang="en-US" altLang="en-US" dirty="0"/>
              <a:t> syndrome or Frasier syndrome</a:t>
            </a:r>
          </a:p>
          <a:p>
            <a:pPr lvl="2"/>
            <a:r>
              <a:rPr lang="en-US" altLang="en-US" dirty="0"/>
              <a:t>Genitourinary anomalies, including hypospadias and cryptorchidism</a:t>
            </a:r>
          </a:p>
          <a:p>
            <a:pPr lvl="1"/>
            <a:r>
              <a:rPr lang="en-US" altLang="en-US" dirty="0"/>
              <a:t>Associated with:</a:t>
            </a:r>
          </a:p>
          <a:p>
            <a:pPr lvl="2"/>
            <a:r>
              <a:rPr lang="en-US" altLang="en-US" dirty="0"/>
              <a:t>Bilateral Wilms tumor</a:t>
            </a:r>
          </a:p>
          <a:p>
            <a:pPr lvl="2"/>
            <a:r>
              <a:rPr lang="en-US" altLang="en-US" dirty="0"/>
              <a:t>Unilateral Wilms tumor with nephrogenic rests in the contralateral kidney</a:t>
            </a:r>
          </a:p>
          <a:p>
            <a:pPr lvl="2"/>
            <a:r>
              <a:rPr lang="en-US" altLang="en-US" dirty="0"/>
              <a:t>Stromal and </a:t>
            </a:r>
            <a:r>
              <a:rPr lang="en-US" altLang="en-US" dirty="0" err="1"/>
              <a:t>rhabdomyomatous</a:t>
            </a:r>
            <a:r>
              <a:rPr lang="en-US" altLang="en-US" dirty="0"/>
              <a:t> differentiation.</a:t>
            </a:r>
          </a:p>
          <a:p>
            <a:pPr lvl="1"/>
            <a:endParaRPr lang="en-US" dirty="0"/>
          </a:p>
          <a:p>
            <a:pPr lvl="1"/>
            <a:endParaRPr lang="en-US" dirty="0"/>
          </a:p>
          <a:p>
            <a:pPr marL="457200" lvl="1" indent="0">
              <a:buNone/>
            </a:pPr>
            <a:endParaRPr lang="en-US" dirty="0"/>
          </a:p>
          <a:p>
            <a:endParaRPr lang="en-US" dirty="0"/>
          </a:p>
          <a:p>
            <a:endParaRPr lang="en-US" dirty="0"/>
          </a:p>
        </p:txBody>
      </p:sp>
      <p:graphicFrame>
        <p:nvGraphicFramePr>
          <p:cNvPr id="7" name="Chart 6">
            <a:extLst>
              <a:ext uri="{FF2B5EF4-FFF2-40B4-BE49-F238E27FC236}">
                <a16:creationId xmlns:a16="http://schemas.microsoft.com/office/drawing/2014/main" id="{B4338806-164E-4F91-AFBF-4692BD52C66E}"/>
              </a:ext>
            </a:extLst>
          </p:cNvPr>
          <p:cNvGraphicFramePr/>
          <p:nvPr/>
        </p:nvGraphicFramePr>
        <p:xfrm>
          <a:off x="9298111" y="3429000"/>
          <a:ext cx="2893889" cy="2547992"/>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CCA02B53-F5B7-4A1A-8DE3-F80FE9428145}"/>
              </a:ext>
            </a:extLst>
          </p:cNvPr>
          <p:cNvSpPr txBox="1"/>
          <p:nvPr/>
        </p:nvSpPr>
        <p:spPr>
          <a:xfrm>
            <a:off x="10828738" y="3708024"/>
            <a:ext cx="575799" cy="584775"/>
          </a:xfrm>
          <a:prstGeom prst="rect">
            <a:avLst/>
          </a:prstGeom>
          <a:noFill/>
        </p:spPr>
        <p:txBody>
          <a:bodyPr wrap="none" rtlCol="0">
            <a:spAutoFit/>
          </a:bodyPr>
          <a:lstStyle/>
          <a:p>
            <a:r>
              <a:rPr lang="en-US" sz="1600" b="1" dirty="0">
                <a:solidFill>
                  <a:schemeClr val="bg1"/>
                </a:solidFill>
              </a:rPr>
              <a:t>WT1</a:t>
            </a:r>
          </a:p>
          <a:p>
            <a:r>
              <a:rPr lang="en-US" sz="1600" b="1" dirty="0">
                <a:solidFill>
                  <a:schemeClr val="bg1"/>
                </a:solidFill>
              </a:rPr>
              <a:t>15%</a:t>
            </a:r>
          </a:p>
        </p:txBody>
      </p:sp>
    </p:spTree>
    <p:extLst>
      <p:ext uri="{BB962C8B-B14F-4D97-AF65-F5344CB8AC3E}">
        <p14:creationId xmlns:p14="http://schemas.microsoft.com/office/powerpoint/2010/main" val="233314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0423-8C89-4485-AE8A-729D7E7717DD}"/>
              </a:ext>
            </a:extLst>
          </p:cNvPr>
          <p:cNvSpPr>
            <a:spLocks noGrp="1"/>
          </p:cNvSpPr>
          <p:nvPr>
            <p:ph type="title"/>
          </p:nvPr>
        </p:nvSpPr>
        <p:spPr>
          <a:xfrm>
            <a:off x="352425" y="365126"/>
            <a:ext cx="11534775" cy="539750"/>
          </a:xfrm>
        </p:spPr>
        <p:txBody>
          <a:bodyPr/>
          <a:lstStyle/>
          <a:p>
            <a:pPr algn="ctr"/>
            <a:r>
              <a:rPr lang="en-US" dirty="0"/>
              <a:t> Wilms Tumor Genetics </a:t>
            </a:r>
          </a:p>
        </p:txBody>
      </p:sp>
      <p:sp>
        <p:nvSpPr>
          <p:cNvPr id="3" name="Content Placeholder 2">
            <a:extLst>
              <a:ext uri="{FF2B5EF4-FFF2-40B4-BE49-F238E27FC236}">
                <a16:creationId xmlns:a16="http://schemas.microsoft.com/office/drawing/2014/main" id="{5B41265F-3CE3-48D3-8580-673399E8F4D1}"/>
              </a:ext>
            </a:extLst>
          </p:cNvPr>
          <p:cNvSpPr>
            <a:spLocks noGrp="1"/>
          </p:cNvSpPr>
          <p:nvPr>
            <p:ph idx="1"/>
          </p:nvPr>
        </p:nvSpPr>
        <p:spPr>
          <a:xfrm>
            <a:off x="583895" y="1165587"/>
            <a:ext cx="10102758" cy="5180129"/>
          </a:xfrm>
        </p:spPr>
        <p:txBody>
          <a:bodyPr/>
          <a:lstStyle/>
          <a:p>
            <a:pPr marL="342900" lvl="1" indent="-342900"/>
            <a:r>
              <a:rPr lang="en-US" altLang="en-US" sz="2800" dirty="0"/>
              <a:t>WT2 </a:t>
            </a:r>
          </a:p>
          <a:p>
            <a:pPr marL="800100" lvl="2" indent="-342900"/>
            <a:r>
              <a:rPr lang="en-US" altLang="en-US" sz="2400" dirty="0"/>
              <a:t>Chromosome 11p15</a:t>
            </a:r>
          </a:p>
          <a:p>
            <a:pPr marL="800100" lvl="2" indent="-342900"/>
            <a:r>
              <a:rPr lang="en-US" altLang="en-US" sz="2400" dirty="0"/>
              <a:t>WT are initiated by mutations of IGF2 and H19 genes</a:t>
            </a:r>
          </a:p>
          <a:p>
            <a:pPr marL="800100" lvl="2" indent="-342900"/>
            <a:r>
              <a:rPr lang="en-US" altLang="en-US" sz="2400" dirty="0"/>
              <a:t>Alterations result in overexpression of IGF2</a:t>
            </a:r>
          </a:p>
          <a:p>
            <a:pPr marL="800100" lvl="2" indent="-342900"/>
            <a:r>
              <a:rPr lang="en-US" altLang="en-US" sz="2400" dirty="0"/>
              <a:t>Found in 30% of WT</a:t>
            </a:r>
          </a:p>
          <a:p>
            <a:pPr marL="800100" lvl="2" indent="-342900"/>
            <a:r>
              <a:rPr lang="en-US" altLang="en-US" sz="2400" dirty="0"/>
              <a:t>Incidence germline mutations ≈ 8%</a:t>
            </a:r>
          </a:p>
          <a:p>
            <a:pPr lvl="2"/>
            <a:r>
              <a:rPr lang="en-US" altLang="en-US" sz="2400" dirty="0"/>
              <a:t>Beckwith-Wiedemann syndrome – occurs due to several aberrations within 11p15</a:t>
            </a:r>
          </a:p>
          <a:p>
            <a:pPr lvl="2"/>
            <a:r>
              <a:rPr lang="en-US" altLang="en-US" sz="2400" dirty="0"/>
              <a:t>Can also have germline epigenetic or genetic changes at the 11p15.5 without any overgrowth manifestations</a:t>
            </a:r>
          </a:p>
          <a:p>
            <a:pPr lvl="2"/>
            <a:endParaRPr lang="en-US" altLang="en-US" sz="2400" dirty="0"/>
          </a:p>
          <a:p>
            <a:pPr lvl="2"/>
            <a:endParaRPr lang="en-US" altLang="en-US" dirty="0"/>
          </a:p>
          <a:p>
            <a:endParaRPr lang="en-US" dirty="0"/>
          </a:p>
          <a:p>
            <a:pPr lvl="1"/>
            <a:endParaRPr lang="en-US" dirty="0"/>
          </a:p>
          <a:p>
            <a:endParaRPr lang="en-US" dirty="0"/>
          </a:p>
          <a:p>
            <a:endParaRPr lang="en-US" dirty="0"/>
          </a:p>
        </p:txBody>
      </p:sp>
      <p:graphicFrame>
        <p:nvGraphicFramePr>
          <p:cNvPr id="5" name="Chart 4">
            <a:extLst>
              <a:ext uri="{FF2B5EF4-FFF2-40B4-BE49-F238E27FC236}">
                <a16:creationId xmlns:a16="http://schemas.microsoft.com/office/drawing/2014/main" id="{864E790D-BEA6-4042-87AF-A7E0D37E7A97}"/>
              </a:ext>
            </a:extLst>
          </p:cNvPr>
          <p:cNvGraphicFramePr/>
          <p:nvPr/>
        </p:nvGraphicFramePr>
        <p:xfrm>
          <a:off x="8825501" y="625837"/>
          <a:ext cx="3133619" cy="254799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F9C7BAED-AA4E-4088-82B3-EC9F93449F32}"/>
              </a:ext>
            </a:extLst>
          </p:cNvPr>
          <p:cNvSpPr txBox="1"/>
          <p:nvPr/>
        </p:nvSpPr>
        <p:spPr>
          <a:xfrm>
            <a:off x="9597592" y="2171087"/>
            <a:ext cx="1089060" cy="646331"/>
          </a:xfrm>
          <a:prstGeom prst="rect">
            <a:avLst/>
          </a:prstGeom>
          <a:noFill/>
        </p:spPr>
        <p:txBody>
          <a:bodyPr wrap="square" rtlCol="0">
            <a:spAutoFit/>
          </a:bodyPr>
          <a:lstStyle/>
          <a:p>
            <a:pPr algn="ctr"/>
            <a:r>
              <a:rPr lang="en-US" b="1" dirty="0">
                <a:solidFill>
                  <a:schemeClr val="bg1"/>
                </a:solidFill>
              </a:rPr>
              <a:t>WT2</a:t>
            </a:r>
          </a:p>
          <a:p>
            <a:pPr algn="ctr"/>
            <a:r>
              <a:rPr lang="en-US" b="1" dirty="0">
                <a:solidFill>
                  <a:schemeClr val="bg1"/>
                </a:solidFill>
              </a:rPr>
              <a:t>30%</a:t>
            </a:r>
          </a:p>
        </p:txBody>
      </p:sp>
    </p:spTree>
    <p:extLst>
      <p:ext uri="{BB962C8B-B14F-4D97-AF65-F5344CB8AC3E}">
        <p14:creationId xmlns:p14="http://schemas.microsoft.com/office/powerpoint/2010/main" val="427238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0423-8C89-4485-AE8A-729D7E7717DD}"/>
              </a:ext>
            </a:extLst>
          </p:cNvPr>
          <p:cNvSpPr>
            <a:spLocks noGrp="1"/>
          </p:cNvSpPr>
          <p:nvPr>
            <p:ph type="title"/>
          </p:nvPr>
        </p:nvSpPr>
        <p:spPr>
          <a:xfrm>
            <a:off x="352425" y="365126"/>
            <a:ext cx="11534775" cy="539750"/>
          </a:xfrm>
        </p:spPr>
        <p:txBody>
          <a:bodyPr/>
          <a:lstStyle/>
          <a:p>
            <a:pPr algn="ctr"/>
            <a:r>
              <a:rPr lang="en-US" dirty="0"/>
              <a:t> Wilms Tumor Genetics </a:t>
            </a:r>
          </a:p>
        </p:txBody>
      </p:sp>
      <p:sp>
        <p:nvSpPr>
          <p:cNvPr id="3" name="Content Placeholder 2">
            <a:extLst>
              <a:ext uri="{FF2B5EF4-FFF2-40B4-BE49-F238E27FC236}">
                <a16:creationId xmlns:a16="http://schemas.microsoft.com/office/drawing/2014/main" id="{5B41265F-3CE3-48D3-8580-673399E8F4D1}"/>
              </a:ext>
            </a:extLst>
          </p:cNvPr>
          <p:cNvSpPr>
            <a:spLocks noGrp="1"/>
          </p:cNvSpPr>
          <p:nvPr>
            <p:ph idx="1"/>
          </p:nvPr>
        </p:nvSpPr>
        <p:spPr>
          <a:xfrm>
            <a:off x="579886" y="1295486"/>
            <a:ext cx="8018155" cy="5380428"/>
          </a:xfrm>
        </p:spPr>
        <p:txBody>
          <a:bodyPr/>
          <a:lstStyle/>
          <a:p>
            <a:r>
              <a:rPr lang="en-US" dirty="0"/>
              <a:t>WTX (AMER1)</a:t>
            </a:r>
          </a:p>
          <a:p>
            <a:pPr lvl="1"/>
            <a:r>
              <a:rPr lang="en-US" dirty="0"/>
              <a:t>Xq11.2</a:t>
            </a:r>
          </a:p>
          <a:p>
            <a:pPr lvl="1"/>
            <a:r>
              <a:rPr lang="en-US" dirty="0"/>
              <a:t>Mutations or deletions in WTX have been reported in up to 30% of WT. </a:t>
            </a:r>
          </a:p>
          <a:p>
            <a:pPr lvl="1"/>
            <a:r>
              <a:rPr lang="en-US" dirty="0"/>
              <a:t>WTX inhibits WNT pathway through interactions with beta-catenin</a:t>
            </a:r>
          </a:p>
          <a:p>
            <a:pPr lvl="1"/>
            <a:r>
              <a:rPr lang="en-US" dirty="0"/>
              <a:t>Activating mutations of CTNNB1, central effector of WNT signaling pathway have been identified in 15% of WT.  </a:t>
            </a:r>
          </a:p>
          <a:p>
            <a:pPr lvl="1"/>
            <a:r>
              <a:rPr lang="en-US" dirty="0"/>
              <a:t>WTX also plays a role in normal kidney development</a:t>
            </a:r>
          </a:p>
          <a:p>
            <a:pPr lvl="2"/>
            <a:endParaRPr lang="en-US" altLang="en-US" dirty="0"/>
          </a:p>
          <a:p>
            <a:endParaRPr lang="en-US" dirty="0"/>
          </a:p>
          <a:p>
            <a:pPr lvl="1"/>
            <a:endParaRPr lang="en-US" dirty="0"/>
          </a:p>
          <a:p>
            <a:endParaRPr lang="en-US" dirty="0"/>
          </a:p>
          <a:p>
            <a:endParaRPr lang="en-US" dirty="0"/>
          </a:p>
        </p:txBody>
      </p:sp>
      <p:graphicFrame>
        <p:nvGraphicFramePr>
          <p:cNvPr id="5" name="Chart 4">
            <a:extLst>
              <a:ext uri="{FF2B5EF4-FFF2-40B4-BE49-F238E27FC236}">
                <a16:creationId xmlns:a16="http://schemas.microsoft.com/office/drawing/2014/main" id="{0A66ED05-8A9B-4004-9EC5-902642B1C635}"/>
              </a:ext>
            </a:extLst>
          </p:cNvPr>
          <p:cNvGraphicFramePr/>
          <p:nvPr/>
        </p:nvGraphicFramePr>
        <p:xfrm>
          <a:off x="8825501" y="625837"/>
          <a:ext cx="3133619" cy="254799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64253BF1-5FE1-4E9E-8B33-6E2474E9B72E}"/>
              </a:ext>
            </a:extLst>
          </p:cNvPr>
          <p:cNvSpPr txBox="1"/>
          <p:nvPr/>
        </p:nvSpPr>
        <p:spPr>
          <a:xfrm>
            <a:off x="9493321" y="1295486"/>
            <a:ext cx="635110" cy="646331"/>
          </a:xfrm>
          <a:prstGeom prst="rect">
            <a:avLst/>
          </a:prstGeom>
          <a:noFill/>
        </p:spPr>
        <p:txBody>
          <a:bodyPr wrap="none" rtlCol="0">
            <a:spAutoFit/>
          </a:bodyPr>
          <a:lstStyle/>
          <a:p>
            <a:r>
              <a:rPr lang="en-US" b="1" dirty="0">
                <a:solidFill>
                  <a:schemeClr val="bg1"/>
                </a:solidFill>
              </a:rPr>
              <a:t>WTX</a:t>
            </a:r>
          </a:p>
          <a:p>
            <a:r>
              <a:rPr lang="en-US" b="1" dirty="0">
                <a:solidFill>
                  <a:schemeClr val="bg1"/>
                </a:solidFill>
              </a:rPr>
              <a:t>30%</a:t>
            </a:r>
          </a:p>
        </p:txBody>
      </p:sp>
    </p:spTree>
    <p:extLst>
      <p:ext uri="{BB962C8B-B14F-4D97-AF65-F5344CB8AC3E}">
        <p14:creationId xmlns:p14="http://schemas.microsoft.com/office/powerpoint/2010/main" val="15101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20423-8C89-4485-AE8A-729D7E7717DD}"/>
              </a:ext>
            </a:extLst>
          </p:cNvPr>
          <p:cNvSpPr>
            <a:spLocks noGrp="1"/>
          </p:cNvSpPr>
          <p:nvPr>
            <p:ph type="title"/>
          </p:nvPr>
        </p:nvSpPr>
        <p:spPr>
          <a:xfrm>
            <a:off x="352425" y="365126"/>
            <a:ext cx="11534775" cy="539750"/>
          </a:xfrm>
        </p:spPr>
        <p:txBody>
          <a:bodyPr/>
          <a:lstStyle/>
          <a:p>
            <a:pPr algn="ctr"/>
            <a:r>
              <a:rPr lang="en-US" dirty="0"/>
              <a:t> Wilms Tumor Genetics </a:t>
            </a:r>
          </a:p>
        </p:txBody>
      </p:sp>
      <p:sp>
        <p:nvSpPr>
          <p:cNvPr id="3" name="Content Placeholder 2">
            <a:extLst>
              <a:ext uri="{FF2B5EF4-FFF2-40B4-BE49-F238E27FC236}">
                <a16:creationId xmlns:a16="http://schemas.microsoft.com/office/drawing/2014/main" id="{5B41265F-3CE3-48D3-8580-673399E8F4D1}"/>
              </a:ext>
            </a:extLst>
          </p:cNvPr>
          <p:cNvSpPr>
            <a:spLocks noGrp="1"/>
          </p:cNvSpPr>
          <p:nvPr>
            <p:ph idx="1"/>
          </p:nvPr>
        </p:nvSpPr>
        <p:spPr>
          <a:xfrm>
            <a:off x="297455" y="1419039"/>
            <a:ext cx="9309253" cy="5433071"/>
          </a:xfrm>
        </p:spPr>
        <p:txBody>
          <a:bodyPr/>
          <a:lstStyle/>
          <a:p>
            <a:r>
              <a:rPr lang="en-US" dirty="0"/>
              <a:t>MicroRNA processing Genes</a:t>
            </a:r>
          </a:p>
          <a:p>
            <a:pPr lvl="1"/>
            <a:r>
              <a:rPr lang="en-US" dirty="0"/>
              <a:t>Somatic mutations occur in 10-15% of WT</a:t>
            </a:r>
          </a:p>
          <a:p>
            <a:pPr lvl="1"/>
            <a:r>
              <a:rPr lang="en-US" dirty="0"/>
              <a:t>DROSHA most common, result in reduced expression of Let-7 family of miRNAs</a:t>
            </a:r>
          </a:p>
          <a:p>
            <a:pPr lvl="1"/>
            <a:r>
              <a:rPr lang="en-US" dirty="0"/>
              <a:t>Less common,  DCGR8, DICER1, XPO5 and TARBP2, SIX1 and SIX2</a:t>
            </a:r>
          </a:p>
          <a:p>
            <a:pPr lvl="1"/>
            <a:endParaRPr lang="en-US" dirty="0"/>
          </a:p>
          <a:p>
            <a:r>
              <a:rPr lang="en-US" dirty="0"/>
              <a:t>TP53</a:t>
            </a:r>
          </a:p>
          <a:p>
            <a:pPr lvl="1"/>
            <a:r>
              <a:rPr lang="en-US" dirty="0"/>
              <a:t>Found in anaplastic WT</a:t>
            </a:r>
          </a:p>
          <a:p>
            <a:pPr lvl="1"/>
            <a:r>
              <a:rPr lang="en-US" dirty="0"/>
              <a:t>With comprehensive assessment of TP53 status (IHC, sequencing, deletion analysis almost all WT with anaplasia have evidence of TP53 alteration</a:t>
            </a:r>
          </a:p>
          <a:p>
            <a:pPr lvl="1"/>
            <a:r>
              <a:rPr lang="en-US" dirty="0"/>
              <a:t>Thought to be a secondary event in genetic progression of WT</a:t>
            </a:r>
          </a:p>
          <a:p>
            <a:endParaRPr lang="en-US" dirty="0"/>
          </a:p>
          <a:p>
            <a:endParaRPr lang="en-US" dirty="0"/>
          </a:p>
        </p:txBody>
      </p:sp>
      <p:graphicFrame>
        <p:nvGraphicFramePr>
          <p:cNvPr id="5" name="Chart 4">
            <a:extLst>
              <a:ext uri="{FF2B5EF4-FFF2-40B4-BE49-F238E27FC236}">
                <a16:creationId xmlns:a16="http://schemas.microsoft.com/office/drawing/2014/main" id="{554792B4-2FC4-4C34-9D15-AD47C04D67A0}"/>
              </a:ext>
            </a:extLst>
          </p:cNvPr>
          <p:cNvGraphicFramePr/>
          <p:nvPr/>
        </p:nvGraphicFramePr>
        <p:xfrm>
          <a:off x="9058381" y="398522"/>
          <a:ext cx="3133619" cy="254799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D60345F-14CB-4DB9-A333-30598CF905B1}"/>
              </a:ext>
            </a:extLst>
          </p:cNvPr>
          <p:cNvSpPr txBox="1"/>
          <p:nvPr/>
        </p:nvSpPr>
        <p:spPr>
          <a:xfrm>
            <a:off x="10926894" y="1438382"/>
            <a:ext cx="740908" cy="646331"/>
          </a:xfrm>
          <a:prstGeom prst="rect">
            <a:avLst/>
          </a:prstGeom>
          <a:noFill/>
        </p:spPr>
        <p:txBody>
          <a:bodyPr wrap="none" rtlCol="0">
            <a:spAutoFit/>
          </a:bodyPr>
          <a:lstStyle/>
          <a:p>
            <a:pPr algn="ctr"/>
            <a:r>
              <a:rPr lang="en-US" b="1" dirty="0">
                <a:solidFill>
                  <a:schemeClr val="bg1"/>
                </a:solidFill>
              </a:rPr>
              <a:t>Other</a:t>
            </a:r>
          </a:p>
          <a:p>
            <a:pPr algn="ctr"/>
            <a:r>
              <a:rPr lang="en-US" b="1" dirty="0">
                <a:solidFill>
                  <a:schemeClr val="bg1"/>
                </a:solidFill>
              </a:rPr>
              <a:t>25%</a:t>
            </a:r>
          </a:p>
        </p:txBody>
      </p:sp>
    </p:spTree>
    <p:extLst>
      <p:ext uri="{BB962C8B-B14F-4D97-AF65-F5344CB8AC3E}">
        <p14:creationId xmlns:p14="http://schemas.microsoft.com/office/powerpoint/2010/main" val="205568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267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9">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29DD5E-266D-4959-9CF8-A2F58ACB5657}"/>
              </a:ext>
            </a:extLst>
          </p:cNvPr>
          <p:cNvSpPr>
            <a:spLocks noGrp="1"/>
          </p:cNvSpPr>
          <p:nvPr>
            <p:ph type="title"/>
          </p:nvPr>
        </p:nvSpPr>
        <p:spPr>
          <a:xfrm>
            <a:off x="5021821" y="3812954"/>
            <a:ext cx="6465287" cy="1516014"/>
          </a:xfrm>
          <a:solidFill>
            <a:schemeClr val="accent1">
              <a:lumMod val="60000"/>
              <a:lumOff val="40000"/>
            </a:schemeClr>
          </a:solidFill>
        </p:spPr>
        <p:txBody>
          <a:bodyPr vert="horz" lIns="91440" tIns="45720" rIns="91440" bIns="45720" rtlCol="0" anchor="b">
            <a:normAutofit/>
          </a:bodyPr>
          <a:lstStyle/>
          <a:p>
            <a:pPr algn="ctr"/>
            <a:r>
              <a:rPr lang="en-US" sz="4100" kern="1200" dirty="0">
                <a:solidFill>
                  <a:srgbClr val="FFFFFF"/>
                </a:solidFill>
                <a:latin typeface="+mj-lt"/>
                <a:ea typeface="+mj-ea"/>
                <a:cs typeface="+mj-cs"/>
              </a:rPr>
              <a:t>Genetic syndromes associated with Wilms Tumor</a:t>
            </a:r>
          </a:p>
        </p:txBody>
      </p:sp>
      <p:cxnSp>
        <p:nvCxnSpPr>
          <p:cNvPr id="27" name="Straight Connector 11">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descr="Bilateral Congenital Aniridia condition caused by mutation in PAX6 gene |  Download Scientific Diagram">
            <a:extLst>
              <a:ext uri="{FF2B5EF4-FFF2-40B4-BE49-F238E27FC236}">
                <a16:creationId xmlns:a16="http://schemas.microsoft.com/office/drawing/2014/main" id="{3FCE6AAF-8176-4F98-868E-6D864B0560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76" r="2839"/>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descr="A person standing posing for the camera&#10;&#10;Description automatically generated">
            <a:extLst>
              <a:ext uri="{FF2B5EF4-FFF2-40B4-BE49-F238E27FC236}">
                <a16:creationId xmlns:a16="http://schemas.microsoft.com/office/drawing/2014/main" id="{B9DDFC2E-0357-43B2-9B99-215EA5603685}"/>
              </a:ext>
            </a:extLst>
          </p:cNvPr>
          <p:cNvPicPr>
            <a:picLocks noGrp="1" noChangeAspect="1"/>
          </p:cNvPicPr>
          <p:nvPr>
            <p:ph idx="1"/>
          </p:nvPr>
        </p:nvPicPr>
        <p:blipFill>
          <a:blip r:embed="rId4"/>
          <a:stretch>
            <a:fillRect/>
          </a:stretch>
        </p:blipFill>
        <p:spPr>
          <a:xfrm>
            <a:off x="152827" y="286924"/>
            <a:ext cx="4398798" cy="6446077"/>
          </a:xfrm>
        </p:spPr>
      </p:pic>
      <p:sp>
        <p:nvSpPr>
          <p:cNvPr id="3" name="Rectangle 2">
            <a:extLst>
              <a:ext uri="{FF2B5EF4-FFF2-40B4-BE49-F238E27FC236}">
                <a16:creationId xmlns:a16="http://schemas.microsoft.com/office/drawing/2014/main" id="{BB3F0CC8-3449-4BF8-BC26-B1DCE36228E0}"/>
              </a:ext>
            </a:extLst>
          </p:cNvPr>
          <p:cNvSpPr/>
          <p:nvPr/>
        </p:nvSpPr>
        <p:spPr>
          <a:xfrm>
            <a:off x="4708357" y="5831318"/>
            <a:ext cx="7092215" cy="646331"/>
          </a:xfrm>
          <a:prstGeom prst="rect">
            <a:avLst/>
          </a:prstGeom>
        </p:spPr>
        <p:txBody>
          <a:bodyPr wrap="square">
            <a:spAutoFit/>
          </a:bodyPr>
          <a:lstStyle/>
          <a:p>
            <a:r>
              <a:rPr lang="en-US" sz="1200" dirty="0">
                <a:solidFill>
                  <a:schemeClr val="bg1"/>
                </a:solidFill>
              </a:rPr>
              <a:t>Left: From </a:t>
            </a:r>
            <a:r>
              <a:rPr lang="en-US" sz="1200" dirty="0" err="1">
                <a:solidFill>
                  <a:schemeClr val="bg1"/>
                </a:solidFill>
              </a:rPr>
              <a:t>Pikilidou</a:t>
            </a:r>
            <a:r>
              <a:rPr lang="en-US" sz="1200" dirty="0">
                <a:solidFill>
                  <a:schemeClr val="bg1"/>
                </a:solidFill>
              </a:rPr>
              <a:t> M, </a:t>
            </a:r>
            <a:r>
              <a:rPr lang="en-US" sz="1200" dirty="0" err="1">
                <a:solidFill>
                  <a:schemeClr val="bg1"/>
                </a:solidFill>
              </a:rPr>
              <a:t>Yavropoulou</a:t>
            </a:r>
            <a:r>
              <a:rPr lang="en-US" sz="1200" dirty="0">
                <a:solidFill>
                  <a:schemeClr val="bg1"/>
                </a:solidFill>
              </a:rPr>
              <a:t> M, </a:t>
            </a:r>
            <a:r>
              <a:rPr lang="en-US" sz="1200" dirty="0" err="1">
                <a:solidFill>
                  <a:schemeClr val="bg1"/>
                </a:solidFill>
              </a:rPr>
              <a:t>Katsounaros</a:t>
            </a:r>
            <a:r>
              <a:rPr lang="en-US" sz="1200" dirty="0">
                <a:solidFill>
                  <a:schemeClr val="bg1"/>
                </a:solidFill>
              </a:rPr>
              <a:t> M. Recurrent benign adrenal pheochromocytomas associated with hemihypertrophy. </a:t>
            </a:r>
            <a:r>
              <a:rPr lang="en-US" sz="1200" i="1" dirty="0">
                <a:solidFill>
                  <a:schemeClr val="bg1"/>
                </a:solidFill>
              </a:rPr>
              <a:t>Endocrinol Diabetes </a:t>
            </a:r>
            <a:r>
              <a:rPr lang="en-US" sz="1200" i="1" dirty="0" err="1">
                <a:solidFill>
                  <a:schemeClr val="bg1"/>
                </a:solidFill>
              </a:rPr>
              <a:t>Metab</a:t>
            </a:r>
            <a:r>
              <a:rPr lang="en-US" sz="1200" i="1" dirty="0">
                <a:solidFill>
                  <a:schemeClr val="bg1"/>
                </a:solidFill>
              </a:rPr>
              <a:t> Case Rep. </a:t>
            </a:r>
            <a:r>
              <a:rPr lang="en-US" sz="1200" dirty="0">
                <a:solidFill>
                  <a:schemeClr val="bg1"/>
                </a:solidFill>
              </a:rPr>
              <a:t>2014;2014:140041. This image is licensed under a Creative Commons Attribution-</a:t>
            </a:r>
            <a:r>
              <a:rPr lang="en-US" sz="1200" dirty="0" err="1">
                <a:solidFill>
                  <a:schemeClr val="bg1"/>
                </a:solidFill>
              </a:rPr>
              <a:t>NonCommercial</a:t>
            </a:r>
            <a:r>
              <a:rPr lang="en-US" sz="1200" dirty="0">
                <a:solidFill>
                  <a:schemeClr val="bg1"/>
                </a:solidFill>
              </a:rPr>
              <a:t>-</a:t>
            </a:r>
            <a:r>
              <a:rPr lang="en-US" sz="1200" dirty="0" err="1">
                <a:solidFill>
                  <a:schemeClr val="bg1"/>
                </a:solidFill>
              </a:rPr>
              <a:t>NoDerivs</a:t>
            </a:r>
            <a:r>
              <a:rPr lang="en-US" sz="1200" dirty="0">
                <a:solidFill>
                  <a:schemeClr val="bg1"/>
                </a:solidFill>
              </a:rPr>
              <a:t> 3.0 </a:t>
            </a:r>
            <a:r>
              <a:rPr lang="en-US" sz="1200" dirty="0" err="1">
                <a:solidFill>
                  <a:schemeClr val="bg1"/>
                </a:solidFill>
              </a:rPr>
              <a:t>Unported</a:t>
            </a:r>
            <a:r>
              <a:rPr lang="en-US" sz="1200" dirty="0">
                <a:solidFill>
                  <a:schemeClr val="bg1"/>
                </a:solidFill>
              </a:rPr>
              <a:t> License.</a:t>
            </a:r>
          </a:p>
        </p:txBody>
      </p:sp>
    </p:spTree>
    <p:extLst>
      <p:ext uri="{BB962C8B-B14F-4D97-AF65-F5344CB8AC3E}">
        <p14:creationId xmlns:p14="http://schemas.microsoft.com/office/powerpoint/2010/main" val="19382904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D56C24F-F59A-4993-AED6-CB890426DF01}"/>
              </a:ext>
            </a:extLst>
          </p:cNvPr>
          <p:cNvGraphicFramePr>
            <a:graphicFrameLocks noGrp="1"/>
          </p:cNvGraphicFramePr>
          <p:nvPr>
            <p:extLst>
              <p:ext uri="{D42A27DB-BD31-4B8C-83A1-F6EECF244321}">
                <p14:modId xmlns:p14="http://schemas.microsoft.com/office/powerpoint/2010/main" val="886621528"/>
              </p:ext>
            </p:extLst>
          </p:nvPr>
        </p:nvGraphicFramePr>
        <p:xfrm>
          <a:off x="177800" y="228600"/>
          <a:ext cx="11887200" cy="6533821"/>
        </p:xfrm>
        <a:graphic>
          <a:graphicData uri="http://schemas.openxmlformats.org/drawingml/2006/table">
            <a:tbl>
              <a:tblPr firstRow="1" firstCol="1" bandRow="1">
                <a:tableStyleId>{5C22544A-7EE6-4342-B048-85BDC9FD1C3A}</a:tableStyleId>
              </a:tblPr>
              <a:tblGrid>
                <a:gridCol w="4949824">
                  <a:extLst>
                    <a:ext uri="{9D8B030D-6E8A-4147-A177-3AD203B41FA5}">
                      <a16:colId xmlns:a16="http://schemas.microsoft.com/office/drawing/2014/main" val="1919133859"/>
                    </a:ext>
                  </a:extLst>
                </a:gridCol>
                <a:gridCol w="4545068">
                  <a:extLst>
                    <a:ext uri="{9D8B030D-6E8A-4147-A177-3AD203B41FA5}">
                      <a16:colId xmlns:a16="http://schemas.microsoft.com/office/drawing/2014/main" val="2743188946"/>
                    </a:ext>
                  </a:extLst>
                </a:gridCol>
                <a:gridCol w="2392308">
                  <a:extLst>
                    <a:ext uri="{9D8B030D-6E8A-4147-A177-3AD203B41FA5}">
                      <a16:colId xmlns:a16="http://schemas.microsoft.com/office/drawing/2014/main" val="132901897"/>
                    </a:ext>
                  </a:extLst>
                </a:gridCol>
              </a:tblGrid>
              <a:tr h="993111">
                <a:tc>
                  <a:txBody>
                    <a:bodyPr/>
                    <a:lstStyle/>
                    <a:p>
                      <a:pPr marL="0" marR="0" algn="ctr">
                        <a:spcBef>
                          <a:spcPts val="0"/>
                        </a:spcBef>
                        <a:spcAft>
                          <a:spcPts val="0"/>
                        </a:spcAft>
                      </a:pPr>
                      <a:r>
                        <a:rPr lang="en-US" sz="3200" dirty="0">
                          <a:effectLst/>
                        </a:rPr>
                        <a:t>Phenotype</a:t>
                      </a:r>
                      <a:endParaRPr lang="en-US" sz="3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3200">
                          <a:effectLst/>
                        </a:rPr>
                        <a:t>Genetic Alterations</a:t>
                      </a:r>
                    </a:p>
                    <a:p>
                      <a:pPr marL="0" marR="0" algn="ctr">
                        <a:spcBef>
                          <a:spcPts val="0"/>
                        </a:spcBef>
                        <a:spcAft>
                          <a:spcPts val="0"/>
                        </a:spcAft>
                      </a:pPr>
                      <a:r>
                        <a:rPr lang="en-US" sz="3200">
                          <a:effectLst/>
                          <a:latin typeface="Calibri" panose="020F0502020204030204" pitchFamily="34" charset="0"/>
                          <a:ea typeface="Calibri" panose="020F0502020204030204" pitchFamily="34" charset="0"/>
                        </a:rPr>
                        <a:t>WT2 11p15</a:t>
                      </a:r>
                      <a:endParaRPr lang="en-US" sz="3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3200">
                          <a:effectLst/>
                        </a:rPr>
                        <a:t>Estimated</a:t>
                      </a:r>
                      <a:r>
                        <a:rPr lang="en-US" sz="2400">
                          <a:effectLst/>
                        </a:rPr>
                        <a:t> </a:t>
                      </a:r>
                      <a:r>
                        <a:rPr lang="en-US" sz="3200">
                          <a:effectLst/>
                        </a:rPr>
                        <a:t>Risk</a:t>
                      </a:r>
                      <a:endParaRPr lang="en-US" sz="3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2666359"/>
                  </a:ext>
                </a:extLst>
              </a:tr>
              <a:tr h="1108142">
                <a:tc rowSpan="5">
                  <a:txBody>
                    <a:bodyPr/>
                    <a:lstStyle/>
                    <a:p>
                      <a:pPr marL="0" marR="0" algn="l">
                        <a:spcBef>
                          <a:spcPts val="0"/>
                        </a:spcBef>
                        <a:spcAft>
                          <a:spcPts val="0"/>
                        </a:spcAft>
                      </a:pPr>
                      <a:r>
                        <a:rPr lang="en-US" sz="2800" dirty="0">
                          <a:effectLst/>
                        </a:rPr>
                        <a:t>Beckwith-Wiedemann Syndrome</a:t>
                      </a:r>
                    </a:p>
                    <a:p>
                      <a:pPr marL="0" marR="0" algn="l">
                        <a:spcBef>
                          <a:spcPts val="0"/>
                        </a:spcBef>
                        <a:spcAft>
                          <a:spcPts val="0"/>
                        </a:spcAft>
                      </a:pPr>
                      <a:endParaRPr lang="en-US" sz="2800" dirty="0">
                        <a:effectLst/>
                      </a:endParaRPr>
                    </a:p>
                    <a:p>
                      <a:pPr marL="0" marR="0" algn="l">
                        <a:spcBef>
                          <a:spcPts val="0"/>
                        </a:spcBef>
                        <a:spcAft>
                          <a:spcPts val="0"/>
                        </a:spcAft>
                      </a:pPr>
                      <a:r>
                        <a:rPr lang="en-US" sz="2400" b="0" dirty="0">
                          <a:effectLst/>
                        </a:rPr>
                        <a:t>Overgrowth syndrome</a:t>
                      </a:r>
                    </a:p>
                    <a:p>
                      <a:pPr marL="342900" marR="0" indent="-342900" algn="l">
                        <a:spcBef>
                          <a:spcPts val="0"/>
                        </a:spcBef>
                        <a:spcAft>
                          <a:spcPts val="0"/>
                        </a:spcAft>
                        <a:buFont typeface="Arial" panose="020B0604020202020204" pitchFamily="34" charset="0"/>
                        <a:buChar char="•"/>
                      </a:pPr>
                      <a:r>
                        <a:rPr lang="en-US" sz="2400" b="0" dirty="0">
                          <a:effectLst/>
                        </a:rPr>
                        <a:t>Associated with </a:t>
                      </a:r>
                      <a:r>
                        <a:rPr lang="en-US" sz="2400" b="0" dirty="0" err="1">
                          <a:effectLst/>
                        </a:rPr>
                        <a:t>exomphalus</a:t>
                      </a:r>
                      <a:r>
                        <a:rPr lang="en-US" sz="2400" b="0" dirty="0">
                          <a:effectLst/>
                        </a:rPr>
                        <a:t>,   </a:t>
                      </a:r>
                      <a:r>
                        <a:rPr lang="en-US" sz="2400" b="0" dirty="0" err="1">
                          <a:effectLst/>
                        </a:rPr>
                        <a:t>omphalocoele</a:t>
                      </a:r>
                      <a:r>
                        <a:rPr lang="en-US" sz="2400" b="0" dirty="0">
                          <a:effectLst/>
                        </a:rPr>
                        <a:t>, macroglossia, macrosomia, neonatal hypoglycemia, visceromegaly, </a:t>
                      </a:r>
                      <a:r>
                        <a:rPr lang="en-US" sz="2400" b="0" dirty="0" err="1">
                          <a:effectLst/>
                        </a:rPr>
                        <a:t>hemihyperplasia</a:t>
                      </a:r>
                      <a:r>
                        <a:rPr lang="en-US" sz="2400" b="0" dirty="0">
                          <a:effectLst/>
                        </a:rPr>
                        <a:t>, high IGF2 expression and cancer predisposition</a:t>
                      </a:r>
                    </a:p>
                    <a:p>
                      <a:pPr marL="0" marR="0" algn="l">
                        <a:spcBef>
                          <a:spcPts val="0"/>
                        </a:spcBef>
                        <a:spcAft>
                          <a:spcPts val="0"/>
                        </a:spcAft>
                      </a:pPr>
                      <a:endParaRPr lang="en-US" sz="1800" b="0" dirty="0">
                        <a:effectLst/>
                      </a:endParaRPr>
                    </a:p>
                    <a:p>
                      <a:pPr marL="0" marR="0" algn="l">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l">
                        <a:spcBef>
                          <a:spcPts val="0"/>
                        </a:spcBef>
                        <a:spcAft>
                          <a:spcPts val="0"/>
                        </a:spcAft>
                      </a:pPr>
                      <a:r>
                        <a:rPr lang="en-US" sz="2400" dirty="0">
                          <a:effectLst/>
                          <a:latin typeface="Calibri" panose="020F0502020204030204" pitchFamily="34" charset="0"/>
                          <a:ea typeface="Calibri" panose="020F0502020204030204" pitchFamily="34" charset="0"/>
                        </a:rPr>
                        <a:t>11p15 uniparental </a:t>
                      </a:r>
                      <a:r>
                        <a:rPr lang="en-US" sz="2400" dirty="0" err="1">
                          <a:effectLst/>
                          <a:latin typeface="Calibri" panose="020F0502020204030204" pitchFamily="34" charset="0"/>
                          <a:ea typeface="Calibri" panose="020F0502020204030204" pitchFamily="34" charset="0"/>
                        </a:rPr>
                        <a:t>disomy</a:t>
                      </a:r>
                      <a:endParaRPr lang="en-US" sz="2400" dirty="0">
                        <a:effectLst/>
                        <a:latin typeface="Calibri" panose="020F0502020204030204" pitchFamily="34" charset="0"/>
                        <a:ea typeface="Calibri" panose="020F0502020204030204" pitchFamily="34" charset="0"/>
                      </a:endParaRPr>
                    </a:p>
                    <a:p>
                      <a:pPr marL="0" marR="0" algn="l">
                        <a:spcBef>
                          <a:spcPts val="0"/>
                        </a:spcBef>
                        <a:spcAft>
                          <a:spcPts val="0"/>
                        </a:spcAft>
                      </a:pPr>
                      <a:r>
                        <a:rPr lang="en-US" sz="2400" dirty="0">
                          <a:effectLst/>
                          <a:latin typeface="Calibri" panose="020F0502020204030204" pitchFamily="34" charset="0"/>
                          <a:ea typeface="Calibri" panose="020F0502020204030204" pitchFamily="34" charset="0"/>
                        </a:rPr>
                        <a:t>(pUPD11)</a:t>
                      </a:r>
                    </a:p>
                  </a:txBody>
                  <a:tcPr marL="68580" marR="68580" marT="0" marB="0"/>
                </a:tc>
                <a:tc>
                  <a:txBody>
                    <a:bodyPr/>
                    <a:lstStyle/>
                    <a:p>
                      <a:pPr marL="0" marR="0" algn="ctr">
                        <a:spcBef>
                          <a:spcPts val="0"/>
                        </a:spcBef>
                        <a:spcAft>
                          <a:spcPts val="0"/>
                        </a:spcAft>
                      </a:pPr>
                      <a:r>
                        <a:rPr lang="en-US" sz="2400" dirty="0">
                          <a:effectLst/>
                        </a:rPr>
                        <a:t>8%</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674329340"/>
                  </a:ext>
                </a:extLst>
              </a:tr>
              <a:tr h="1108142">
                <a:tc vMerge="1">
                  <a:txBody>
                    <a:bodyPr/>
                    <a:lstStyle/>
                    <a:p>
                      <a:endParaRPr lang="en-US"/>
                    </a:p>
                  </a:txBody>
                  <a:tcPr/>
                </a:tc>
                <a:tc>
                  <a:txBody>
                    <a:bodyPr/>
                    <a:lstStyle/>
                    <a:p>
                      <a:pPr marL="0" marR="0" algn="l">
                        <a:spcBef>
                          <a:spcPts val="0"/>
                        </a:spcBef>
                        <a:spcAft>
                          <a:spcPts val="0"/>
                        </a:spcAft>
                      </a:pPr>
                      <a:r>
                        <a:rPr lang="en-US" sz="2400" dirty="0">
                          <a:effectLst/>
                          <a:latin typeface="Calibri" panose="020F0502020204030204" pitchFamily="34" charset="0"/>
                          <a:ea typeface="Calibri" panose="020F0502020204030204" pitchFamily="34" charset="0"/>
                        </a:rPr>
                        <a:t>Hypermethylation of 11p15 imprinting center 1 (IC1)</a:t>
                      </a:r>
                    </a:p>
                  </a:txBody>
                  <a:tcPr marL="68580" marR="68580" marT="0" marB="0"/>
                </a:tc>
                <a:tc>
                  <a:txBody>
                    <a:bodyPr/>
                    <a:lstStyle/>
                    <a:p>
                      <a:pPr marL="0" marR="0" algn="ctr">
                        <a:spcBef>
                          <a:spcPts val="0"/>
                        </a:spcBef>
                        <a:spcAft>
                          <a:spcPts val="0"/>
                        </a:spcAft>
                      </a:pPr>
                      <a:r>
                        <a:rPr lang="en-US" sz="2400" dirty="0">
                          <a:effectLst/>
                        </a:rPr>
                        <a:t>24%</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667387638"/>
                  </a:ext>
                </a:extLst>
              </a:tr>
              <a:tr h="1108142">
                <a:tc vMerge="1">
                  <a:txBody>
                    <a:bodyPr/>
                    <a:lstStyle/>
                    <a:p>
                      <a:endParaRPr lang="en-US"/>
                    </a:p>
                  </a:txBody>
                  <a:tcPr/>
                </a:tc>
                <a:tc>
                  <a:txBody>
                    <a:bodyPr/>
                    <a:lstStyle/>
                    <a:p>
                      <a:pPr marL="0" marR="0" algn="l">
                        <a:spcBef>
                          <a:spcPts val="0"/>
                        </a:spcBef>
                        <a:spcAft>
                          <a:spcPts val="0"/>
                        </a:spcAft>
                      </a:pPr>
                      <a:r>
                        <a:rPr lang="en-US" sz="2400" dirty="0">
                          <a:effectLst/>
                          <a:latin typeface="Calibri" panose="020F0502020204030204" pitchFamily="34" charset="0"/>
                          <a:ea typeface="Calibri" panose="020F0502020204030204" pitchFamily="34" charset="0"/>
                        </a:rPr>
                        <a:t>Loss of Methylation of 11p15 imprinting center 2 (IC2)</a:t>
                      </a:r>
                    </a:p>
                  </a:txBody>
                  <a:tcPr marL="68580" marR="68580" marT="0" marB="0"/>
                </a:tc>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rPr>
                        <a:t>1%</a:t>
                      </a:r>
                    </a:p>
                  </a:txBody>
                  <a:tcPr marL="68580" marR="68580" marT="0" marB="0"/>
                </a:tc>
                <a:extLst>
                  <a:ext uri="{0D108BD9-81ED-4DB2-BD59-A6C34878D82A}">
                    <a16:rowId xmlns:a16="http://schemas.microsoft.com/office/drawing/2014/main" val="4120591183"/>
                  </a:ext>
                </a:extLst>
              </a:tr>
              <a:tr h="1108142">
                <a:tc vMerge="1">
                  <a:txBody>
                    <a:bodyPr/>
                    <a:lstStyle/>
                    <a:p>
                      <a:endParaRPr lang="en-US"/>
                    </a:p>
                  </a:txBody>
                  <a:tcPr/>
                </a:tc>
                <a:tc>
                  <a:txBody>
                    <a:bodyPr/>
                    <a:lstStyle/>
                    <a:p>
                      <a:pPr marL="0" marR="0" algn="l">
                        <a:spcBef>
                          <a:spcPts val="0"/>
                        </a:spcBef>
                        <a:spcAft>
                          <a:spcPts val="0"/>
                        </a:spcAft>
                      </a:pPr>
                      <a:r>
                        <a:rPr lang="en-US" sz="2400" dirty="0">
                          <a:effectLst/>
                          <a:latin typeface="Calibri" panose="020F0502020204030204" pitchFamily="34" charset="0"/>
                          <a:ea typeface="Calibri" panose="020F0502020204030204" pitchFamily="34" charset="0"/>
                        </a:rPr>
                        <a:t>CDKN1C mutation</a:t>
                      </a:r>
                    </a:p>
                  </a:txBody>
                  <a:tcPr marL="68580" marR="68580" marT="0" marB="0"/>
                </a:tc>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rPr>
                        <a:t>1-2%</a:t>
                      </a:r>
                    </a:p>
                  </a:txBody>
                  <a:tcPr marL="68580" marR="68580" marT="0" marB="0"/>
                </a:tc>
                <a:extLst>
                  <a:ext uri="{0D108BD9-81ED-4DB2-BD59-A6C34878D82A}">
                    <a16:rowId xmlns:a16="http://schemas.microsoft.com/office/drawing/2014/main" val="1332122291"/>
                  </a:ext>
                </a:extLst>
              </a:tr>
              <a:tr h="1108142">
                <a:tc vMerge="1">
                  <a:txBody>
                    <a:bodyPr/>
                    <a:lstStyle/>
                    <a:p>
                      <a:endParaRPr lang="en-US"/>
                    </a:p>
                  </a:txBody>
                  <a:tcPr/>
                </a:tc>
                <a:tc>
                  <a:txBody>
                    <a:bodyPr/>
                    <a:lstStyle/>
                    <a:p>
                      <a:pPr marL="0" marR="0" algn="l">
                        <a:spcBef>
                          <a:spcPts val="0"/>
                        </a:spcBef>
                        <a:spcAft>
                          <a:spcPts val="0"/>
                        </a:spcAft>
                      </a:pPr>
                      <a:r>
                        <a:rPr lang="en-US" sz="2400" dirty="0">
                          <a:effectLst/>
                          <a:latin typeface="Calibri" panose="020F0502020204030204" pitchFamily="34" charset="0"/>
                          <a:ea typeface="Calibri" panose="020F0502020204030204" pitchFamily="34" charset="0"/>
                        </a:rPr>
                        <a:t>No molecular findings</a:t>
                      </a:r>
                    </a:p>
                  </a:txBody>
                  <a:tcPr marL="68580" marR="68580" marT="0" marB="0"/>
                </a:tc>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rPr>
                        <a:t>4-5%</a:t>
                      </a:r>
                    </a:p>
                  </a:txBody>
                  <a:tcPr marL="68580" marR="68580" marT="0" marB="0"/>
                </a:tc>
                <a:extLst>
                  <a:ext uri="{0D108BD9-81ED-4DB2-BD59-A6C34878D82A}">
                    <a16:rowId xmlns:a16="http://schemas.microsoft.com/office/drawing/2014/main" val="1170186264"/>
                  </a:ext>
                </a:extLst>
              </a:tr>
            </a:tbl>
          </a:graphicData>
        </a:graphic>
      </p:graphicFrame>
      <p:pic>
        <p:nvPicPr>
          <p:cNvPr id="2" name="Picture 1">
            <a:extLst>
              <a:ext uri="{FF2B5EF4-FFF2-40B4-BE49-F238E27FC236}">
                <a16:creationId xmlns:a16="http://schemas.microsoft.com/office/drawing/2014/main" id="{9EB6433A-79FB-4CDB-89C9-5269A3051453}"/>
              </a:ext>
            </a:extLst>
          </p:cNvPr>
          <p:cNvPicPr>
            <a:picLocks noChangeAspect="1"/>
          </p:cNvPicPr>
          <p:nvPr/>
        </p:nvPicPr>
        <p:blipFill>
          <a:blip r:embed="rId2"/>
          <a:stretch>
            <a:fillRect/>
          </a:stretch>
        </p:blipFill>
        <p:spPr>
          <a:xfrm>
            <a:off x="4352924" y="2055482"/>
            <a:ext cx="619125" cy="890936"/>
          </a:xfrm>
          <a:prstGeom prst="rect">
            <a:avLst/>
          </a:prstGeom>
        </p:spPr>
      </p:pic>
    </p:spTree>
    <p:extLst>
      <p:ext uri="{BB962C8B-B14F-4D97-AF65-F5344CB8AC3E}">
        <p14:creationId xmlns:p14="http://schemas.microsoft.com/office/powerpoint/2010/main" val="185944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0DA75EEC-E50A-0844-B502-D1E32D5357C8}"/>
              </a:ext>
            </a:extLst>
          </p:cNvPr>
          <p:cNvSpPr>
            <a:spLocks noGrp="1" noChangeArrowheads="1"/>
          </p:cNvSpPr>
          <p:nvPr>
            <p:ph type="title"/>
          </p:nvPr>
        </p:nvSpPr>
        <p:spPr/>
        <p:txBody>
          <a:bodyPr/>
          <a:lstStyle/>
          <a:p>
            <a:r>
              <a:rPr lang="en-US" altLang="en-US" dirty="0"/>
              <a:t>This talk will follow the topical structure suggested by the ABP:</a:t>
            </a:r>
          </a:p>
        </p:txBody>
      </p:sp>
      <p:pic>
        <p:nvPicPr>
          <p:cNvPr id="2" name="Picture 1">
            <a:extLst>
              <a:ext uri="{FF2B5EF4-FFF2-40B4-BE49-F238E27FC236}">
                <a16:creationId xmlns:a16="http://schemas.microsoft.com/office/drawing/2014/main" id="{FE78EB8F-E836-451E-9FA2-0AA22A1DBE84}"/>
              </a:ext>
            </a:extLst>
          </p:cNvPr>
          <p:cNvPicPr>
            <a:picLocks noChangeAspect="1"/>
          </p:cNvPicPr>
          <p:nvPr/>
        </p:nvPicPr>
        <p:blipFill>
          <a:blip r:embed="rId3"/>
          <a:stretch>
            <a:fillRect/>
          </a:stretch>
        </p:blipFill>
        <p:spPr>
          <a:xfrm>
            <a:off x="434839" y="1780180"/>
            <a:ext cx="11322321" cy="413731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B6BE20-6224-401F-A67F-01C95945C597}"/>
              </a:ext>
            </a:extLst>
          </p:cNvPr>
          <p:cNvGraphicFramePr>
            <a:graphicFrameLocks noGrp="1"/>
          </p:cNvGraphicFramePr>
          <p:nvPr>
            <p:extLst>
              <p:ext uri="{D42A27DB-BD31-4B8C-83A1-F6EECF244321}">
                <p14:modId xmlns:p14="http://schemas.microsoft.com/office/powerpoint/2010/main" val="3510612864"/>
              </p:ext>
            </p:extLst>
          </p:nvPr>
        </p:nvGraphicFramePr>
        <p:xfrm>
          <a:off x="254001" y="224030"/>
          <a:ext cx="11645899" cy="6870521"/>
        </p:xfrm>
        <a:graphic>
          <a:graphicData uri="http://schemas.openxmlformats.org/drawingml/2006/table">
            <a:tbl>
              <a:tblPr firstRow="1" firstCol="1" bandRow="1">
                <a:tableStyleId>{5C22544A-7EE6-4342-B048-85BDC9FD1C3A}</a:tableStyleId>
              </a:tblPr>
              <a:tblGrid>
                <a:gridCol w="5765679">
                  <a:extLst>
                    <a:ext uri="{9D8B030D-6E8A-4147-A177-3AD203B41FA5}">
                      <a16:colId xmlns:a16="http://schemas.microsoft.com/office/drawing/2014/main" val="3798894302"/>
                    </a:ext>
                  </a:extLst>
                </a:gridCol>
                <a:gridCol w="3722604">
                  <a:extLst>
                    <a:ext uri="{9D8B030D-6E8A-4147-A177-3AD203B41FA5}">
                      <a16:colId xmlns:a16="http://schemas.microsoft.com/office/drawing/2014/main" val="1299495441"/>
                    </a:ext>
                  </a:extLst>
                </a:gridCol>
                <a:gridCol w="2157616">
                  <a:extLst>
                    <a:ext uri="{9D8B030D-6E8A-4147-A177-3AD203B41FA5}">
                      <a16:colId xmlns:a16="http://schemas.microsoft.com/office/drawing/2014/main" val="3765851620"/>
                    </a:ext>
                  </a:extLst>
                </a:gridCol>
              </a:tblGrid>
              <a:tr h="1561417">
                <a:tc>
                  <a:txBody>
                    <a:bodyPr/>
                    <a:lstStyle/>
                    <a:p>
                      <a:pPr marL="0" marR="0" algn="ctr">
                        <a:spcBef>
                          <a:spcPts val="0"/>
                        </a:spcBef>
                        <a:spcAft>
                          <a:spcPts val="0"/>
                        </a:spcAft>
                      </a:pPr>
                      <a:r>
                        <a:rPr lang="en-US" sz="3200" dirty="0">
                          <a:effectLst/>
                        </a:rPr>
                        <a:t>Phenotype</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3200" dirty="0">
                          <a:effectLst/>
                        </a:rPr>
                        <a:t>Genetic Alterations – WT-1 (11p13)</a:t>
                      </a:r>
                      <a:endParaRPr lang="en-US" sz="3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3200" dirty="0">
                          <a:effectLst/>
                        </a:rPr>
                        <a:t>Estimated Risk</a:t>
                      </a:r>
                      <a:endParaRPr lang="en-US" sz="32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081844203"/>
                  </a:ext>
                </a:extLst>
              </a:tr>
              <a:tr h="1236122">
                <a:tc>
                  <a:txBody>
                    <a:bodyPr/>
                    <a:lstStyle/>
                    <a:p>
                      <a:pPr marL="0" marR="0" algn="l">
                        <a:spcBef>
                          <a:spcPts val="0"/>
                        </a:spcBef>
                        <a:spcAft>
                          <a:spcPts val="0"/>
                        </a:spcAft>
                      </a:pPr>
                      <a:r>
                        <a:rPr lang="en-US" sz="2800" dirty="0">
                          <a:effectLst/>
                        </a:rPr>
                        <a:t>WAGR Syndrome</a:t>
                      </a:r>
                    </a:p>
                    <a:p>
                      <a:pPr marL="0" marR="0" algn="l">
                        <a:spcBef>
                          <a:spcPts val="0"/>
                        </a:spcBef>
                        <a:spcAft>
                          <a:spcPts val="0"/>
                        </a:spcAft>
                      </a:pPr>
                      <a:r>
                        <a:rPr lang="en-US" sz="1600" dirty="0">
                          <a:effectLst/>
                        </a:rPr>
                        <a:t>     </a:t>
                      </a:r>
                      <a:r>
                        <a:rPr lang="en-US" sz="2000" b="0" dirty="0">
                          <a:effectLst/>
                        </a:rPr>
                        <a:t>Wilms Tumor, Aniridia, GU abnormalities, </a:t>
                      </a:r>
                    </a:p>
                    <a:p>
                      <a:pPr marL="0" marR="0" algn="l">
                        <a:spcBef>
                          <a:spcPts val="0"/>
                        </a:spcBef>
                        <a:spcAft>
                          <a:spcPts val="0"/>
                        </a:spcAft>
                      </a:pPr>
                      <a:r>
                        <a:rPr lang="en-US" sz="2000" b="0" dirty="0">
                          <a:effectLst/>
                        </a:rPr>
                        <a:t>    range of  intellectual disability </a:t>
                      </a:r>
                    </a:p>
                    <a:p>
                      <a:pPr marL="0" marR="0" algn="l">
                        <a:spcBef>
                          <a:spcPts val="0"/>
                        </a:spcBef>
                        <a:spcAft>
                          <a:spcPts val="0"/>
                        </a:spcAft>
                      </a:pPr>
                      <a:r>
                        <a:rPr lang="en-US" sz="1200" dirty="0">
                          <a:effectLst/>
                        </a:rPr>
                        <a:t> </a:t>
                      </a:r>
                      <a:endParaRPr lang="en-US" sz="1200" dirty="0">
                        <a:effectLst/>
                        <a:latin typeface="Calibri" panose="020F0502020204030204" pitchFamily="34" charset="0"/>
                        <a:ea typeface="Calibri" panose="020F0502020204030204" pitchFamily="34" charset="0"/>
                      </a:endParaRPr>
                    </a:p>
                  </a:txBody>
                  <a:tcPr marL="68580" marR="68580" marT="0" marB="0"/>
                </a:tc>
                <a:tc rowSpan="2">
                  <a:txBody>
                    <a:bodyPr/>
                    <a:lstStyle/>
                    <a:p>
                      <a:pPr marL="0" marR="0" algn="l">
                        <a:spcBef>
                          <a:spcPts val="0"/>
                        </a:spcBef>
                        <a:spcAft>
                          <a:spcPts val="0"/>
                        </a:spcAft>
                      </a:pPr>
                      <a:r>
                        <a:rPr lang="en-US" sz="2400" dirty="0">
                          <a:effectLst/>
                        </a:rPr>
                        <a:t>WT1 deletion</a:t>
                      </a:r>
                    </a:p>
                    <a:p>
                      <a:pPr marL="0" marR="0" algn="l">
                        <a:spcBef>
                          <a:spcPts val="0"/>
                        </a:spcBef>
                        <a:spcAft>
                          <a:spcPts val="0"/>
                        </a:spcAft>
                      </a:pPr>
                      <a:endParaRPr lang="en-US" sz="2400" dirty="0">
                        <a:effectLst/>
                        <a:latin typeface="Calibri" panose="020F0502020204030204" pitchFamily="34" charset="0"/>
                        <a:ea typeface="Calibri" panose="020F0502020204030204" pitchFamily="34" charset="0"/>
                      </a:endParaRPr>
                    </a:p>
                  </a:txBody>
                  <a:tcPr marL="68580" marR="68580" marT="0" marB="0"/>
                </a:tc>
                <a:tc rowSpan="2">
                  <a:txBody>
                    <a:bodyPr/>
                    <a:lstStyle/>
                    <a:p>
                      <a:pPr marL="0" marR="0" algn="ctr">
                        <a:spcBef>
                          <a:spcPts val="0"/>
                        </a:spcBef>
                        <a:spcAft>
                          <a:spcPts val="0"/>
                        </a:spcAft>
                      </a:pPr>
                      <a:r>
                        <a:rPr lang="en-US" sz="2400" dirty="0">
                          <a:effectLst/>
                        </a:rPr>
                        <a:t>50%</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34210871"/>
                  </a:ext>
                </a:extLst>
              </a:tr>
              <a:tr h="27108">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rPr>
                        <a:t>Denys-</a:t>
                      </a:r>
                      <a:r>
                        <a:rPr lang="en-US" sz="2800" dirty="0" err="1">
                          <a:effectLst/>
                        </a:rPr>
                        <a:t>Drash</a:t>
                      </a:r>
                      <a:r>
                        <a:rPr lang="en-US" sz="2800" dirty="0">
                          <a:effectLst/>
                        </a:rPr>
                        <a:t> Syndrome</a:t>
                      </a:r>
                      <a:endParaRPr lang="en-US" sz="16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effectLst/>
                        </a:rPr>
                        <a:t>     </a:t>
                      </a:r>
                      <a:r>
                        <a:rPr lang="en-US" sz="2000" b="0" dirty="0">
                          <a:effectLst/>
                        </a:rPr>
                        <a:t>Progressive renal disease,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effectLst/>
                        </a:rPr>
                        <a:t>    </a:t>
                      </a:r>
                      <a:r>
                        <a:rPr lang="en-US" sz="2000" b="0" dirty="0" err="1">
                          <a:effectLst/>
                        </a:rPr>
                        <a:t>pseudohermaphrodism</a:t>
                      </a:r>
                      <a:endParaRPr lang="en-US" sz="2000" b="0" dirty="0">
                        <a:effectLst/>
                      </a:endParaRPr>
                    </a:p>
                    <a:p>
                      <a:pPr marL="0" marR="0" algn="l">
                        <a:spcBef>
                          <a:spcPts val="0"/>
                        </a:spcBef>
                        <a:spcAft>
                          <a:spcPts val="0"/>
                        </a:spcAft>
                      </a:pPr>
                      <a:endParaRPr lang="en-US" sz="2800" dirty="0">
                        <a:effectLst/>
                        <a:latin typeface="Calibri" panose="020F0502020204030204" pitchFamily="34" charset="0"/>
                        <a:ea typeface="Calibri" panose="020F0502020204030204" pitchFamily="34" charset="0"/>
                      </a:endParaRPr>
                    </a:p>
                  </a:txBody>
                  <a:tcPr marL="68580" marR="68580" marT="0" marB="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92250012"/>
                  </a:ext>
                </a:extLst>
              </a:tr>
              <a:tr h="1637623">
                <a:tc vMerge="1">
                  <a:txBody>
                    <a:bodyPr/>
                    <a:lstStyle/>
                    <a:p>
                      <a:endParaRPr lang="en-US"/>
                    </a:p>
                  </a:txBody>
                  <a:tcPr/>
                </a:tc>
                <a:tc>
                  <a:txBody>
                    <a:bodyPr/>
                    <a:lstStyle/>
                    <a:p>
                      <a:pPr marL="0" marR="0" algn="l">
                        <a:spcBef>
                          <a:spcPts val="0"/>
                        </a:spcBef>
                        <a:spcAft>
                          <a:spcPts val="0"/>
                        </a:spcAft>
                      </a:pPr>
                      <a:r>
                        <a:rPr lang="en-US" sz="2400" dirty="0">
                          <a:effectLst/>
                        </a:rPr>
                        <a:t>WT1 missense mutations</a:t>
                      </a:r>
                    </a:p>
                  </a:txBody>
                  <a:tcPr marL="68580" marR="68580" marT="0" marB="0"/>
                </a:tc>
                <a:tc>
                  <a:txBody>
                    <a:bodyPr/>
                    <a:lstStyle/>
                    <a:p>
                      <a:pPr marL="0" marR="0" algn="ctr">
                        <a:spcBef>
                          <a:spcPts val="0"/>
                        </a:spcBef>
                        <a:spcAft>
                          <a:spcPts val="0"/>
                        </a:spcAft>
                      </a:pPr>
                      <a:r>
                        <a:rPr lang="en-US" sz="2400" dirty="0">
                          <a:effectLst/>
                        </a:rPr>
                        <a:t>&gt;70%</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106476329"/>
                  </a:ext>
                </a:extLst>
              </a:tr>
              <a:tr h="12395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rPr>
                        <a:t>Frasier Syndrome</a:t>
                      </a:r>
                      <a:endParaRPr lang="en-US" sz="18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rPr>
                        <a:t>     </a:t>
                      </a:r>
                      <a:r>
                        <a:rPr lang="en-US" sz="2000" b="0" i="0" kern="1200" dirty="0">
                          <a:solidFill>
                            <a:schemeClr val="lt1"/>
                          </a:solidFill>
                          <a:effectLst/>
                          <a:latin typeface="+mn-lt"/>
                          <a:ea typeface="+mn-ea"/>
                          <a:cs typeface="+mn-cs"/>
                        </a:rPr>
                        <a:t>Focal segmental glomerulosclerosis, male gonadal dysgenesis</a:t>
                      </a:r>
                      <a:endParaRPr lang="en-US" sz="2000" dirty="0">
                        <a:effectLst/>
                      </a:endParaRPr>
                    </a:p>
                  </a:txBody>
                  <a:tcPr marL="68580" marR="68580" marT="0" marB="0"/>
                </a:tc>
                <a:tc>
                  <a:txBody>
                    <a:bodyPr/>
                    <a:lstStyle/>
                    <a:p>
                      <a:pPr marL="0" marR="0" algn="l">
                        <a:spcBef>
                          <a:spcPts val="0"/>
                        </a:spcBef>
                        <a:spcAft>
                          <a:spcPts val="0"/>
                        </a:spcAft>
                      </a:pPr>
                      <a:r>
                        <a:rPr lang="en-US" sz="2400">
                          <a:effectLst/>
                        </a:rPr>
                        <a:t>WT1 intron 9 splice site</a:t>
                      </a:r>
                      <a:endParaRPr lang="en-US" sz="2400" dirty="0">
                        <a:effectLst/>
                      </a:endParaRPr>
                    </a:p>
                  </a:txBody>
                  <a:tcPr marL="68580" marR="68580" marT="0" marB="0"/>
                </a:tc>
                <a:tc>
                  <a:txBody>
                    <a:bodyPr/>
                    <a:lstStyle/>
                    <a:p>
                      <a:pPr marL="0" marR="0" algn="ctr">
                        <a:spcBef>
                          <a:spcPts val="0"/>
                        </a:spcBef>
                        <a:spcAft>
                          <a:spcPts val="0"/>
                        </a:spcAft>
                      </a:pPr>
                      <a:r>
                        <a:rPr lang="en-US" sz="2400" dirty="0">
                          <a:effectLst/>
                        </a:rPr>
                        <a:t>Rare</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19382827"/>
                  </a:ext>
                </a:extLst>
              </a:tr>
              <a:tr h="1168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effectLst/>
                        </a:rPr>
                        <a:t>Isolated WT</a:t>
                      </a:r>
                    </a:p>
                  </a:txBody>
                  <a:tcPr marL="68580" marR="68580" marT="0" marB="0"/>
                </a:tc>
                <a:tc>
                  <a:txBody>
                    <a:bodyPr/>
                    <a:lstStyle/>
                    <a:p>
                      <a:r>
                        <a:rPr lang="en-US" sz="2400">
                          <a:effectLst/>
                        </a:rPr>
                        <a:t>WT1 missense/nonsense mutations</a:t>
                      </a:r>
                      <a:endParaRPr lang="en-US"/>
                    </a:p>
                  </a:txBody>
                  <a:tcPr marL="68580" marR="68580" marT="0" marB="0"/>
                </a:tc>
                <a:tc>
                  <a:txBody>
                    <a:bodyPr/>
                    <a:lstStyle/>
                    <a:p>
                      <a:r>
                        <a:rPr lang="en-US" sz="2400" dirty="0">
                          <a:effectLst/>
                        </a:rPr>
                        <a:t>5%</a:t>
                      </a:r>
                      <a:endParaRPr lang="en-US" dirty="0"/>
                    </a:p>
                  </a:txBody>
                  <a:tcPr marL="68580" marR="68580" marT="0" marB="0"/>
                </a:tc>
                <a:extLst>
                  <a:ext uri="{0D108BD9-81ED-4DB2-BD59-A6C34878D82A}">
                    <a16:rowId xmlns:a16="http://schemas.microsoft.com/office/drawing/2014/main" val="632461807"/>
                  </a:ext>
                </a:extLst>
              </a:tr>
            </a:tbl>
          </a:graphicData>
        </a:graphic>
      </p:graphicFrame>
      <p:pic>
        <p:nvPicPr>
          <p:cNvPr id="4" name="Picture 3">
            <a:extLst>
              <a:ext uri="{FF2B5EF4-FFF2-40B4-BE49-F238E27FC236}">
                <a16:creationId xmlns:a16="http://schemas.microsoft.com/office/drawing/2014/main" id="{0EC0DFB9-3708-44B3-B5A0-4FC1956D6AB7}"/>
              </a:ext>
            </a:extLst>
          </p:cNvPr>
          <p:cNvPicPr>
            <a:picLocks noChangeAspect="1"/>
          </p:cNvPicPr>
          <p:nvPr/>
        </p:nvPicPr>
        <p:blipFill>
          <a:blip r:embed="rId2"/>
          <a:stretch>
            <a:fillRect/>
          </a:stretch>
        </p:blipFill>
        <p:spPr>
          <a:xfrm>
            <a:off x="5459881" y="2371724"/>
            <a:ext cx="393230" cy="565867"/>
          </a:xfrm>
          <a:prstGeom prst="rect">
            <a:avLst/>
          </a:prstGeom>
        </p:spPr>
      </p:pic>
      <p:pic>
        <p:nvPicPr>
          <p:cNvPr id="6" name="Picture 5">
            <a:extLst>
              <a:ext uri="{FF2B5EF4-FFF2-40B4-BE49-F238E27FC236}">
                <a16:creationId xmlns:a16="http://schemas.microsoft.com/office/drawing/2014/main" id="{3FF9355B-5359-4F0E-9001-9703108C6B1E}"/>
              </a:ext>
            </a:extLst>
          </p:cNvPr>
          <p:cNvPicPr>
            <a:picLocks noChangeAspect="1"/>
          </p:cNvPicPr>
          <p:nvPr/>
        </p:nvPicPr>
        <p:blipFill>
          <a:blip r:embed="rId2"/>
          <a:stretch>
            <a:fillRect/>
          </a:stretch>
        </p:blipFill>
        <p:spPr>
          <a:xfrm>
            <a:off x="5459881" y="4026168"/>
            <a:ext cx="393230" cy="565867"/>
          </a:xfrm>
          <a:prstGeom prst="rect">
            <a:avLst/>
          </a:prstGeom>
        </p:spPr>
      </p:pic>
    </p:spTree>
    <p:extLst>
      <p:ext uri="{BB962C8B-B14F-4D97-AF65-F5344CB8AC3E}">
        <p14:creationId xmlns:p14="http://schemas.microsoft.com/office/powerpoint/2010/main" val="1592947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DB5E185-5AF4-4276-B2F1-3D455D338BC4}"/>
              </a:ext>
            </a:extLst>
          </p:cNvPr>
          <p:cNvGraphicFramePr>
            <a:graphicFrameLocks noGrp="1"/>
          </p:cNvGraphicFramePr>
          <p:nvPr>
            <p:extLst>
              <p:ext uri="{D42A27DB-BD31-4B8C-83A1-F6EECF244321}">
                <p14:modId xmlns:p14="http://schemas.microsoft.com/office/powerpoint/2010/main" val="2165749108"/>
              </p:ext>
            </p:extLst>
          </p:nvPr>
        </p:nvGraphicFramePr>
        <p:xfrm>
          <a:off x="254000" y="243362"/>
          <a:ext cx="11582400" cy="6322539"/>
        </p:xfrm>
        <a:graphic>
          <a:graphicData uri="http://schemas.openxmlformats.org/drawingml/2006/table">
            <a:tbl>
              <a:tblPr firstRow="1" firstCol="1" bandRow="1">
                <a:tableStyleId>{5C22544A-7EE6-4342-B048-85BDC9FD1C3A}</a:tableStyleId>
              </a:tblPr>
              <a:tblGrid>
                <a:gridCol w="5722359">
                  <a:extLst>
                    <a:ext uri="{9D8B030D-6E8A-4147-A177-3AD203B41FA5}">
                      <a16:colId xmlns:a16="http://schemas.microsoft.com/office/drawing/2014/main" val="4140318457"/>
                    </a:ext>
                  </a:extLst>
                </a:gridCol>
                <a:gridCol w="3890543">
                  <a:extLst>
                    <a:ext uri="{9D8B030D-6E8A-4147-A177-3AD203B41FA5}">
                      <a16:colId xmlns:a16="http://schemas.microsoft.com/office/drawing/2014/main" val="1395086044"/>
                    </a:ext>
                  </a:extLst>
                </a:gridCol>
                <a:gridCol w="1969498">
                  <a:extLst>
                    <a:ext uri="{9D8B030D-6E8A-4147-A177-3AD203B41FA5}">
                      <a16:colId xmlns:a16="http://schemas.microsoft.com/office/drawing/2014/main" val="466965073"/>
                    </a:ext>
                  </a:extLst>
                </a:gridCol>
              </a:tblGrid>
              <a:tr h="994318">
                <a:tc>
                  <a:txBody>
                    <a:bodyPr/>
                    <a:lstStyle/>
                    <a:p>
                      <a:pPr marL="0" marR="0" algn="l">
                        <a:spcBef>
                          <a:spcPts val="0"/>
                        </a:spcBef>
                        <a:spcAft>
                          <a:spcPts val="0"/>
                        </a:spcAft>
                      </a:pPr>
                      <a:r>
                        <a:rPr lang="en-US" sz="3200" dirty="0">
                          <a:effectLst/>
                          <a:latin typeface="Calibri" panose="020F0502020204030204" pitchFamily="34" charset="0"/>
                          <a:ea typeface="Calibri" panose="020F0502020204030204" pitchFamily="34" charset="0"/>
                        </a:rPr>
                        <a:t>Phenotype </a:t>
                      </a:r>
                    </a:p>
                  </a:txBody>
                  <a:tcPr marL="68580" marR="68580" marT="0" marB="0"/>
                </a:tc>
                <a:tc>
                  <a:txBody>
                    <a:bodyPr/>
                    <a:lstStyle/>
                    <a:p>
                      <a:pPr marL="0" marR="0" algn="ctr">
                        <a:spcBef>
                          <a:spcPts val="0"/>
                        </a:spcBef>
                        <a:spcAft>
                          <a:spcPts val="0"/>
                        </a:spcAft>
                      </a:pPr>
                      <a:r>
                        <a:rPr lang="en-US" sz="3200" dirty="0">
                          <a:effectLst/>
                          <a:latin typeface="Calibri" panose="020F0502020204030204" pitchFamily="34" charset="0"/>
                          <a:ea typeface="Calibri" panose="020F0502020204030204" pitchFamily="34" charset="0"/>
                        </a:rPr>
                        <a:t>Genetic Alterations</a:t>
                      </a:r>
                    </a:p>
                  </a:txBody>
                  <a:tcPr marL="68580" marR="68580" marT="0" marB="0"/>
                </a:tc>
                <a:tc>
                  <a:txBody>
                    <a:bodyPr/>
                    <a:lstStyle/>
                    <a:p>
                      <a:pPr marL="0" marR="0" algn="ctr">
                        <a:spcBef>
                          <a:spcPts val="0"/>
                        </a:spcBef>
                        <a:spcAft>
                          <a:spcPts val="0"/>
                        </a:spcAft>
                      </a:pPr>
                      <a:r>
                        <a:rPr lang="en-US" sz="3200" dirty="0">
                          <a:effectLst/>
                          <a:latin typeface="Calibri" panose="020F0502020204030204" pitchFamily="34" charset="0"/>
                          <a:ea typeface="Calibri" panose="020F0502020204030204" pitchFamily="34" charset="0"/>
                        </a:rPr>
                        <a:t>Estimated Risk</a:t>
                      </a:r>
                    </a:p>
                  </a:txBody>
                  <a:tcPr marL="68580" marR="68580" marT="0" marB="0"/>
                </a:tc>
                <a:extLst>
                  <a:ext uri="{0D108BD9-81ED-4DB2-BD59-A6C34878D82A}">
                    <a16:rowId xmlns:a16="http://schemas.microsoft.com/office/drawing/2014/main" val="3264309821"/>
                  </a:ext>
                </a:extLst>
              </a:tr>
              <a:tr h="1105914">
                <a:tc>
                  <a:txBody>
                    <a:bodyPr/>
                    <a:lstStyle/>
                    <a:p>
                      <a:pPr marL="0" marR="0" algn="l">
                        <a:spcBef>
                          <a:spcPts val="0"/>
                        </a:spcBef>
                        <a:spcAft>
                          <a:spcPts val="0"/>
                        </a:spcAft>
                      </a:pPr>
                      <a:r>
                        <a:rPr lang="en-US" sz="2400" dirty="0">
                          <a:effectLst/>
                        </a:rPr>
                        <a:t>Simpson-</a:t>
                      </a:r>
                      <a:r>
                        <a:rPr lang="en-US" sz="2400" dirty="0" err="1">
                          <a:effectLst/>
                        </a:rPr>
                        <a:t>Golabi</a:t>
                      </a:r>
                      <a:r>
                        <a:rPr lang="en-US" sz="2400" dirty="0">
                          <a:effectLst/>
                        </a:rPr>
                        <a:t>-</a:t>
                      </a:r>
                      <a:r>
                        <a:rPr lang="en-US" sz="2400" dirty="0" err="1">
                          <a:effectLst/>
                        </a:rPr>
                        <a:t>Behmel</a:t>
                      </a:r>
                      <a:r>
                        <a:rPr lang="en-US" sz="2400" dirty="0">
                          <a:effectLst/>
                        </a:rPr>
                        <a:t> syndrome</a:t>
                      </a:r>
                    </a:p>
                    <a:p>
                      <a:pPr marL="0" marR="0" algn="l">
                        <a:spcBef>
                          <a:spcPts val="0"/>
                        </a:spcBef>
                        <a:spcAft>
                          <a:spcPts val="0"/>
                        </a:spcAft>
                      </a:pPr>
                      <a:r>
                        <a:rPr lang="en-US" sz="1800" b="0" dirty="0">
                          <a:effectLst/>
                        </a:rPr>
                        <a:t>Overgrowth syndrome</a:t>
                      </a:r>
                    </a:p>
                    <a:p>
                      <a:pPr marL="0" marR="0" algn="l">
                        <a:spcBef>
                          <a:spcPts val="0"/>
                        </a:spcBef>
                        <a:spcAft>
                          <a:spcPts val="0"/>
                        </a:spcAft>
                      </a:pP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l">
                        <a:spcBef>
                          <a:spcPts val="0"/>
                        </a:spcBef>
                        <a:spcAft>
                          <a:spcPts val="0"/>
                        </a:spcAft>
                      </a:pPr>
                      <a:r>
                        <a:rPr lang="en-US" sz="2400" dirty="0">
                          <a:effectLst/>
                        </a:rPr>
                        <a:t>X-linked inheritance </a:t>
                      </a:r>
                    </a:p>
                    <a:p>
                      <a:pPr marL="0" marR="0" algn="l">
                        <a:spcBef>
                          <a:spcPts val="0"/>
                        </a:spcBef>
                        <a:spcAft>
                          <a:spcPts val="0"/>
                        </a:spcAft>
                      </a:pPr>
                      <a:r>
                        <a:rPr lang="en-US" sz="2400" dirty="0">
                          <a:effectLst/>
                        </a:rPr>
                        <a:t>GPC3</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dirty="0">
                          <a:effectLst/>
                        </a:rPr>
                        <a:t>5-10%</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460824659"/>
                  </a:ext>
                </a:extLst>
              </a:tr>
              <a:tr h="745738">
                <a:tc>
                  <a:txBody>
                    <a:bodyPr/>
                    <a:lstStyle/>
                    <a:p>
                      <a:pPr marL="0" marR="0" algn="l">
                        <a:spcBef>
                          <a:spcPts val="0"/>
                        </a:spcBef>
                        <a:spcAft>
                          <a:spcPts val="0"/>
                        </a:spcAft>
                      </a:pPr>
                      <a:r>
                        <a:rPr lang="en-US" sz="2400" dirty="0">
                          <a:effectLst/>
                        </a:rPr>
                        <a:t>Perlman</a:t>
                      </a:r>
                    </a:p>
                    <a:p>
                      <a:pPr marL="0" marR="0" algn="l">
                        <a:spcBef>
                          <a:spcPts val="0"/>
                        </a:spcBef>
                        <a:spcAft>
                          <a:spcPts val="0"/>
                        </a:spcAft>
                      </a:pPr>
                      <a:r>
                        <a:rPr lang="en-US" sz="1800" b="0" dirty="0">
                          <a:effectLst/>
                        </a:rPr>
                        <a:t>Renal hamartomas, </a:t>
                      </a:r>
                      <a:r>
                        <a:rPr lang="en-US" sz="1800" b="0" dirty="0" err="1">
                          <a:effectLst/>
                        </a:rPr>
                        <a:t>nephroblastomatosis</a:t>
                      </a:r>
                      <a:r>
                        <a:rPr lang="en-US" sz="1800" b="0" dirty="0">
                          <a:effectLst/>
                        </a:rPr>
                        <a:t>, fetal gigantism </a:t>
                      </a:r>
                      <a:endParaRPr lang="en-US" sz="1800" b="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l">
                        <a:spcBef>
                          <a:spcPts val="0"/>
                        </a:spcBef>
                        <a:spcAft>
                          <a:spcPts val="0"/>
                        </a:spcAft>
                      </a:pPr>
                      <a:r>
                        <a:rPr lang="en-US" sz="2400" dirty="0">
                          <a:effectLst/>
                        </a:rPr>
                        <a:t>Autosomal inheritance DIS3L2</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dirty="0">
                          <a:effectLst/>
                        </a:rPr>
                        <a:t>&gt;60%</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20004990"/>
                  </a:ext>
                </a:extLst>
              </a:tr>
              <a:tr h="1398706">
                <a:tc>
                  <a:txBody>
                    <a:bodyPr/>
                    <a:lstStyle/>
                    <a:p>
                      <a:pPr marL="0" marR="0" algn="l">
                        <a:spcBef>
                          <a:spcPts val="0"/>
                        </a:spcBef>
                        <a:spcAft>
                          <a:spcPts val="0"/>
                        </a:spcAft>
                      </a:pPr>
                      <a:r>
                        <a:rPr lang="en-US" sz="2400" dirty="0">
                          <a:effectLst/>
                        </a:rPr>
                        <a:t>PIK3C-A Related Overgrowth Syndromes</a:t>
                      </a:r>
                    </a:p>
                    <a:p>
                      <a:pPr marL="0" marR="0" algn="l">
                        <a:spcBef>
                          <a:spcPts val="0"/>
                        </a:spcBef>
                        <a:spcAft>
                          <a:spcPts val="0"/>
                        </a:spcAft>
                      </a:pPr>
                      <a:r>
                        <a:rPr lang="en-US" sz="1800" b="0" dirty="0">
                          <a:effectLst/>
                          <a:latin typeface="Calibri" panose="020F0502020204030204" pitchFamily="34" charset="0"/>
                          <a:ea typeface="Calibri" panose="020F0502020204030204" pitchFamily="34" charset="0"/>
                        </a:rPr>
                        <a:t>Overgrowth syndrome</a:t>
                      </a:r>
                    </a:p>
                  </a:txBody>
                  <a:tcPr marL="68580" marR="68580" marT="0" marB="0"/>
                </a:tc>
                <a:tc>
                  <a:txBody>
                    <a:bodyPr/>
                    <a:lstStyle/>
                    <a:p>
                      <a:pPr marL="0" marR="0" algn="l">
                        <a:spcBef>
                          <a:spcPts val="0"/>
                        </a:spcBef>
                        <a:spcAft>
                          <a:spcPts val="0"/>
                        </a:spcAft>
                      </a:pPr>
                      <a:r>
                        <a:rPr lang="en-US" sz="2400" dirty="0">
                          <a:effectLst/>
                        </a:rPr>
                        <a:t>PIK3CA (mosaicism)</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dirty="0">
                          <a:effectLst/>
                        </a:rPr>
                        <a:t>uncertain</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362048377"/>
                  </a:ext>
                </a:extLst>
              </a:tr>
              <a:tr h="1145690">
                <a:tc>
                  <a:txBody>
                    <a:bodyPr/>
                    <a:lstStyle/>
                    <a:p>
                      <a:pPr marL="0" marR="0" algn="l">
                        <a:spcBef>
                          <a:spcPts val="0"/>
                        </a:spcBef>
                        <a:spcAft>
                          <a:spcPts val="0"/>
                        </a:spcAft>
                      </a:pPr>
                      <a:r>
                        <a:rPr lang="en-US" sz="2400" dirty="0">
                          <a:effectLst/>
                        </a:rPr>
                        <a:t>Mosaic Variegated Aneuploidy</a:t>
                      </a:r>
                    </a:p>
                    <a:p>
                      <a:pPr marL="0" marR="0" algn="l">
                        <a:spcBef>
                          <a:spcPts val="0"/>
                        </a:spcBef>
                        <a:spcAft>
                          <a:spcPts val="0"/>
                        </a:spcAft>
                      </a:pPr>
                      <a:r>
                        <a:rPr lang="en-US" sz="1800" b="0" dirty="0">
                          <a:effectLst/>
                          <a:latin typeface="Calibri" panose="020F0502020204030204" pitchFamily="34" charset="0"/>
                          <a:ea typeface="Calibri" panose="020F0502020204030204" pitchFamily="34" charset="0"/>
                        </a:rPr>
                        <a:t>Intrauterine growth retardation, microcephaly</a:t>
                      </a:r>
                    </a:p>
                  </a:txBody>
                  <a:tcPr marL="68580" marR="68580" marT="0" marB="0"/>
                </a:tc>
                <a:tc>
                  <a:txBody>
                    <a:bodyPr/>
                    <a:lstStyle/>
                    <a:p>
                      <a:pPr marL="0" marR="0" algn="l">
                        <a:spcBef>
                          <a:spcPts val="0"/>
                        </a:spcBef>
                        <a:spcAft>
                          <a:spcPts val="0"/>
                        </a:spcAft>
                      </a:pPr>
                      <a:r>
                        <a:rPr lang="en-US" sz="2400" dirty="0">
                          <a:effectLst/>
                        </a:rPr>
                        <a:t>BUB1B</a:t>
                      </a:r>
                    </a:p>
                    <a:p>
                      <a:pPr marL="0" marR="0" algn="l">
                        <a:spcBef>
                          <a:spcPts val="0"/>
                        </a:spcBef>
                        <a:spcAft>
                          <a:spcPts val="0"/>
                        </a:spcAft>
                      </a:pPr>
                      <a:r>
                        <a:rPr lang="en-US" sz="2400" dirty="0">
                          <a:effectLst/>
                        </a:rPr>
                        <a:t>TRIP13</a:t>
                      </a:r>
                    </a:p>
                    <a:p>
                      <a:pPr marL="0" marR="0" algn="l">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dirty="0">
                          <a:effectLst/>
                        </a:rPr>
                        <a:t>&gt;25%</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109937747"/>
                  </a:ext>
                </a:extLst>
              </a:tr>
              <a:tr h="932173">
                <a:tc>
                  <a:txBody>
                    <a:bodyPr/>
                    <a:lstStyle/>
                    <a:p>
                      <a:pPr marL="0" marR="0" algn="l">
                        <a:spcBef>
                          <a:spcPts val="0"/>
                        </a:spcBef>
                        <a:spcAft>
                          <a:spcPts val="0"/>
                        </a:spcAft>
                      </a:pPr>
                      <a:r>
                        <a:rPr lang="en-US" sz="2400" dirty="0" err="1">
                          <a:effectLst/>
                        </a:rPr>
                        <a:t>Bohring</a:t>
                      </a:r>
                      <a:r>
                        <a:rPr lang="en-US" sz="2400" dirty="0">
                          <a:effectLst/>
                        </a:rPr>
                        <a:t>-Opitz Syndrome</a:t>
                      </a:r>
                    </a:p>
                    <a:p>
                      <a:pPr marL="0" marR="0" algn="l">
                        <a:spcBef>
                          <a:spcPts val="0"/>
                        </a:spcBef>
                        <a:spcAft>
                          <a:spcPts val="0"/>
                        </a:spcAft>
                      </a:pPr>
                      <a:r>
                        <a:rPr lang="en-US" sz="1800" b="0" dirty="0">
                          <a:effectLst/>
                          <a:latin typeface="Calibri" panose="020F0502020204030204" pitchFamily="34" charset="0"/>
                          <a:ea typeface="Calibri" panose="020F0502020204030204" pitchFamily="34" charset="0"/>
                        </a:rPr>
                        <a:t>Microcephaly, facial anomalies, intrauterine growth retardation</a:t>
                      </a:r>
                    </a:p>
                  </a:txBody>
                  <a:tcPr marL="68580" marR="68580" marT="0" marB="0"/>
                </a:tc>
                <a:tc>
                  <a:txBody>
                    <a:bodyPr/>
                    <a:lstStyle/>
                    <a:p>
                      <a:pPr marL="0" marR="0" algn="l">
                        <a:spcBef>
                          <a:spcPts val="0"/>
                        </a:spcBef>
                        <a:spcAft>
                          <a:spcPts val="0"/>
                        </a:spcAft>
                      </a:pPr>
                      <a:r>
                        <a:rPr lang="en-US" sz="2400">
                          <a:effectLst/>
                        </a:rPr>
                        <a:t>ASXL1</a:t>
                      </a:r>
                      <a:endParaRPr lang="en-US" sz="24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dirty="0">
                          <a:effectLst/>
                        </a:rPr>
                        <a:t>7%</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211233360"/>
                  </a:ext>
                </a:extLst>
              </a:tr>
            </a:tbl>
          </a:graphicData>
        </a:graphic>
      </p:graphicFrame>
    </p:spTree>
    <p:extLst>
      <p:ext uri="{BB962C8B-B14F-4D97-AF65-F5344CB8AC3E}">
        <p14:creationId xmlns:p14="http://schemas.microsoft.com/office/powerpoint/2010/main" val="224685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AEED612-292D-4394-B0C5-0454086326DF}"/>
              </a:ext>
            </a:extLst>
          </p:cNvPr>
          <p:cNvGraphicFramePr>
            <a:graphicFrameLocks noGrp="1"/>
          </p:cNvGraphicFramePr>
          <p:nvPr>
            <p:extLst>
              <p:ext uri="{D42A27DB-BD31-4B8C-83A1-F6EECF244321}">
                <p14:modId xmlns:p14="http://schemas.microsoft.com/office/powerpoint/2010/main" val="1160759127"/>
              </p:ext>
            </p:extLst>
          </p:nvPr>
        </p:nvGraphicFramePr>
        <p:xfrm>
          <a:off x="127000" y="368300"/>
          <a:ext cx="11976100" cy="6438229"/>
        </p:xfrm>
        <a:graphic>
          <a:graphicData uri="http://schemas.openxmlformats.org/drawingml/2006/table">
            <a:tbl>
              <a:tblPr firstRow="1" firstCol="1" bandRow="1">
                <a:tableStyleId>{5C22544A-7EE6-4342-B048-85BDC9FD1C3A}</a:tableStyleId>
              </a:tblPr>
              <a:tblGrid>
                <a:gridCol w="5002949">
                  <a:extLst>
                    <a:ext uri="{9D8B030D-6E8A-4147-A177-3AD203B41FA5}">
                      <a16:colId xmlns:a16="http://schemas.microsoft.com/office/drawing/2014/main" val="4133694045"/>
                    </a:ext>
                  </a:extLst>
                </a:gridCol>
                <a:gridCol w="5004651">
                  <a:extLst>
                    <a:ext uri="{9D8B030D-6E8A-4147-A177-3AD203B41FA5}">
                      <a16:colId xmlns:a16="http://schemas.microsoft.com/office/drawing/2014/main" val="3189334043"/>
                    </a:ext>
                  </a:extLst>
                </a:gridCol>
                <a:gridCol w="1968500">
                  <a:extLst>
                    <a:ext uri="{9D8B030D-6E8A-4147-A177-3AD203B41FA5}">
                      <a16:colId xmlns:a16="http://schemas.microsoft.com/office/drawing/2014/main" val="2340926820"/>
                    </a:ext>
                  </a:extLst>
                </a:gridCol>
              </a:tblGrid>
              <a:tr h="1186956">
                <a:tc>
                  <a:txBody>
                    <a:bodyPr/>
                    <a:lstStyle/>
                    <a:p>
                      <a:pPr marL="0" marR="0" algn="l">
                        <a:spcBef>
                          <a:spcPts val="0"/>
                        </a:spcBef>
                        <a:spcAft>
                          <a:spcPts val="0"/>
                        </a:spcAft>
                      </a:pPr>
                      <a:r>
                        <a:rPr lang="en-US" sz="3200" dirty="0">
                          <a:effectLst/>
                          <a:latin typeface="Calibri" panose="020F0502020204030204" pitchFamily="34" charset="0"/>
                          <a:ea typeface="Calibri" panose="020F0502020204030204" pitchFamily="34" charset="0"/>
                        </a:rPr>
                        <a:t>Phenotype</a:t>
                      </a:r>
                    </a:p>
                  </a:txBody>
                  <a:tcPr marL="68580" marR="68580" marT="0" marB="0"/>
                </a:tc>
                <a:tc>
                  <a:txBody>
                    <a:bodyPr/>
                    <a:lstStyle/>
                    <a:p>
                      <a:pPr marL="0" marR="0" algn="l">
                        <a:spcBef>
                          <a:spcPts val="0"/>
                        </a:spcBef>
                        <a:spcAft>
                          <a:spcPts val="0"/>
                        </a:spcAft>
                      </a:pPr>
                      <a:r>
                        <a:rPr lang="en-US" sz="3200">
                          <a:effectLst/>
                          <a:latin typeface="Calibri" panose="020F0502020204030204" pitchFamily="34" charset="0"/>
                          <a:ea typeface="Calibri" panose="020F0502020204030204" pitchFamily="34" charset="0"/>
                        </a:rPr>
                        <a:t>Genetic Alterations</a:t>
                      </a:r>
                      <a:endParaRPr lang="en-US" sz="32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3200" dirty="0">
                          <a:effectLst/>
                          <a:latin typeface="Calibri" panose="020F0502020204030204" pitchFamily="34" charset="0"/>
                          <a:ea typeface="Calibri" panose="020F0502020204030204" pitchFamily="34" charset="0"/>
                        </a:rPr>
                        <a:t>Estimated Risk</a:t>
                      </a:r>
                    </a:p>
                  </a:txBody>
                  <a:tcPr marL="68580" marR="68580" marT="0" marB="0"/>
                </a:tc>
                <a:extLst>
                  <a:ext uri="{0D108BD9-81ED-4DB2-BD59-A6C34878D82A}">
                    <a16:rowId xmlns:a16="http://schemas.microsoft.com/office/drawing/2014/main" val="293013983"/>
                  </a:ext>
                </a:extLst>
              </a:tr>
              <a:tr h="1518144">
                <a:tc>
                  <a:txBody>
                    <a:bodyPr/>
                    <a:lstStyle/>
                    <a:p>
                      <a:pPr marL="0" marR="0" algn="l">
                        <a:spcBef>
                          <a:spcPts val="0"/>
                        </a:spcBef>
                        <a:spcAft>
                          <a:spcPts val="0"/>
                        </a:spcAft>
                      </a:pPr>
                      <a:r>
                        <a:rPr lang="en-US" sz="2800">
                          <a:effectLst/>
                        </a:rPr>
                        <a:t>Fanconi anemia </a:t>
                      </a:r>
                    </a:p>
                    <a:p>
                      <a:pPr marL="0" marR="0" algn="l">
                        <a:spcBef>
                          <a:spcPts val="0"/>
                        </a:spcBef>
                        <a:spcAft>
                          <a:spcPts val="0"/>
                        </a:spcAft>
                      </a:pPr>
                      <a:r>
                        <a:rPr lang="en-US" sz="2000" b="0">
                          <a:effectLst/>
                        </a:rPr>
                        <a:t>Multiple cancers</a:t>
                      </a:r>
                    </a:p>
                    <a:p>
                      <a:pPr marL="0" marR="0" algn="l">
                        <a:spcBef>
                          <a:spcPts val="0"/>
                        </a:spcBef>
                        <a:spcAft>
                          <a:spcPts val="0"/>
                        </a:spcAft>
                      </a:pPr>
                      <a:r>
                        <a:rPr lang="en-US" sz="2800">
                          <a:effectLst/>
                        </a:rPr>
                        <a:t> </a:t>
                      </a:r>
                      <a:endParaRPr lang="en-US" sz="2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l">
                        <a:spcBef>
                          <a:spcPts val="0"/>
                        </a:spcBef>
                        <a:spcAft>
                          <a:spcPts val="0"/>
                        </a:spcAft>
                      </a:pPr>
                      <a:r>
                        <a:rPr lang="en-US" sz="2400">
                          <a:effectLst/>
                        </a:rPr>
                        <a:t>Biallelic BRCA2 mutation  (FA D1)</a:t>
                      </a:r>
                    </a:p>
                    <a:p>
                      <a:pPr marL="0" marR="0" algn="l">
                        <a:spcBef>
                          <a:spcPts val="0"/>
                        </a:spcBef>
                        <a:spcAft>
                          <a:spcPts val="0"/>
                        </a:spcAft>
                      </a:pPr>
                      <a:r>
                        <a:rPr lang="en-US" sz="2400">
                          <a:effectLst/>
                        </a:rPr>
                        <a:t> </a:t>
                      </a:r>
                    </a:p>
                    <a:p>
                      <a:pPr marL="0" marR="0" algn="l">
                        <a:spcBef>
                          <a:spcPts val="0"/>
                        </a:spcBef>
                        <a:spcAft>
                          <a:spcPts val="0"/>
                        </a:spcAft>
                      </a:pPr>
                      <a:r>
                        <a:rPr lang="en-US" sz="2400">
                          <a:effectLst/>
                        </a:rPr>
                        <a:t>Biallelic PALB2 mutation   (FA N)</a:t>
                      </a:r>
                    </a:p>
                    <a:p>
                      <a:pPr marL="0" marR="0" algn="l">
                        <a:spcBef>
                          <a:spcPts val="0"/>
                        </a:spcBef>
                        <a:spcAft>
                          <a:spcPts val="0"/>
                        </a:spcAft>
                      </a:pP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a:effectLst/>
                        </a:rPr>
                        <a:t>&gt;20%</a:t>
                      </a:r>
                    </a:p>
                    <a:p>
                      <a:pPr marL="0" marR="0" algn="ctr">
                        <a:spcBef>
                          <a:spcPts val="0"/>
                        </a:spcBef>
                        <a:spcAft>
                          <a:spcPts val="0"/>
                        </a:spcAft>
                      </a:pPr>
                      <a:r>
                        <a:rPr lang="en-US" sz="2400">
                          <a:effectLst/>
                        </a:rPr>
                        <a:t> </a:t>
                      </a:r>
                    </a:p>
                    <a:p>
                      <a:pPr marL="0" marR="0" algn="ctr">
                        <a:spcBef>
                          <a:spcPts val="0"/>
                        </a:spcBef>
                        <a:spcAft>
                          <a:spcPts val="0"/>
                        </a:spcAft>
                      </a:pPr>
                      <a:r>
                        <a:rPr lang="en-US" sz="2400">
                          <a:effectLst/>
                        </a:rPr>
                        <a:t> </a:t>
                      </a:r>
                    </a:p>
                    <a:p>
                      <a:pPr marL="0" marR="0" algn="ctr">
                        <a:spcBef>
                          <a:spcPts val="0"/>
                        </a:spcBef>
                        <a:spcAft>
                          <a:spcPts val="0"/>
                        </a:spcAft>
                      </a:pPr>
                      <a:r>
                        <a:rPr lang="en-US" sz="2400">
                          <a:effectLst/>
                        </a:rPr>
                        <a:t>40%</a:t>
                      </a:r>
                      <a:endParaRPr lang="en-US" sz="24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542379214"/>
                  </a:ext>
                </a:extLst>
              </a:tr>
              <a:tr h="1172809">
                <a:tc>
                  <a:txBody>
                    <a:bodyPr/>
                    <a:lstStyle/>
                    <a:p>
                      <a:pPr marL="0" marR="0" algn="l">
                        <a:spcBef>
                          <a:spcPts val="0"/>
                        </a:spcBef>
                        <a:spcAft>
                          <a:spcPts val="0"/>
                        </a:spcAft>
                      </a:pPr>
                      <a:r>
                        <a:rPr lang="en-US" sz="2800">
                          <a:effectLst/>
                        </a:rPr>
                        <a:t>DICER1 Syndrome </a:t>
                      </a:r>
                    </a:p>
                    <a:p>
                      <a:pPr marL="0" marR="0" algn="l">
                        <a:spcBef>
                          <a:spcPts val="0"/>
                        </a:spcBef>
                        <a:spcAft>
                          <a:spcPts val="0"/>
                        </a:spcAft>
                      </a:pPr>
                      <a:r>
                        <a:rPr lang="en-US" sz="2000">
                          <a:effectLst/>
                          <a:latin typeface="Calibri" panose="020F0502020204030204" pitchFamily="34" charset="0"/>
                          <a:ea typeface="Calibri" panose="020F0502020204030204" pitchFamily="34" charset="0"/>
                        </a:rPr>
                        <a:t>Cystic nephroma, PPB, WT</a:t>
                      </a:r>
                      <a:endParaRPr lang="en-US" sz="20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l">
                        <a:spcBef>
                          <a:spcPts val="0"/>
                        </a:spcBef>
                        <a:spcAft>
                          <a:spcPts val="0"/>
                        </a:spcAft>
                      </a:pPr>
                      <a:r>
                        <a:rPr lang="en-US" sz="2400">
                          <a:effectLst/>
                        </a:rPr>
                        <a:t>DICER1 </a:t>
                      </a:r>
                      <a:endParaRPr lang="en-US" sz="24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a:effectLst/>
                        </a:rPr>
                        <a:t>Infrequent</a:t>
                      </a:r>
                      <a:endParaRPr lang="en-US" sz="24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519522783"/>
                  </a:ext>
                </a:extLst>
              </a:tr>
              <a:tr h="636102">
                <a:tc>
                  <a:txBody>
                    <a:bodyPr/>
                    <a:lstStyle/>
                    <a:p>
                      <a:pPr marL="0" marR="0" algn="l">
                        <a:spcBef>
                          <a:spcPts val="0"/>
                        </a:spcBef>
                        <a:spcAft>
                          <a:spcPts val="0"/>
                        </a:spcAft>
                      </a:pPr>
                      <a:r>
                        <a:rPr lang="en-US" sz="2800">
                          <a:effectLst/>
                        </a:rPr>
                        <a:t>Li Fraumeni Syndrome</a:t>
                      </a:r>
                    </a:p>
                    <a:p>
                      <a:pPr marL="0" marR="0" algn="l">
                        <a:spcBef>
                          <a:spcPts val="0"/>
                        </a:spcBef>
                        <a:spcAft>
                          <a:spcPts val="0"/>
                        </a:spcAft>
                      </a:pPr>
                      <a:r>
                        <a:rPr lang="en-US" sz="2000">
                          <a:effectLst/>
                          <a:latin typeface="Calibri" panose="020F0502020204030204" pitchFamily="34" charset="0"/>
                          <a:ea typeface="Calibri" panose="020F0502020204030204" pitchFamily="34" charset="0"/>
                        </a:rPr>
                        <a:t>Multiple cancers, anaplastic WT</a:t>
                      </a:r>
                      <a:endParaRPr lang="en-US" sz="20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l">
                        <a:spcBef>
                          <a:spcPts val="0"/>
                        </a:spcBef>
                        <a:spcAft>
                          <a:spcPts val="0"/>
                        </a:spcAft>
                      </a:pPr>
                      <a:r>
                        <a:rPr lang="en-US" sz="2400">
                          <a:effectLst/>
                        </a:rPr>
                        <a:t>TP53</a:t>
                      </a:r>
                      <a:endParaRPr lang="en-US" sz="24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dirty="0">
                          <a:effectLst/>
                        </a:rPr>
                        <a:t>Infrequent</a:t>
                      </a:r>
                      <a:endParaRPr lang="en-US" sz="24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371923982"/>
                  </a:ext>
                </a:extLst>
              </a:tr>
              <a:tr h="6361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rPr>
                        <a:t>Familial WT</a:t>
                      </a:r>
                      <a:endParaRPr lang="en-US" sz="2800" dirty="0">
                        <a:effectLst/>
                        <a:latin typeface="Calibri" panose="020F0502020204030204" pitchFamily="34" charset="0"/>
                        <a:ea typeface="Calibri" panose="020F0502020204030204" pitchFamily="34" charset="0"/>
                      </a:endParaRPr>
                    </a:p>
                    <a:p>
                      <a:pPr marL="0" marR="0" algn="l">
                        <a:spcBef>
                          <a:spcPts val="0"/>
                        </a:spcBef>
                        <a:spcAft>
                          <a:spcPts val="0"/>
                        </a:spcAft>
                      </a:pPr>
                      <a:endParaRPr lang="en-US" sz="2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l">
                        <a:spcBef>
                          <a:spcPts val="0"/>
                        </a:spcBef>
                        <a:spcAft>
                          <a:spcPts val="0"/>
                        </a:spcAft>
                      </a:pPr>
                      <a:r>
                        <a:rPr lang="en-US" sz="2400" dirty="0">
                          <a:effectLst/>
                        </a:rPr>
                        <a:t>Various genes – </a:t>
                      </a:r>
                    </a:p>
                    <a:p>
                      <a:pPr marL="0" marR="0" algn="l">
                        <a:spcBef>
                          <a:spcPts val="0"/>
                        </a:spcBef>
                        <a:spcAft>
                          <a:spcPts val="0"/>
                        </a:spcAft>
                      </a:pPr>
                      <a:r>
                        <a:rPr lang="en-US" sz="2400" dirty="0">
                          <a:effectLst/>
                        </a:rPr>
                        <a:t>TRIM28, FBXW7, REST, CTR9, NYNRIN</a:t>
                      </a:r>
                    </a:p>
                    <a:p>
                      <a:pPr marL="0" marR="0" algn="l">
                        <a:spcBef>
                          <a:spcPts val="0"/>
                        </a:spcBef>
                        <a:spcAft>
                          <a:spcPts val="0"/>
                        </a:spcAft>
                      </a:pPr>
                      <a:r>
                        <a:rPr lang="en-US" sz="2400" dirty="0">
                          <a:effectLst/>
                        </a:rPr>
                        <a:t>KDM3B</a:t>
                      </a:r>
                    </a:p>
                    <a:p>
                      <a:pPr marL="0" marR="0" algn="l">
                        <a:spcBef>
                          <a:spcPts val="0"/>
                        </a:spcBef>
                        <a:spcAft>
                          <a:spcPts val="0"/>
                        </a:spcAft>
                      </a:pPr>
                      <a:r>
                        <a:rPr lang="en-US" sz="2400" dirty="0">
                          <a:effectLst/>
                        </a:rPr>
                        <a:t> </a:t>
                      </a:r>
                    </a:p>
                    <a:p>
                      <a:pPr marL="0" marR="0" algn="l">
                        <a:spcBef>
                          <a:spcPts val="0"/>
                        </a:spcBef>
                        <a:spcAft>
                          <a:spcPts val="0"/>
                        </a:spcAft>
                      </a:pPr>
                      <a:endParaRPr lang="en-US" sz="24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2400" dirty="0">
                          <a:effectLst/>
                          <a:latin typeface="Calibri" panose="020F0502020204030204" pitchFamily="34" charset="0"/>
                          <a:ea typeface="Calibri" panose="020F0502020204030204" pitchFamily="34" charset="0"/>
                        </a:rPr>
                        <a:t>Uncertain</a:t>
                      </a:r>
                    </a:p>
                  </a:txBody>
                  <a:tcPr marL="68580" marR="68580" marT="0" marB="0"/>
                </a:tc>
                <a:extLst>
                  <a:ext uri="{0D108BD9-81ED-4DB2-BD59-A6C34878D82A}">
                    <a16:rowId xmlns:a16="http://schemas.microsoft.com/office/drawing/2014/main" val="3174790736"/>
                  </a:ext>
                </a:extLst>
              </a:tr>
            </a:tbl>
          </a:graphicData>
        </a:graphic>
      </p:graphicFrame>
    </p:spTree>
    <p:extLst>
      <p:ext uri="{BB962C8B-B14F-4D97-AF65-F5344CB8AC3E}">
        <p14:creationId xmlns:p14="http://schemas.microsoft.com/office/powerpoint/2010/main" val="1648841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165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ED380-DDE2-4A21-8CC2-65D3E7EFEBCB}"/>
              </a:ext>
            </a:extLst>
          </p:cNvPr>
          <p:cNvSpPr>
            <a:spLocks noGrp="1"/>
          </p:cNvSpPr>
          <p:nvPr>
            <p:ph type="title"/>
          </p:nvPr>
        </p:nvSpPr>
        <p:spPr/>
        <p:txBody>
          <a:bodyPr/>
          <a:lstStyle/>
          <a:p>
            <a:pPr algn="ctr"/>
            <a:r>
              <a:rPr lang="en-US" dirty="0"/>
              <a:t>Wilms Tumor</a:t>
            </a:r>
          </a:p>
        </p:txBody>
      </p:sp>
      <p:sp>
        <p:nvSpPr>
          <p:cNvPr id="3" name="Content Placeholder 2">
            <a:extLst>
              <a:ext uri="{FF2B5EF4-FFF2-40B4-BE49-F238E27FC236}">
                <a16:creationId xmlns:a16="http://schemas.microsoft.com/office/drawing/2014/main" id="{F29AB322-395F-4C57-A3B1-619CA1216F17}"/>
              </a:ext>
            </a:extLst>
          </p:cNvPr>
          <p:cNvSpPr>
            <a:spLocks noGrp="1"/>
          </p:cNvSpPr>
          <p:nvPr>
            <p:ph idx="1"/>
          </p:nvPr>
        </p:nvSpPr>
        <p:spPr/>
        <p:txBody>
          <a:bodyPr/>
          <a:lstStyle/>
          <a:p>
            <a:pPr marL="914400" indent="-914400">
              <a:buFont typeface="+mj-lt"/>
              <a:buAutoNum type="arabicPeriod"/>
            </a:pPr>
            <a:r>
              <a:rPr lang="en-US" altLang="en-US" sz="4400" dirty="0">
                <a:solidFill>
                  <a:schemeClr val="accent1">
                    <a:lumMod val="20000"/>
                    <a:lumOff val="80000"/>
                  </a:schemeClr>
                </a:solidFill>
              </a:rPr>
              <a:t>Basic Science and Pathophysiology</a:t>
            </a:r>
          </a:p>
          <a:p>
            <a:pPr marL="914400" indent="-914400">
              <a:buFont typeface="+mj-lt"/>
              <a:buAutoNum type="arabicPeriod"/>
            </a:pPr>
            <a:r>
              <a:rPr lang="en-US" altLang="en-US" sz="4400" dirty="0"/>
              <a:t>Epidemiology and Risk Assessment</a:t>
            </a:r>
          </a:p>
          <a:p>
            <a:pPr marL="914400" indent="-914400">
              <a:buFont typeface="+mj-lt"/>
              <a:buAutoNum type="arabicPeriod"/>
            </a:pPr>
            <a:r>
              <a:rPr lang="en-US" altLang="en-US" sz="4400" dirty="0">
                <a:solidFill>
                  <a:schemeClr val="accent1">
                    <a:lumMod val="20000"/>
                    <a:lumOff val="80000"/>
                  </a:schemeClr>
                </a:solidFill>
              </a:rPr>
              <a:t>Diagnosis</a:t>
            </a:r>
          </a:p>
          <a:p>
            <a:pPr marL="914400" indent="-914400">
              <a:buFont typeface="+mj-lt"/>
              <a:buAutoNum type="arabicPeriod"/>
            </a:pPr>
            <a:r>
              <a:rPr lang="en-US" altLang="en-US" sz="4400" dirty="0">
                <a:solidFill>
                  <a:schemeClr val="accent1">
                    <a:lumMod val="20000"/>
                    <a:lumOff val="80000"/>
                  </a:schemeClr>
                </a:solidFill>
              </a:rPr>
              <a:t>Management and Treatment</a:t>
            </a:r>
          </a:p>
          <a:p>
            <a:endParaRPr lang="en-US" dirty="0"/>
          </a:p>
        </p:txBody>
      </p:sp>
    </p:spTree>
    <p:extLst>
      <p:ext uri="{BB962C8B-B14F-4D97-AF65-F5344CB8AC3E}">
        <p14:creationId xmlns:p14="http://schemas.microsoft.com/office/powerpoint/2010/main" val="4226581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833A7FC0-F714-1648-820D-2BF48919C23E}"/>
              </a:ext>
            </a:extLst>
          </p:cNvPr>
          <p:cNvSpPr>
            <a:spLocks noGrp="1"/>
          </p:cNvSpPr>
          <p:nvPr>
            <p:ph type="title"/>
          </p:nvPr>
        </p:nvSpPr>
        <p:spPr>
          <a:xfrm>
            <a:off x="945931" y="449090"/>
            <a:ext cx="9113623" cy="592683"/>
          </a:xfrm>
        </p:spPr>
        <p:txBody>
          <a:bodyPr/>
          <a:lstStyle/>
          <a:p>
            <a:pPr algn="ctr"/>
            <a:r>
              <a:rPr lang="en-US" altLang="en-US" sz="3600" dirty="0"/>
              <a:t>Epidemiology: Wilms Tumor</a:t>
            </a:r>
          </a:p>
        </p:txBody>
      </p:sp>
      <p:sp>
        <p:nvSpPr>
          <p:cNvPr id="67586" name="Content Placeholder 2">
            <a:extLst>
              <a:ext uri="{FF2B5EF4-FFF2-40B4-BE49-F238E27FC236}">
                <a16:creationId xmlns:a16="http://schemas.microsoft.com/office/drawing/2014/main" id="{B4FDB9CA-7DB1-B640-9DDC-0AF9CDC1AA41}"/>
              </a:ext>
            </a:extLst>
          </p:cNvPr>
          <p:cNvSpPr>
            <a:spLocks noGrp="1"/>
          </p:cNvSpPr>
          <p:nvPr>
            <p:ph sz="half" idx="1"/>
          </p:nvPr>
        </p:nvSpPr>
        <p:spPr>
          <a:xfrm>
            <a:off x="1192924" y="1395664"/>
            <a:ext cx="7200305" cy="4362586"/>
          </a:xfrm>
        </p:spPr>
        <p:txBody>
          <a:bodyPr>
            <a:normAutofit lnSpcReduction="10000"/>
          </a:bodyPr>
          <a:lstStyle/>
          <a:p>
            <a:pPr>
              <a:spcBef>
                <a:spcPts val="0"/>
              </a:spcBef>
            </a:pPr>
            <a:r>
              <a:rPr lang="en-US" altLang="en-US" sz="2400" dirty="0">
                <a:latin typeface="Arial" panose="020B0604020202020204" pitchFamily="34" charset="0"/>
                <a:cs typeface="Arial" panose="020B0604020202020204" pitchFamily="34" charset="0"/>
              </a:rPr>
              <a:t>7.1 cases/1 million &lt; 15 years; 500 cases in US annually</a:t>
            </a:r>
          </a:p>
          <a:p>
            <a:pPr>
              <a:spcBef>
                <a:spcPts val="0"/>
              </a:spcBef>
            </a:pPr>
            <a:endParaRPr lang="en-US" altLang="en-US" sz="2400" dirty="0">
              <a:latin typeface="Arial" panose="020B0604020202020204" pitchFamily="34" charset="0"/>
              <a:cs typeface="Arial" panose="020B0604020202020204" pitchFamily="34" charset="0"/>
            </a:endParaRPr>
          </a:p>
          <a:p>
            <a:pPr>
              <a:spcBef>
                <a:spcPts val="0"/>
              </a:spcBef>
            </a:pPr>
            <a:r>
              <a:rPr lang="en-US" altLang="en-US" sz="2400" dirty="0">
                <a:latin typeface="Arial" panose="020B0604020202020204" pitchFamily="34" charset="0"/>
                <a:cs typeface="Arial" panose="020B0604020202020204" pitchFamily="34" charset="0"/>
              </a:rPr>
              <a:t>Represent the </a:t>
            </a:r>
            <a:r>
              <a:rPr lang="en-US" altLang="en-US" sz="2400" u="sng" dirty="0">
                <a:latin typeface="Arial" panose="020B0604020202020204" pitchFamily="34" charset="0"/>
                <a:cs typeface="Arial" panose="020B0604020202020204" pitchFamily="34" charset="0"/>
              </a:rPr>
              <a:t>vast majority </a:t>
            </a:r>
            <a:r>
              <a:rPr lang="en-US" altLang="en-US" sz="2400" dirty="0">
                <a:latin typeface="Arial" panose="020B0604020202020204" pitchFamily="34" charset="0"/>
                <a:cs typeface="Arial" panose="020B0604020202020204" pitchFamily="34" charset="0"/>
              </a:rPr>
              <a:t>of pediatric renal tumors</a:t>
            </a:r>
          </a:p>
          <a:p>
            <a:pPr>
              <a:spcBef>
                <a:spcPts val="0"/>
              </a:spcBef>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Incidence varies by age.</a:t>
            </a:r>
          </a:p>
          <a:p>
            <a:pPr>
              <a:lnSpc>
                <a:spcPts val="500"/>
              </a:lnSpc>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Ethnic and international variations in incidence are reported</a:t>
            </a:r>
          </a:p>
          <a:p>
            <a:pPr lvl="1"/>
            <a:r>
              <a:rPr lang="en-US" altLang="en-US" dirty="0">
                <a:latin typeface="Arial" panose="020B0604020202020204" pitchFamily="34" charset="0"/>
                <a:cs typeface="Arial" panose="020B0604020202020204" pitchFamily="34" charset="0"/>
              </a:rPr>
              <a:t>Highest in Blacks, lowest in  Asian children </a:t>
            </a:r>
          </a:p>
          <a:p>
            <a:pPr marL="0" indent="0">
              <a:lnSpc>
                <a:spcPts val="500"/>
              </a:lnSpc>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Female predominance, especially for bilateral</a:t>
            </a:r>
          </a:p>
          <a:p>
            <a:pPr>
              <a:lnSpc>
                <a:spcPts val="500"/>
              </a:lnSpc>
            </a:pPr>
            <a:endParaRPr lang="en-US" altLang="en-US" sz="2400" dirty="0">
              <a:latin typeface="Arial" panose="020B0604020202020204" pitchFamily="34" charset="0"/>
              <a:cs typeface="Arial" panose="020B0604020202020204" pitchFamily="34" charset="0"/>
            </a:endParaRPr>
          </a:p>
          <a:p>
            <a:endParaRPr lang="en-US" altLang="en-US" dirty="0"/>
          </a:p>
          <a:p>
            <a:endParaRPr lang="en-US" altLang="en-US" dirty="0"/>
          </a:p>
        </p:txBody>
      </p:sp>
      <p:pic>
        <p:nvPicPr>
          <p:cNvPr id="3" name="Picture 2">
            <a:extLst>
              <a:ext uri="{FF2B5EF4-FFF2-40B4-BE49-F238E27FC236}">
                <a16:creationId xmlns:a16="http://schemas.microsoft.com/office/drawing/2014/main" id="{9C34CE22-2ABA-4C99-BE29-D469BDF6F058}"/>
              </a:ext>
            </a:extLst>
          </p:cNvPr>
          <p:cNvPicPr>
            <a:picLocks noChangeAspect="1"/>
          </p:cNvPicPr>
          <p:nvPr/>
        </p:nvPicPr>
        <p:blipFill>
          <a:blip r:embed="rId3"/>
          <a:stretch>
            <a:fillRect/>
          </a:stretch>
        </p:blipFill>
        <p:spPr>
          <a:xfrm>
            <a:off x="430521" y="2220054"/>
            <a:ext cx="369689" cy="531991"/>
          </a:xfrm>
          <a:prstGeom prst="rect">
            <a:avLst/>
          </a:prstGeom>
        </p:spPr>
      </p:pic>
      <p:sp>
        <p:nvSpPr>
          <p:cNvPr id="8" name="Content Placeholder 7">
            <a:extLst>
              <a:ext uri="{FF2B5EF4-FFF2-40B4-BE49-F238E27FC236}">
                <a16:creationId xmlns:a16="http://schemas.microsoft.com/office/drawing/2014/main" id="{6A07A0BA-6CA9-4F87-A2FF-4A9685D5226E}"/>
              </a:ext>
            </a:extLst>
          </p:cNvPr>
          <p:cNvSpPr>
            <a:spLocks noGrp="1"/>
          </p:cNvSpPr>
          <p:nvPr>
            <p:ph sz="half" idx="2"/>
          </p:nvPr>
        </p:nvSpPr>
        <p:spPr>
          <a:xfrm>
            <a:off x="12269831" y="6122101"/>
            <a:ext cx="897530" cy="567256"/>
          </a:xfrm>
        </p:spPr>
        <p:txBody>
          <a:bodyPr/>
          <a:lstStyle/>
          <a:p>
            <a:endParaRPr lang="en-US" dirty="0"/>
          </a:p>
        </p:txBody>
      </p:sp>
      <p:pic>
        <p:nvPicPr>
          <p:cNvPr id="10" name="Picture 2" descr="J:\SURGICAL IMAGES\Surgical Images 2017\S17-10212\S17-10212_0001.jpg">
            <a:extLst>
              <a:ext uri="{FF2B5EF4-FFF2-40B4-BE49-F238E27FC236}">
                <a16:creationId xmlns:a16="http://schemas.microsoft.com/office/drawing/2014/main" id="{384832E7-419F-42B5-BC30-1AF278837C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4" t="2225" r="46487" b="7413"/>
          <a:stretch/>
        </p:blipFill>
        <p:spPr bwMode="auto">
          <a:xfrm>
            <a:off x="9050300" y="1674765"/>
            <a:ext cx="2588665" cy="35084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2E67F56-D431-499D-A3F8-4EA61EC2BB6A}"/>
              </a:ext>
            </a:extLst>
          </p:cNvPr>
          <p:cNvPicPr>
            <a:picLocks noChangeAspect="1"/>
          </p:cNvPicPr>
          <p:nvPr/>
        </p:nvPicPr>
        <p:blipFill>
          <a:blip r:embed="rId3"/>
          <a:stretch>
            <a:fillRect/>
          </a:stretch>
        </p:blipFill>
        <p:spPr>
          <a:xfrm>
            <a:off x="5133053" y="3163004"/>
            <a:ext cx="369689" cy="531991"/>
          </a:xfrm>
          <a:prstGeom prst="rect">
            <a:avLst/>
          </a:prstGeom>
        </p:spPr>
      </p:pic>
    </p:spTree>
    <p:extLst>
      <p:ext uri="{BB962C8B-B14F-4D97-AF65-F5344CB8AC3E}">
        <p14:creationId xmlns:p14="http://schemas.microsoft.com/office/powerpoint/2010/main" val="50377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8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7586">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7586">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833A7FC0-F714-1648-820D-2BF48919C23E}"/>
              </a:ext>
            </a:extLst>
          </p:cNvPr>
          <p:cNvSpPr>
            <a:spLocks noGrp="1"/>
          </p:cNvSpPr>
          <p:nvPr>
            <p:ph type="title"/>
          </p:nvPr>
        </p:nvSpPr>
        <p:spPr>
          <a:xfrm>
            <a:off x="1482470" y="213637"/>
            <a:ext cx="9113623" cy="592683"/>
          </a:xfrm>
        </p:spPr>
        <p:txBody>
          <a:bodyPr/>
          <a:lstStyle/>
          <a:p>
            <a:pPr algn="ctr"/>
            <a:r>
              <a:rPr lang="en-US" altLang="en-US" sz="3600" dirty="0"/>
              <a:t>Epidemiology: Wilms Tumor</a:t>
            </a:r>
          </a:p>
        </p:txBody>
      </p:sp>
      <p:sp>
        <p:nvSpPr>
          <p:cNvPr id="67586" name="Content Placeholder 2">
            <a:extLst>
              <a:ext uri="{FF2B5EF4-FFF2-40B4-BE49-F238E27FC236}">
                <a16:creationId xmlns:a16="http://schemas.microsoft.com/office/drawing/2014/main" id="{B4FDB9CA-7DB1-B640-9DDC-0AF9CDC1AA41}"/>
              </a:ext>
            </a:extLst>
          </p:cNvPr>
          <p:cNvSpPr>
            <a:spLocks noGrp="1"/>
          </p:cNvSpPr>
          <p:nvPr>
            <p:ph sz="half" idx="1"/>
          </p:nvPr>
        </p:nvSpPr>
        <p:spPr>
          <a:xfrm>
            <a:off x="1338091" y="1635491"/>
            <a:ext cx="7218948" cy="3989749"/>
          </a:xfrm>
        </p:spPr>
        <p:txBody>
          <a:bodyPr>
            <a:normAutofit/>
          </a:bodyPr>
          <a:lstStyle/>
          <a:p>
            <a:pPr>
              <a:lnSpc>
                <a:spcPts val="500"/>
              </a:lnSpc>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Median age diagnosis: </a:t>
            </a:r>
          </a:p>
          <a:p>
            <a:pPr lvl="1"/>
            <a:r>
              <a:rPr lang="en-US" altLang="en-US" dirty="0">
                <a:latin typeface="Arial" panose="020B0604020202020204" pitchFamily="34" charset="0"/>
                <a:cs typeface="Arial" panose="020B0604020202020204" pitchFamily="34" charset="0"/>
              </a:rPr>
              <a:t>43 months for girls, 37 months for boys</a:t>
            </a:r>
          </a:p>
          <a:p>
            <a:pPr marL="0" indent="0">
              <a:lnSpc>
                <a:spcPct val="60000"/>
              </a:lnSpc>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5-10% are bilateral, and present at a younger age:</a:t>
            </a:r>
          </a:p>
          <a:p>
            <a:pPr lvl="1"/>
            <a:r>
              <a:rPr lang="en-US" altLang="en-US" dirty="0">
                <a:latin typeface="Arial" panose="020B0604020202020204" pitchFamily="34" charset="0"/>
                <a:cs typeface="Arial" panose="020B0604020202020204" pitchFamily="34" charset="0"/>
              </a:rPr>
              <a:t>32 months for girls, 24 months for boys </a:t>
            </a:r>
          </a:p>
          <a:p>
            <a:pPr>
              <a:lnSpc>
                <a:spcPts val="500"/>
              </a:lnSpc>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10% present as multifocal loci in solitary kidney</a:t>
            </a:r>
          </a:p>
          <a:p>
            <a:endParaRPr lang="en-US" altLang="en-US" dirty="0"/>
          </a:p>
          <a:p>
            <a:endParaRPr lang="en-US" altLang="en-US" dirty="0"/>
          </a:p>
        </p:txBody>
      </p:sp>
      <p:pic>
        <p:nvPicPr>
          <p:cNvPr id="3" name="Picture 2">
            <a:extLst>
              <a:ext uri="{FF2B5EF4-FFF2-40B4-BE49-F238E27FC236}">
                <a16:creationId xmlns:a16="http://schemas.microsoft.com/office/drawing/2014/main" id="{9C34CE22-2ABA-4C99-BE29-D469BDF6F058}"/>
              </a:ext>
            </a:extLst>
          </p:cNvPr>
          <p:cNvPicPr>
            <a:picLocks noChangeAspect="1"/>
          </p:cNvPicPr>
          <p:nvPr/>
        </p:nvPicPr>
        <p:blipFill>
          <a:blip r:embed="rId2"/>
          <a:stretch>
            <a:fillRect/>
          </a:stretch>
        </p:blipFill>
        <p:spPr>
          <a:xfrm>
            <a:off x="866453" y="2742473"/>
            <a:ext cx="369689" cy="531991"/>
          </a:xfrm>
          <a:prstGeom prst="rect">
            <a:avLst/>
          </a:prstGeom>
        </p:spPr>
      </p:pic>
      <p:pic>
        <p:nvPicPr>
          <p:cNvPr id="6" name="Picture 2" descr="T:\_PA2.Private\Surgical Images Archive\Surgical Images 2003\S03-2067 Wilms Tumor\DSCN2789.JPG">
            <a:extLst>
              <a:ext uri="{FF2B5EF4-FFF2-40B4-BE49-F238E27FC236}">
                <a16:creationId xmlns:a16="http://schemas.microsoft.com/office/drawing/2014/main" id="{40BC8746-FE08-4CB9-B215-FA5447CC6A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360071" y="2114926"/>
            <a:ext cx="3989750" cy="299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78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58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586">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A04F-3ACA-455C-B4A2-4879106879CF}"/>
              </a:ext>
            </a:extLst>
          </p:cNvPr>
          <p:cNvSpPr>
            <a:spLocks noGrp="1"/>
          </p:cNvSpPr>
          <p:nvPr>
            <p:ph type="title"/>
          </p:nvPr>
        </p:nvSpPr>
        <p:spPr>
          <a:xfrm>
            <a:off x="277091" y="133771"/>
            <a:ext cx="11610109" cy="1325563"/>
          </a:xfrm>
        </p:spPr>
        <p:txBody>
          <a:bodyPr/>
          <a:lstStyle/>
          <a:p>
            <a:pPr algn="ctr"/>
            <a:r>
              <a:rPr lang="en-US" dirty="0"/>
              <a:t>Risk Assessment – Risk Stratification Factors</a:t>
            </a:r>
          </a:p>
        </p:txBody>
      </p:sp>
      <p:sp>
        <p:nvSpPr>
          <p:cNvPr id="3" name="Content Placeholder 2">
            <a:extLst>
              <a:ext uri="{FF2B5EF4-FFF2-40B4-BE49-F238E27FC236}">
                <a16:creationId xmlns:a16="http://schemas.microsoft.com/office/drawing/2014/main" id="{928A04DE-7350-49EF-93FF-4694E12CCC6A}"/>
              </a:ext>
            </a:extLst>
          </p:cNvPr>
          <p:cNvSpPr>
            <a:spLocks noGrp="1"/>
          </p:cNvSpPr>
          <p:nvPr>
            <p:ph idx="1"/>
          </p:nvPr>
        </p:nvSpPr>
        <p:spPr>
          <a:xfrm>
            <a:off x="925417" y="1503401"/>
            <a:ext cx="10653311" cy="4010141"/>
          </a:xfrm>
        </p:spPr>
        <p:txBody>
          <a:bodyPr/>
          <a:lstStyle/>
          <a:p>
            <a:r>
              <a:rPr lang="en-US" dirty="0"/>
              <a:t>Histology</a:t>
            </a:r>
          </a:p>
          <a:p>
            <a:pPr lvl="1"/>
            <a:r>
              <a:rPr lang="en-US" dirty="0"/>
              <a:t>Key initial risk stratification factor. </a:t>
            </a:r>
          </a:p>
          <a:p>
            <a:pPr lvl="1"/>
            <a:r>
              <a:rPr lang="en-US" dirty="0"/>
              <a:t>95% of WT are FHWT, only 5% of WT are anaplastic</a:t>
            </a:r>
          </a:p>
          <a:p>
            <a:r>
              <a:rPr lang="en-US" dirty="0"/>
              <a:t>Stage</a:t>
            </a:r>
          </a:p>
          <a:p>
            <a:pPr lvl="1"/>
            <a:r>
              <a:rPr lang="en-US" dirty="0"/>
              <a:t>Tumors are staged “locally” – abdominal -  and overall</a:t>
            </a:r>
          </a:p>
          <a:p>
            <a:r>
              <a:rPr lang="en-US" dirty="0"/>
              <a:t>Other Factors</a:t>
            </a:r>
          </a:p>
          <a:p>
            <a:pPr lvl="1"/>
            <a:r>
              <a:rPr lang="en-US" dirty="0"/>
              <a:t>Patient age</a:t>
            </a:r>
          </a:p>
          <a:p>
            <a:pPr lvl="1"/>
            <a:r>
              <a:rPr lang="en-US" dirty="0"/>
              <a:t>Tumor weight</a:t>
            </a:r>
          </a:p>
          <a:p>
            <a:pPr lvl="1"/>
            <a:r>
              <a:rPr lang="en-US" dirty="0"/>
              <a:t>Tumor genetics (LOH of 1p, LOH of 16q, Gain of 1q, 11p15 LOH)</a:t>
            </a:r>
          </a:p>
          <a:p>
            <a:pPr lvl="1"/>
            <a:r>
              <a:rPr lang="en-US" dirty="0"/>
              <a:t>Underlying predisposition syndromes</a:t>
            </a:r>
          </a:p>
          <a:p>
            <a:pPr lvl="1"/>
            <a:r>
              <a:rPr lang="en-US" dirty="0"/>
              <a:t>Resolution of pulmonary lesions</a:t>
            </a:r>
          </a:p>
          <a:p>
            <a:endParaRPr lang="en-US" dirty="0"/>
          </a:p>
        </p:txBody>
      </p:sp>
      <p:pic>
        <p:nvPicPr>
          <p:cNvPr id="4" name="Picture 3">
            <a:extLst>
              <a:ext uri="{FF2B5EF4-FFF2-40B4-BE49-F238E27FC236}">
                <a16:creationId xmlns:a16="http://schemas.microsoft.com/office/drawing/2014/main" id="{BA55298E-45A8-490B-9E0A-530FE27AC3BA}"/>
              </a:ext>
            </a:extLst>
          </p:cNvPr>
          <p:cNvPicPr>
            <a:picLocks noChangeAspect="1"/>
          </p:cNvPicPr>
          <p:nvPr/>
        </p:nvPicPr>
        <p:blipFill>
          <a:blip r:embed="rId2"/>
          <a:stretch>
            <a:fillRect/>
          </a:stretch>
        </p:blipFill>
        <p:spPr>
          <a:xfrm>
            <a:off x="8115351" y="2272817"/>
            <a:ext cx="357809" cy="566530"/>
          </a:xfrm>
          <a:prstGeom prst="rect">
            <a:avLst/>
          </a:prstGeom>
        </p:spPr>
      </p:pic>
      <p:pic>
        <p:nvPicPr>
          <p:cNvPr id="5" name="Picture 4">
            <a:extLst>
              <a:ext uri="{FF2B5EF4-FFF2-40B4-BE49-F238E27FC236}">
                <a16:creationId xmlns:a16="http://schemas.microsoft.com/office/drawing/2014/main" id="{E82BE8D6-670F-486C-8534-39C381613DFF}"/>
              </a:ext>
            </a:extLst>
          </p:cNvPr>
          <p:cNvPicPr>
            <a:picLocks noChangeAspect="1"/>
          </p:cNvPicPr>
          <p:nvPr/>
        </p:nvPicPr>
        <p:blipFill>
          <a:blip r:embed="rId2"/>
          <a:stretch>
            <a:fillRect/>
          </a:stretch>
        </p:blipFill>
        <p:spPr>
          <a:xfrm>
            <a:off x="8619746" y="3299791"/>
            <a:ext cx="394943" cy="563833"/>
          </a:xfrm>
          <a:prstGeom prst="rect">
            <a:avLst/>
          </a:prstGeom>
        </p:spPr>
      </p:pic>
    </p:spTree>
    <p:extLst>
      <p:ext uri="{BB962C8B-B14F-4D97-AF65-F5344CB8AC3E}">
        <p14:creationId xmlns:p14="http://schemas.microsoft.com/office/powerpoint/2010/main" val="260756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FD253-6F15-4477-A153-6791531BC3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97F15A9-1886-4106-B2DC-CDF786DFE66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3811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T:\Dr. Vargas\Kidney images\Kidney radiology chapter\S11-9100 wilms triphasic b, 20x.tif">
            <a:extLst>
              <a:ext uri="{FF2B5EF4-FFF2-40B4-BE49-F238E27FC236}">
                <a16:creationId xmlns:a16="http://schemas.microsoft.com/office/drawing/2014/main" id="{57EE92D8-0E83-4760-AAB1-1448DFB806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822" r="-2" b="18791"/>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3" descr="T:\Dr. Kozakewich\WILMS\Image_2282.tif">
            <a:extLst>
              <a:ext uri="{FF2B5EF4-FFF2-40B4-BE49-F238E27FC236}">
                <a16:creationId xmlns:a16="http://schemas.microsoft.com/office/drawing/2014/main" id="{79AB00B0-7CC1-48D1-89EA-228DA6CDFF5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7193" r="-2" b="11215"/>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E7F0647-FE9E-4732-A870-0B24AF4C647C}"/>
              </a:ext>
            </a:extLst>
          </p:cNvPr>
          <p:cNvSpPr>
            <a:spLocks noGrp="1"/>
          </p:cNvSpPr>
          <p:nvPr>
            <p:ph type="title"/>
          </p:nvPr>
        </p:nvSpPr>
        <p:spPr>
          <a:xfrm>
            <a:off x="448056" y="859536"/>
            <a:ext cx="4832802" cy="1243584"/>
          </a:xfrm>
        </p:spPr>
        <p:txBody>
          <a:bodyPr vert="horz" lIns="91440" tIns="45720" rIns="91440" bIns="45720" rtlCol="0">
            <a:normAutofit fontScale="90000"/>
          </a:bodyPr>
          <a:lstStyle/>
          <a:p>
            <a:pPr algn="ctr"/>
            <a:r>
              <a:rPr lang="en-US" sz="2400" b="0" dirty="0">
                <a:latin typeface="+mn-lt"/>
              </a:rPr>
              <a:t>Wilms Tumor Histologic Appearance</a:t>
            </a:r>
            <a:br>
              <a:rPr lang="en-US" sz="2400" b="0" dirty="0">
                <a:latin typeface="+mn-lt"/>
              </a:rPr>
            </a:br>
            <a:br>
              <a:rPr lang="en-US" sz="2400" b="0" dirty="0">
                <a:latin typeface="+mn-lt"/>
              </a:rPr>
            </a:br>
            <a:br>
              <a:rPr lang="en-US" sz="2400" dirty="0"/>
            </a:br>
            <a:br>
              <a:rPr lang="en-US" sz="2400" dirty="0"/>
            </a:br>
            <a:endParaRPr lang="en-US" sz="2400" dirty="0"/>
          </a:p>
        </p:txBody>
      </p:sp>
      <p:sp>
        <p:nvSpPr>
          <p:cNvPr id="34" name="Content Placeholder 33">
            <a:extLst>
              <a:ext uri="{FF2B5EF4-FFF2-40B4-BE49-F238E27FC236}">
                <a16:creationId xmlns:a16="http://schemas.microsoft.com/office/drawing/2014/main" id="{E0C4025B-10A6-4F44-9425-1BDD9170D1CE}"/>
              </a:ext>
            </a:extLst>
          </p:cNvPr>
          <p:cNvSpPr>
            <a:spLocks noGrp="1"/>
          </p:cNvSpPr>
          <p:nvPr>
            <p:ph idx="1"/>
          </p:nvPr>
        </p:nvSpPr>
        <p:spPr>
          <a:xfrm>
            <a:off x="448055" y="1896594"/>
            <a:ext cx="4832803" cy="3664351"/>
          </a:xfrm>
        </p:spPr>
        <p:txBody>
          <a:bodyPr>
            <a:normAutofit lnSpcReduction="10000"/>
          </a:bodyPr>
          <a:lstStyle/>
          <a:p>
            <a:r>
              <a:rPr lang="en-US" sz="2000" dirty="0"/>
              <a:t>95 % of WT are Favorable Histology </a:t>
            </a:r>
          </a:p>
          <a:p>
            <a:r>
              <a:rPr lang="en-US" sz="2000" dirty="0"/>
              <a:t>Classic histology of FHWT is triphasic: </a:t>
            </a:r>
          </a:p>
          <a:p>
            <a:endParaRPr lang="en-US" sz="2000" dirty="0"/>
          </a:p>
          <a:p>
            <a:pPr lvl="1"/>
            <a:r>
              <a:rPr lang="en-US" sz="2000" dirty="0"/>
              <a:t>Epithelial component - resembling glomeruli (A)</a:t>
            </a:r>
          </a:p>
          <a:p>
            <a:pPr lvl="1"/>
            <a:endParaRPr lang="en-US" sz="2000" dirty="0"/>
          </a:p>
          <a:p>
            <a:pPr lvl="1"/>
            <a:r>
              <a:rPr lang="en-US" sz="2000" dirty="0"/>
              <a:t>Blastemal component  - resembling condensing nephrogenic mesenchyme (B)</a:t>
            </a:r>
          </a:p>
          <a:p>
            <a:pPr lvl="1"/>
            <a:endParaRPr lang="en-US" sz="2000" dirty="0"/>
          </a:p>
          <a:p>
            <a:pPr lvl="1"/>
            <a:r>
              <a:rPr lang="en-US" sz="2000" dirty="0"/>
              <a:t>Stroma  (C) </a:t>
            </a:r>
          </a:p>
          <a:p>
            <a:endParaRPr lang="en-US" sz="2000" dirty="0"/>
          </a:p>
          <a:p>
            <a:endParaRPr lang="en-US" sz="2000" dirty="0"/>
          </a:p>
          <a:p>
            <a:pPr marL="0" indent="0">
              <a:buNone/>
            </a:pPr>
            <a:endParaRPr lang="en-US" sz="2400" dirty="0"/>
          </a:p>
          <a:p>
            <a:endParaRPr lang="en-US" sz="2000" dirty="0"/>
          </a:p>
          <a:p>
            <a:endParaRPr lang="en-US" sz="2000" dirty="0"/>
          </a:p>
        </p:txBody>
      </p:sp>
      <p:sp>
        <p:nvSpPr>
          <p:cNvPr id="4" name="TextBox 3">
            <a:extLst>
              <a:ext uri="{FF2B5EF4-FFF2-40B4-BE49-F238E27FC236}">
                <a16:creationId xmlns:a16="http://schemas.microsoft.com/office/drawing/2014/main" id="{77BC4FE1-9C77-4231-B7DE-04CD65387DD0}"/>
              </a:ext>
            </a:extLst>
          </p:cNvPr>
          <p:cNvSpPr txBox="1"/>
          <p:nvPr/>
        </p:nvSpPr>
        <p:spPr>
          <a:xfrm>
            <a:off x="8242337" y="1233884"/>
            <a:ext cx="590350" cy="400110"/>
          </a:xfrm>
          <a:prstGeom prst="rect">
            <a:avLst/>
          </a:prstGeom>
          <a:noFill/>
        </p:spPr>
        <p:txBody>
          <a:bodyPr wrap="square" rtlCol="0">
            <a:spAutoFit/>
          </a:bodyPr>
          <a:lstStyle/>
          <a:p>
            <a:r>
              <a:rPr lang="en-US" sz="2000" b="1" dirty="0"/>
              <a:t>A</a:t>
            </a:r>
          </a:p>
        </p:txBody>
      </p:sp>
      <p:sp>
        <p:nvSpPr>
          <p:cNvPr id="8" name="TextBox 7">
            <a:extLst>
              <a:ext uri="{FF2B5EF4-FFF2-40B4-BE49-F238E27FC236}">
                <a16:creationId xmlns:a16="http://schemas.microsoft.com/office/drawing/2014/main" id="{C32BDE50-AAB7-4B54-BF07-2E80384CBD29}"/>
              </a:ext>
            </a:extLst>
          </p:cNvPr>
          <p:cNvSpPr txBox="1"/>
          <p:nvPr/>
        </p:nvSpPr>
        <p:spPr>
          <a:xfrm>
            <a:off x="10465678" y="859536"/>
            <a:ext cx="590350" cy="400110"/>
          </a:xfrm>
          <a:prstGeom prst="rect">
            <a:avLst/>
          </a:prstGeom>
          <a:noFill/>
        </p:spPr>
        <p:txBody>
          <a:bodyPr wrap="square" rtlCol="0">
            <a:spAutoFit/>
          </a:bodyPr>
          <a:lstStyle/>
          <a:p>
            <a:r>
              <a:rPr lang="en-US" sz="2000" b="1" dirty="0"/>
              <a:t>B</a:t>
            </a:r>
          </a:p>
        </p:txBody>
      </p:sp>
      <p:sp>
        <p:nvSpPr>
          <p:cNvPr id="9" name="TextBox 8">
            <a:extLst>
              <a:ext uri="{FF2B5EF4-FFF2-40B4-BE49-F238E27FC236}">
                <a16:creationId xmlns:a16="http://schemas.microsoft.com/office/drawing/2014/main" id="{35EC0E25-C204-46B1-B549-CA762FDA5CAF}"/>
              </a:ext>
            </a:extLst>
          </p:cNvPr>
          <p:cNvSpPr txBox="1"/>
          <p:nvPr/>
        </p:nvSpPr>
        <p:spPr>
          <a:xfrm>
            <a:off x="9642909" y="4293050"/>
            <a:ext cx="590350" cy="400110"/>
          </a:xfrm>
          <a:prstGeom prst="rect">
            <a:avLst/>
          </a:prstGeom>
          <a:noFill/>
        </p:spPr>
        <p:txBody>
          <a:bodyPr wrap="square" rtlCol="0">
            <a:spAutoFit/>
          </a:bodyPr>
          <a:lstStyle/>
          <a:p>
            <a:r>
              <a:rPr lang="en-US" sz="2000" b="1" dirty="0"/>
              <a:t>C</a:t>
            </a:r>
          </a:p>
        </p:txBody>
      </p:sp>
      <p:sp>
        <p:nvSpPr>
          <p:cNvPr id="10" name="TextBox 9">
            <a:extLst>
              <a:ext uri="{FF2B5EF4-FFF2-40B4-BE49-F238E27FC236}">
                <a16:creationId xmlns:a16="http://schemas.microsoft.com/office/drawing/2014/main" id="{B03AAE70-B19C-4D99-AC61-9E72B047768A}"/>
              </a:ext>
            </a:extLst>
          </p:cNvPr>
          <p:cNvSpPr txBox="1"/>
          <p:nvPr/>
        </p:nvSpPr>
        <p:spPr>
          <a:xfrm>
            <a:off x="11153595" y="2650342"/>
            <a:ext cx="590350" cy="400110"/>
          </a:xfrm>
          <a:prstGeom prst="rect">
            <a:avLst/>
          </a:prstGeom>
          <a:noFill/>
        </p:spPr>
        <p:txBody>
          <a:bodyPr wrap="square" rtlCol="0">
            <a:spAutoFit/>
          </a:bodyPr>
          <a:lstStyle/>
          <a:p>
            <a:r>
              <a:rPr lang="en-US" sz="2000" b="1" dirty="0"/>
              <a:t>C</a:t>
            </a:r>
          </a:p>
        </p:txBody>
      </p:sp>
      <p:sp>
        <p:nvSpPr>
          <p:cNvPr id="11" name="TextBox 10">
            <a:extLst>
              <a:ext uri="{FF2B5EF4-FFF2-40B4-BE49-F238E27FC236}">
                <a16:creationId xmlns:a16="http://schemas.microsoft.com/office/drawing/2014/main" id="{1E31AF39-1516-40C2-80C0-56CF2DE575E2}"/>
              </a:ext>
            </a:extLst>
          </p:cNvPr>
          <p:cNvSpPr txBox="1"/>
          <p:nvPr/>
        </p:nvSpPr>
        <p:spPr>
          <a:xfrm>
            <a:off x="5800825" y="5147223"/>
            <a:ext cx="590350" cy="400110"/>
          </a:xfrm>
          <a:prstGeom prst="rect">
            <a:avLst/>
          </a:prstGeom>
          <a:noFill/>
        </p:spPr>
        <p:txBody>
          <a:bodyPr wrap="square" rtlCol="0">
            <a:spAutoFit/>
          </a:bodyPr>
          <a:lstStyle/>
          <a:p>
            <a:r>
              <a:rPr lang="en-US" sz="2000" b="1" dirty="0"/>
              <a:t>B</a:t>
            </a:r>
          </a:p>
        </p:txBody>
      </p:sp>
      <p:sp>
        <p:nvSpPr>
          <p:cNvPr id="12" name="TextBox 11">
            <a:extLst>
              <a:ext uri="{FF2B5EF4-FFF2-40B4-BE49-F238E27FC236}">
                <a16:creationId xmlns:a16="http://schemas.microsoft.com/office/drawing/2014/main" id="{1CF9AD9F-3EAF-486B-9039-2E9851207726}"/>
              </a:ext>
            </a:extLst>
          </p:cNvPr>
          <p:cNvSpPr txBox="1"/>
          <p:nvPr/>
        </p:nvSpPr>
        <p:spPr>
          <a:xfrm>
            <a:off x="10103126" y="4957605"/>
            <a:ext cx="590350" cy="400110"/>
          </a:xfrm>
          <a:prstGeom prst="rect">
            <a:avLst/>
          </a:prstGeom>
          <a:noFill/>
        </p:spPr>
        <p:txBody>
          <a:bodyPr wrap="square" rtlCol="0">
            <a:spAutoFit/>
          </a:bodyPr>
          <a:lstStyle/>
          <a:p>
            <a:r>
              <a:rPr lang="en-US" sz="2000" b="1" dirty="0"/>
              <a:t>A</a:t>
            </a:r>
          </a:p>
        </p:txBody>
      </p:sp>
    </p:spTree>
    <p:extLst>
      <p:ext uri="{BB962C8B-B14F-4D97-AF65-F5344CB8AC3E}">
        <p14:creationId xmlns:p14="http://schemas.microsoft.com/office/powerpoint/2010/main" val="1833035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DECE-D38D-4315-9D9F-9EEE1958040E}"/>
              </a:ext>
            </a:extLst>
          </p:cNvPr>
          <p:cNvSpPr>
            <a:spLocks noGrp="1"/>
          </p:cNvSpPr>
          <p:nvPr>
            <p:ph type="title"/>
          </p:nvPr>
        </p:nvSpPr>
        <p:spPr>
          <a:xfrm>
            <a:off x="927100" y="57001"/>
            <a:ext cx="3759200" cy="1225699"/>
          </a:xfrm>
        </p:spPr>
        <p:txBody>
          <a:bodyPr wrap="square" anchor="ctr">
            <a:normAutofit/>
          </a:bodyPr>
          <a:lstStyle/>
          <a:p>
            <a:pPr algn="ctr"/>
            <a:r>
              <a:rPr lang="en-US" dirty="0"/>
              <a:t>Overview</a:t>
            </a:r>
          </a:p>
        </p:txBody>
      </p:sp>
      <p:pic>
        <p:nvPicPr>
          <p:cNvPr id="7" name="Picture 6">
            <a:extLst>
              <a:ext uri="{FF2B5EF4-FFF2-40B4-BE49-F238E27FC236}">
                <a16:creationId xmlns:a16="http://schemas.microsoft.com/office/drawing/2014/main" id="{1E5710BF-3F5C-4017-AF2B-F0A8280FE4F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348"/>
          <a:stretch/>
        </p:blipFill>
        <p:spPr bwMode="auto">
          <a:xfrm rot="5400000">
            <a:off x="-660842" y="2063756"/>
            <a:ext cx="5455086" cy="4133402"/>
          </a:xfrm>
          <a:prstGeom prst="rect">
            <a:avLst/>
          </a:prstGeom>
          <a:solidFill>
            <a:srgbClr val="FFFFFF"/>
          </a:solidFill>
        </p:spPr>
      </p:pic>
      <p:sp>
        <p:nvSpPr>
          <p:cNvPr id="3" name="Content Placeholder 2">
            <a:extLst>
              <a:ext uri="{FF2B5EF4-FFF2-40B4-BE49-F238E27FC236}">
                <a16:creationId xmlns:a16="http://schemas.microsoft.com/office/drawing/2014/main" id="{72AC9980-7966-468B-A7BE-3E351727A3EB}"/>
              </a:ext>
            </a:extLst>
          </p:cNvPr>
          <p:cNvSpPr>
            <a:spLocks noGrp="1"/>
          </p:cNvSpPr>
          <p:nvPr>
            <p:ph sz="half" idx="2"/>
          </p:nvPr>
        </p:nvSpPr>
        <p:spPr>
          <a:xfrm>
            <a:off x="4686300" y="889000"/>
            <a:ext cx="7505700" cy="5753100"/>
          </a:xfrm>
        </p:spPr>
        <p:txBody>
          <a:bodyPr wrap="square" anchor="t">
            <a:normAutofit/>
          </a:bodyPr>
          <a:lstStyle/>
          <a:p>
            <a:r>
              <a:rPr lang="en-US" sz="2400" dirty="0"/>
              <a:t>Renal tumors represent 6-7% of all childhood cancers (stable incidence)</a:t>
            </a:r>
          </a:p>
          <a:p>
            <a:pPr>
              <a:spcAft>
                <a:spcPts val="1200"/>
              </a:spcAft>
            </a:pPr>
            <a:r>
              <a:rPr lang="en-US" sz="2400" dirty="0"/>
              <a:t>In North America, approximately 500-600 pediatric patients per year are diagnosed with renal tumors</a:t>
            </a:r>
          </a:p>
          <a:p>
            <a:pPr>
              <a:spcAft>
                <a:spcPts val="1200"/>
              </a:spcAft>
            </a:pPr>
            <a:r>
              <a:rPr lang="en-US" sz="2400" dirty="0"/>
              <a:t>Incidence of tumor type varies with age at diagnosis</a:t>
            </a:r>
          </a:p>
          <a:p>
            <a:pPr lvl="1">
              <a:spcAft>
                <a:spcPts val="1200"/>
              </a:spcAft>
            </a:pPr>
            <a:r>
              <a:rPr lang="en-US" dirty="0"/>
              <a:t>Vast majority are Wilms Tumor (80 – 90%)</a:t>
            </a:r>
          </a:p>
          <a:p>
            <a:pPr lvl="1">
              <a:spcAft>
                <a:spcPts val="1200"/>
              </a:spcAft>
            </a:pPr>
            <a:r>
              <a:rPr lang="en-US" dirty="0"/>
              <a:t>Other pediatric renal tumors include:</a:t>
            </a:r>
          </a:p>
          <a:p>
            <a:pPr lvl="2"/>
            <a:r>
              <a:rPr lang="en-US" sz="2400" dirty="0"/>
              <a:t>Clear Cell Sarcoma of the Kidney (CCSK)</a:t>
            </a:r>
          </a:p>
          <a:p>
            <a:pPr lvl="2"/>
            <a:r>
              <a:rPr lang="en-US" sz="2400" dirty="0"/>
              <a:t>Renal Cell Carcinoma (RCC)</a:t>
            </a:r>
          </a:p>
          <a:p>
            <a:pPr lvl="2"/>
            <a:r>
              <a:rPr lang="en-US" sz="2400" dirty="0"/>
              <a:t>Malignant Rhabdoid Tumor of the Kidney (MRTK)</a:t>
            </a:r>
          </a:p>
          <a:p>
            <a:pPr lvl="2"/>
            <a:r>
              <a:rPr lang="en-US" sz="2400" dirty="0"/>
              <a:t>Congenital Mesoblastic Nephroma (CMN)</a:t>
            </a:r>
          </a:p>
          <a:p>
            <a:pPr lvl="2"/>
            <a:r>
              <a:rPr lang="en-US" sz="2400" dirty="0"/>
              <a:t>Cystic Nephroma (CN)</a:t>
            </a:r>
          </a:p>
          <a:p>
            <a:pPr lvl="2"/>
            <a:endParaRPr lang="en-US" sz="1500" dirty="0"/>
          </a:p>
        </p:txBody>
      </p:sp>
    </p:spTree>
    <p:extLst>
      <p:ext uri="{BB962C8B-B14F-4D97-AF65-F5344CB8AC3E}">
        <p14:creationId xmlns:p14="http://schemas.microsoft.com/office/powerpoint/2010/main" val="322627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T:\Dr. Kozakewich\WILMS\Image_2260.tif">
            <a:extLst>
              <a:ext uri="{FF2B5EF4-FFF2-40B4-BE49-F238E27FC236}">
                <a16:creationId xmlns:a16="http://schemas.microsoft.com/office/drawing/2014/main" id="{F41D66D2-40A7-4E06-B8F0-1B72A11D26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 b="30417"/>
          <a:stretch/>
        </p:blipFill>
        <p:spPr bwMode="auto">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46" name="Picture 5" descr="T:\Dr. Kozakewich\WILMS\Image_2262.tif">
            <a:extLst>
              <a:ext uri="{FF2B5EF4-FFF2-40B4-BE49-F238E27FC236}">
                <a16:creationId xmlns:a16="http://schemas.microsoft.com/office/drawing/2014/main" id="{A30372EB-89DD-459C-9F49-12852FFF508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612" b="1"/>
          <a:stretch/>
        </p:blipFill>
        <p:spPr bwMode="auto">
          <a:xfrm>
            <a:off x="5374639" y="2663706"/>
            <a:ext cx="4626927" cy="4197911"/>
          </a:xfrm>
          <a:custGeom>
            <a:avLst/>
            <a:gdLst/>
            <a:ahLst/>
            <a:cxnLst/>
            <a:rect l="l" t="t" r="r" b="b"/>
            <a:pathLst>
              <a:path w="4626927" h="4197911">
                <a:moveTo>
                  <a:pt x="1945141" y="0"/>
                </a:moveTo>
                <a:lnTo>
                  <a:pt x="1951364" y="0"/>
                </a:lnTo>
                <a:lnTo>
                  <a:pt x="3141155" y="0"/>
                </a:lnTo>
                <a:lnTo>
                  <a:pt x="4626927" y="0"/>
                </a:lnTo>
                <a:lnTo>
                  <a:pt x="2681786"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E7F0647-FE9E-4732-A870-0B24AF4C647C}"/>
              </a:ext>
            </a:extLst>
          </p:cNvPr>
          <p:cNvSpPr>
            <a:spLocks noGrp="1"/>
          </p:cNvSpPr>
          <p:nvPr>
            <p:ph type="title"/>
          </p:nvPr>
        </p:nvSpPr>
        <p:spPr>
          <a:xfrm>
            <a:off x="136588" y="2547369"/>
            <a:ext cx="843914" cy="45719"/>
          </a:xfrm>
        </p:spPr>
        <p:txBody>
          <a:bodyPr vert="horz" lIns="91440" tIns="45720" rIns="91440" bIns="45720" rtlCol="0">
            <a:normAutofit fontScale="90000"/>
          </a:bodyPr>
          <a:lstStyle/>
          <a:p>
            <a:pPr algn="ctr"/>
            <a:br>
              <a:rPr lang="en-US" sz="1700" dirty="0">
                <a:solidFill>
                  <a:srgbClr val="FFFFFF"/>
                </a:solidFill>
              </a:rPr>
            </a:br>
            <a:endParaRPr lang="en-US" sz="1700" dirty="0">
              <a:solidFill>
                <a:srgbClr val="FFFFFF"/>
              </a:solidFill>
            </a:endParaRPr>
          </a:p>
        </p:txBody>
      </p:sp>
      <p:pic>
        <p:nvPicPr>
          <p:cNvPr id="7" name="Picture 6">
            <a:extLst>
              <a:ext uri="{FF2B5EF4-FFF2-40B4-BE49-F238E27FC236}">
                <a16:creationId xmlns:a16="http://schemas.microsoft.com/office/drawing/2014/main" id="{433E0BD2-B2A5-479F-8E08-A254591868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1" r="5" b="8158"/>
          <a:stretch/>
        </p:blipFill>
        <p:spPr>
          <a:xfrm>
            <a:off x="4675537" y="-1"/>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6" name="Picture 2" descr="T:\Dr. Kozakewich\WILMS\Image_2286.tif">
            <a:extLst>
              <a:ext uri="{FF2B5EF4-FFF2-40B4-BE49-F238E27FC236}">
                <a16:creationId xmlns:a16="http://schemas.microsoft.com/office/drawing/2014/main" id="{015907F3-74C5-45FB-8751-3B004F46E6A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45" r="2" b="2"/>
          <a:stretch/>
        </p:blipFill>
        <p:spPr bwMode="auto">
          <a:xfrm>
            <a:off x="2280734" y="2"/>
            <a:ext cx="3393943" cy="250284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T:\Dr. Kozakewich\WILMS\Image_2276.tif">
            <a:extLst>
              <a:ext uri="{FF2B5EF4-FFF2-40B4-BE49-F238E27FC236}">
                <a16:creationId xmlns:a16="http://schemas.microsoft.com/office/drawing/2014/main" id="{5F38F774-CD7B-4F17-81CD-B06D0995B01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70" b="-5"/>
          <a:stretch/>
        </p:blipFill>
        <p:spPr bwMode="auto">
          <a:xfrm>
            <a:off x="3" y="-6235"/>
            <a:ext cx="325540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sp>
        <p:nvSpPr>
          <p:cNvPr id="34" name="Content Placeholder 33">
            <a:extLst>
              <a:ext uri="{FF2B5EF4-FFF2-40B4-BE49-F238E27FC236}">
                <a16:creationId xmlns:a16="http://schemas.microsoft.com/office/drawing/2014/main" id="{E0C4025B-10A6-4F44-9425-1BDD9170D1CE}"/>
              </a:ext>
            </a:extLst>
          </p:cNvPr>
          <p:cNvSpPr>
            <a:spLocks noGrp="1"/>
          </p:cNvSpPr>
          <p:nvPr>
            <p:ph idx="1"/>
          </p:nvPr>
        </p:nvSpPr>
        <p:spPr>
          <a:xfrm>
            <a:off x="3" y="2542128"/>
            <a:ext cx="6338340" cy="4319489"/>
          </a:xfrm>
        </p:spPr>
        <p:txBody>
          <a:bodyPr anchor="ctr">
            <a:noAutofit/>
          </a:bodyPr>
          <a:lstStyle/>
          <a:p>
            <a:pPr marL="0" indent="0">
              <a:buNone/>
            </a:pPr>
            <a:r>
              <a:rPr lang="en-US" sz="1800" dirty="0">
                <a:solidFill>
                  <a:schemeClr val="tx1"/>
                </a:solidFill>
              </a:rPr>
              <a:t>Tumors can consist of varying proportions of each cell types</a:t>
            </a:r>
          </a:p>
          <a:p>
            <a:pPr lvl="1"/>
            <a:r>
              <a:rPr lang="en-US" sz="1800" dirty="0">
                <a:solidFill>
                  <a:schemeClr val="tx1"/>
                </a:solidFill>
              </a:rPr>
              <a:t>Subtypes can have therapeutic and prognostic significance </a:t>
            </a:r>
          </a:p>
          <a:p>
            <a:pPr lvl="1"/>
            <a:r>
              <a:rPr lang="en-US" sz="1800" dirty="0">
                <a:solidFill>
                  <a:schemeClr val="tx1"/>
                </a:solidFill>
              </a:rPr>
              <a:t>Tumors can be monophasic or biphasic </a:t>
            </a:r>
          </a:p>
          <a:p>
            <a:pPr lvl="2"/>
            <a:r>
              <a:rPr lang="en-US" sz="1800" dirty="0">
                <a:solidFill>
                  <a:schemeClr val="tx1"/>
                </a:solidFill>
              </a:rPr>
              <a:t>Epithelial predominant (A)</a:t>
            </a:r>
          </a:p>
          <a:p>
            <a:pPr lvl="3"/>
            <a:r>
              <a:rPr lang="en-US" dirty="0">
                <a:solidFill>
                  <a:schemeClr val="tx1"/>
                </a:solidFill>
              </a:rPr>
              <a:t>Often smaller tumors in younger patients</a:t>
            </a:r>
          </a:p>
          <a:p>
            <a:pPr lvl="2"/>
            <a:r>
              <a:rPr lang="en-US" sz="1800" dirty="0">
                <a:solidFill>
                  <a:schemeClr val="tx1"/>
                </a:solidFill>
              </a:rPr>
              <a:t>Blastemal predominant (E,F))</a:t>
            </a:r>
          </a:p>
          <a:p>
            <a:pPr lvl="3"/>
            <a:r>
              <a:rPr lang="en-US" dirty="0">
                <a:solidFill>
                  <a:schemeClr val="tx1"/>
                </a:solidFill>
              </a:rPr>
              <a:t>Post-chemotherapy higher risk pathology</a:t>
            </a:r>
          </a:p>
          <a:p>
            <a:pPr lvl="2"/>
            <a:r>
              <a:rPr lang="en-US" sz="1800" dirty="0">
                <a:solidFill>
                  <a:schemeClr val="tx1"/>
                </a:solidFill>
              </a:rPr>
              <a:t>Predominant stromal or </a:t>
            </a:r>
            <a:r>
              <a:rPr lang="en-US" sz="1800" dirty="0" err="1">
                <a:solidFill>
                  <a:schemeClr val="tx1"/>
                </a:solidFill>
              </a:rPr>
              <a:t>rhabdomyomatous</a:t>
            </a:r>
            <a:r>
              <a:rPr lang="en-US" sz="1800" dirty="0">
                <a:solidFill>
                  <a:schemeClr val="tx1"/>
                </a:solidFill>
              </a:rPr>
              <a:t> component. (D)</a:t>
            </a:r>
          </a:p>
          <a:p>
            <a:pPr lvl="3"/>
            <a:r>
              <a:rPr lang="en-US" dirty="0">
                <a:solidFill>
                  <a:schemeClr val="tx1"/>
                </a:solidFill>
              </a:rPr>
              <a:t>These tumors often show little </a:t>
            </a:r>
          </a:p>
          <a:p>
            <a:pPr marL="1371600" lvl="3" indent="0">
              <a:buNone/>
            </a:pPr>
            <a:r>
              <a:rPr lang="en-US" dirty="0">
                <a:solidFill>
                  <a:schemeClr val="tx1"/>
                </a:solidFill>
              </a:rPr>
              <a:t>     decrease in size with chemotherapy</a:t>
            </a:r>
            <a:endParaRPr lang="en-US" sz="1800" dirty="0">
              <a:solidFill>
                <a:schemeClr val="tx1"/>
              </a:solidFill>
            </a:endParaRPr>
          </a:p>
          <a:p>
            <a:pPr lvl="2"/>
            <a:r>
              <a:rPr lang="en-US" sz="1800" dirty="0">
                <a:solidFill>
                  <a:schemeClr val="tx1"/>
                </a:solidFill>
              </a:rPr>
              <a:t>Heterologous  (B,C) </a:t>
            </a:r>
          </a:p>
          <a:p>
            <a:pPr lvl="3"/>
            <a:r>
              <a:rPr lang="en-US" dirty="0">
                <a:solidFill>
                  <a:schemeClr val="tx1"/>
                </a:solidFill>
              </a:rPr>
              <a:t>Elements of fat or cartilage</a:t>
            </a:r>
          </a:p>
        </p:txBody>
      </p:sp>
      <p:pic>
        <p:nvPicPr>
          <p:cNvPr id="9" name="Picture 2" descr="C:\Documents and Settings\kozakewich\Desktop\wilms s05-8081\Image2.jpg">
            <a:extLst>
              <a:ext uri="{FF2B5EF4-FFF2-40B4-BE49-F238E27FC236}">
                <a16:creationId xmlns:a16="http://schemas.microsoft.com/office/drawing/2014/main" id="{147C4493-0290-4F92-A5A2-613D6E0EFFC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0" r="27298" b="3"/>
          <a:stretch/>
        </p:blipFill>
        <p:spPr bwMode="auto">
          <a:xfrm>
            <a:off x="8264962" y="2660089"/>
            <a:ext cx="3927039" cy="4197911"/>
          </a:xfrm>
          <a:custGeom>
            <a:avLst/>
            <a:gdLst/>
            <a:ahLst/>
            <a:cxnLst/>
            <a:rect l="l" t="t" r="r" b="b"/>
            <a:pathLst>
              <a:path w="3927039" h="4197911">
                <a:moveTo>
                  <a:pt x="1945141" y="0"/>
                </a:moveTo>
                <a:lnTo>
                  <a:pt x="1951364" y="0"/>
                </a:lnTo>
                <a:lnTo>
                  <a:pt x="3141155" y="0"/>
                </a:lnTo>
                <a:lnTo>
                  <a:pt x="3927039" y="0"/>
                </a:lnTo>
                <a:lnTo>
                  <a:pt x="3927039" y="4194293"/>
                </a:lnTo>
                <a:lnTo>
                  <a:pt x="2683462" y="4194293"/>
                </a:lnTo>
                <a:lnTo>
                  <a:pt x="2681786"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E5938F0-2F3E-488B-83D5-A17326B193C8}"/>
              </a:ext>
            </a:extLst>
          </p:cNvPr>
          <p:cNvSpPr txBox="1"/>
          <p:nvPr/>
        </p:nvSpPr>
        <p:spPr>
          <a:xfrm>
            <a:off x="86051" y="2092835"/>
            <a:ext cx="590350" cy="400110"/>
          </a:xfrm>
          <a:prstGeom prst="rect">
            <a:avLst/>
          </a:prstGeom>
          <a:noFill/>
        </p:spPr>
        <p:txBody>
          <a:bodyPr wrap="square" rtlCol="0">
            <a:spAutoFit/>
          </a:bodyPr>
          <a:lstStyle/>
          <a:p>
            <a:r>
              <a:rPr lang="en-US" sz="2000" b="1" dirty="0"/>
              <a:t>A</a:t>
            </a:r>
          </a:p>
        </p:txBody>
      </p:sp>
      <p:sp>
        <p:nvSpPr>
          <p:cNvPr id="12" name="TextBox 11">
            <a:extLst>
              <a:ext uri="{FF2B5EF4-FFF2-40B4-BE49-F238E27FC236}">
                <a16:creationId xmlns:a16="http://schemas.microsoft.com/office/drawing/2014/main" id="{BABA0021-0B50-4389-A32B-74922BFCFCA5}"/>
              </a:ext>
            </a:extLst>
          </p:cNvPr>
          <p:cNvSpPr txBox="1"/>
          <p:nvPr/>
        </p:nvSpPr>
        <p:spPr>
          <a:xfrm>
            <a:off x="5045438" y="2109239"/>
            <a:ext cx="590350" cy="400110"/>
          </a:xfrm>
          <a:prstGeom prst="rect">
            <a:avLst/>
          </a:prstGeom>
          <a:noFill/>
        </p:spPr>
        <p:txBody>
          <a:bodyPr wrap="square" rtlCol="0">
            <a:spAutoFit/>
          </a:bodyPr>
          <a:lstStyle/>
          <a:p>
            <a:r>
              <a:rPr lang="en-US" sz="2000" b="1" dirty="0"/>
              <a:t>C</a:t>
            </a:r>
          </a:p>
        </p:txBody>
      </p:sp>
      <p:sp>
        <p:nvSpPr>
          <p:cNvPr id="13" name="TextBox 12">
            <a:extLst>
              <a:ext uri="{FF2B5EF4-FFF2-40B4-BE49-F238E27FC236}">
                <a16:creationId xmlns:a16="http://schemas.microsoft.com/office/drawing/2014/main" id="{38DDD889-4A27-4A21-93B3-A176C2625CCB}"/>
              </a:ext>
            </a:extLst>
          </p:cNvPr>
          <p:cNvSpPr txBox="1"/>
          <p:nvPr/>
        </p:nvSpPr>
        <p:spPr>
          <a:xfrm>
            <a:off x="2614861" y="2115096"/>
            <a:ext cx="590350" cy="400110"/>
          </a:xfrm>
          <a:prstGeom prst="rect">
            <a:avLst/>
          </a:prstGeom>
          <a:noFill/>
        </p:spPr>
        <p:txBody>
          <a:bodyPr wrap="square" rtlCol="0">
            <a:spAutoFit/>
          </a:bodyPr>
          <a:lstStyle/>
          <a:p>
            <a:r>
              <a:rPr lang="en-US" sz="2000" b="1" dirty="0"/>
              <a:t>B</a:t>
            </a:r>
          </a:p>
        </p:txBody>
      </p:sp>
      <p:sp>
        <p:nvSpPr>
          <p:cNvPr id="14" name="TextBox 13">
            <a:extLst>
              <a:ext uri="{FF2B5EF4-FFF2-40B4-BE49-F238E27FC236}">
                <a16:creationId xmlns:a16="http://schemas.microsoft.com/office/drawing/2014/main" id="{16C4C49B-D5F3-4A28-9B00-971233633D3B}"/>
              </a:ext>
            </a:extLst>
          </p:cNvPr>
          <p:cNvSpPr txBox="1"/>
          <p:nvPr/>
        </p:nvSpPr>
        <p:spPr>
          <a:xfrm>
            <a:off x="7830471" y="2123682"/>
            <a:ext cx="590350" cy="400110"/>
          </a:xfrm>
          <a:prstGeom prst="rect">
            <a:avLst/>
          </a:prstGeom>
          <a:noFill/>
        </p:spPr>
        <p:txBody>
          <a:bodyPr wrap="square" rtlCol="0">
            <a:spAutoFit/>
          </a:bodyPr>
          <a:lstStyle/>
          <a:p>
            <a:r>
              <a:rPr lang="en-US" sz="2000" b="1" dirty="0"/>
              <a:t>D</a:t>
            </a:r>
          </a:p>
        </p:txBody>
      </p:sp>
      <p:sp>
        <p:nvSpPr>
          <p:cNvPr id="15" name="TextBox 14">
            <a:extLst>
              <a:ext uri="{FF2B5EF4-FFF2-40B4-BE49-F238E27FC236}">
                <a16:creationId xmlns:a16="http://schemas.microsoft.com/office/drawing/2014/main" id="{8B637D78-EC41-48CE-A99F-90C223A3C7DA}"/>
              </a:ext>
            </a:extLst>
          </p:cNvPr>
          <p:cNvSpPr txBox="1"/>
          <p:nvPr/>
        </p:nvSpPr>
        <p:spPr>
          <a:xfrm>
            <a:off x="5980497" y="6337652"/>
            <a:ext cx="590350" cy="400110"/>
          </a:xfrm>
          <a:prstGeom prst="rect">
            <a:avLst/>
          </a:prstGeom>
          <a:noFill/>
        </p:spPr>
        <p:txBody>
          <a:bodyPr wrap="square" rtlCol="0">
            <a:spAutoFit/>
          </a:bodyPr>
          <a:lstStyle/>
          <a:p>
            <a:r>
              <a:rPr lang="en-US" sz="2000" b="1" dirty="0"/>
              <a:t>E</a:t>
            </a:r>
          </a:p>
        </p:txBody>
      </p:sp>
      <p:sp>
        <p:nvSpPr>
          <p:cNvPr id="16" name="TextBox 15">
            <a:extLst>
              <a:ext uri="{FF2B5EF4-FFF2-40B4-BE49-F238E27FC236}">
                <a16:creationId xmlns:a16="http://schemas.microsoft.com/office/drawing/2014/main" id="{4B8810BF-D2C7-47CD-A0A3-F1BD0B97D2E7}"/>
              </a:ext>
            </a:extLst>
          </p:cNvPr>
          <p:cNvSpPr txBox="1"/>
          <p:nvPr/>
        </p:nvSpPr>
        <p:spPr>
          <a:xfrm>
            <a:off x="8789469" y="6451246"/>
            <a:ext cx="590350" cy="400110"/>
          </a:xfrm>
          <a:prstGeom prst="rect">
            <a:avLst/>
          </a:prstGeom>
          <a:noFill/>
        </p:spPr>
        <p:txBody>
          <a:bodyPr wrap="square" rtlCol="0">
            <a:spAutoFit/>
          </a:bodyPr>
          <a:lstStyle/>
          <a:p>
            <a:r>
              <a:rPr lang="en-US" sz="2000" b="1" dirty="0"/>
              <a:t>F</a:t>
            </a:r>
          </a:p>
        </p:txBody>
      </p:sp>
    </p:spTree>
    <p:extLst>
      <p:ext uri="{BB962C8B-B14F-4D97-AF65-F5344CB8AC3E}">
        <p14:creationId xmlns:p14="http://schemas.microsoft.com/office/powerpoint/2010/main" val="28648882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5E13-2173-467B-B664-731C8BEED748}"/>
              </a:ext>
            </a:extLst>
          </p:cNvPr>
          <p:cNvSpPr>
            <a:spLocks noGrp="1"/>
          </p:cNvSpPr>
          <p:nvPr>
            <p:ph type="title"/>
          </p:nvPr>
        </p:nvSpPr>
        <p:spPr>
          <a:xfrm>
            <a:off x="787400" y="239583"/>
            <a:ext cx="5194300" cy="1106714"/>
          </a:xfrm>
        </p:spPr>
        <p:txBody>
          <a:bodyPr/>
          <a:lstStyle/>
          <a:p>
            <a:pPr algn="ctr"/>
            <a:r>
              <a:rPr lang="en-US" dirty="0"/>
              <a:t>Nephrogenic rests </a:t>
            </a:r>
            <a:br>
              <a:rPr lang="en-US" dirty="0"/>
            </a:br>
            <a:r>
              <a:rPr lang="en-US" dirty="0"/>
              <a:t>versus Wilms tumor</a:t>
            </a:r>
          </a:p>
        </p:txBody>
      </p:sp>
      <p:sp>
        <p:nvSpPr>
          <p:cNvPr id="3" name="Content Placeholder 2">
            <a:extLst>
              <a:ext uri="{FF2B5EF4-FFF2-40B4-BE49-F238E27FC236}">
                <a16:creationId xmlns:a16="http://schemas.microsoft.com/office/drawing/2014/main" id="{D698CAD3-9416-4567-B355-9FC918B605DB}"/>
              </a:ext>
            </a:extLst>
          </p:cNvPr>
          <p:cNvSpPr>
            <a:spLocks noGrp="1"/>
          </p:cNvSpPr>
          <p:nvPr>
            <p:ph idx="1"/>
          </p:nvPr>
        </p:nvSpPr>
        <p:spPr>
          <a:xfrm>
            <a:off x="1117600" y="1605523"/>
            <a:ext cx="10492509" cy="3814479"/>
          </a:xfrm>
        </p:spPr>
        <p:txBody>
          <a:bodyPr/>
          <a:lstStyle/>
          <a:p>
            <a:pPr>
              <a:lnSpc>
                <a:spcPct val="100000"/>
              </a:lnSpc>
            </a:pPr>
            <a:r>
              <a:rPr lang="en-US" dirty="0"/>
              <a:t>Nephrogenic rests are distinguished </a:t>
            </a:r>
          </a:p>
          <a:p>
            <a:pPr marL="0" indent="0">
              <a:lnSpc>
                <a:spcPct val="100000"/>
              </a:lnSpc>
              <a:buNone/>
            </a:pPr>
            <a:r>
              <a:rPr lang="en-US" dirty="0"/>
              <a:t>   from Wilms Tumor in part by evolution </a:t>
            </a:r>
          </a:p>
          <a:p>
            <a:pPr marL="0" indent="0">
              <a:lnSpc>
                <a:spcPct val="100000"/>
              </a:lnSpc>
              <a:buNone/>
            </a:pPr>
            <a:r>
              <a:rPr lang="en-US" dirty="0"/>
              <a:t>   from normal kidney tissue for NR, </a:t>
            </a:r>
          </a:p>
          <a:p>
            <a:pPr marL="0" indent="0">
              <a:lnSpc>
                <a:spcPct val="100000"/>
              </a:lnSpc>
              <a:buNone/>
            </a:pPr>
            <a:r>
              <a:rPr lang="en-US" dirty="0"/>
              <a:t>   distinct capsule for WT</a:t>
            </a:r>
          </a:p>
        </p:txBody>
      </p:sp>
      <p:pic>
        <p:nvPicPr>
          <p:cNvPr id="4" name="Picture 3">
            <a:extLst>
              <a:ext uri="{FF2B5EF4-FFF2-40B4-BE49-F238E27FC236}">
                <a16:creationId xmlns:a16="http://schemas.microsoft.com/office/drawing/2014/main" id="{9AB4A56C-170C-461F-A9D7-F284DE7D36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6663" y="3512762"/>
            <a:ext cx="3409363" cy="2549611"/>
          </a:xfrm>
          <a:prstGeom prst="rect">
            <a:avLst/>
          </a:prstGeom>
        </p:spPr>
      </p:pic>
      <p:sp>
        <p:nvSpPr>
          <p:cNvPr id="5" name="TextBox 7">
            <a:extLst>
              <a:ext uri="{FF2B5EF4-FFF2-40B4-BE49-F238E27FC236}">
                <a16:creationId xmlns:a16="http://schemas.microsoft.com/office/drawing/2014/main" id="{86579E91-8284-4ED2-9BCE-B1468D1B92AC}"/>
              </a:ext>
            </a:extLst>
          </p:cNvPr>
          <p:cNvSpPr txBox="1"/>
          <p:nvPr/>
        </p:nvSpPr>
        <p:spPr>
          <a:xfrm>
            <a:off x="9869232" y="2390982"/>
            <a:ext cx="174087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WT</a:t>
            </a:r>
          </a:p>
        </p:txBody>
      </p:sp>
      <p:pic>
        <p:nvPicPr>
          <p:cNvPr id="6" name="Picture 5">
            <a:extLst>
              <a:ext uri="{FF2B5EF4-FFF2-40B4-BE49-F238E27FC236}">
                <a16:creationId xmlns:a16="http://schemas.microsoft.com/office/drawing/2014/main" id="{6279F31E-AECB-4CD3-957F-F8B97C85B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35491" y="341696"/>
            <a:ext cx="3651709" cy="2730843"/>
          </a:xfrm>
          <a:prstGeom prst="rect">
            <a:avLst/>
          </a:prstGeom>
        </p:spPr>
      </p:pic>
      <p:pic>
        <p:nvPicPr>
          <p:cNvPr id="7" name="Picture 6">
            <a:extLst>
              <a:ext uri="{FF2B5EF4-FFF2-40B4-BE49-F238E27FC236}">
                <a16:creationId xmlns:a16="http://schemas.microsoft.com/office/drawing/2014/main" id="{27F03BE5-0219-45D6-9835-8003356030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5735" y="4214069"/>
            <a:ext cx="3409364" cy="2549612"/>
          </a:xfrm>
          <a:prstGeom prst="rect">
            <a:avLst/>
          </a:prstGeom>
        </p:spPr>
      </p:pic>
      <p:sp>
        <p:nvSpPr>
          <p:cNvPr id="8" name="TextBox 7">
            <a:extLst>
              <a:ext uri="{FF2B5EF4-FFF2-40B4-BE49-F238E27FC236}">
                <a16:creationId xmlns:a16="http://schemas.microsoft.com/office/drawing/2014/main" id="{67DD6AB6-6D9A-4AAB-A1AE-2AAB46228A3C}"/>
              </a:ext>
            </a:extLst>
          </p:cNvPr>
          <p:cNvSpPr txBox="1"/>
          <p:nvPr/>
        </p:nvSpPr>
        <p:spPr>
          <a:xfrm>
            <a:off x="9592141" y="2501059"/>
            <a:ext cx="174087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WT</a:t>
            </a:r>
          </a:p>
        </p:txBody>
      </p:sp>
      <p:sp>
        <p:nvSpPr>
          <p:cNvPr id="11" name="TextBox 10">
            <a:extLst>
              <a:ext uri="{FF2B5EF4-FFF2-40B4-BE49-F238E27FC236}">
                <a16:creationId xmlns:a16="http://schemas.microsoft.com/office/drawing/2014/main" id="{0424296C-00D5-4FA9-A6A6-BB0E8BEC3527}"/>
              </a:ext>
            </a:extLst>
          </p:cNvPr>
          <p:cNvSpPr txBox="1"/>
          <p:nvPr/>
        </p:nvSpPr>
        <p:spPr>
          <a:xfrm>
            <a:off x="9385300" y="1437998"/>
            <a:ext cx="1555362" cy="369332"/>
          </a:xfrm>
          <a:prstGeom prst="rect">
            <a:avLst/>
          </a:prstGeom>
          <a:noFill/>
        </p:spPr>
        <p:txBody>
          <a:bodyPr wrap="none" rtlCol="0">
            <a:spAutoFit/>
          </a:bodyPr>
          <a:lstStyle/>
          <a:p>
            <a:r>
              <a:rPr lang="en-US" dirty="0"/>
              <a:t>Normal kidney</a:t>
            </a:r>
          </a:p>
        </p:txBody>
      </p:sp>
      <p:sp>
        <p:nvSpPr>
          <p:cNvPr id="12" name="TextBox 11">
            <a:extLst>
              <a:ext uri="{FF2B5EF4-FFF2-40B4-BE49-F238E27FC236}">
                <a16:creationId xmlns:a16="http://schemas.microsoft.com/office/drawing/2014/main" id="{EE1FECC8-81C3-4DBF-8271-1942D52C7668}"/>
              </a:ext>
            </a:extLst>
          </p:cNvPr>
          <p:cNvSpPr txBox="1"/>
          <p:nvPr/>
        </p:nvSpPr>
        <p:spPr>
          <a:xfrm>
            <a:off x="11176000" y="792940"/>
            <a:ext cx="458780" cy="369332"/>
          </a:xfrm>
          <a:prstGeom prst="rect">
            <a:avLst/>
          </a:prstGeom>
          <a:noFill/>
        </p:spPr>
        <p:txBody>
          <a:bodyPr wrap="none" rtlCol="0">
            <a:spAutoFit/>
          </a:bodyPr>
          <a:lstStyle/>
          <a:p>
            <a:r>
              <a:rPr lang="en-US" dirty="0"/>
              <a:t>NR</a:t>
            </a:r>
          </a:p>
        </p:txBody>
      </p:sp>
      <p:sp>
        <p:nvSpPr>
          <p:cNvPr id="13" name="TextBox 12">
            <a:extLst>
              <a:ext uri="{FF2B5EF4-FFF2-40B4-BE49-F238E27FC236}">
                <a16:creationId xmlns:a16="http://schemas.microsoft.com/office/drawing/2014/main" id="{590A2B39-8E7D-49A0-8953-963C011DBAB3}"/>
              </a:ext>
            </a:extLst>
          </p:cNvPr>
          <p:cNvSpPr txBox="1"/>
          <p:nvPr/>
        </p:nvSpPr>
        <p:spPr>
          <a:xfrm>
            <a:off x="10274300" y="5107212"/>
            <a:ext cx="458780" cy="369332"/>
          </a:xfrm>
          <a:prstGeom prst="rect">
            <a:avLst/>
          </a:prstGeom>
          <a:noFill/>
        </p:spPr>
        <p:txBody>
          <a:bodyPr wrap="none" rtlCol="0">
            <a:spAutoFit/>
          </a:bodyPr>
          <a:lstStyle/>
          <a:p>
            <a:r>
              <a:rPr lang="en-US" dirty="0"/>
              <a:t>NR</a:t>
            </a:r>
          </a:p>
        </p:txBody>
      </p:sp>
      <p:sp>
        <p:nvSpPr>
          <p:cNvPr id="15" name="TextBox 14">
            <a:extLst>
              <a:ext uri="{FF2B5EF4-FFF2-40B4-BE49-F238E27FC236}">
                <a16:creationId xmlns:a16="http://schemas.microsoft.com/office/drawing/2014/main" id="{507E2B8F-3BA2-4529-8ADF-C8A2FF00B0B7}"/>
              </a:ext>
            </a:extLst>
          </p:cNvPr>
          <p:cNvSpPr txBox="1"/>
          <p:nvPr/>
        </p:nvSpPr>
        <p:spPr>
          <a:xfrm>
            <a:off x="3835338" y="5587527"/>
            <a:ext cx="458780" cy="369332"/>
          </a:xfrm>
          <a:prstGeom prst="rect">
            <a:avLst/>
          </a:prstGeom>
          <a:noFill/>
        </p:spPr>
        <p:txBody>
          <a:bodyPr wrap="none" rtlCol="0">
            <a:spAutoFit/>
          </a:bodyPr>
          <a:lstStyle/>
          <a:p>
            <a:r>
              <a:rPr lang="en-US" dirty="0"/>
              <a:t>NR</a:t>
            </a:r>
          </a:p>
        </p:txBody>
      </p:sp>
    </p:spTree>
    <p:extLst>
      <p:ext uri="{BB962C8B-B14F-4D97-AF65-F5344CB8AC3E}">
        <p14:creationId xmlns:p14="http://schemas.microsoft.com/office/powerpoint/2010/main" val="1029292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T:\Dr. Kozakewich\WILMS\Image_2265.tif">
            <a:extLst>
              <a:ext uri="{FF2B5EF4-FFF2-40B4-BE49-F238E27FC236}">
                <a16:creationId xmlns:a16="http://schemas.microsoft.com/office/drawing/2014/main" id="{0DFED34A-0CC2-4DA6-9119-DA41115014A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930" r="7578" b="-4"/>
          <a:stretch/>
        </p:blipFill>
        <p:spPr bwMode="auto">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16" name="Content Placeholder 3">
            <a:extLst>
              <a:ext uri="{FF2B5EF4-FFF2-40B4-BE49-F238E27FC236}">
                <a16:creationId xmlns:a16="http://schemas.microsoft.com/office/drawing/2014/main" id="{72AE8E72-A654-445E-996A-8ABA65FC09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757" r="2743" b="-4"/>
          <a:stretch/>
        </p:blipFill>
        <p:spPr bwMode="auto">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T:\Dr. Kozakewich\WILMS\Image_2270.tif">
            <a:extLst>
              <a:ext uri="{FF2B5EF4-FFF2-40B4-BE49-F238E27FC236}">
                <a16:creationId xmlns:a16="http://schemas.microsoft.com/office/drawing/2014/main" id="{909227F4-71DD-4A41-8938-95C5F2C486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163" r="-1" b="11047"/>
          <a:stretch/>
        </p:blipFill>
        <p:spPr bwMode="auto">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E052289-122B-468F-8785-484A402B03AC}"/>
              </a:ext>
            </a:extLst>
          </p:cNvPr>
          <p:cNvSpPr>
            <a:spLocks noGrp="1"/>
          </p:cNvSpPr>
          <p:nvPr>
            <p:ph type="title"/>
          </p:nvPr>
        </p:nvSpPr>
        <p:spPr>
          <a:xfrm>
            <a:off x="272302" y="3325"/>
            <a:ext cx="4493311" cy="1073074"/>
          </a:xfrm>
        </p:spPr>
        <p:txBody>
          <a:bodyPr vert="horz" lIns="91440" tIns="45720" rIns="91440" bIns="45720" rtlCol="0">
            <a:normAutofit/>
          </a:bodyPr>
          <a:lstStyle/>
          <a:p>
            <a:pPr algn="ctr"/>
            <a:r>
              <a:rPr lang="en-US" sz="3400" dirty="0"/>
              <a:t>Anaplasia</a:t>
            </a:r>
          </a:p>
        </p:txBody>
      </p:sp>
      <p:sp>
        <p:nvSpPr>
          <p:cNvPr id="24" name="Content Placeholder 23">
            <a:extLst>
              <a:ext uri="{FF2B5EF4-FFF2-40B4-BE49-F238E27FC236}">
                <a16:creationId xmlns:a16="http://schemas.microsoft.com/office/drawing/2014/main" id="{7936C3B2-8F61-4967-8924-B107C9318667}"/>
              </a:ext>
            </a:extLst>
          </p:cNvPr>
          <p:cNvSpPr>
            <a:spLocks noGrp="1"/>
          </p:cNvSpPr>
          <p:nvPr>
            <p:ph idx="1"/>
          </p:nvPr>
        </p:nvSpPr>
        <p:spPr>
          <a:xfrm>
            <a:off x="361266" y="1309805"/>
            <a:ext cx="4935103" cy="5314788"/>
          </a:xfrm>
        </p:spPr>
        <p:txBody>
          <a:bodyPr>
            <a:normAutofit/>
          </a:bodyPr>
          <a:lstStyle/>
          <a:p>
            <a:r>
              <a:rPr lang="en-US" sz="2000" dirty="0"/>
              <a:t>Diagnostic Criteria of Anaplasia:</a:t>
            </a:r>
          </a:p>
          <a:p>
            <a:endParaRPr lang="en-US" sz="2000" dirty="0"/>
          </a:p>
          <a:p>
            <a:pPr lvl="1"/>
            <a:r>
              <a:rPr lang="en-US" sz="2000" dirty="0"/>
              <a:t>Nuclei with diameters </a:t>
            </a:r>
            <a:r>
              <a:rPr lang="en-US" sz="2000" u="sng" dirty="0"/>
              <a:t>&gt;</a:t>
            </a:r>
            <a:r>
              <a:rPr lang="en-US" sz="2000" dirty="0"/>
              <a:t> 3 X diameter of adjacent tumor cells</a:t>
            </a:r>
          </a:p>
          <a:p>
            <a:pPr lvl="1"/>
            <a:endParaRPr lang="en-US" sz="2000" dirty="0"/>
          </a:p>
          <a:p>
            <a:pPr lvl="1"/>
            <a:r>
              <a:rPr lang="en-US" sz="2000" dirty="0" err="1"/>
              <a:t>Hyperchromasia</a:t>
            </a:r>
            <a:r>
              <a:rPr lang="en-US" sz="2000" dirty="0"/>
              <a:t> of enlarged cells, indicating increased chromatin content</a:t>
            </a:r>
          </a:p>
          <a:p>
            <a:pPr lvl="1"/>
            <a:endParaRPr lang="en-US" sz="2000" dirty="0"/>
          </a:p>
          <a:p>
            <a:pPr lvl="1"/>
            <a:r>
              <a:rPr lang="en-US" sz="2000" dirty="0"/>
              <a:t>Presence of multipolar, polypoid or bizarre mitotic figures</a:t>
            </a:r>
          </a:p>
          <a:p>
            <a:pPr lvl="1"/>
            <a:endParaRPr lang="en-US" sz="2000" dirty="0"/>
          </a:p>
          <a:p>
            <a:pPr lvl="1"/>
            <a:r>
              <a:rPr lang="en-US" sz="2000" dirty="0"/>
              <a:t>Can be Focal or Diffuse</a:t>
            </a:r>
          </a:p>
          <a:p>
            <a:pPr lvl="1"/>
            <a:endParaRPr lang="en-US" sz="2000" dirty="0"/>
          </a:p>
          <a:p>
            <a:pPr lvl="1"/>
            <a:r>
              <a:rPr lang="en-US" sz="2000" dirty="0"/>
              <a:t>Associated with p53 mutations and expression</a:t>
            </a:r>
          </a:p>
          <a:p>
            <a:pPr lvl="1"/>
            <a:endParaRPr lang="en-US" sz="1400" dirty="0"/>
          </a:p>
          <a:p>
            <a:pPr marL="457200" lvl="1" indent="0">
              <a:buNone/>
            </a:pPr>
            <a:endParaRPr lang="en-US" sz="1400" dirty="0"/>
          </a:p>
          <a:p>
            <a:pPr lvl="1"/>
            <a:endParaRPr lang="en-US" sz="1400" dirty="0"/>
          </a:p>
          <a:p>
            <a:pPr lvl="1"/>
            <a:endParaRPr lang="en-US" sz="1400" dirty="0"/>
          </a:p>
        </p:txBody>
      </p:sp>
      <p:pic>
        <p:nvPicPr>
          <p:cNvPr id="34" name="Picture 33">
            <a:extLst>
              <a:ext uri="{FF2B5EF4-FFF2-40B4-BE49-F238E27FC236}">
                <a16:creationId xmlns:a16="http://schemas.microsoft.com/office/drawing/2014/main" id="{CB2FBB11-917F-4430-BE7B-FC19CA1D7849}"/>
              </a:ext>
            </a:extLst>
          </p:cNvPr>
          <p:cNvPicPr>
            <a:picLocks noChangeAspect="1"/>
          </p:cNvPicPr>
          <p:nvPr/>
        </p:nvPicPr>
        <p:blipFill>
          <a:blip r:embed="rId5"/>
          <a:stretch>
            <a:fillRect/>
          </a:stretch>
        </p:blipFill>
        <p:spPr>
          <a:xfrm>
            <a:off x="2828817" y="5941061"/>
            <a:ext cx="533979" cy="768409"/>
          </a:xfrm>
          <a:prstGeom prst="rect">
            <a:avLst/>
          </a:prstGeom>
        </p:spPr>
      </p:pic>
    </p:spTree>
    <p:extLst>
      <p:ext uri="{BB962C8B-B14F-4D97-AF65-F5344CB8AC3E}">
        <p14:creationId xmlns:p14="http://schemas.microsoft.com/office/powerpoint/2010/main" val="73084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E2B8F-926A-4FB5-94E7-551D0992DB97}"/>
              </a:ext>
            </a:extLst>
          </p:cNvPr>
          <p:cNvSpPr>
            <a:spLocks noGrp="1"/>
          </p:cNvSpPr>
          <p:nvPr>
            <p:ph type="title"/>
          </p:nvPr>
        </p:nvSpPr>
        <p:spPr/>
        <p:txBody>
          <a:bodyPr/>
          <a:lstStyle/>
          <a:p>
            <a:pPr algn="ctr"/>
            <a:r>
              <a:rPr lang="en-US" dirty="0"/>
              <a:t>SIOP Post Chemotherapy </a:t>
            </a:r>
            <a:br>
              <a:rPr lang="en-US" dirty="0"/>
            </a:br>
            <a:r>
              <a:rPr lang="en-US" dirty="0"/>
              <a:t>Histologic Risk Classification</a:t>
            </a:r>
          </a:p>
        </p:txBody>
      </p:sp>
      <p:graphicFrame>
        <p:nvGraphicFramePr>
          <p:cNvPr id="6" name="Content Placeholder 5">
            <a:extLst>
              <a:ext uri="{FF2B5EF4-FFF2-40B4-BE49-F238E27FC236}">
                <a16:creationId xmlns:a16="http://schemas.microsoft.com/office/drawing/2014/main" id="{6300AD08-E694-4EEC-B22D-F8C0A5F1A1BC}"/>
              </a:ext>
            </a:extLst>
          </p:cNvPr>
          <p:cNvGraphicFramePr>
            <a:graphicFrameLocks noGrp="1"/>
          </p:cNvGraphicFramePr>
          <p:nvPr>
            <p:ph idx="1"/>
          </p:nvPr>
        </p:nvGraphicFramePr>
        <p:xfrm>
          <a:off x="1035585" y="1972018"/>
          <a:ext cx="10410940" cy="4098272"/>
        </p:xfrm>
        <a:graphic>
          <a:graphicData uri="http://schemas.openxmlformats.org/drawingml/2006/table">
            <a:tbl>
              <a:tblPr firstRow="1" bandRow="1">
                <a:tableStyleId>{5C22544A-7EE6-4342-B048-85BDC9FD1C3A}</a:tableStyleId>
              </a:tblPr>
              <a:tblGrid>
                <a:gridCol w="5205470">
                  <a:extLst>
                    <a:ext uri="{9D8B030D-6E8A-4147-A177-3AD203B41FA5}">
                      <a16:colId xmlns:a16="http://schemas.microsoft.com/office/drawing/2014/main" val="2299588134"/>
                    </a:ext>
                  </a:extLst>
                </a:gridCol>
                <a:gridCol w="5205470">
                  <a:extLst>
                    <a:ext uri="{9D8B030D-6E8A-4147-A177-3AD203B41FA5}">
                      <a16:colId xmlns:a16="http://schemas.microsoft.com/office/drawing/2014/main" val="1191926370"/>
                    </a:ext>
                  </a:extLst>
                </a:gridCol>
              </a:tblGrid>
              <a:tr h="1024568">
                <a:tc>
                  <a:txBody>
                    <a:bodyPr/>
                    <a:lstStyle/>
                    <a:p>
                      <a:endParaRPr lang="en-US" dirty="0"/>
                    </a:p>
                  </a:txBody>
                  <a:tcPr/>
                </a:tc>
                <a:tc>
                  <a:txBody>
                    <a:bodyPr/>
                    <a:lstStyle/>
                    <a:p>
                      <a:endParaRPr lang="en-US"/>
                    </a:p>
                  </a:txBody>
                  <a:tcPr/>
                </a:tc>
                <a:extLst>
                  <a:ext uri="{0D108BD9-81ED-4DB2-BD59-A6C34878D82A}">
                    <a16:rowId xmlns:a16="http://schemas.microsoft.com/office/drawing/2014/main" val="1506318607"/>
                  </a:ext>
                </a:extLst>
              </a:tr>
              <a:tr h="1024568">
                <a:tc>
                  <a:txBody>
                    <a:bodyPr/>
                    <a:lstStyle/>
                    <a:p>
                      <a:r>
                        <a:rPr lang="en-US" sz="2400" dirty="0"/>
                        <a:t>Low Risk </a:t>
                      </a:r>
                    </a:p>
                  </a:txBody>
                  <a:tcPr/>
                </a:tc>
                <a:tc>
                  <a:txBody>
                    <a:bodyPr/>
                    <a:lstStyle/>
                    <a:p>
                      <a:r>
                        <a:rPr lang="en-US" dirty="0"/>
                        <a:t>Completely necrotic tumor</a:t>
                      </a:r>
                    </a:p>
                    <a:p>
                      <a:r>
                        <a:rPr lang="en-US" dirty="0"/>
                        <a:t>Cystic partially differentiated nephroblastoma</a:t>
                      </a:r>
                    </a:p>
                  </a:txBody>
                  <a:tcPr/>
                </a:tc>
                <a:extLst>
                  <a:ext uri="{0D108BD9-81ED-4DB2-BD59-A6C34878D82A}">
                    <a16:rowId xmlns:a16="http://schemas.microsoft.com/office/drawing/2014/main" val="2501120317"/>
                  </a:ext>
                </a:extLst>
              </a:tr>
              <a:tr h="1024568">
                <a:tc>
                  <a:txBody>
                    <a:bodyPr/>
                    <a:lstStyle/>
                    <a:p>
                      <a:r>
                        <a:rPr lang="en-US" sz="2400" dirty="0"/>
                        <a:t>Intermediate Risk</a:t>
                      </a:r>
                    </a:p>
                  </a:txBody>
                  <a:tcPr/>
                </a:tc>
                <a:tc>
                  <a:txBody>
                    <a:bodyPr/>
                    <a:lstStyle/>
                    <a:p>
                      <a:r>
                        <a:rPr lang="en-US" dirty="0"/>
                        <a:t>Epithelial,  stromal, mixed or regressive type</a:t>
                      </a:r>
                    </a:p>
                    <a:p>
                      <a:endParaRPr lang="en-US" dirty="0"/>
                    </a:p>
                    <a:p>
                      <a:r>
                        <a:rPr lang="en-US" dirty="0"/>
                        <a:t>Focal Anaplasia</a:t>
                      </a:r>
                    </a:p>
                  </a:txBody>
                  <a:tcPr/>
                </a:tc>
                <a:extLst>
                  <a:ext uri="{0D108BD9-81ED-4DB2-BD59-A6C34878D82A}">
                    <a16:rowId xmlns:a16="http://schemas.microsoft.com/office/drawing/2014/main" val="2761746718"/>
                  </a:ext>
                </a:extLst>
              </a:tr>
              <a:tr h="1024568">
                <a:tc>
                  <a:txBody>
                    <a:bodyPr/>
                    <a:lstStyle/>
                    <a:p>
                      <a:r>
                        <a:rPr lang="en-US" sz="2400" dirty="0"/>
                        <a:t>High Risk</a:t>
                      </a:r>
                    </a:p>
                  </a:txBody>
                  <a:tcPr/>
                </a:tc>
                <a:tc>
                  <a:txBody>
                    <a:bodyPr/>
                    <a:lstStyle/>
                    <a:p>
                      <a:r>
                        <a:rPr lang="en-US" dirty="0"/>
                        <a:t>Blastemal predominant ( &gt; 66% of viable tumor)</a:t>
                      </a:r>
                    </a:p>
                    <a:p>
                      <a:r>
                        <a:rPr lang="en-US" dirty="0"/>
                        <a:t>Diffuse Anaplasia</a:t>
                      </a:r>
                    </a:p>
                  </a:txBody>
                  <a:tcPr/>
                </a:tc>
                <a:extLst>
                  <a:ext uri="{0D108BD9-81ED-4DB2-BD59-A6C34878D82A}">
                    <a16:rowId xmlns:a16="http://schemas.microsoft.com/office/drawing/2014/main" val="2023526544"/>
                  </a:ext>
                </a:extLst>
              </a:tr>
            </a:tbl>
          </a:graphicData>
        </a:graphic>
      </p:graphicFrame>
    </p:spTree>
    <p:extLst>
      <p:ext uri="{BB962C8B-B14F-4D97-AF65-F5344CB8AC3E}">
        <p14:creationId xmlns:p14="http://schemas.microsoft.com/office/powerpoint/2010/main" val="24021288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D3C8F56E-2DF8-BE4B-9094-2CE205271F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8666" y="1493838"/>
            <a:ext cx="33258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42F32489-7B0F-1441-99DC-667B92D37C8D}"/>
              </a:ext>
            </a:extLst>
          </p:cNvPr>
          <p:cNvSpPr txBox="1">
            <a:spLocks noChangeArrowheads="1"/>
          </p:cNvSpPr>
          <p:nvPr/>
        </p:nvSpPr>
        <p:spPr bwMode="auto">
          <a:xfrm>
            <a:off x="814137" y="369888"/>
            <a:ext cx="8763000"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lgn="ctr"/>
            <a:r>
              <a:rPr lang="en-US" altLang="en-US" sz="3600" dirty="0">
                <a:latin typeface="+mj-lt"/>
                <a:ea typeface="+mj-ea"/>
                <a:cs typeface="+mj-cs"/>
              </a:rPr>
              <a:t>Stage I: Confined</a:t>
            </a:r>
            <a:r>
              <a:rPr lang="en-US" altLang="en-US" sz="3200" dirty="0">
                <a:solidFill>
                  <a:schemeClr val="tx2"/>
                </a:solidFill>
                <a:latin typeface="Arial" panose="020B0604020202020204" pitchFamily="34" charset="0"/>
              </a:rPr>
              <a:t> to the Kidney</a:t>
            </a:r>
          </a:p>
        </p:txBody>
      </p:sp>
      <p:sp>
        <p:nvSpPr>
          <p:cNvPr id="97283" name="Content Placeholder 4">
            <a:extLst>
              <a:ext uri="{FF2B5EF4-FFF2-40B4-BE49-F238E27FC236}">
                <a16:creationId xmlns:a16="http://schemas.microsoft.com/office/drawing/2014/main" id="{82E13093-15F2-3D44-83BC-B9CFAF6ADC4A}"/>
              </a:ext>
            </a:extLst>
          </p:cNvPr>
          <p:cNvSpPr>
            <a:spLocks noGrp="1"/>
          </p:cNvSpPr>
          <p:nvPr>
            <p:ph sz="half" idx="2"/>
          </p:nvPr>
        </p:nvSpPr>
        <p:spPr>
          <a:xfrm>
            <a:off x="5628223" y="1561415"/>
            <a:ext cx="4038600" cy="4525962"/>
          </a:xfrm>
        </p:spPr>
        <p:txBody>
          <a:bodyPr>
            <a:normAutofit/>
          </a:bodyPr>
          <a:lstStyle/>
          <a:p>
            <a:r>
              <a:rPr lang="en-US" altLang="en-US" sz="2400" dirty="0"/>
              <a:t>Tumor is limited to the kidney and is completely resected.</a:t>
            </a:r>
          </a:p>
          <a:p>
            <a:r>
              <a:rPr lang="en-US" altLang="en-US" sz="2400" dirty="0"/>
              <a:t>The renal capsule is intact.</a:t>
            </a:r>
          </a:p>
          <a:p>
            <a:r>
              <a:rPr lang="en-US" altLang="en-US" sz="2400" dirty="0"/>
              <a:t>The tumor is not ruptured or biopsied before being removed.</a:t>
            </a:r>
          </a:p>
          <a:p>
            <a:r>
              <a:rPr lang="en-US" altLang="en-US" sz="2400" dirty="0"/>
              <a:t>No involvement of renal sinus vessels.</a:t>
            </a:r>
          </a:p>
          <a:p>
            <a:r>
              <a:rPr lang="en-US" altLang="en-US" sz="2400" dirty="0"/>
              <a:t>All lymph nodes sampled are negative.</a:t>
            </a:r>
          </a:p>
        </p:txBody>
      </p:sp>
      <p:sp>
        <p:nvSpPr>
          <p:cNvPr id="2" name="TextBox 1"/>
          <p:cNvSpPr txBox="1"/>
          <p:nvPr/>
        </p:nvSpPr>
        <p:spPr>
          <a:xfrm>
            <a:off x="3948913" y="6534834"/>
            <a:ext cx="3576680" cy="369332"/>
          </a:xfrm>
          <a:prstGeom prst="rect">
            <a:avLst/>
          </a:prstGeom>
          <a:noFill/>
        </p:spPr>
        <p:txBody>
          <a:bodyPr wrap="square" rtlCol="0">
            <a:spAutoFit/>
          </a:bodyPr>
          <a:lstStyle/>
          <a:p>
            <a:r>
              <a:rPr lang="en-US" i="1" dirty="0"/>
              <a:t>Image courtesy of Susan Cohn</a:t>
            </a:r>
          </a:p>
        </p:txBody>
      </p:sp>
      <p:pic>
        <p:nvPicPr>
          <p:cNvPr id="3" name="Picture 2">
            <a:extLst>
              <a:ext uri="{FF2B5EF4-FFF2-40B4-BE49-F238E27FC236}">
                <a16:creationId xmlns:a16="http://schemas.microsoft.com/office/drawing/2014/main" id="{47DA9CEC-338A-4631-81BC-007DD3643773}"/>
              </a:ext>
            </a:extLst>
          </p:cNvPr>
          <p:cNvPicPr>
            <a:picLocks noChangeAspect="1"/>
          </p:cNvPicPr>
          <p:nvPr/>
        </p:nvPicPr>
        <p:blipFill>
          <a:blip r:embed="rId4"/>
          <a:stretch>
            <a:fillRect/>
          </a:stretch>
        </p:blipFill>
        <p:spPr>
          <a:xfrm>
            <a:off x="10287000" y="4865227"/>
            <a:ext cx="619126" cy="890938"/>
          </a:xfrm>
          <a:prstGeom prst="rect">
            <a:avLst/>
          </a:prstGeom>
        </p:spPr>
      </p:pic>
    </p:spTree>
    <p:extLst>
      <p:ext uri="{BB962C8B-B14F-4D97-AF65-F5344CB8AC3E}">
        <p14:creationId xmlns:p14="http://schemas.microsoft.com/office/powerpoint/2010/main" val="764267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7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2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Text Box 2">
            <a:extLst>
              <a:ext uri="{FF2B5EF4-FFF2-40B4-BE49-F238E27FC236}">
                <a16:creationId xmlns:a16="http://schemas.microsoft.com/office/drawing/2014/main" id="{48B99714-6EE1-2A4D-9BAE-615C37890515}"/>
              </a:ext>
            </a:extLst>
          </p:cNvPr>
          <p:cNvSpPr txBox="1">
            <a:spLocks noChangeArrowheads="1"/>
          </p:cNvSpPr>
          <p:nvPr/>
        </p:nvSpPr>
        <p:spPr bwMode="auto">
          <a:xfrm>
            <a:off x="2198690" y="449387"/>
            <a:ext cx="6895862"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0" hangingPunct="0">
              <a:defRPr/>
            </a:pPr>
            <a:r>
              <a:rPr lang="en-US" sz="3600" dirty="0">
                <a:latin typeface="+mj-lt"/>
                <a:ea typeface="+mj-ea"/>
                <a:cs typeface="+mj-cs"/>
              </a:rPr>
              <a:t>Stage II: Confined to the Renal Fossa</a:t>
            </a:r>
          </a:p>
        </p:txBody>
      </p:sp>
      <p:pic>
        <p:nvPicPr>
          <p:cNvPr id="99330" name="Picture 3">
            <a:extLst>
              <a:ext uri="{FF2B5EF4-FFF2-40B4-BE49-F238E27FC236}">
                <a16:creationId xmlns:a16="http://schemas.microsoft.com/office/drawing/2014/main" id="{3982E071-5239-D841-8BBA-492B32CEE8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855" y="1435814"/>
            <a:ext cx="32559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Content Placeholder 5">
            <a:extLst>
              <a:ext uri="{FF2B5EF4-FFF2-40B4-BE49-F238E27FC236}">
                <a16:creationId xmlns:a16="http://schemas.microsoft.com/office/drawing/2014/main" id="{86491C82-E6B6-6E40-B4B7-50392EF1D246}"/>
              </a:ext>
            </a:extLst>
          </p:cNvPr>
          <p:cNvSpPr>
            <a:spLocks noGrp="1"/>
          </p:cNvSpPr>
          <p:nvPr>
            <p:ph sz="half" idx="2"/>
          </p:nvPr>
        </p:nvSpPr>
        <p:spPr>
          <a:xfrm>
            <a:off x="5453562" y="1435814"/>
            <a:ext cx="4769937" cy="4572000"/>
          </a:xfrm>
        </p:spPr>
        <p:txBody>
          <a:bodyPr>
            <a:normAutofit/>
          </a:bodyPr>
          <a:lstStyle/>
          <a:p>
            <a:r>
              <a:rPr lang="en-US" altLang="en-US" sz="2400" dirty="0"/>
              <a:t>Completely resected tumor </a:t>
            </a:r>
            <a:r>
              <a:rPr lang="en-US" altLang="en-US" sz="2400" i="1" dirty="0"/>
              <a:t>including</a:t>
            </a:r>
            <a:r>
              <a:rPr lang="en-US" altLang="en-US" sz="2400" dirty="0"/>
              <a:t> </a:t>
            </a:r>
            <a:r>
              <a:rPr lang="en-US" altLang="en-US" sz="2400" dirty="0" err="1"/>
              <a:t>enbloc</a:t>
            </a:r>
            <a:r>
              <a:rPr lang="en-US" altLang="en-US" sz="2400" dirty="0"/>
              <a:t> resection of vascular extension.</a:t>
            </a:r>
          </a:p>
          <a:p>
            <a:r>
              <a:rPr lang="en-US" altLang="en-US" sz="2400" dirty="0"/>
              <a:t>There is regional extension of the tumor (i.e., penetration of the renal sinus capsule, or extensive invasion of the soft tissue of the renal sinus, extension into blood vessels outside of renal parenchyma).</a:t>
            </a:r>
          </a:p>
          <a:p>
            <a:r>
              <a:rPr lang="en-US" altLang="en-US" sz="2400" dirty="0"/>
              <a:t>All lymph nodes sampled are negative.</a:t>
            </a:r>
          </a:p>
        </p:txBody>
      </p:sp>
      <p:sp>
        <p:nvSpPr>
          <p:cNvPr id="6" name="TextBox 5"/>
          <p:cNvSpPr txBox="1"/>
          <p:nvPr/>
        </p:nvSpPr>
        <p:spPr>
          <a:xfrm>
            <a:off x="3948913" y="6534834"/>
            <a:ext cx="3576680" cy="369332"/>
          </a:xfrm>
          <a:prstGeom prst="rect">
            <a:avLst/>
          </a:prstGeom>
          <a:noFill/>
        </p:spPr>
        <p:txBody>
          <a:bodyPr wrap="square" rtlCol="0">
            <a:spAutoFit/>
          </a:bodyPr>
          <a:lstStyle/>
          <a:p>
            <a:r>
              <a:rPr lang="en-US" i="1" dirty="0"/>
              <a:t>Image courtesy of Susan Cohn</a:t>
            </a:r>
          </a:p>
        </p:txBody>
      </p:sp>
      <p:pic>
        <p:nvPicPr>
          <p:cNvPr id="2" name="Picture 1">
            <a:extLst>
              <a:ext uri="{FF2B5EF4-FFF2-40B4-BE49-F238E27FC236}">
                <a16:creationId xmlns:a16="http://schemas.microsoft.com/office/drawing/2014/main" id="{3C6FB165-8EA5-4659-A86E-FE170F58FE7A}"/>
              </a:ext>
            </a:extLst>
          </p:cNvPr>
          <p:cNvPicPr>
            <a:picLocks noChangeAspect="1"/>
          </p:cNvPicPr>
          <p:nvPr/>
        </p:nvPicPr>
        <p:blipFill>
          <a:blip r:embed="rId4"/>
          <a:stretch>
            <a:fillRect/>
          </a:stretch>
        </p:blipFill>
        <p:spPr>
          <a:xfrm>
            <a:off x="10817830" y="2558924"/>
            <a:ext cx="604629" cy="870076"/>
          </a:xfrm>
          <a:prstGeom prst="rect">
            <a:avLst/>
          </a:prstGeom>
        </p:spPr>
      </p:pic>
    </p:spTree>
    <p:extLst>
      <p:ext uri="{BB962C8B-B14F-4D97-AF65-F5344CB8AC3E}">
        <p14:creationId xmlns:p14="http://schemas.microsoft.com/office/powerpoint/2010/main" val="377443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3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3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Text Box 2">
            <a:extLst>
              <a:ext uri="{FF2B5EF4-FFF2-40B4-BE49-F238E27FC236}">
                <a16:creationId xmlns:a16="http://schemas.microsoft.com/office/drawing/2014/main" id="{1F3954AB-B46B-A142-B8AB-BF04F2DF5EFE}"/>
              </a:ext>
            </a:extLst>
          </p:cNvPr>
          <p:cNvSpPr txBox="1">
            <a:spLocks noChangeArrowheads="1"/>
          </p:cNvSpPr>
          <p:nvPr/>
        </p:nvSpPr>
        <p:spPr bwMode="auto">
          <a:xfrm>
            <a:off x="405211" y="142862"/>
            <a:ext cx="11381577"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3600" dirty="0">
                <a:latin typeface="+mj-lt"/>
                <a:ea typeface="+mj-ea"/>
                <a:cs typeface="+mj-cs"/>
              </a:rPr>
              <a:t>Stage III: Microscopic or Gross Residual Disease in Abdomen</a:t>
            </a:r>
          </a:p>
        </p:txBody>
      </p:sp>
      <p:pic>
        <p:nvPicPr>
          <p:cNvPr id="101378" name="Picture 3">
            <a:extLst>
              <a:ext uri="{FF2B5EF4-FFF2-40B4-BE49-F238E27FC236}">
                <a16:creationId xmlns:a16="http://schemas.microsoft.com/office/drawing/2014/main" id="{18D66240-E54C-AE49-B1B0-7568D42DE2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525" y="1496807"/>
            <a:ext cx="325596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Content Placeholder 5">
            <a:extLst>
              <a:ext uri="{FF2B5EF4-FFF2-40B4-BE49-F238E27FC236}">
                <a16:creationId xmlns:a16="http://schemas.microsoft.com/office/drawing/2014/main" id="{949503C1-7844-104A-BB5D-4E4DFF645DFA}"/>
              </a:ext>
            </a:extLst>
          </p:cNvPr>
          <p:cNvSpPr>
            <a:spLocks noGrp="1"/>
          </p:cNvSpPr>
          <p:nvPr>
            <p:ph sz="half" idx="2"/>
          </p:nvPr>
        </p:nvSpPr>
        <p:spPr>
          <a:xfrm>
            <a:off x="4267200" y="1182140"/>
            <a:ext cx="7367188" cy="5201333"/>
          </a:xfrm>
        </p:spPr>
        <p:txBody>
          <a:bodyPr>
            <a:noAutofit/>
          </a:bodyPr>
          <a:lstStyle/>
          <a:p>
            <a:r>
              <a:rPr lang="en-US" altLang="en-US" sz="2400" dirty="0"/>
              <a:t>Residual non-hematogenous spread after surgery, confined to the abdomen</a:t>
            </a:r>
          </a:p>
          <a:p>
            <a:r>
              <a:rPr lang="en-US" altLang="en-US" sz="2400" dirty="0"/>
              <a:t>Lymph nodes in the abdomen or pelvis are involved by tumor. </a:t>
            </a:r>
          </a:p>
          <a:p>
            <a:r>
              <a:rPr lang="en-US" altLang="en-US" sz="2400" dirty="0"/>
              <a:t>The tumor penetrated through the peritoneal surface or peritoneal implants.</a:t>
            </a:r>
          </a:p>
          <a:p>
            <a:r>
              <a:rPr lang="en-US" altLang="en-US" sz="2400" dirty="0"/>
              <a:t>The tumor is not completely </a:t>
            </a:r>
            <a:r>
              <a:rPr lang="en-US" altLang="en-US" sz="2400" dirty="0" err="1"/>
              <a:t>resectable</a:t>
            </a:r>
            <a:r>
              <a:rPr lang="en-US" altLang="en-US" sz="2400" dirty="0"/>
              <a:t>, spills/ruptures</a:t>
            </a:r>
          </a:p>
          <a:p>
            <a:r>
              <a:rPr lang="en-US" altLang="en-US" sz="2400" dirty="0"/>
              <a:t>Gross or microscopic tumor remains (positive margin)</a:t>
            </a:r>
          </a:p>
          <a:p>
            <a:r>
              <a:rPr lang="en-US" altLang="en-US" sz="2400" dirty="0"/>
              <a:t>Tumor is treated with pre-operative chemotherapy, with or without biopsy </a:t>
            </a:r>
          </a:p>
          <a:p>
            <a:r>
              <a:rPr lang="en-US" altLang="en-US" sz="2400" dirty="0"/>
              <a:t>The tumor is removed in more than one piece (e.g., a tumor thrombus in the renal vein is removed separately from the nephrectomy specimen). </a:t>
            </a:r>
          </a:p>
        </p:txBody>
      </p:sp>
      <p:sp>
        <p:nvSpPr>
          <p:cNvPr id="6" name="TextBox 5"/>
          <p:cNvSpPr txBox="1"/>
          <p:nvPr/>
        </p:nvSpPr>
        <p:spPr>
          <a:xfrm>
            <a:off x="3948913" y="6534834"/>
            <a:ext cx="3576680" cy="369332"/>
          </a:xfrm>
          <a:prstGeom prst="rect">
            <a:avLst/>
          </a:prstGeom>
          <a:noFill/>
        </p:spPr>
        <p:txBody>
          <a:bodyPr wrap="square" rtlCol="0">
            <a:spAutoFit/>
          </a:bodyPr>
          <a:lstStyle/>
          <a:p>
            <a:r>
              <a:rPr lang="en-US" i="1" dirty="0"/>
              <a:t>Image courtesy of Susan Cohn</a:t>
            </a:r>
          </a:p>
        </p:txBody>
      </p:sp>
      <p:pic>
        <p:nvPicPr>
          <p:cNvPr id="2" name="Picture 1">
            <a:extLst>
              <a:ext uri="{FF2B5EF4-FFF2-40B4-BE49-F238E27FC236}">
                <a16:creationId xmlns:a16="http://schemas.microsoft.com/office/drawing/2014/main" id="{4258BC55-9A41-4221-BDD7-760894B3594A}"/>
              </a:ext>
            </a:extLst>
          </p:cNvPr>
          <p:cNvPicPr>
            <a:picLocks noChangeAspect="1"/>
          </p:cNvPicPr>
          <p:nvPr/>
        </p:nvPicPr>
        <p:blipFill>
          <a:blip r:embed="rId4"/>
          <a:stretch>
            <a:fillRect/>
          </a:stretch>
        </p:blipFill>
        <p:spPr>
          <a:xfrm>
            <a:off x="11576743" y="4697746"/>
            <a:ext cx="557612" cy="646331"/>
          </a:xfrm>
          <a:prstGeom prst="rect">
            <a:avLst/>
          </a:prstGeom>
        </p:spPr>
      </p:pic>
    </p:spTree>
    <p:extLst>
      <p:ext uri="{BB962C8B-B14F-4D97-AF65-F5344CB8AC3E}">
        <p14:creationId xmlns:p14="http://schemas.microsoft.com/office/powerpoint/2010/main" val="3229703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3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13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13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3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3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13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Text Box 2">
            <a:extLst>
              <a:ext uri="{FF2B5EF4-FFF2-40B4-BE49-F238E27FC236}">
                <a16:creationId xmlns:a16="http://schemas.microsoft.com/office/drawing/2014/main" id="{164091D7-3383-B649-A5DE-CCC76CA42488}"/>
              </a:ext>
            </a:extLst>
          </p:cNvPr>
          <p:cNvSpPr txBox="1">
            <a:spLocks noChangeArrowheads="1"/>
          </p:cNvSpPr>
          <p:nvPr/>
        </p:nvSpPr>
        <p:spPr bwMode="auto">
          <a:xfrm>
            <a:off x="3245738" y="647825"/>
            <a:ext cx="678955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eaLnBrk="0" hangingPunct="0">
              <a:defRPr/>
            </a:pPr>
            <a:r>
              <a:rPr lang="en-US" sz="3600" dirty="0">
                <a:latin typeface="+mj-lt"/>
                <a:ea typeface="+mj-ea"/>
                <a:cs typeface="+mj-cs"/>
              </a:rPr>
              <a:t>Stage IV: Disseminated Tumor</a:t>
            </a:r>
          </a:p>
        </p:txBody>
      </p:sp>
      <p:pic>
        <p:nvPicPr>
          <p:cNvPr id="103426" name="Picture 3">
            <a:extLst>
              <a:ext uri="{FF2B5EF4-FFF2-40B4-BE49-F238E27FC236}">
                <a16:creationId xmlns:a16="http://schemas.microsoft.com/office/drawing/2014/main" id="{30664DEA-71DA-B649-B7DE-D247A8767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77" y="2022545"/>
            <a:ext cx="4276723" cy="3386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Content Placeholder 5">
            <a:extLst>
              <a:ext uri="{FF2B5EF4-FFF2-40B4-BE49-F238E27FC236}">
                <a16:creationId xmlns:a16="http://schemas.microsoft.com/office/drawing/2014/main" id="{9D73F022-0865-9C47-BE03-2FBFC2A7AB64}"/>
              </a:ext>
            </a:extLst>
          </p:cNvPr>
          <p:cNvSpPr>
            <a:spLocks noGrp="1"/>
          </p:cNvSpPr>
          <p:nvPr>
            <p:ph sz="half" idx="2"/>
          </p:nvPr>
        </p:nvSpPr>
        <p:spPr>
          <a:xfrm>
            <a:off x="5905500" y="2022545"/>
            <a:ext cx="4036459" cy="3768655"/>
          </a:xfrm>
        </p:spPr>
        <p:txBody>
          <a:bodyPr/>
          <a:lstStyle/>
          <a:p>
            <a:r>
              <a:rPr lang="en-US" altLang="en-US" sz="2400" dirty="0"/>
              <a:t>Hematogenous tumor spread</a:t>
            </a:r>
          </a:p>
          <a:p>
            <a:pPr lvl="1"/>
            <a:r>
              <a:rPr lang="en-US" altLang="en-US" dirty="0"/>
              <a:t>Lungs, liver, bone, brain</a:t>
            </a:r>
          </a:p>
          <a:p>
            <a:pPr lvl="1"/>
            <a:endParaRPr lang="en-US" altLang="en-US" dirty="0"/>
          </a:p>
          <a:p>
            <a:r>
              <a:rPr lang="en-US" altLang="en-US" sz="2400" dirty="0"/>
              <a:t>Lymph node metastases </a:t>
            </a:r>
            <a:r>
              <a:rPr lang="en-US" altLang="en-US" sz="2400" i="1" dirty="0"/>
              <a:t>outside</a:t>
            </a:r>
            <a:r>
              <a:rPr lang="en-US" altLang="en-US" sz="2400" dirty="0"/>
              <a:t> the abdominopelvic region (mediastinal or cervical)</a:t>
            </a:r>
          </a:p>
        </p:txBody>
      </p:sp>
      <p:sp>
        <p:nvSpPr>
          <p:cNvPr id="6" name="TextBox 5"/>
          <p:cNvSpPr txBox="1"/>
          <p:nvPr/>
        </p:nvSpPr>
        <p:spPr>
          <a:xfrm>
            <a:off x="3948913" y="6534834"/>
            <a:ext cx="3576680" cy="369332"/>
          </a:xfrm>
          <a:prstGeom prst="rect">
            <a:avLst/>
          </a:prstGeom>
          <a:noFill/>
        </p:spPr>
        <p:txBody>
          <a:bodyPr wrap="square" rtlCol="0">
            <a:spAutoFit/>
          </a:bodyPr>
          <a:lstStyle/>
          <a:p>
            <a:r>
              <a:rPr lang="en-US" i="1" dirty="0"/>
              <a:t>Image courtesy of Susan Cohn</a:t>
            </a:r>
          </a:p>
        </p:txBody>
      </p:sp>
      <p:pic>
        <p:nvPicPr>
          <p:cNvPr id="2" name="Picture 1">
            <a:extLst>
              <a:ext uri="{FF2B5EF4-FFF2-40B4-BE49-F238E27FC236}">
                <a16:creationId xmlns:a16="http://schemas.microsoft.com/office/drawing/2014/main" id="{0744F0B3-6D4A-44BA-AC9F-F5306E71FCD1}"/>
              </a:ext>
            </a:extLst>
          </p:cNvPr>
          <p:cNvPicPr>
            <a:picLocks noChangeAspect="1"/>
          </p:cNvPicPr>
          <p:nvPr/>
        </p:nvPicPr>
        <p:blipFill>
          <a:blip r:embed="rId4"/>
          <a:stretch>
            <a:fillRect/>
          </a:stretch>
        </p:blipFill>
        <p:spPr>
          <a:xfrm>
            <a:off x="10363200" y="1751012"/>
            <a:ext cx="686478" cy="987859"/>
          </a:xfrm>
          <a:prstGeom prst="rect">
            <a:avLst/>
          </a:prstGeom>
        </p:spPr>
      </p:pic>
    </p:spTree>
    <p:extLst>
      <p:ext uri="{BB962C8B-B14F-4D97-AF65-F5344CB8AC3E}">
        <p14:creationId xmlns:p14="http://schemas.microsoft.com/office/powerpoint/2010/main" val="3462205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3">
            <a:extLst>
              <a:ext uri="{FF2B5EF4-FFF2-40B4-BE49-F238E27FC236}">
                <a16:creationId xmlns:a16="http://schemas.microsoft.com/office/drawing/2014/main" id="{DD6CA388-B20F-114E-AA7F-E4B344910695}"/>
              </a:ext>
            </a:extLst>
          </p:cNvPr>
          <p:cNvSpPr txBox="1">
            <a:spLocks noChangeArrowheads="1"/>
          </p:cNvSpPr>
          <p:nvPr/>
        </p:nvSpPr>
        <p:spPr bwMode="auto">
          <a:xfrm>
            <a:off x="2975958" y="673269"/>
            <a:ext cx="6976910"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3600" dirty="0">
                <a:latin typeface="+mj-lt"/>
                <a:ea typeface="+mj-ea"/>
                <a:cs typeface="+mj-cs"/>
              </a:rPr>
              <a:t>Stage V: Bilateral Tumor Involvement</a:t>
            </a:r>
          </a:p>
        </p:txBody>
      </p:sp>
      <p:pic>
        <p:nvPicPr>
          <p:cNvPr id="105474" name="Picture 2" descr="jpg_bilateral wilms.jpg">
            <a:extLst>
              <a:ext uri="{FF2B5EF4-FFF2-40B4-BE49-F238E27FC236}">
                <a16:creationId xmlns:a16="http://schemas.microsoft.com/office/drawing/2014/main" id="{5238A817-B751-C341-8B63-66B4388101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2" y="1995230"/>
            <a:ext cx="4160838"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Content Placeholder 5">
            <a:extLst>
              <a:ext uri="{FF2B5EF4-FFF2-40B4-BE49-F238E27FC236}">
                <a16:creationId xmlns:a16="http://schemas.microsoft.com/office/drawing/2014/main" id="{229D7FB8-FFBE-8B43-B1C4-8D9DF9C14CBD}"/>
              </a:ext>
            </a:extLst>
          </p:cNvPr>
          <p:cNvSpPr>
            <a:spLocks noGrp="1"/>
          </p:cNvSpPr>
          <p:nvPr>
            <p:ph sz="half" idx="2"/>
          </p:nvPr>
        </p:nvSpPr>
        <p:spPr>
          <a:xfrm>
            <a:off x="4648201" y="1714500"/>
            <a:ext cx="6124574" cy="4820334"/>
          </a:xfrm>
        </p:spPr>
        <p:txBody>
          <a:bodyPr/>
          <a:lstStyle/>
          <a:p>
            <a:r>
              <a:rPr lang="en-US" altLang="en-US" sz="2400" dirty="0"/>
              <a:t>Occurrence of tumors on both kidneys</a:t>
            </a:r>
          </a:p>
          <a:p>
            <a:pPr lvl="1"/>
            <a:r>
              <a:rPr lang="en-US" altLang="en-US" dirty="0"/>
              <a:t>Synchronous</a:t>
            </a:r>
          </a:p>
          <a:p>
            <a:pPr lvl="1"/>
            <a:r>
              <a:rPr lang="en-US" altLang="en-US" dirty="0"/>
              <a:t>Metachronous</a:t>
            </a:r>
          </a:p>
          <a:p>
            <a:r>
              <a:rPr lang="en-US" altLang="en-US" sz="2400" dirty="0"/>
              <a:t>5-10% of Wilms Tumor</a:t>
            </a:r>
          </a:p>
          <a:p>
            <a:r>
              <a:rPr lang="en-US" altLang="en-US" sz="2400" dirty="0"/>
              <a:t>Can be challenging or impossible to distinguish between small WT and NR</a:t>
            </a:r>
          </a:p>
          <a:p>
            <a:r>
              <a:rPr lang="en-US" altLang="en-US" sz="2400" dirty="0"/>
              <a:t>More common with </a:t>
            </a:r>
            <a:r>
              <a:rPr lang="en-US" altLang="en-US" sz="2400" dirty="0" err="1"/>
              <a:t>nephroblastomatosis</a:t>
            </a:r>
            <a:r>
              <a:rPr lang="en-US" altLang="en-US" sz="2400" dirty="0"/>
              <a:t> or associated congenital malformations</a:t>
            </a:r>
          </a:p>
          <a:p>
            <a:r>
              <a:rPr lang="en-US" altLang="en-US" sz="2400" dirty="0"/>
              <a:t>Patients with unilateral tumor and underlying predisposition characterized as “Bilaterally Predisposed” </a:t>
            </a:r>
          </a:p>
        </p:txBody>
      </p:sp>
      <p:pic>
        <p:nvPicPr>
          <p:cNvPr id="2" name="Picture 1">
            <a:extLst>
              <a:ext uri="{FF2B5EF4-FFF2-40B4-BE49-F238E27FC236}">
                <a16:creationId xmlns:a16="http://schemas.microsoft.com/office/drawing/2014/main" id="{D3E34A53-77C5-433B-AFCE-6EE7AC18FD26}"/>
              </a:ext>
            </a:extLst>
          </p:cNvPr>
          <p:cNvPicPr>
            <a:picLocks noChangeAspect="1"/>
          </p:cNvPicPr>
          <p:nvPr/>
        </p:nvPicPr>
        <p:blipFill>
          <a:blip r:embed="rId4"/>
          <a:stretch>
            <a:fillRect/>
          </a:stretch>
        </p:blipFill>
        <p:spPr>
          <a:xfrm>
            <a:off x="10956027" y="3724275"/>
            <a:ext cx="586224" cy="843591"/>
          </a:xfrm>
          <a:prstGeom prst="rect">
            <a:avLst/>
          </a:prstGeom>
        </p:spPr>
      </p:pic>
    </p:spTree>
    <p:extLst>
      <p:ext uri="{BB962C8B-B14F-4D97-AF65-F5344CB8AC3E}">
        <p14:creationId xmlns:p14="http://schemas.microsoft.com/office/powerpoint/2010/main" val="3532456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5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4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4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47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47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9799B072-ED17-D74A-98AC-322DC1812CB9}"/>
              </a:ext>
            </a:extLst>
          </p:cNvPr>
          <p:cNvSpPr>
            <a:spLocks noGrp="1"/>
          </p:cNvSpPr>
          <p:nvPr>
            <p:ph type="title"/>
          </p:nvPr>
        </p:nvSpPr>
        <p:spPr>
          <a:xfrm>
            <a:off x="277091" y="162928"/>
            <a:ext cx="11610109" cy="1325563"/>
          </a:xfrm>
        </p:spPr>
        <p:txBody>
          <a:bodyPr/>
          <a:lstStyle/>
          <a:p>
            <a:pPr algn="ctr"/>
            <a:r>
              <a:rPr lang="en-US" altLang="en-US" sz="3600" dirty="0"/>
              <a:t>SIOP</a:t>
            </a:r>
            <a:r>
              <a:rPr lang="en-US" altLang="en-US" dirty="0"/>
              <a:t> </a:t>
            </a:r>
            <a:r>
              <a:rPr lang="en-US" altLang="en-US" sz="3600" dirty="0"/>
              <a:t>Staging: Post-chemotherapy</a:t>
            </a:r>
          </a:p>
        </p:txBody>
      </p:sp>
      <p:graphicFrame>
        <p:nvGraphicFramePr>
          <p:cNvPr id="107522" name="Object 2">
            <a:extLst>
              <a:ext uri="{FF2B5EF4-FFF2-40B4-BE49-F238E27FC236}">
                <a16:creationId xmlns:a16="http://schemas.microsoft.com/office/drawing/2014/main" id="{FE9F6539-4BB5-9246-BB3D-5F4BCC3E3C00}"/>
              </a:ext>
            </a:extLst>
          </p:cNvPr>
          <p:cNvGraphicFramePr>
            <a:graphicFrameLocks noChangeAspect="1"/>
          </p:cNvGraphicFramePr>
          <p:nvPr/>
        </p:nvGraphicFramePr>
        <p:xfrm>
          <a:off x="1786690" y="1170572"/>
          <a:ext cx="8229600" cy="5518150"/>
        </p:xfrm>
        <a:graphic>
          <a:graphicData uri="http://schemas.openxmlformats.org/presentationml/2006/ole">
            <mc:AlternateContent xmlns:mc="http://schemas.openxmlformats.org/markup-compatibility/2006">
              <mc:Choice xmlns:v="urn:schemas-microsoft-com:vml" Requires="v">
                <p:oleObj spid="_x0000_s1031" name="Document" r:id="rId3" imgW="2813050" imgH="1885950" progId="Word.Document.12">
                  <p:embed/>
                </p:oleObj>
              </mc:Choice>
              <mc:Fallback>
                <p:oleObj name="Document" r:id="rId3" imgW="2813050" imgH="1885950" progId="Word.Document.12">
                  <p:embed/>
                  <p:pic>
                    <p:nvPicPr>
                      <p:cNvPr id="107522" name="Object 2">
                        <a:extLst>
                          <a:ext uri="{FF2B5EF4-FFF2-40B4-BE49-F238E27FC236}">
                            <a16:creationId xmlns:a16="http://schemas.microsoft.com/office/drawing/2014/main" id="{FE9F6539-4BB5-9246-BB3D-5F4BCC3E3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6690" y="1170572"/>
                        <a:ext cx="82296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547056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F115792-B0FE-4225-AA8E-CE87A01EA367}"/>
              </a:ext>
            </a:extLst>
          </p:cNvPr>
          <p:cNvGraphicFramePr>
            <a:graphicFrameLocks/>
          </p:cNvGraphicFramePr>
          <p:nvPr/>
        </p:nvGraphicFramePr>
        <p:xfrm>
          <a:off x="1115695" y="-9525"/>
          <a:ext cx="10642600" cy="68675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1A7FD27-BD53-47BC-BA7B-56C374F9B4C8}"/>
              </a:ext>
            </a:extLst>
          </p:cNvPr>
          <p:cNvSpPr txBox="1"/>
          <p:nvPr/>
        </p:nvSpPr>
        <p:spPr>
          <a:xfrm>
            <a:off x="8974455" y="977265"/>
            <a:ext cx="3007360" cy="1569660"/>
          </a:xfrm>
          <a:prstGeom prst="rect">
            <a:avLst/>
          </a:prstGeom>
          <a:noFill/>
        </p:spPr>
        <p:txBody>
          <a:bodyPr wrap="square" rtlCol="0">
            <a:spAutoFit/>
          </a:bodyPr>
          <a:lstStyle/>
          <a:p>
            <a:pPr algn="ctr"/>
            <a:r>
              <a:rPr lang="en-US" sz="2400" b="1" dirty="0"/>
              <a:t>Histologic Distribution of First 4000 Patients enrolled on COG protocol AREN03B2</a:t>
            </a:r>
          </a:p>
        </p:txBody>
      </p:sp>
      <p:pic>
        <p:nvPicPr>
          <p:cNvPr id="4" name="Picture 3">
            <a:extLst>
              <a:ext uri="{FF2B5EF4-FFF2-40B4-BE49-F238E27FC236}">
                <a16:creationId xmlns:a16="http://schemas.microsoft.com/office/drawing/2014/main" id="{C5AB8461-47AB-4A35-A4E5-E9074311EA05}"/>
              </a:ext>
            </a:extLst>
          </p:cNvPr>
          <p:cNvPicPr>
            <a:picLocks noChangeAspect="1"/>
          </p:cNvPicPr>
          <p:nvPr/>
        </p:nvPicPr>
        <p:blipFill>
          <a:blip r:embed="rId3"/>
          <a:stretch>
            <a:fillRect/>
          </a:stretch>
        </p:blipFill>
        <p:spPr>
          <a:xfrm>
            <a:off x="6836649" y="4251030"/>
            <a:ext cx="651546" cy="948743"/>
          </a:xfrm>
          <a:prstGeom prst="rect">
            <a:avLst/>
          </a:prstGeom>
        </p:spPr>
      </p:pic>
    </p:spTree>
    <p:extLst>
      <p:ext uri="{BB962C8B-B14F-4D97-AF65-F5344CB8AC3E}">
        <p14:creationId xmlns:p14="http://schemas.microsoft.com/office/powerpoint/2010/main" val="33400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dissolve">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dissolve">
                                      <p:cBhvr>
                                        <p:cTn id="12" dur="500"/>
                                        <p:tgtEl>
                                          <p:spTgt spid="2">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dissolve">
                                      <p:cBhvr>
                                        <p:cTn id="17" dur="500"/>
                                        <p:tgtEl>
                                          <p:spTgt spid="2">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dissolve">
                                      <p:cBhvr>
                                        <p:cTn id="22" dur="500"/>
                                        <p:tgtEl>
                                          <p:spTgt spid="2">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dissolve">
                                      <p:cBhvr>
                                        <p:cTn id="27" dur="500"/>
                                        <p:tgtEl>
                                          <p:spTgt spid="2">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graphicEl>
                                              <a:chart seriesIdx="-4" categoryIdx="4" bldStep="category"/>
                                            </p:graphicEl>
                                          </p:spTgt>
                                        </p:tgtEl>
                                        <p:attrNameLst>
                                          <p:attrName>style.visibility</p:attrName>
                                        </p:attrNameLst>
                                      </p:cBhvr>
                                      <p:to>
                                        <p:strVal val="visible"/>
                                      </p:to>
                                    </p:set>
                                    <p:animEffect transition="in" filter="dissolve">
                                      <p:cBhvr>
                                        <p:cTn id="32" dur="500"/>
                                        <p:tgtEl>
                                          <p:spTgt spid="2">
                                            <p:graphicEl>
                                              <a:chart seriesIdx="-4" categoryIdx="4"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
                                            <p:graphicEl>
                                              <a:chart seriesIdx="-4" categoryIdx="5" bldStep="category"/>
                                            </p:graphicEl>
                                          </p:spTgt>
                                        </p:tgtEl>
                                        <p:attrNameLst>
                                          <p:attrName>style.visibility</p:attrName>
                                        </p:attrNameLst>
                                      </p:cBhvr>
                                      <p:to>
                                        <p:strVal val="visible"/>
                                      </p:to>
                                    </p:set>
                                    <p:animEffect transition="in" filter="dissolve">
                                      <p:cBhvr>
                                        <p:cTn id="37" dur="500"/>
                                        <p:tgtEl>
                                          <p:spTgt spid="2">
                                            <p:graphicEl>
                                              <a:chart seriesIdx="-4" categoryIdx="5" bldStep="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
                                            <p:graphicEl>
                                              <a:chart seriesIdx="-4" categoryIdx="6" bldStep="category"/>
                                            </p:graphicEl>
                                          </p:spTgt>
                                        </p:tgtEl>
                                        <p:attrNameLst>
                                          <p:attrName>style.visibility</p:attrName>
                                        </p:attrNameLst>
                                      </p:cBhvr>
                                      <p:to>
                                        <p:strVal val="visible"/>
                                      </p:to>
                                    </p:set>
                                    <p:animEffect transition="in" filter="dissolve">
                                      <p:cBhvr>
                                        <p:cTn id="42" dur="500"/>
                                        <p:tgtEl>
                                          <p:spTgt spid="2">
                                            <p:graphicEl>
                                              <a:chart seriesIdx="-4" categoryIdx="6" bldStep="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
                                            <p:graphicEl>
                                              <a:chart seriesIdx="-4" categoryIdx="7" bldStep="category"/>
                                            </p:graphicEl>
                                          </p:spTgt>
                                        </p:tgtEl>
                                        <p:attrNameLst>
                                          <p:attrName>style.visibility</p:attrName>
                                        </p:attrNameLst>
                                      </p:cBhvr>
                                      <p:to>
                                        <p:strVal val="visible"/>
                                      </p:to>
                                    </p:set>
                                    <p:animEffect transition="in" filter="dissolve">
                                      <p:cBhvr>
                                        <p:cTn id="47" dur="500"/>
                                        <p:tgtEl>
                                          <p:spTgt spid="2">
                                            <p:graphicEl>
                                              <a:chart seriesIdx="-4" categoryIdx="7" bldStep="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
                                            <p:graphicEl>
                                              <a:chart seriesIdx="-4" categoryIdx="8" bldStep="category"/>
                                            </p:graphicEl>
                                          </p:spTgt>
                                        </p:tgtEl>
                                        <p:attrNameLst>
                                          <p:attrName>style.visibility</p:attrName>
                                        </p:attrNameLst>
                                      </p:cBhvr>
                                      <p:to>
                                        <p:strVal val="visible"/>
                                      </p:to>
                                    </p:set>
                                    <p:animEffect transition="in" filter="dissolve">
                                      <p:cBhvr>
                                        <p:cTn id="52" dur="500"/>
                                        <p:tgtEl>
                                          <p:spTgt spid="2">
                                            <p:graphicEl>
                                              <a:chart seriesIdx="-4" categoryIdx="8" bldStep="category"/>
                                            </p:graphicEl>
                                          </p:spTgt>
                                        </p:tgtEl>
                                      </p:cBhvr>
                                    </p:animEffect>
                                  </p:childTnLst>
                                </p:cTn>
                              </p:par>
                              <p:par>
                                <p:cTn id="53" presetID="1"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category"/>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1">
            <a:extLst>
              <a:ext uri="{FF2B5EF4-FFF2-40B4-BE49-F238E27FC236}">
                <a16:creationId xmlns:a16="http://schemas.microsoft.com/office/drawing/2014/main" id="{AC95B460-26B7-46EC-9DEE-4C292FE9335F}"/>
              </a:ext>
            </a:extLst>
          </p:cNvPr>
          <p:cNvSpPr>
            <a:spLocks noGrp="1"/>
          </p:cNvSpPr>
          <p:nvPr>
            <p:ph type="body" sz="quarter" idx="12"/>
          </p:nvPr>
        </p:nvSpPr>
        <p:spPr bwMode="auto">
          <a:xfrm>
            <a:off x="9742488" y="6223000"/>
            <a:ext cx="44884" cy="15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marL="0" indent="0">
              <a:spcBef>
                <a:spcPct val="0"/>
              </a:spcBef>
            </a:pPr>
            <a:endParaRPr lang="en-US" alt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5FC821C0-89B2-4A6E-A1F9-C06AE64B949A}"/>
              </a:ext>
            </a:extLst>
          </p:cNvPr>
          <p:cNvSpPr>
            <a:spLocks noGrp="1"/>
          </p:cNvSpPr>
          <p:nvPr>
            <p:ph type="title"/>
          </p:nvPr>
        </p:nvSpPr>
        <p:spPr>
          <a:xfrm>
            <a:off x="2224088" y="442913"/>
            <a:ext cx="8229600" cy="787400"/>
          </a:xfrm>
        </p:spPr>
        <p:txBody>
          <a:bodyPr/>
          <a:lstStyle/>
          <a:p>
            <a:pPr algn="ctr" fontAlgn="auto">
              <a:spcAft>
                <a:spcPts val="0"/>
              </a:spcAft>
              <a:defRPr/>
            </a:pPr>
            <a:r>
              <a:rPr lang="en-US" sz="2800" dirty="0">
                <a:latin typeface="+mn-lt"/>
              </a:rPr>
              <a:t>Favorable Histology </a:t>
            </a:r>
            <a:r>
              <a:rPr lang="en-US" sz="2800" dirty="0" err="1">
                <a:latin typeface="+mn-lt"/>
              </a:rPr>
              <a:t>Wilms</a:t>
            </a:r>
            <a:r>
              <a:rPr lang="en-US" sz="2800" dirty="0">
                <a:latin typeface="+mn-lt"/>
              </a:rPr>
              <a:t> Tumor (FHWT)</a:t>
            </a:r>
          </a:p>
        </p:txBody>
      </p:sp>
      <p:sp>
        <p:nvSpPr>
          <p:cNvPr id="1030" name="TextBox 4">
            <a:extLst>
              <a:ext uri="{FF2B5EF4-FFF2-40B4-BE49-F238E27FC236}">
                <a16:creationId xmlns:a16="http://schemas.microsoft.com/office/drawing/2014/main" id="{179EC061-6DBA-44EC-BE93-3137FC2E5E7E}"/>
              </a:ext>
            </a:extLst>
          </p:cNvPr>
          <p:cNvSpPr txBox="1">
            <a:spLocks noChangeArrowheads="1"/>
          </p:cNvSpPr>
          <p:nvPr/>
        </p:nvSpPr>
        <p:spPr bwMode="auto">
          <a:xfrm>
            <a:off x="1981200" y="1219201"/>
            <a:ext cx="30915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400"/>
              <a:t>2742 patients (75%) </a:t>
            </a:r>
          </a:p>
        </p:txBody>
      </p:sp>
      <p:pic>
        <p:nvPicPr>
          <p:cNvPr id="1031" name="Picture 2" descr="File:Venus symbol.svg">
            <a:hlinkClick r:id="" action="ppaction://hlinkfile"/>
            <a:extLst>
              <a:ext uri="{FF2B5EF4-FFF2-40B4-BE49-F238E27FC236}">
                <a16:creationId xmlns:a16="http://schemas.microsoft.com/office/drawing/2014/main" id="{3D4D95E7-6CFA-458E-BBAE-051478E92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4" descr="File:Mars symbol.svg">
            <a:hlinkClick r:id="" action="ppaction://hlinkfile"/>
            <a:extLst>
              <a:ext uri="{FF2B5EF4-FFF2-40B4-BE49-F238E27FC236}">
                <a16:creationId xmlns:a16="http://schemas.microsoft.com/office/drawing/2014/main" id="{373C2A3E-7CBA-420B-BFDD-18063C5BE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828800"/>
            <a:ext cx="5524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Box 7">
            <a:extLst>
              <a:ext uri="{FF2B5EF4-FFF2-40B4-BE49-F238E27FC236}">
                <a16:creationId xmlns:a16="http://schemas.microsoft.com/office/drawing/2014/main" id="{FF83B133-3858-4956-9AD6-D5AE14555EE5}"/>
              </a:ext>
            </a:extLst>
          </p:cNvPr>
          <p:cNvSpPr txBox="1">
            <a:spLocks noChangeArrowheads="1"/>
          </p:cNvSpPr>
          <p:nvPr/>
        </p:nvSpPr>
        <p:spPr bwMode="auto">
          <a:xfrm>
            <a:off x="1981201" y="1905001"/>
            <a:ext cx="1300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400"/>
              <a:t>53.8%</a:t>
            </a:r>
          </a:p>
        </p:txBody>
      </p:sp>
      <p:sp>
        <p:nvSpPr>
          <p:cNvPr id="1034" name="TextBox 8">
            <a:extLst>
              <a:ext uri="{FF2B5EF4-FFF2-40B4-BE49-F238E27FC236}">
                <a16:creationId xmlns:a16="http://schemas.microsoft.com/office/drawing/2014/main" id="{5D38CFF1-2BBE-4B2D-8C04-56FCA12AF20C}"/>
              </a:ext>
            </a:extLst>
          </p:cNvPr>
          <p:cNvSpPr txBox="1">
            <a:spLocks noChangeArrowheads="1"/>
          </p:cNvSpPr>
          <p:nvPr/>
        </p:nvSpPr>
        <p:spPr bwMode="auto">
          <a:xfrm>
            <a:off x="4114800" y="1905001"/>
            <a:ext cx="954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400"/>
              <a:t>46.2%</a:t>
            </a:r>
          </a:p>
        </p:txBody>
      </p:sp>
      <p:sp>
        <p:nvSpPr>
          <p:cNvPr id="1035" name="TextBox 9">
            <a:extLst>
              <a:ext uri="{FF2B5EF4-FFF2-40B4-BE49-F238E27FC236}">
                <a16:creationId xmlns:a16="http://schemas.microsoft.com/office/drawing/2014/main" id="{C1EF828D-93AE-4811-92E1-04C124BFA655}"/>
              </a:ext>
            </a:extLst>
          </p:cNvPr>
          <p:cNvSpPr txBox="1">
            <a:spLocks noChangeArrowheads="1"/>
          </p:cNvSpPr>
          <p:nvPr/>
        </p:nvSpPr>
        <p:spPr bwMode="auto">
          <a:xfrm>
            <a:off x="1981200" y="2590801"/>
            <a:ext cx="830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400" dirty="0"/>
              <a:t>Mean Age at Presentation 	3.9 years 	</a:t>
            </a:r>
          </a:p>
          <a:p>
            <a:pPr eaLnBrk="1" hangingPunct="1">
              <a:buFont typeface="Arial" panose="020B0604020202020204" pitchFamily="34" charset="0"/>
              <a:buChar char="•"/>
            </a:pPr>
            <a:r>
              <a:rPr lang="en-US" altLang="en-US" sz="2400" dirty="0"/>
              <a:t>(</a:t>
            </a:r>
            <a:r>
              <a:rPr lang="en-US" altLang="en-US" sz="2400" i="1" dirty="0"/>
              <a:t>median 3.3, range 29.7</a:t>
            </a:r>
            <a:r>
              <a:rPr lang="en-US" altLang="en-US" sz="2400" dirty="0"/>
              <a:t>)</a:t>
            </a:r>
          </a:p>
        </p:txBody>
      </p:sp>
      <p:graphicFrame>
        <p:nvGraphicFramePr>
          <p:cNvPr id="1026" name="Chart 13">
            <a:extLst>
              <a:ext uri="{FF2B5EF4-FFF2-40B4-BE49-F238E27FC236}">
                <a16:creationId xmlns:a16="http://schemas.microsoft.com/office/drawing/2014/main" id="{D94A31B1-14C0-40E4-9B8B-2DAD953BC442}"/>
              </a:ext>
            </a:extLst>
          </p:cNvPr>
          <p:cNvGraphicFramePr>
            <a:graphicFrameLocks/>
          </p:cNvGraphicFramePr>
          <p:nvPr/>
        </p:nvGraphicFramePr>
        <p:xfrm>
          <a:off x="8365812" y="1382714"/>
          <a:ext cx="2489200" cy="1803400"/>
        </p:xfrm>
        <a:graphic>
          <a:graphicData uri="http://schemas.openxmlformats.org/presentationml/2006/ole">
            <mc:AlternateContent xmlns:mc="http://schemas.openxmlformats.org/markup-compatibility/2006">
              <mc:Choice xmlns:v="urn:schemas-microsoft-com:vml" Requires="v">
                <p:oleObj spid="_x0000_s2060" r:id="rId6" imgW="2084660" imgH="1548256" progId="Excel.Sheet.8">
                  <p:embed/>
                </p:oleObj>
              </mc:Choice>
              <mc:Fallback>
                <p:oleObj r:id="rId6" imgW="2084660" imgH="1548256" progId="Excel.Sheet.8">
                  <p:embed/>
                  <p:pic>
                    <p:nvPicPr>
                      <p:cNvPr id="1026" name="Chart 13">
                        <a:extLst>
                          <a:ext uri="{FF2B5EF4-FFF2-40B4-BE49-F238E27FC236}">
                            <a16:creationId xmlns:a16="http://schemas.microsoft.com/office/drawing/2014/main" id="{D94A31B1-14C0-40E4-9B8B-2DAD953BC442}"/>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5812" y="1382714"/>
                        <a:ext cx="24892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27" name="Chart 1">
            <a:extLst>
              <a:ext uri="{FF2B5EF4-FFF2-40B4-BE49-F238E27FC236}">
                <a16:creationId xmlns:a16="http://schemas.microsoft.com/office/drawing/2014/main" id="{376E89E9-6D05-4AEB-87D4-CD483549BB19}"/>
              </a:ext>
            </a:extLst>
          </p:cNvPr>
          <p:cNvGraphicFramePr>
            <a:graphicFrameLocks/>
          </p:cNvGraphicFramePr>
          <p:nvPr/>
        </p:nvGraphicFramePr>
        <p:xfrm>
          <a:off x="1854200" y="3563465"/>
          <a:ext cx="5588000" cy="2794000"/>
        </p:xfrm>
        <a:graphic>
          <a:graphicData uri="http://schemas.openxmlformats.org/presentationml/2006/ole">
            <mc:AlternateContent xmlns:mc="http://schemas.openxmlformats.org/markup-compatibility/2006">
              <mc:Choice xmlns:v="urn:schemas-microsoft-com:vml" Requires="v">
                <p:oleObj spid="_x0000_s2061" name="Worksheet" r:id="rId8" imgW="5589570" imgH="2797833" progId="Excel.Sheet.8">
                  <p:embed/>
                </p:oleObj>
              </mc:Choice>
              <mc:Fallback>
                <p:oleObj name="Worksheet" r:id="rId8" imgW="5589570" imgH="2797833" progId="Excel.Sheet.8">
                  <p:embed/>
                  <p:pic>
                    <p:nvPicPr>
                      <p:cNvPr id="1027" name="Chart 1">
                        <a:extLst>
                          <a:ext uri="{FF2B5EF4-FFF2-40B4-BE49-F238E27FC236}">
                            <a16:creationId xmlns:a16="http://schemas.microsoft.com/office/drawing/2014/main" id="{376E89E9-6D05-4AEB-87D4-CD483549BB19}"/>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4200" y="3563465"/>
                        <a:ext cx="5588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7" name="TextBox 3">
            <a:extLst>
              <a:ext uri="{FF2B5EF4-FFF2-40B4-BE49-F238E27FC236}">
                <a16:creationId xmlns:a16="http://schemas.microsoft.com/office/drawing/2014/main" id="{9F7C32A3-20E1-408D-9A72-574F099C82A2}"/>
              </a:ext>
            </a:extLst>
          </p:cNvPr>
          <p:cNvSpPr txBox="1">
            <a:spLocks noChangeArrowheads="1"/>
          </p:cNvSpPr>
          <p:nvPr/>
        </p:nvSpPr>
        <p:spPr bwMode="auto">
          <a:xfrm>
            <a:off x="1905000" y="4648200"/>
            <a:ext cx="22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a:t>%</a:t>
            </a:r>
          </a:p>
        </p:txBody>
      </p:sp>
      <p:pic>
        <p:nvPicPr>
          <p:cNvPr id="2061" name="Picture 14" descr="C:\Users\hmb32\AppData\Local\Microsoft\Windows\Temporary Internet Files\Content.Outlook\L3ZUOU3T\Wilms micro-1.jpg">
            <a:extLst>
              <a:ext uri="{FF2B5EF4-FFF2-40B4-BE49-F238E27FC236}">
                <a16:creationId xmlns:a16="http://schemas.microsoft.com/office/drawing/2014/main" id="{8881D27F-BEDA-434C-83D3-25BBA79456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4381" y="3487322"/>
            <a:ext cx="27162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30ADA6F-92A9-46D6-9431-6E0FC5551A6C}"/>
              </a:ext>
            </a:extLst>
          </p:cNvPr>
          <p:cNvSpPr txBox="1"/>
          <p:nvPr/>
        </p:nvSpPr>
        <p:spPr>
          <a:xfrm>
            <a:off x="386407" y="5916058"/>
            <a:ext cx="1467793" cy="81073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095290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6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30" grpId="0"/>
      <p:bldP spid="1033" grpId="0"/>
      <p:bldP spid="1034" grpId="0"/>
      <p:bldP spid="1035" grpId="0"/>
      <p:bldP spid="103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7511-5026-4D83-8E58-9B4A80FFBB55}"/>
              </a:ext>
            </a:extLst>
          </p:cNvPr>
          <p:cNvSpPr>
            <a:spLocks noGrp="1"/>
          </p:cNvSpPr>
          <p:nvPr>
            <p:ph type="title"/>
          </p:nvPr>
        </p:nvSpPr>
        <p:spPr/>
        <p:txBody>
          <a:bodyPr/>
          <a:lstStyle/>
          <a:p>
            <a:pPr algn="ctr"/>
            <a:r>
              <a:rPr lang="en-US" dirty="0"/>
              <a:t>Wilms Tumor</a:t>
            </a:r>
          </a:p>
        </p:txBody>
      </p:sp>
      <p:sp>
        <p:nvSpPr>
          <p:cNvPr id="3" name="Content Placeholder 2">
            <a:extLst>
              <a:ext uri="{FF2B5EF4-FFF2-40B4-BE49-F238E27FC236}">
                <a16:creationId xmlns:a16="http://schemas.microsoft.com/office/drawing/2014/main" id="{2D425D41-78D8-42CD-8E5D-ED9206F50724}"/>
              </a:ext>
            </a:extLst>
          </p:cNvPr>
          <p:cNvSpPr>
            <a:spLocks noGrp="1"/>
          </p:cNvSpPr>
          <p:nvPr>
            <p:ph idx="1"/>
          </p:nvPr>
        </p:nvSpPr>
        <p:spPr/>
        <p:txBody>
          <a:bodyPr/>
          <a:lstStyle/>
          <a:p>
            <a:pPr marL="914400" indent="-914400">
              <a:buFont typeface="+mj-lt"/>
              <a:buAutoNum type="arabicPeriod"/>
            </a:pPr>
            <a:r>
              <a:rPr lang="en-US" altLang="en-US" sz="4400" dirty="0">
                <a:solidFill>
                  <a:schemeClr val="accent1">
                    <a:lumMod val="20000"/>
                    <a:lumOff val="80000"/>
                  </a:schemeClr>
                </a:solidFill>
              </a:rPr>
              <a:t>Basic Science and Pathophysiology</a:t>
            </a:r>
          </a:p>
          <a:p>
            <a:pPr marL="914400" indent="-914400">
              <a:buFont typeface="+mj-lt"/>
              <a:buAutoNum type="arabicPeriod"/>
            </a:pPr>
            <a:r>
              <a:rPr lang="en-US" altLang="en-US" sz="4400" dirty="0">
                <a:solidFill>
                  <a:schemeClr val="accent1">
                    <a:lumMod val="20000"/>
                    <a:lumOff val="80000"/>
                  </a:schemeClr>
                </a:solidFill>
              </a:rPr>
              <a:t>Epidemiology and Risk Assessment</a:t>
            </a:r>
          </a:p>
          <a:p>
            <a:pPr marL="914400" indent="-914400">
              <a:buFont typeface="+mj-lt"/>
              <a:buAutoNum type="arabicPeriod"/>
            </a:pPr>
            <a:r>
              <a:rPr lang="en-US" altLang="en-US" sz="4400" dirty="0"/>
              <a:t>Diagnosis</a:t>
            </a:r>
          </a:p>
          <a:p>
            <a:pPr marL="914400" indent="-914400">
              <a:buFont typeface="+mj-lt"/>
              <a:buAutoNum type="arabicPeriod"/>
            </a:pPr>
            <a:r>
              <a:rPr lang="en-US" altLang="en-US" sz="4400" dirty="0">
                <a:solidFill>
                  <a:schemeClr val="accent1">
                    <a:lumMod val="20000"/>
                    <a:lumOff val="80000"/>
                  </a:schemeClr>
                </a:solidFill>
              </a:rPr>
              <a:t>Management and Treatment</a:t>
            </a:r>
          </a:p>
          <a:p>
            <a:endParaRPr lang="en-US" dirty="0"/>
          </a:p>
        </p:txBody>
      </p:sp>
    </p:spTree>
    <p:extLst>
      <p:ext uri="{BB962C8B-B14F-4D97-AF65-F5344CB8AC3E}">
        <p14:creationId xmlns:p14="http://schemas.microsoft.com/office/powerpoint/2010/main" val="1820351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330533E6-BE01-0D4F-B0B6-95A87F3DB073}"/>
              </a:ext>
            </a:extLst>
          </p:cNvPr>
          <p:cNvSpPr>
            <a:spLocks noGrp="1" noChangeArrowheads="1"/>
          </p:cNvSpPr>
          <p:nvPr>
            <p:ph type="title"/>
          </p:nvPr>
        </p:nvSpPr>
        <p:spPr>
          <a:xfrm>
            <a:off x="601578" y="372979"/>
            <a:ext cx="10946575" cy="689810"/>
          </a:xfrm>
        </p:spPr>
        <p:txBody>
          <a:bodyPr vert="horz" lIns="90488" tIns="44450" rIns="90488" bIns="44450" rtlCol="0" anchor="b">
            <a:normAutofit/>
          </a:bodyPr>
          <a:lstStyle/>
          <a:p>
            <a:pPr algn="ctr"/>
            <a:r>
              <a:rPr lang="en-US" altLang="en-US" sz="3600" dirty="0"/>
              <a:t>Clinical presentation of renal tumors </a:t>
            </a:r>
          </a:p>
        </p:txBody>
      </p:sp>
      <p:sp>
        <p:nvSpPr>
          <p:cNvPr id="89090" name="Rectangle 3">
            <a:extLst>
              <a:ext uri="{FF2B5EF4-FFF2-40B4-BE49-F238E27FC236}">
                <a16:creationId xmlns:a16="http://schemas.microsoft.com/office/drawing/2014/main" id="{66FB037E-1885-914B-A8A2-EBC88E9D7B1F}"/>
              </a:ext>
            </a:extLst>
          </p:cNvPr>
          <p:cNvSpPr>
            <a:spLocks noGrp="1" noChangeArrowheads="1"/>
          </p:cNvSpPr>
          <p:nvPr>
            <p:ph type="body" idx="1"/>
          </p:nvPr>
        </p:nvSpPr>
        <p:spPr>
          <a:xfrm>
            <a:off x="666648" y="1613626"/>
            <a:ext cx="8760238" cy="5142498"/>
          </a:xfrm>
        </p:spPr>
        <p:txBody>
          <a:bodyPr vert="horz" lIns="90488" tIns="44450" rIns="90488" bIns="44450" rtlCol="0">
            <a:normAutofit/>
          </a:bodyPr>
          <a:lstStyle/>
          <a:p>
            <a:r>
              <a:rPr lang="en-US" altLang="en-US" sz="2400" dirty="0">
                <a:solidFill>
                  <a:srgbClr val="000000"/>
                </a:solidFill>
              </a:rPr>
              <a:t>Usually presents as an asymptomatic upper abdominal mass noted by caregiver  </a:t>
            </a:r>
          </a:p>
          <a:p>
            <a:r>
              <a:rPr lang="en-US" altLang="en-US" sz="2400" dirty="0">
                <a:solidFill>
                  <a:srgbClr val="000000"/>
                </a:solidFill>
              </a:rPr>
              <a:t>Abdominal pain (40%)</a:t>
            </a:r>
          </a:p>
          <a:p>
            <a:r>
              <a:rPr lang="en-US" altLang="en-US" sz="2400" dirty="0">
                <a:solidFill>
                  <a:srgbClr val="000000"/>
                </a:solidFill>
              </a:rPr>
              <a:t>Fever (20-30%)</a:t>
            </a:r>
          </a:p>
          <a:p>
            <a:r>
              <a:rPr lang="en-US" altLang="en-US" sz="2400" dirty="0">
                <a:solidFill>
                  <a:srgbClr val="000000"/>
                </a:solidFill>
              </a:rPr>
              <a:t>Anemia (from bleeding into tumor) – can be severe and life threatening</a:t>
            </a:r>
          </a:p>
          <a:p>
            <a:r>
              <a:rPr lang="en-US" altLang="en-US" sz="2400" dirty="0">
                <a:solidFill>
                  <a:srgbClr val="000000"/>
                </a:solidFill>
              </a:rPr>
              <a:t>Gross hematuria (from tumor extension into the renal pelvis)  (25%)</a:t>
            </a:r>
          </a:p>
          <a:p>
            <a:r>
              <a:rPr lang="en-US" altLang="en-US" sz="2400" dirty="0">
                <a:solidFill>
                  <a:srgbClr val="000000"/>
                </a:solidFill>
              </a:rPr>
              <a:t>Hypertension (from distortion of renal vasculature, renin excretion)  (25%)</a:t>
            </a:r>
          </a:p>
          <a:p>
            <a:r>
              <a:rPr lang="en-US" altLang="en-US" sz="2400" dirty="0">
                <a:solidFill>
                  <a:srgbClr val="000000"/>
                </a:solidFill>
              </a:rPr>
              <a:t>Can present with acquired von Willebrand’s disease ( &lt; 10%)</a:t>
            </a:r>
          </a:p>
          <a:p>
            <a:pPr>
              <a:buFontTx/>
              <a:buNone/>
            </a:pPr>
            <a:endParaRPr lang="en-US" altLang="en-US" dirty="0">
              <a:solidFill>
                <a:schemeClr val="tx2"/>
              </a:solidFill>
            </a:endParaRPr>
          </a:p>
        </p:txBody>
      </p:sp>
      <p:pic>
        <p:nvPicPr>
          <p:cNvPr id="2" name="Picture 1">
            <a:extLst>
              <a:ext uri="{FF2B5EF4-FFF2-40B4-BE49-F238E27FC236}">
                <a16:creationId xmlns:a16="http://schemas.microsoft.com/office/drawing/2014/main" id="{05EFE518-F702-485A-8A83-5EA3B2620A5C}"/>
              </a:ext>
            </a:extLst>
          </p:cNvPr>
          <p:cNvPicPr>
            <a:picLocks noChangeAspect="1"/>
          </p:cNvPicPr>
          <p:nvPr/>
        </p:nvPicPr>
        <p:blipFill>
          <a:blip r:embed="rId3"/>
          <a:stretch>
            <a:fillRect/>
          </a:stretch>
        </p:blipFill>
        <p:spPr>
          <a:xfrm>
            <a:off x="104257" y="1717984"/>
            <a:ext cx="426806" cy="614183"/>
          </a:xfrm>
          <a:prstGeom prst="rect">
            <a:avLst/>
          </a:prstGeom>
        </p:spPr>
      </p:pic>
      <p:pic>
        <p:nvPicPr>
          <p:cNvPr id="6" name="Picture 5" descr="A picture containing indoor, clothing, mirror, small&#10;&#10;Description automatically generated">
            <a:extLst>
              <a:ext uri="{FF2B5EF4-FFF2-40B4-BE49-F238E27FC236}">
                <a16:creationId xmlns:a16="http://schemas.microsoft.com/office/drawing/2014/main" id="{6F61BBD8-C9A4-481D-A35A-C7DAC79B304B}"/>
              </a:ext>
            </a:extLst>
          </p:cNvPr>
          <p:cNvPicPr>
            <a:picLocks noChangeAspect="1"/>
          </p:cNvPicPr>
          <p:nvPr/>
        </p:nvPicPr>
        <p:blipFill>
          <a:blip r:embed="rId4"/>
          <a:stretch>
            <a:fillRect/>
          </a:stretch>
        </p:blipFill>
        <p:spPr>
          <a:xfrm>
            <a:off x="9378335" y="1634658"/>
            <a:ext cx="2612254" cy="1973388"/>
          </a:xfrm>
          <a:prstGeom prst="rect">
            <a:avLst/>
          </a:prstGeom>
        </p:spPr>
      </p:pic>
    </p:spTree>
    <p:extLst>
      <p:ext uri="{BB962C8B-B14F-4D97-AF65-F5344CB8AC3E}">
        <p14:creationId xmlns:p14="http://schemas.microsoft.com/office/powerpoint/2010/main" val="1637451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0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0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0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909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909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864E2-2DE6-4011-9422-F99BA5DEC099}"/>
              </a:ext>
            </a:extLst>
          </p:cNvPr>
          <p:cNvSpPr>
            <a:spLocks noGrp="1"/>
          </p:cNvSpPr>
          <p:nvPr>
            <p:ph type="title"/>
          </p:nvPr>
        </p:nvSpPr>
        <p:spPr>
          <a:xfrm>
            <a:off x="524309" y="139155"/>
            <a:ext cx="11610109" cy="1325563"/>
          </a:xfrm>
        </p:spPr>
        <p:txBody>
          <a:bodyPr/>
          <a:lstStyle/>
          <a:p>
            <a:pPr algn="ctr"/>
            <a:r>
              <a:rPr lang="en-US" dirty="0"/>
              <a:t>Diagnosis</a:t>
            </a:r>
          </a:p>
        </p:txBody>
      </p:sp>
      <p:sp>
        <p:nvSpPr>
          <p:cNvPr id="3" name="Content Placeholder 2">
            <a:extLst>
              <a:ext uri="{FF2B5EF4-FFF2-40B4-BE49-F238E27FC236}">
                <a16:creationId xmlns:a16="http://schemas.microsoft.com/office/drawing/2014/main" id="{911C44B4-8312-48E7-A920-467FB67F5E34}"/>
              </a:ext>
            </a:extLst>
          </p:cNvPr>
          <p:cNvSpPr>
            <a:spLocks noGrp="1"/>
          </p:cNvSpPr>
          <p:nvPr>
            <p:ph idx="1"/>
          </p:nvPr>
        </p:nvSpPr>
        <p:spPr>
          <a:xfrm>
            <a:off x="739429" y="1294938"/>
            <a:ext cx="9719663" cy="4851400"/>
          </a:xfrm>
        </p:spPr>
        <p:txBody>
          <a:bodyPr/>
          <a:lstStyle/>
          <a:p>
            <a:r>
              <a:rPr lang="en-US" sz="2400" dirty="0"/>
              <a:t>In most instances, initial diagnostic study is ultrasound</a:t>
            </a:r>
          </a:p>
          <a:p>
            <a:endParaRPr lang="en-US" sz="2400" dirty="0"/>
          </a:p>
          <a:p>
            <a:r>
              <a:rPr lang="en-US" sz="2400" dirty="0"/>
              <a:t>Once renal mass identified, cross sectional imaging of abdomen, and in most cases, chest indicated*. MRI may be helpful in identification of bilateral lesions</a:t>
            </a:r>
          </a:p>
          <a:p>
            <a:endParaRPr lang="en-US" sz="2400" dirty="0"/>
          </a:p>
          <a:p>
            <a:r>
              <a:rPr lang="en-US" sz="2400" dirty="0"/>
              <a:t>Classic imaging finding of Wilms Tumor </a:t>
            </a:r>
          </a:p>
          <a:p>
            <a:pPr marL="0" indent="0">
              <a:buNone/>
            </a:pPr>
            <a:r>
              <a:rPr lang="en-US" sz="2400" dirty="0"/>
              <a:t>  “claw sign”</a:t>
            </a:r>
          </a:p>
          <a:p>
            <a:pPr marL="0" indent="0">
              <a:buNone/>
            </a:pPr>
            <a:endParaRPr lang="en-US" sz="2400" dirty="0"/>
          </a:p>
          <a:p>
            <a:r>
              <a:rPr lang="en-US" sz="2400" dirty="0"/>
              <a:t>Chest CT is important in the detection </a:t>
            </a:r>
          </a:p>
          <a:p>
            <a:pPr marL="0" indent="0">
              <a:buNone/>
            </a:pPr>
            <a:r>
              <a:rPr lang="en-US" sz="2400" dirty="0"/>
              <a:t>   of small pulmonary lesions not seen on CXR</a:t>
            </a:r>
          </a:p>
          <a:p>
            <a:pPr marL="0" indent="0">
              <a:buNone/>
            </a:pPr>
            <a:endParaRPr lang="en-US" dirty="0"/>
          </a:p>
        </p:txBody>
      </p:sp>
      <p:graphicFrame>
        <p:nvGraphicFramePr>
          <p:cNvPr id="4" name="Object 2">
            <a:extLst>
              <a:ext uri="{FF2B5EF4-FFF2-40B4-BE49-F238E27FC236}">
                <a16:creationId xmlns:a16="http://schemas.microsoft.com/office/drawing/2014/main" id="{EFFD7A7E-0FBB-4948-8AB1-39A0B1153BAA}"/>
              </a:ext>
            </a:extLst>
          </p:cNvPr>
          <p:cNvGraphicFramePr>
            <a:graphicFrameLocks noChangeAspect="1"/>
          </p:cNvGraphicFramePr>
          <p:nvPr>
            <p:extLst>
              <p:ext uri="{D42A27DB-BD31-4B8C-83A1-F6EECF244321}">
                <p14:modId xmlns:p14="http://schemas.microsoft.com/office/powerpoint/2010/main" val="1252765251"/>
              </p:ext>
            </p:extLst>
          </p:nvPr>
        </p:nvGraphicFramePr>
        <p:xfrm>
          <a:off x="7213184" y="3157669"/>
          <a:ext cx="4777187" cy="3561176"/>
        </p:xfrm>
        <a:graphic>
          <a:graphicData uri="http://schemas.openxmlformats.org/presentationml/2006/ole">
            <mc:AlternateContent xmlns:mc="http://schemas.openxmlformats.org/markup-compatibility/2006">
              <mc:Choice xmlns:v="urn:schemas-microsoft-com:vml" Requires="v">
                <p:oleObj spid="_x0000_s3079" name="Bitmap Image" r:id="rId3" imgW="4877481" imgH="4877481" progId="Paint.Picture">
                  <p:embed/>
                </p:oleObj>
              </mc:Choice>
              <mc:Fallback>
                <p:oleObj name="Bitmap Image" r:id="rId3" imgW="4877481" imgH="4877481" progId="Paint.Picture">
                  <p:embed/>
                  <p:pic>
                    <p:nvPicPr>
                      <p:cNvPr id="4" name="Object 2">
                        <a:extLst>
                          <a:ext uri="{FF2B5EF4-FFF2-40B4-BE49-F238E27FC236}">
                            <a16:creationId xmlns:a16="http://schemas.microsoft.com/office/drawing/2014/main" id="{EFFD7A7E-0FBB-4948-8AB1-39A0B1153B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250" t="15625" r="7813" b="20313"/>
                      <a:stretch>
                        <a:fillRect/>
                      </a:stretch>
                    </p:blipFill>
                    <p:spPr bwMode="auto">
                      <a:xfrm>
                        <a:off x="7213184" y="3157669"/>
                        <a:ext cx="4777187" cy="3561176"/>
                      </a:xfrm>
                      <a:prstGeom prst="rect">
                        <a:avLst/>
                      </a:prstGeom>
                      <a:noFill/>
                      <a:ln>
                        <a:noFill/>
                      </a:ln>
                      <a:effectLst/>
                    </p:spPr>
                  </p:pic>
                </p:oleObj>
              </mc:Fallback>
            </mc:AlternateContent>
          </a:graphicData>
        </a:graphic>
      </p:graphicFrame>
      <p:pic>
        <p:nvPicPr>
          <p:cNvPr id="6" name="Picture 5">
            <a:extLst>
              <a:ext uri="{FF2B5EF4-FFF2-40B4-BE49-F238E27FC236}">
                <a16:creationId xmlns:a16="http://schemas.microsoft.com/office/drawing/2014/main" id="{FE46EE7C-C254-4DD0-8BD2-69DD6BD685FA}"/>
              </a:ext>
            </a:extLst>
          </p:cNvPr>
          <p:cNvPicPr>
            <a:picLocks noChangeAspect="1"/>
          </p:cNvPicPr>
          <p:nvPr/>
        </p:nvPicPr>
        <p:blipFill>
          <a:blip r:embed="rId5"/>
          <a:stretch>
            <a:fillRect/>
          </a:stretch>
        </p:blipFill>
        <p:spPr>
          <a:xfrm>
            <a:off x="201629" y="2407634"/>
            <a:ext cx="430240" cy="619126"/>
          </a:xfrm>
          <a:prstGeom prst="rect">
            <a:avLst/>
          </a:prstGeom>
        </p:spPr>
      </p:pic>
      <p:pic>
        <p:nvPicPr>
          <p:cNvPr id="5" name="Picture 4">
            <a:extLst>
              <a:ext uri="{FF2B5EF4-FFF2-40B4-BE49-F238E27FC236}">
                <a16:creationId xmlns:a16="http://schemas.microsoft.com/office/drawing/2014/main" id="{AD311AB0-5CD5-4F99-A503-CFFC6D83CA11}"/>
              </a:ext>
            </a:extLst>
          </p:cNvPr>
          <p:cNvPicPr>
            <a:picLocks noChangeAspect="1"/>
          </p:cNvPicPr>
          <p:nvPr/>
        </p:nvPicPr>
        <p:blipFill>
          <a:blip r:embed="rId5"/>
          <a:stretch>
            <a:fillRect/>
          </a:stretch>
        </p:blipFill>
        <p:spPr>
          <a:xfrm>
            <a:off x="201629" y="3831241"/>
            <a:ext cx="430240" cy="619126"/>
          </a:xfrm>
          <a:prstGeom prst="rect">
            <a:avLst/>
          </a:prstGeom>
        </p:spPr>
      </p:pic>
      <p:sp>
        <p:nvSpPr>
          <p:cNvPr id="10" name="TextBox 9">
            <a:extLst>
              <a:ext uri="{FF2B5EF4-FFF2-40B4-BE49-F238E27FC236}">
                <a16:creationId xmlns:a16="http://schemas.microsoft.com/office/drawing/2014/main" id="{50477C26-E3AA-4BAC-ADFB-1C703AFBBAF9}"/>
              </a:ext>
            </a:extLst>
          </p:cNvPr>
          <p:cNvSpPr txBox="1"/>
          <p:nvPr/>
        </p:nvSpPr>
        <p:spPr>
          <a:xfrm>
            <a:off x="2094001" y="6285333"/>
            <a:ext cx="4353543" cy="646331"/>
          </a:xfrm>
          <a:prstGeom prst="rect">
            <a:avLst/>
          </a:prstGeom>
          <a:noFill/>
        </p:spPr>
        <p:txBody>
          <a:bodyPr wrap="square" rtlCol="0">
            <a:spAutoFit/>
          </a:bodyPr>
          <a:lstStyle/>
          <a:p>
            <a:r>
              <a:rPr lang="en-US" dirty="0"/>
              <a:t>*</a:t>
            </a:r>
            <a:r>
              <a:rPr lang="en-US" sz="1800" dirty="0"/>
              <a:t>unless renal tumor believed to be benign</a:t>
            </a:r>
          </a:p>
          <a:p>
            <a:endParaRPr lang="en-US" dirty="0"/>
          </a:p>
        </p:txBody>
      </p:sp>
      <p:pic>
        <p:nvPicPr>
          <p:cNvPr id="8" name="Picture 7">
            <a:extLst>
              <a:ext uri="{FF2B5EF4-FFF2-40B4-BE49-F238E27FC236}">
                <a16:creationId xmlns:a16="http://schemas.microsoft.com/office/drawing/2014/main" id="{7F3061EC-3516-4A96-BF5A-1CDF186D3445}"/>
              </a:ext>
            </a:extLst>
          </p:cNvPr>
          <p:cNvPicPr>
            <a:picLocks noChangeAspect="1"/>
          </p:cNvPicPr>
          <p:nvPr/>
        </p:nvPicPr>
        <p:blipFill>
          <a:blip r:embed="rId5"/>
          <a:stretch>
            <a:fillRect/>
          </a:stretch>
        </p:blipFill>
        <p:spPr>
          <a:xfrm>
            <a:off x="255409" y="5301489"/>
            <a:ext cx="430240" cy="619126"/>
          </a:xfrm>
          <a:prstGeom prst="rect">
            <a:avLst/>
          </a:prstGeom>
        </p:spPr>
      </p:pic>
    </p:spTree>
    <p:extLst>
      <p:ext uri="{BB962C8B-B14F-4D97-AF65-F5344CB8AC3E}">
        <p14:creationId xmlns:p14="http://schemas.microsoft.com/office/powerpoint/2010/main" val="158520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98350C8-FC90-424C-B597-64182EF39EA9}"/>
              </a:ext>
            </a:extLst>
          </p:cNvPr>
          <p:cNvSpPr/>
          <p:nvPr/>
        </p:nvSpPr>
        <p:spPr>
          <a:xfrm>
            <a:off x="1605662" y="2888606"/>
            <a:ext cx="1168985" cy="2819400"/>
          </a:xfrm>
          <a:prstGeom prst="rect">
            <a:avLst/>
          </a:prstGeom>
          <a:solidFill>
            <a:srgbClr val="E7CECB"/>
          </a:solidFill>
          <a:ln cap="sq"/>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u="none" dirty="0">
                <a:solidFill>
                  <a:schemeClr val="tx1"/>
                </a:solidFill>
              </a:rPr>
              <a:t>Stage</a:t>
            </a:r>
          </a:p>
        </p:txBody>
      </p:sp>
      <p:sp>
        <p:nvSpPr>
          <p:cNvPr id="5" name="Rectangle 4">
            <a:extLst>
              <a:ext uri="{FF2B5EF4-FFF2-40B4-BE49-F238E27FC236}">
                <a16:creationId xmlns:a16="http://schemas.microsoft.com/office/drawing/2014/main" id="{3905998D-BB4D-4D3E-B9C9-3B38B369A485}"/>
              </a:ext>
            </a:extLst>
          </p:cNvPr>
          <p:cNvSpPr/>
          <p:nvPr/>
        </p:nvSpPr>
        <p:spPr>
          <a:xfrm>
            <a:off x="3154387" y="2888606"/>
            <a:ext cx="1538246" cy="2819400"/>
          </a:xfrm>
          <a:prstGeom prst="rect">
            <a:avLst/>
          </a:prstGeom>
          <a:solidFill>
            <a:srgbClr val="E7CECB"/>
          </a:solidFill>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u="none" dirty="0">
                <a:solidFill>
                  <a:schemeClr val="tx1"/>
                </a:solidFill>
              </a:rPr>
              <a:t>Stage</a:t>
            </a:r>
          </a:p>
          <a:p>
            <a:pPr marL="285750" indent="-285750">
              <a:buFont typeface="Arial" panose="020B0604020202020204" pitchFamily="34" charset="0"/>
              <a:buChar char="•"/>
            </a:pPr>
            <a:r>
              <a:rPr lang="en-US" u="none" dirty="0">
                <a:solidFill>
                  <a:srgbClr val="FF0000"/>
                </a:solidFill>
              </a:rPr>
              <a:t>Histology</a:t>
            </a:r>
          </a:p>
        </p:txBody>
      </p:sp>
      <p:sp>
        <p:nvSpPr>
          <p:cNvPr id="7" name="Rectangle 6">
            <a:extLst>
              <a:ext uri="{FF2B5EF4-FFF2-40B4-BE49-F238E27FC236}">
                <a16:creationId xmlns:a16="http://schemas.microsoft.com/office/drawing/2014/main" id="{EBF7A046-837B-4360-B5C7-B2ACB1EEAB19}"/>
              </a:ext>
            </a:extLst>
          </p:cNvPr>
          <p:cNvSpPr/>
          <p:nvPr/>
        </p:nvSpPr>
        <p:spPr>
          <a:xfrm>
            <a:off x="5117093" y="2892992"/>
            <a:ext cx="1957813" cy="2819400"/>
          </a:xfrm>
          <a:prstGeom prst="rect">
            <a:avLst/>
          </a:prstGeom>
          <a:solidFill>
            <a:srgbClr val="E7CECB"/>
          </a:solidFill>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u="none" dirty="0">
                <a:solidFill>
                  <a:schemeClr val="tx1"/>
                </a:solidFill>
              </a:rPr>
              <a:t>Stage</a:t>
            </a:r>
          </a:p>
          <a:p>
            <a:pPr marL="285750" indent="-285750">
              <a:buFont typeface="Arial" panose="020B0604020202020204" pitchFamily="34" charset="0"/>
              <a:buChar char="•"/>
            </a:pPr>
            <a:r>
              <a:rPr lang="en-US" u="none" dirty="0">
                <a:solidFill>
                  <a:schemeClr val="tx1"/>
                </a:solidFill>
              </a:rPr>
              <a:t>Histology</a:t>
            </a:r>
          </a:p>
          <a:p>
            <a:pPr marL="285750" indent="-285750">
              <a:buFont typeface="Arial" panose="020B0604020202020204" pitchFamily="34" charset="0"/>
              <a:buChar char="•"/>
            </a:pPr>
            <a:r>
              <a:rPr lang="en-US" u="none" dirty="0">
                <a:solidFill>
                  <a:srgbClr val="FF0000"/>
                </a:solidFill>
              </a:rPr>
              <a:t>Age</a:t>
            </a:r>
          </a:p>
          <a:p>
            <a:pPr marL="285750" indent="-285750">
              <a:buFont typeface="Arial" panose="020B0604020202020204" pitchFamily="34" charset="0"/>
              <a:buChar char="•"/>
            </a:pPr>
            <a:r>
              <a:rPr lang="en-US" u="none" dirty="0">
                <a:solidFill>
                  <a:srgbClr val="FF0000"/>
                </a:solidFill>
              </a:rPr>
              <a:t>Tumor Weight</a:t>
            </a:r>
          </a:p>
        </p:txBody>
      </p:sp>
      <p:sp>
        <p:nvSpPr>
          <p:cNvPr id="11" name="Rectangle 10">
            <a:extLst>
              <a:ext uri="{FF2B5EF4-FFF2-40B4-BE49-F238E27FC236}">
                <a16:creationId xmlns:a16="http://schemas.microsoft.com/office/drawing/2014/main" id="{6883D12A-2B17-4218-A798-D7EE17E11492}"/>
              </a:ext>
            </a:extLst>
          </p:cNvPr>
          <p:cNvSpPr/>
          <p:nvPr/>
        </p:nvSpPr>
        <p:spPr>
          <a:xfrm>
            <a:off x="7531688" y="2888606"/>
            <a:ext cx="1957813" cy="2819400"/>
          </a:xfrm>
          <a:prstGeom prst="rect">
            <a:avLst/>
          </a:prstGeom>
          <a:solidFill>
            <a:srgbClr val="E7CECB"/>
          </a:solidFill>
          <a:effectLst>
            <a:outerShdw blurRad="50800" dist="38100" dir="2700000" algn="tl" rotWithShape="0">
              <a:prstClr val="black">
                <a:alpha val="40000"/>
              </a:prst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u="none" dirty="0">
                <a:solidFill>
                  <a:schemeClr val="tx1"/>
                </a:solidFill>
              </a:rPr>
              <a:t>Stage</a:t>
            </a:r>
          </a:p>
          <a:p>
            <a:pPr marL="285750" indent="-285750">
              <a:buFont typeface="Arial" panose="020B0604020202020204" pitchFamily="34" charset="0"/>
              <a:buChar char="•"/>
            </a:pPr>
            <a:r>
              <a:rPr lang="en-US" u="none" dirty="0">
                <a:solidFill>
                  <a:schemeClr val="tx1"/>
                </a:solidFill>
              </a:rPr>
              <a:t>Histology</a:t>
            </a:r>
          </a:p>
          <a:p>
            <a:pPr marL="285750" indent="-285750">
              <a:buFont typeface="Arial" panose="020B0604020202020204" pitchFamily="34" charset="0"/>
              <a:buChar char="•"/>
            </a:pPr>
            <a:r>
              <a:rPr lang="en-US" u="none" dirty="0">
                <a:solidFill>
                  <a:schemeClr val="tx1"/>
                </a:solidFill>
              </a:rPr>
              <a:t>Age</a:t>
            </a:r>
          </a:p>
          <a:p>
            <a:pPr marL="285750" indent="-285750">
              <a:buFont typeface="Arial" panose="020B0604020202020204" pitchFamily="34" charset="0"/>
              <a:buChar char="•"/>
            </a:pPr>
            <a:r>
              <a:rPr lang="en-US" u="none" dirty="0">
                <a:solidFill>
                  <a:schemeClr val="tx1"/>
                </a:solidFill>
              </a:rPr>
              <a:t>Tumor Weight</a:t>
            </a:r>
          </a:p>
          <a:p>
            <a:pPr marL="285750" indent="-285750">
              <a:buFont typeface="Arial" panose="020B0604020202020204" pitchFamily="34" charset="0"/>
              <a:buChar char="•"/>
            </a:pPr>
            <a:r>
              <a:rPr lang="en-US" u="none" dirty="0">
                <a:solidFill>
                  <a:srgbClr val="FF0000"/>
                </a:solidFill>
              </a:rPr>
              <a:t>LOH 1p/16q</a:t>
            </a:r>
          </a:p>
          <a:p>
            <a:pPr marL="285750" indent="-285750">
              <a:buFont typeface="Arial" panose="020B0604020202020204" pitchFamily="34" charset="0"/>
              <a:buChar char="•"/>
            </a:pPr>
            <a:r>
              <a:rPr lang="en-US" u="none" dirty="0">
                <a:solidFill>
                  <a:srgbClr val="FF0000"/>
                </a:solidFill>
              </a:rPr>
              <a:t>Lung Nodule Response</a:t>
            </a:r>
          </a:p>
          <a:p>
            <a:pPr marL="285750" indent="-285750">
              <a:buFont typeface="Arial" panose="020B0604020202020204" pitchFamily="34" charset="0"/>
              <a:buChar char="•"/>
            </a:pPr>
            <a:r>
              <a:rPr lang="en-US" u="none" dirty="0">
                <a:solidFill>
                  <a:srgbClr val="FF0000"/>
                </a:solidFill>
              </a:rPr>
              <a:t>Bilat</a:t>
            </a:r>
            <a:r>
              <a:rPr lang="en-US" dirty="0">
                <a:solidFill>
                  <a:srgbClr val="FF0000"/>
                </a:solidFill>
              </a:rPr>
              <a:t>eral/ predisposition </a:t>
            </a:r>
            <a:endParaRPr lang="en-US" u="none" dirty="0">
              <a:solidFill>
                <a:srgbClr val="FF0000"/>
              </a:solidFill>
            </a:endParaRPr>
          </a:p>
        </p:txBody>
      </p:sp>
      <p:sp>
        <p:nvSpPr>
          <p:cNvPr id="15" name="Arrow: Right 14">
            <a:extLst>
              <a:ext uri="{FF2B5EF4-FFF2-40B4-BE49-F238E27FC236}">
                <a16:creationId xmlns:a16="http://schemas.microsoft.com/office/drawing/2014/main" id="{FD421C8A-C191-4231-8DE4-460E3D398F47}"/>
              </a:ext>
            </a:extLst>
          </p:cNvPr>
          <p:cNvSpPr/>
          <p:nvPr/>
        </p:nvSpPr>
        <p:spPr>
          <a:xfrm>
            <a:off x="2868881" y="2026577"/>
            <a:ext cx="290664" cy="228600"/>
          </a:xfrm>
          <a:prstGeom prst="rightArrow">
            <a:avLst/>
          </a:prstGeom>
          <a:gradFill>
            <a:gsLst>
              <a:gs pos="0">
                <a:schemeClr val="accent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3981D8DC-4ECE-4825-A991-42C890935E30}"/>
              </a:ext>
            </a:extLst>
          </p:cNvPr>
          <p:cNvSpPr/>
          <p:nvPr/>
        </p:nvSpPr>
        <p:spPr>
          <a:xfrm>
            <a:off x="4833105" y="2033855"/>
            <a:ext cx="290664" cy="228600"/>
          </a:xfrm>
          <a:prstGeom prst="rightArrow">
            <a:avLst/>
          </a:prstGeom>
          <a:gradFill>
            <a:gsLst>
              <a:gs pos="0">
                <a:schemeClr val="accent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749E1A59-8406-4D6D-8076-35E97D3031EC}"/>
              </a:ext>
            </a:extLst>
          </p:cNvPr>
          <p:cNvSpPr/>
          <p:nvPr/>
        </p:nvSpPr>
        <p:spPr>
          <a:xfrm>
            <a:off x="7068620" y="2075739"/>
            <a:ext cx="290664" cy="228600"/>
          </a:xfrm>
          <a:prstGeom prst="rightArrow">
            <a:avLst/>
          </a:prstGeom>
          <a:gradFill>
            <a:gsLst>
              <a:gs pos="0">
                <a:schemeClr val="accent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EC5A5EF-D4B5-4AD0-8A84-8DB14220C26A}"/>
              </a:ext>
            </a:extLst>
          </p:cNvPr>
          <p:cNvSpPr txBox="1"/>
          <p:nvPr/>
        </p:nvSpPr>
        <p:spPr>
          <a:xfrm>
            <a:off x="1750449" y="1950510"/>
            <a:ext cx="801180" cy="646331"/>
          </a:xfrm>
          <a:prstGeom prst="rect">
            <a:avLst/>
          </a:prstGeom>
          <a:noFill/>
        </p:spPr>
        <p:txBody>
          <a:bodyPr wrap="square" rtlCol="0">
            <a:spAutoFit/>
          </a:bodyPr>
          <a:lstStyle/>
          <a:p>
            <a:r>
              <a:rPr lang="en-US" dirty="0"/>
              <a:t>NWTS</a:t>
            </a:r>
          </a:p>
          <a:p>
            <a:r>
              <a:rPr lang="en-US" dirty="0"/>
              <a:t>1 &amp; 2</a:t>
            </a:r>
          </a:p>
        </p:txBody>
      </p:sp>
      <p:sp>
        <p:nvSpPr>
          <p:cNvPr id="21" name="TextBox 20">
            <a:extLst>
              <a:ext uri="{FF2B5EF4-FFF2-40B4-BE49-F238E27FC236}">
                <a16:creationId xmlns:a16="http://schemas.microsoft.com/office/drawing/2014/main" id="{342A6C7E-8652-4487-B635-34C068114D18}"/>
              </a:ext>
            </a:extLst>
          </p:cNvPr>
          <p:cNvSpPr txBox="1"/>
          <p:nvPr/>
        </p:nvSpPr>
        <p:spPr>
          <a:xfrm>
            <a:off x="3516853" y="1939289"/>
            <a:ext cx="755784" cy="646331"/>
          </a:xfrm>
          <a:prstGeom prst="rect">
            <a:avLst/>
          </a:prstGeom>
          <a:noFill/>
        </p:spPr>
        <p:txBody>
          <a:bodyPr wrap="none" rtlCol="0">
            <a:spAutoFit/>
          </a:bodyPr>
          <a:lstStyle/>
          <a:p>
            <a:r>
              <a:rPr lang="en-US" dirty="0"/>
              <a:t>NWTS</a:t>
            </a:r>
          </a:p>
          <a:p>
            <a:r>
              <a:rPr lang="en-US" dirty="0"/>
              <a:t>3 &amp; 4</a:t>
            </a:r>
          </a:p>
        </p:txBody>
      </p:sp>
      <p:sp>
        <p:nvSpPr>
          <p:cNvPr id="22" name="TextBox 21">
            <a:extLst>
              <a:ext uri="{FF2B5EF4-FFF2-40B4-BE49-F238E27FC236}">
                <a16:creationId xmlns:a16="http://schemas.microsoft.com/office/drawing/2014/main" id="{7087FEA7-1199-4F2B-A25E-D303244E9092}"/>
              </a:ext>
            </a:extLst>
          </p:cNvPr>
          <p:cNvSpPr txBox="1"/>
          <p:nvPr/>
        </p:nvSpPr>
        <p:spPr>
          <a:xfrm>
            <a:off x="5601352" y="1963489"/>
            <a:ext cx="925703" cy="369332"/>
          </a:xfrm>
          <a:prstGeom prst="rect">
            <a:avLst/>
          </a:prstGeom>
          <a:noFill/>
        </p:spPr>
        <p:txBody>
          <a:bodyPr wrap="none" rtlCol="0">
            <a:spAutoFit/>
          </a:bodyPr>
          <a:lstStyle/>
          <a:p>
            <a:r>
              <a:rPr lang="en-US" dirty="0"/>
              <a:t>NWTS 5</a:t>
            </a:r>
          </a:p>
        </p:txBody>
      </p:sp>
      <p:sp>
        <p:nvSpPr>
          <p:cNvPr id="23" name="TextBox 22">
            <a:extLst>
              <a:ext uri="{FF2B5EF4-FFF2-40B4-BE49-F238E27FC236}">
                <a16:creationId xmlns:a16="http://schemas.microsoft.com/office/drawing/2014/main" id="{BF0D55B1-81B3-4526-9C2C-28E5D9EA1BCB}"/>
              </a:ext>
            </a:extLst>
          </p:cNvPr>
          <p:cNvSpPr txBox="1"/>
          <p:nvPr/>
        </p:nvSpPr>
        <p:spPr>
          <a:xfrm>
            <a:off x="10212030" y="2867934"/>
            <a:ext cx="1180131" cy="1477328"/>
          </a:xfrm>
          <a:prstGeom prst="rect">
            <a:avLst/>
          </a:prstGeom>
          <a:noFill/>
        </p:spPr>
        <p:txBody>
          <a:bodyPr wrap="none" rtlCol="0">
            <a:spAutoFit/>
          </a:bodyPr>
          <a:lstStyle/>
          <a:p>
            <a:r>
              <a:rPr lang="en-US" dirty="0"/>
              <a:t>AREN03B2</a:t>
            </a:r>
          </a:p>
          <a:p>
            <a:r>
              <a:rPr lang="en-US" dirty="0"/>
              <a:t>AREN0532</a:t>
            </a:r>
          </a:p>
          <a:p>
            <a:r>
              <a:rPr lang="en-US" dirty="0"/>
              <a:t>AREN0533</a:t>
            </a:r>
          </a:p>
          <a:p>
            <a:r>
              <a:rPr lang="en-US" dirty="0"/>
              <a:t>AREN0534</a:t>
            </a:r>
          </a:p>
          <a:p>
            <a:r>
              <a:rPr lang="en-US" dirty="0"/>
              <a:t>AREN0321</a:t>
            </a:r>
          </a:p>
        </p:txBody>
      </p:sp>
      <p:sp>
        <p:nvSpPr>
          <p:cNvPr id="24" name="TextBox 23">
            <a:extLst>
              <a:ext uri="{FF2B5EF4-FFF2-40B4-BE49-F238E27FC236}">
                <a16:creationId xmlns:a16="http://schemas.microsoft.com/office/drawing/2014/main" id="{53C91B7F-2E41-40D4-A679-9365E9E54E12}"/>
              </a:ext>
            </a:extLst>
          </p:cNvPr>
          <p:cNvSpPr txBox="1"/>
          <p:nvPr/>
        </p:nvSpPr>
        <p:spPr>
          <a:xfrm>
            <a:off x="1828075" y="312702"/>
            <a:ext cx="7546553" cy="584775"/>
          </a:xfrm>
          <a:prstGeom prst="rect">
            <a:avLst/>
          </a:prstGeom>
          <a:noFill/>
        </p:spPr>
        <p:txBody>
          <a:bodyPr wrap="none" rtlCol="0">
            <a:spAutoFit/>
          </a:bodyPr>
          <a:lstStyle/>
          <a:p>
            <a:pPr algn="ctr"/>
            <a:r>
              <a:rPr lang="en-US" sz="3200" dirty="0"/>
              <a:t>Diagnosis – Assessment of Risk Stratification</a:t>
            </a:r>
          </a:p>
        </p:txBody>
      </p:sp>
      <p:sp>
        <p:nvSpPr>
          <p:cNvPr id="25" name="TextBox 24">
            <a:extLst>
              <a:ext uri="{FF2B5EF4-FFF2-40B4-BE49-F238E27FC236}">
                <a16:creationId xmlns:a16="http://schemas.microsoft.com/office/drawing/2014/main" id="{C0226D96-62F9-48D4-9701-7109D25D1552}"/>
              </a:ext>
            </a:extLst>
          </p:cNvPr>
          <p:cNvSpPr txBox="1"/>
          <p:nvPr/>
        </p:nvSpPr>
        <p:spPr>
          <a:xfrm>
            <a:off x="8208492" y="2026577"/>
            <a:ext cx="604204" cy="369332"/>
          </a:xfrm>
          <a:prstGeom prst="rect">
            <a:avLst/>
          </a:prstGeom>
          <a:noFill/>
        </p:spPr>
        <p:txBody>
          <a:bodyPr wrap="none" rtlCol="0">
            <a:spAutoFit/>
          </a:bodyPr>
          <a:lstStyle/>
          <a:p>
            <a:r>
              <a:rPr lang="en-US" dirty="0"/>
              <a:t>COG</a:t>
            </a:r>
          </a:p>
        </p:txBody>
      </p:sp>
      <p:sp>
        <p:nvSpPr>
          <p:cNvPr id="27" name="Arrow: Right 26">
            <a:extLst>
              <a:ext uri="{FF2B5EF4-FFF2-40B4-BE49-F238E27FC236}">
                <a16:creationId xmlns:a16="http://schemas.microsoft.com/office/drawing/2014/main" id="{507418C2-72D6-4DCA-9D24-B08CAAC4EB08}"/>
              </a:ext>
            </a:extLst>
          </p:cNvPr>
          <p:cNvSpPr/>
          <p:nvPr/>
        </p:nvSpPr>
        <p:spPr>
          <a:xfrm>
            <a:off x="9646833" y="2898129"/>
            <a:ext cx="290664" cy="228600"/>
          </a:xfrm>
          <a:prstGeom prst="rightArrow">
            <a:avLst/>
          </a:prstGeom>
          <a:gradFill>
            <a:gsLst>
              <a:gs pos="0">
                <a:schemeClr val="accent2"/>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5352610-FBE6-407B-B307-5EEF4592FE49}"/>
              </a:ext>
            </a:extLst>
          </p:cNvPr>
          <p:cNvSpPr txBox="1"/>
          <p:nvPr/>
        </p:nvSpPr>
        <p:spPr>
          <a:xfrm>
            <a:off x="4086770" y="1154701"/>
            <a:ext cx="3029163" cy="523220"/>
          </a:xfrm>
          <a:prstGeom prst="rect">
            <a:avLst/>
          </a:prstGeom>
          <a:noFill/>
        </p:spPr>
        <p:txBody>
          <a:bodyPr wrap="none" rtlCol="0">
            <a:spAutoFit/>
          </a:bodyPr>
          <a:lstStyle/>
          <a:p>
            <a:r>
              <a:rPr lang="en-US" sz="2800" dirty="0"/>
              <a:t>Evolution over time</a:t>
            </a:r>
          </a:p>
        </p:txBody>
      </p:sp>
      <p:sp>
        <p:nvSpPr>
          <p:cNvPr id="2" name="TextBox 1">
            <a:extLst>
              <a:ext uri="{FF2B5EF4-FFF2-40B4-BE49-F238E27FC236}">
                <a16:creationId xmlns:a16="http://schemas.microsoft.com/office/drawing/2014/main" id="{E515814E-0556-494C-B7FE-EBC250308CA3}"/>
              </a:ext>
            </a:extLst>
          </p:cNvPr>
          <p:cNvSpPr txBox="1"/>
          <p:nvPr/>
        </p:nvSpPr>
        <p:spPr>
          <a:xfrm>
            <a:off x="2881134" y="6429303"/>
            <a:ext cx="6033819" cy="369332"/>
          </a:xfrm>
          <a:prstGeom prst="rect">
            <a:avLst/>
          </a:prstGeom>
          <a:noFill/>
        </p:spPr>
        <p:txBody>
          <a:bodyPr wrap="square" rtlCol="0">
            <a:spAutoFit/>
          </a:bodyPr>
          <a:lstStyle/>
          <a:p>
            <a:r>
              <a:rPr lang="en-US" dirty="0"/>
              <a:t>Adapted with permission from Jeff Dome, MD, PHD</a:t>
            </a:r>
          </a:p>
        </p:txBody>
      </p:sp>
    </p:spTree>
    <p:extLst>
      <p:ext uri="{BB962C8B-B14F-4D97-AF65-F5344CB8AC3E}">
        <p14:creationId xmlns:p14="http://schemas.microsoft.com/office/powerpoint/2010/main" val="3511923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1412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0D6F-05A3-4431-9547-40D03B9C4A64}"/>
              </a:ext>
            </a:extLst>
          </p:cNvPr>
          <p:cNvSpPr>
            <a:spLocks noGrp="1"/>
          </p:cNvSpPr>
          <p:nvPr>
            <p:ph type="title"/>
          </p:nvPr>
        </p:nvSpPr>
        <p:spPr/>
        <p:txBody>
          <a:bodyPr/>
          <a:lstStyle/>
          <a:p>
            <a:pPr algn="ctr"/>
            <a:r>
              <a:rPr lang="en-US" dirty="0"/>
              <a:t>Wilms Tumor</a:t>
            </a:r>
          </a:p>
        </p:txBody>
      </p:sp>
      <p:sp>
        <p:nvSpPr>
          <p:cNvPr id="3" name="Content Placeholder 2">
            <a:extLst>
              <a:ext uri="{FF2B5EF4-FFF2-40B4-BE49-F238E27FC236}">
                <a16:creationId xmlns:a16="http://schemas.microsoft.com/office/drawing/2014/main" id="{4B09E2CB-A21B-4E3C-9C73-985D88865EA9}"/>
              </a:ext>
            </a:extLst>
          </p:cNvPr>
          <p:cNvSpPr>
            <a:spLocks noGrp="1"/>
          </p:cNvSpPr>
          <p:nvPr>
            <p:ph idx="1"/>
          </p:nvPr>
        </p:nvSpPr>
        <p:spPr/>
        <p:txBody>
          <a:bodyPr/>
          <a:lstStyle/>
          <a:p>
            <a:pPr marL="914400" indent="-914400">
              <a:buFont typeface="+mj-lt"/>
              <a:buAutoNum type="arabicPeriod"/>
            </a:pPr>
            <a:r>
              <a:rPr lang="en-US" altLang="en-US" sz="4800" dirty="0">
                <a:solidFill>
                  <a:schemeClr val="accent1">
                    <a:lumMod val="20000"/>
                    <a:lumOff val="80000"/>
                  </a:schemeClr>
                </a:solidFill>
              </a:rPr>
              <a:t>Basic Science and Pathophysiology</a:t>
            </a:r>
          </a:p>
          <a:p>
            <a:pPr marL="914400" indent="-914400">
              <a:buFont typeface="+mj-lt"/>
              <a:buAutoNum type="arabicPeriod"/>
            </a:pPr>
            <a:r>
              <a:rPr lang="en-US" altLang="en-US" sz="4800" dirty="0">
                <a:solidFill>
                  <a:schemeClr val="accent1">
                    <a:lumMod val="20000"/>
                    <a:lumOff val="80000"/>
                  </a:schemeClr>
                </a:solidFill>
              </a:rPr>
              <a:t>Epidemiology and Risk Assessment</a:t>
            </a:r>
          </a:p>
          <a:p>
            <a:pPr marL="914400" indent="-914400">
              <a:buFont typeface="+mj-lt"/>
              <a:buAutoNum type="arabicPeriod"/>
            </a:pPr>
            <a:r>
              <a:rPr lang="en-US" altLang="en-US" sz="4800" dirty="0">
                <a:solidFill>
                  <a:schemeClr val="accent1">
                    <a:lumMod val="20000"/>
                    <a:lumOff val="80000"/>
                  </a:schemeClr>
                </a:solidFill>
              </a:rPr>
              <a:t>Diagnosis</a:t>
            </a:r>
          </a:p>
          <a:p>
            <a:pPr marL="914400" indent="-914400">
              <a:buFont typeface="+mj-lt"/>
              <a:buAutoNum type="arabicPeriod"/>
            </a:pPr>
            <a:r>
              <a:rPr lang="en-US" altLang="en-US" sz="4800" dirty="0"/>
              <a:t>Management and Treatment</a:t>
            </a:r>
          </a:p>
          <a:p>
            <a:endParaRPr lang="en-US" sz="4800" dirty="0"/>
          </a:p>
        </p:txBody>
      </p:sp>
    </p:spTree>
    <p:extLst>
      <p:ext uri="{BB962C8B-B14F-4D97-AF65-F5344CB8AC3E}">
        <p14:creationId xmlns:p14="http://schemas.microsoft.com/office/powerpoint/2010/main" val="199801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B306CC-D53E-43C6-BD74-83DFDB0E9AE5}"/>
              </a:ext>
            </a:extLst>
          </p:cNvPr>
          <p:cNvSpPr/>
          <p:nvPr/>
        </p:nvSpPr>
        <p:spPr>
          <a:xfrm>
            <a:off x="1968501" y="1139826"/>
            <a:ext cx="7883525" cy="421005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2">
            <a:extLst>
              <a:ext uri="{FF2B5EF4-FFF2-40B4-BE49-F238E27FC236}">
                <a16:creationId xmlns:a16="http://schemas.microsoft.com/office/drawing/2014/main" id="{093D6535-8EAF-480C-B631-C5A7B2EE29C0}"/>
              </a:ext>
            </a:extLst>
          </p:cNvPr>
          <p:cNvSpPr>
            <a:spLocks noGrp="1" noChangeArrowheads="1"/>
          </p:cNvSpPr>
          <p:nvPr>
            <p:ph type="title"/>
          </p:nvPr>
        </p:nvSpPr>
        <p:spPr>
          <a:xfrm>
            <a:off x="3126469" y="158751"/>
            <a:ext cx="6342288" cy="666750"/>
          </a:xfrm>
          <a:extLst>
            <a:ext uri="{91240B29-F687-4F45-9708-019B960494DF}">
              <a14:hiddenLine xmlns:a14="http://schemas.microsoft.com/office/drawing/2010/main" w="12700">
                <a:solidFill>
                  <a:schemeClr val="tx1"/>
                </a:solidFill>
                <a:miter lim="800000"/>
                <a:headEnd/>
                <a:tailEnd/>
              </a14:hiddenLine>
            </a:ext>
          </a:extLst>
        </p:spPr>
        <p:txBody>
          <a:bodyPr vert="horz" wrap="square" lIns="90488" tIns="44450" rIns="90488" bIns="44450" numCol="1" anchor="b" anchorCtr="0" compatLnSpc="1">
            <a:prstTxWarp prst="textNoShape">
              <a:avLst/>
            </a:prstTxWarp>
            <a:normAutofit/>
          </a:bodyPr>
          <a:lstStyle/>
          <a:p>
            <a:pPr>
              <a:defRPr/>
            </a:pPr>
            <a:r>
              <a:rPr lang="en-US" sz="3200" dirty="0">
                <a:solidFill>
                  <a:srgbClr val="C00000"/>
                </a:solidFill>
              </a:rPr>
              <a:t>Survival Rates for Wilms Tumor</a:t>
            </a:r>
          </a:p>
        </p:txBody>
      </p:sp>
      <p:graphicFrame>
        <p:nvGraphicFramePr>
          <p:cNvPr id="19" name="Object 3">
            <a:extLst>
              <a:ext uri="{FF2B5EF4-FFF2-40B4-BE49-F238E27FC236}">
                <a16:creationId xmlns:a16="http://schemas.microsoft.com/office/drawing/2014/main" id="{12FFCE09-D7E3-4B6C-B391-5AF5595DEB6C}"/>
              </a:ext>
            </a:extLst>
          </p:cNvPr>
          <p:cNvGraphicFramePr>
            <a:graphicFrameLocks noChangeAspect="1"/>
          </p:cNvGraphicFramePr>
          <p:nvPr/>
        </p:nvGraphicFramePr>
        <p:xfrm>
          <a:off x="2782888" y="1001713"/>
          <a:ext cx="6521450" cy="434816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Box 9">
            <a:extLst>
              <a:ext uri="{FF2B5EF4-FFF2-40B4-BE49-F238E27FC236}">
                <a16:creationId xmlns:a16="http://schemas.microsoft.com/office/drawing/2014/main" id="{A603259D-823D-4EC2-8B7B-AEEF0F35D5DC}"/>
              </a:ext>
            </a:extLst>
          </p:cNvPr>
          <p:cNvSpPr txBox="1">
            <a:spLocks noChangeArrowheads="1"/>
          </p:cNvSpPr>
          <p:nvPr/>
        </p:nvSpPr>
        <p:spPr bwMode="auto">
          <a:xfrm rot="16200000">
            <a:off x="1673226" y="2863851"/>
            <a:ext cx="1905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b="1" dirty="0"/>
              <a:t>Survival %</a:t>
            </a:r>
          </a:p>
          <a:p>
            <a:pPr algn="ctr" eaLnBrk="1" hangingPunct="1"/>
            <a:r>
              <a:rPr lang="en-US" altLang="en-US" sz="2000" b="1" dirty="0"/>
              <a:t>(approximate)</a:t>
            </a:r>
            <a:endParaRPr lang="en-US" altLang="en-US" sz="4400" dirty="0"/>
          </a:p>
        </p:txBody>
      </p:sp>
      <p:sp>
        <p:nvSpPr>
          <p:cNvPr id="16" name="Line 11">
            <a:extLst>
              <a:ext uri="{FF2B5EF4-FFF2-40B4-BE49-F238E27FC236}">
                <a16:creationId xmlns:a16="http://schemas.microsoft.com/office/drawing/2014/main" id="{C87D6C5A-55E2-4170-B415-FE4F07CD21D9}"/>
              </a:ext>
            </a:extLst>
          </p:cNvPr>
          <p:cNvSpPr>
            <a:spLocks noChangeShapeType="1"/>
          </p:cNvSpPr>
          <p:nvPr/>
        </p:nvSpPr>
        <p:spPr bwMode="auto">
          <a:xfrm flipV="1">
            <a:off x="6297613" y="1273175"/>
            <a:ext cx="0" cy="3429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13">
            <a:extLst>
              <a:ext uri="{FF2B5EF4-FFF2-40B4-BE49-F238E27FC236}">
                <a16:creationId xmlns:a16="http://schemas.microsoft.com/office/drawing/2014/main" id="{0E1EBE20-3D31-41DE-AAB1-BB726E67E704}"/>
              </a:ext>
            </a:extLst>
          </p:cNvPr>
          <p:cNvSpPr txBox="1">
            <a:spLocks noChangeArrowheads="1"/>
          </p:cNvSpPr>
          <p:nvPr/>
        </p:nvSpPr>
        <p:spPr bwMode="auto">
          <a:xfrm>
            <a:off x="6461579" y="2987675"/>
            <a:ext cx="22781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dirty="0"/>
              <a:t>NWTS/COG/SIOP</a:t>
            </a:r>
          </a:p>
        </p:txBody>
      </p:sp>
      <p:cxnSp>
        <p:nvCxnSpPr>
          <p:cNvPr id="18" name="Straight Arrow Connector 2">
            <a:extLst>
              <a:ext uri="{FF2B5EF4-FFF2-40B4-BE49-F238E27FC236}">
                <a16:creationId xmlns:a16="http://schemas.microsoft.com/office/drawing/2014/main" id="{98E7F3D6-FF78-47CA-94C8-90997E02B719}"/>
              </a:ext>
            </a:extLst>
          </p:cNvPr>
          <p:cNvCxnSpPr>
            <a:cxnSpLocks noChangeShapeType="1"/>
          </p:cNvCxnSpPr>
          <p:nvPr/>
        </p:nvCxnSpPr>
        <p:spPr bwMode="auto">
          <a:xfrm>
            <a:off x="6297614" y="3387725"/>
            <a:ext cx="2682875" cy="0"/>
          </a:xfrm>
          <a:prstGeom prst="straightConnector1">
            <a:avLst/>
          </a:prstGeom>
          <a:noFill/>
          <a:ln w="57150"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Box 1">
            <a:extLst>
              <a:ext uri="{FF2B5EF4-FFF2-40B4-BE49-F238E27FC236}">
                <a16:creationId xmlns:a16="http://schemas.microsoft.com/office/drawing/2014/main" id="{85F20D1D-0EFE-4BB0-AA94-7DBC3A8458CF}"/>
              </a:ext>
            </a:extLst>
          </p:cNvPr>
          <p:cNvSpPr txBox="1"/>
          <p:nvPr/>
        </p:nvSpPr>
        <p:spPr>
          <a:xfrm>
            <a:off x="2976564" y="6437351"/>
            <a:ext cx="5102551" cy="369332"/>
          </a:xfrm>
          <a:prstGeom prst="rect">
            <a:avLst/>
          </a:prstGeom>
          <a:noFill/>
        </p:spPr>
        <p:txBody>
          <a:bodyPr wrap="none" rtlCol="0">
            <a:spAutoFit/>
          </a:bodyPr>
          <a:lstStyle/>
          <a:p>
            <a:r>
              <a:rPr lang="en-US" dirty="0"/>
              <a:t>Slide adapted with permission of Jeff Dome MD, PhD</a:t>
            </a:r>
          </a:p>
        </p:txBody>
      </p:sp>
      <p:sp>
        <p:nvSpPr>
          <p:cNvPr id="3" name="TextBox 2">
            <a:extLst>
              <a:ext uri="{FF2B5EF4-FFF2-40B4-BE49-F238E27FC236}">
                <a16:creationId xmlns:a16="http://schemas.microsoft.com/office/drawing/2014/main" id="{6D96DA1A-6725-495B-A4C0-4CBFD66CA2F4}"/>
              </a:ext>
            </a:extLst>
          </p:cNvPr>
          <p:cNvSpPr txBox="1"/>
          <p:nvPr/>
        </p:nvSpPr>
        <p:spPr>
          <a:xfrm>
            <a:off x="9726429" y="5948736"/>
            <a:ext cx="2201868" cy="909263"/>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422D704-B528-43DE-A982-4BC3AD65A136}"/>
              </a:ext>
            </a:extLst>
          </p:cNvPr>
          <p:cNvSpPr txBox="1"/>
          <p:nvPr/>
        </p:nvSpPr>
        <p:spPr>
          <a:xfrm>
            <a:off x="952476" y="5502276"/>
            <a:ext cx="10287047" cy="461665"/>
          </a:xfrm>
          <a:prstGeom prst="rect">
            <a:avLst/>
          </a:prstGeom>
          <a:noFill/>
        </p:spPr>
        <p:txBody>
          <a:bodyPr wrap="none" rtlCol="0">
            <a:spAutoFit/>
          </a:bodyPr>
          <a:lstStyle/>
          <a:p>
            <a:r>
              <a:rPr lang="en-US" sz="2400" b="1" dirty="0">
                <a:solidFill>
                  <a:schemeClr val="bg1">
                    <a:lumMod val="50000"/>
                  </a:schemeClr>
                </a:solidFill>
              </a:rPr>
              <a:t>Impact of Multimodality therapy: surgery, chemotherapy and radiation therapy</a:t>
            </a:r>
          </a:p>
        </p:txBody>
      </p:sp>
    </p:spTree>
    <p:extLst>
      <p:ext uri="{BB962C8B-B14F-4D97-AF65-F5344CB8AC3E}">
        <p14:creationId xmlns:p14="http://schemas.microsoft.com/office/powerpoint/2010/main" val="2478963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2BA8-A8D7-4748-9AA7-0A89073A0ADE}"/>
              </a:ext>
            </a:extLst>
          </p:cNvPr>
          <p:cNvSpPr>
            <a:spLocks noGrp="1"/>
          </p:cNvSpPr>
          <p:nvPr>
            <p:ph type="title"/>
          </p:nvPr>
        </p:nvSpPr>
        <p:spPr>
          <a:xfrm>
            <a:off x="277091" y="34925"/>
            <a:ext cx="11610109" cy="1325563"/>
          </a:xfrm>
        </p:spPr>
        <p:txBody>
          <a:bodyPr/>
          <a:lstStyle/>
          <a:p>
            <a:pPr algn="ctr"/>
            <a:r>
              <a:rPr lang="en-US" dirty="0"/>
              <a:t>Treatment of Stage I – IV Favorable Histology WT</a:t>
            </a:r>
          </a:p>
        </p:txBody>
      </p:sp>
      <p:sp>
        <p:nvSpPr>
          <p:cNvPr id="3" name="Content Placeholder 2">
            <a:extLst>
              <a:ext uri="{FF2B5EF4-FFF2-40B4-BE49-F238E27FC236}">
                <a16:creationId xmlns:a16="http://schemas.microsoft.com/office/drawing/2014/main" id="{F8F52BB1-032A-4CD6-B177-DACCF990B109}"/>
              </a:ext>
            </a:extLst>
          </p:cNvPr>
          <p:cNvSpPr>
            <a:spLocks noGrp="1"/>
          </p:cNvSpPr>
          <p:nvPr>
            <p:ph idx="1"/>
          </p:nvPr>
        </p:nvSpPr>
        <p:spPr>
          <a:xfrm>
            <a:off x="304800" y="1360488"/>
            <a:ext cx="11582400" cy="4811712"/>
          </a:xfrm>
        </p:spPr>
        <p:txBody>
          <a:bodyPr/>
          <a:lstStyle/>
          <a:p>
            <a:r>
              <a:rPr lang="en-US" sz="2400" dirty="0"/>
              <a:t>This review will focus largely on standards of therapy according to NWTS/COG therapeutics studies, which advocate  an approach of upfront nephrectomy whenever feasible</a:t>
            </a:r>
          </a:p>
          <a:p>
            <a:r>
              <a:rPr lang="en-US" sz="2400" dirty="0"/>
              <a:t>Pros – immediate removal of bulk disease, establishment histologic diagnosis and appropriate therapy, full upfront tumor staging, use of tumor biology to  guide therapy</a:t>
            </a:r>
          </a:p>
          <a:p>
            <a:pPr lvl="1"/>
            <a:r>
              <a:rPr lang="en-US" dirty="0"/>
              <a:t>For patients where upfront nephrectomy is not possible (surgical assessment of risk, including factors of size of tumor &gt; 14 cm associated with intra-op rupture, invasion into contiguous organs, tumor thrombus in the IVC above the level of the hepatic veins, obvious pre-op rupture on imaging, respiratory compromise from burden of pulmonary disease) -  tissue diagnosis by biopsy is </a:t>
            </a:r>
            <a:r>
              <a:rPr lang="en-US" b="1" u="sng" dirty="0"/>
              <a:t>required</a:t>
            </a:r>
            <a:r>
              <a:rPr lang="en-US" dirty="0"/>
              <a:t>.</a:t>
            </a:r>
          </a:p>
          <a:p>
            <a:pPr lvl="1"/>
            <a:r>
              <a:rPr lang="en-US" dirty="0"/>
              <a:t>Fine needle aspirate is not recommended. Goals of biopsy are both accurate histologic diagnosis, and to obtain sufficient tissue for biologic studies used to guide therapy. Core and open biopsy have different pros and cons. </a:t>
            </a:r>
          </a:p>
          <a:p>
            <a:endParaRPr lang="en-US" sz="2400" dirty="0"/>
          </a:p>
          <a:p>
            <a:pPr lvl="1"/>
            <a:r>
              <a:rPr lang="en-US" sz="2000" dirty="0"/>
              <a:t>. </a:t>
            </a:r>
          </a:p>
        </p:txBody>
      </p:sp>
    </p:spTree>
    <p:extLst>
      <p:ext uri="{BB962C8B-B14F-4D97-AF65-F5344CB8AC3E}">
        <p14:creationId xmlns:p14="http://schemas.microsoft.com/office/powerpoint/2010/main" val="409118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2BA8-A8D7-4748-9AA7-0A89073A0ADE}"/>
              </a:ext>
            </a:extLst>
          </p:cNvPr>
          <p:cNvSpPr>
            <a:spLocks noGrp="1"/>
          </p:cNvSpPr>
          <p:nvPr>
            <p:ph type="title"/>
          </p:nvPr>
        </p:nvSpPr>
        <p:spPr>
          <a:xfrm>
            <a:off x="0" y="34925"/>
            <a:ext cx="11610109" cy="1325563"/>
          </a:xfrm>
        </p:spPr>
        <p:txBody>
          <a:bodyPr/>
          <a:lstStyle/>
          <a:p>
            <a:pPr algn="ctr"/>
            <a:r>
              <a:rPr lang="en-US" dirty="0"/>
              <a:t>Treatment of Stage I – IV Favorable Histology WT</a:t>
            </a:r>
          </a:p>
        </p:txBody>
      </p:sp>
      <p:sp>
        <p:nvSpPr>
          <p:cNvPr id="3" name="Content Placeholder 2">
            <a:extLst>
              <a:ext uri="{FF2B5EF4-FFF2-40B4-BE49-F238E27FC236}">
                <a16:creationId xmlns:a16="http://schemas.microsoft.com/office/drawing/2014/main" id="{F8F52BB1-032A-4CD6-B177-DACCF990B109}"/>
              </a:ext>
            </a:extLst>
          </p:cNvPr>
          <p:cNvSpPr>
            <a:spLocks noGrp="1"/>
          </p:cNvSpPr>
          <p:nvPr>
            <p:ph idx="1"/>
          </p:nvPr>
        </p:nvSpPr>
        <p:spPr>
          <a:xfrm>
            <a:off x="290945" y="1360488"/>
            <a:ext cx="11610109" cy="4895939"/>
          </a:xfrm>
        </p:spPr>
        <p:txBody>
          <a:bodyPr/>
          <a:lstStyle/>
          <a:p>
            <a:r>
              <a:rPr lang="en-US" sz="2400" dirty="0"/>
              <a:t>SIOP strongly advocates pre-nephrectomy chemotherapy for children with renal tumors, most often without tissue diagnosis prior to starting therapy</a:t>
            </a:r>
          </a:p>
          <a:p>
            <a:pPr lvl="1"/>
            <a:r>
              <a:rPr lang="en-US" dirty="0"/>
              <a:t>Based on premise that vast majority of pediatric renal tumors are WT.</a:t>
            </a:r>
          </a:p>
          <a:p>
            <a:pPr lvl="1"/>
            <a:r>
              <a:rPr lang="en-US" dirty="0"/>
              <a:t>Advocate  therapy for all localized tumors two drug chemotherapy (VA), with 3 drug therapy for metastatic disease (VAD)</a:t>
            </a:r>
          </a:p>
          <a:p>
            <a:pPr lvl="1"/>
            <a:r>
              <a:rPr lang="en-US" dirty="0"/>
              <a:t>Advantage – SIOP advocate lower incidence of surgical complications, less rupture, possible role of down staging, ability to base therapy off response to chemotherapy with post-chemotherapy histology risk stratification system. Advocate no biopsy due to  risk of tumor spread through biopsy. </a:t>
            </a:r>
          </a:p>
          <a:p>
            <a:pPr lvl="1"/>
            <a:r>
              <a:rPr lang="en-US" dirty="0"/>
              <a:t>Upfront nephrectomy recommended for children &gt; 1 year of age, children &gt; 10 years</a:t>
            </a:r>
            <a:r>
              <a:rPr lang="en-US" sz="2000" dirty="0"/>
              <a:t>.</a:t>
            </a:r>
          </a:p>
          <a:p>
            <a:r>
              <a:rPr lang="en-US" sz="2400" dirty="0"/>
              <a:t>Both approaches have achieved excellent outcomes in all stages of FHWT.  </a:t>
            </a:r>
          </a:p>
          <a:p>
            <a:r>
              <a:rPr lang="en-US" sz="2400" dirty="0"/>
              <a:t>Overarching principles of continued therapeutic trials in WT are to maintain or improve survival while minimizing acute and late toxicities</a:t>
            </a:r>
          </a:p>
        </p:txBody>
      </p:sp>
    </p:spTree>
    <p:extLst>
      <p:ext uri="{BB962C8B-B14F-4D97-AF65-F5344CB8AC3E}">
        <p14:creationId xmlns:p14="http://schemas.microsoft.com/office/powerpoint/2010/main" val="267940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428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5CD97138-842B-412B-B808-4883B345CBBB}"/>
              </a:ext>
            </a:extLst>
          </p:cNvPr>
          <p:cNvSpPr>
            <a:spLocks noGrp="1"/>
          </p:cNvSpPr>
          <p:nvPr>
            <p:ph type="title"/>
          </p:nvPr>
        </p:nvSpPr>
        <p:spPr/>
        <p:txBody>
          <a:bodyPr/>
          <a:lstStyle/>
          <a:p>
            <a:pPr algn="ctr" eaLnBrk="1" hangingPunct="1"/>
            <a:r>
              <a:rPr lang="en-US" altLang="en-US" sz="3733" dirty="0"/>
              <a:t>Standards of Care –Therapy</a:t>
            </a:r>
            <a:br>
              <a:rPr lang="en-US" altLang="en-US" sz="3733" dirty="0"/>
            </a:br>
            <a:r>
              <a:rPr lang="en-US" altLang="en-US" sz="3733" dirty="0"/>
              <a:t>Very Low Risk FHWT</a:t>
            </a:r>
          </a:p>
        </p:txBody>
      </p:sp>
      <p:sp>
        <p:nvSpPr>
          <p:cNvPr id="3" name="Content Placeholder 2">
            <a:extLst>
              <a:ext uri="{FF2B5EF4-FFF2-40B4-BE49-F238E27FC236}">
                <a16:creationId xmlns:a16="http://schemas.microsoft.com/office/drawing/2014/main" id="{CAD4D60C-CD87-45DB-99D7-97A2E0AD6389}"/>
              </a:ext>
            </a:extLst>
          </p:cNvPr>
          <p:cNvSpPr>
            <a:spLocks noGrp="1"/>
          </p:cNvSpPr>
          <p:nvPr>
            <p:ph idx="1"/>
          </p:nvPr>
        </p:nvSpPr>
        <p:spPr>
          <a:xfrm>
            <a:off x="520700" y="1690688"/>
            <a:ext cx="11061700" cy="4698999"/>
          </a:xfrm>
          <a:noFill/>
          <a:ln>
            <a:noFill/>
          </a:ln>
        </p:spPr>
        <p:txBody>
          <a:bodyPr/>
          <a:lstStyle/>
          <a:p>
            <a:pPr marL="457189" lvl="1" indent="-457189">
              <a:buFont typeface="Arial" charset="0"/>
              <a:buChar char="•"/>
              <a:defRPr/>
            </a:pPr>
            <a:r>
              <a:rPr lang="en-US" dirty="0"/>
              <a:t>Criteria for enrollment on Very Low Risk Arm of COG AREN0532</a:t>
            </a:r>
          </a:p>
          <a:p>
            <a:pPr marL="457189" lvl="1" indent="-457189">
              <a:buFont typeface="Arial" charset="0"/>
              <a:buChar char="•"/>
              <a:defRPr/>
            </a:pPr>
            <a:endParaRPr lang="en-US" dirty="0"/>
          </a:p>
          <a:p>
            <a:pPr marL="990575" lvl="2" indent="-457189">
              <a:buFont typeface="Arial" charset="0"/>
              <a:buChar char="•"/>
              <a:defRPr/>
            </a:pPr>
            <a:r>
              <a:rPr lang="en-US" sz="2400" dirty="0"/>
              <a:t>Stage I, FHWT</a:t>
            </a:r>
          </a:p>
          <a:p>
            <a:pPr marL="990575" lvl="2" indent="-457189">
              <a:buFont typeface="Arial" charset="0"/>
              <a:buChar char="•"/>
              <a:defRPr/>
            </a:pPr>
            <a:r>
              <a:rPr lang="en-US" sz="2400" dirty="0"/>
              <a:t>Confirmed negative lymph node sampling</a:t>
            </a:r>
          </a:p>
          <a:p>
            <a:pPr marL="990575" lvl="2" indent="-457189">
              <a:buFont typeface="Arial" charset="0"/>
              <a:buChar char="•"/>
              <a:defRPr/>
            </a:pPr>
            <a:r>
              <a:rPr lang="en-US" sz="2400" dirty="0"/>
              <a:t>Tumor weight &lt; 550gms</a:t>
            </a:r>
          </a:p>
          <a:p>
            <a:pPr marL="990575" lvl="2" indent="-457189">
              <a:buFont typeface="Arial" charset="0"/>
              <a:buChar char="•"/>
              <a:defRPr/>
            </a:pPr>
            <a:r>
              <a:rPr lang="en-US" sz="2400" dirty="0"/>
              <a:t>Patient age &lt; 2 years</a:t>
            </a:r>
          </a:p>
          <a:p>
            <a:pPr marL="990575" lvl="2" indent="-457189">
              <a:buFont typeface="Arial" charset="0"/>
              <a:buChar char="•"/>
              <a:defRPr/>
            </a:pPr>
            <a:r>
              <a:rPr lang="en-US" sz="2400" dirty="0"/>
              <a:t>Exclusions</a:t>
            </a:r>
          </a:p>
          <a:p>
            <a:pPr marL="1600160" lvl="3" indent="-457189">
              <a:buFont typeface="Arial" charset="0"/>
              <a:buChar char="–"/>
              <a:defRPr/>
            </a:pPr>
            <a:r>
              <a:rPr lang="en-US" sz="2400" dirty="0"/>
              <a:t>Known predisposition syndrome</a:t>
            </a:r>
          </a:p>
          <a:p>
            <a:pPr marL="1600160" lvl="3" indent="-457189">
              <a:buFont typeface="Arial" charset="0"/>
              <a:buChar char="–"/>
              <a:defRPr/>
            </a:pPr>
            <a:r>
              <a:rPr lang="en-US" sz="2400" dirty="0" err="1"/>
              <a:t>Multicentric</a:t>
            </a:r>
            <a:r>
              <a:rPr lang="en-US" sz="2400" dirty="0"/>
              <a:t> Tumor</a:t>
            </a:r>
          </a:p>
          <a:p>
            <a:pPr marL="1600160" lvl="3" indent="-457189">
              <a:buFont typeface="Arial" charset="0"/>
              <a:buChar char="–"/>
              <a:defRPr/>
            </a:pPr>
            <a:r>
              <a:rPr lang="en-US" sz="2400" dirty="0"/>
              <a:t>Contralateral nephrogenic rests</a:t>
            </a:r>
          </a:p>
          <a:p>
            <a:pPr eaLnBrk="1" hangingPunct="1">
              <a:buFont typeface="Arial" charset="0"/>
              <a:buChar char="•"/>
              <a:defRPr/>
            </a:pPr>
            <a:endParaRPr lang="en-US" dirty="0"/>
          </a:p>
        </p:txBody>
      </p:sp>
      <p:pic>
        <p:nvPicPr>
          <p:cNvPr id="4" name="Picture 3">
            <a:extLst>
              <a:ext uri="{FF2B5EF4-FFF2-40B4-BE49-F238E27FC236}">
                <a16:creationId xmlns:a16="http://schemas.microsoft.com/office/drawing/2014/main" id="{DBB65A64-7331-48FC-8CD6-5D0EFC9AB26B}"/>
              </a:ext>
            </a:extLst>
          </p:cNvPr>
          <p:cNvPicPr>
            <a:picLocks noChangeAspect="1"/>
          </p:cNvPicPr>
          <p:nvPr/>
        </p:nvPicPr>
        <p:blipFill>
          <a:blip r:embed="rId2"/>
          <a:stretch>
            <a:fillRect/>
          </a:stretch>
        </p:blipFill>
        <p:spPr>
          <a:xfrm>
            <a:off x="7049052" y="2705100"/>
            <a:ext cx="566019" cy="635001"/>
          </a:xfrm>
          <a:prstGeom prst="rect">
            <a:avLst/>
          </a:prstGeom>
        </p:spPr>
      </p:pic>
      <p:sp>
        <p:nvSpPr>
          <p:cNvPr id="2" name="TextBox 1">
            <a:extLst>
              <a:ext uri="{FF2B5EF4-FFF2-40B4-BE49-F238E27FC236}">
                <a16:creationId xmlns:a16="http://schemas.microsoft.com/office/drawing/2014/main" id="{9AE55AB1-47BF-4719-BC51-6D5D930A05EE}"/>
              </a:ext>
            </a:extLst>
          </p:cNvPr>
          <p:cNvSpPr txBox="1"/>
          <p:nvPr/>
        </p:nvSpPr>
        <p:spPr>
          <a:xfrm>
            <a:off x="3238500" y="6492875"/>
            <a:ext cx="5724837" cy="369332"/>
          </a:xfrm>
          <a:prstGeom prst="rect">
            <a:avLst/>
          </a:prstGeom>
          <a:noFill/>
        </p:spPr>
        <p:txBody>
          <a:bodyPr wrap="none" rtlCol="0">
            <a:spAutoFit/>
          </a:bodyPr>
          <a:lstStyle/>
          <a:p>
            <a:r>
              <a:rPr lang="en-US">
                <a:hlinkClick r:id="rId3"/>
              </a:rPr>
              <a:t>http://meetinglibrary.asco.org/content/110480?media=vm</a:t>
            </a: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147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a:extLst>
              <a:ext uri="{FF2B5EF4-FFF2-40B4-BE49-F238E27FC236}">
                <a16:creationId xmlns:a16="http://schemas.microsoft.com/office/drawing/2014/main" id="{DB02E64B-F26B-41AF-A3A2-DAB4078882EA}"/>
              </a:ext>
            </a:extLst>
          </p:cNvPr>
          <p:cNvSpPr>
            <a:spLocks noGrp="1"/>
          </p:cNvSpPr>
          <p:nvPr>
            <p:ph type="title"/>
          </p:nvPr>
        </p:nvSpPr>
        <p:spPr>
          <a:xfrm>
            <a:off x="304800" y="-4744"/>
            <a:ext cx="11489933" cy="1181904"/>
          </a:xfrm>
        </p:spPr>
        <p:txBody>
          <a:bodyPr/>
          <a:lstStyle/>
          <a:p>
            <a:pPr algn="ctr" eaLnBrk="1" hangingPunct="1"/>
            <a:r>
              <a:rPr lang="en-CA" altLang="en-US" b="0" dirty="0"/>
              <a:t>Very Low Risk  - Outcomes</a:t>
            </a:r>
          </a:p>
        </p:txBody>
      </p:sp>
      <p:sp>
        <p:nvSpPr>
          <p:cNvPr id="24579" name="Content Placeholder 12">
            <a:extLst>
              <a:ext uri="{FF2B5EF4-FFF2-40B4-BE49-F238E27FC236}">
                <a16:creationId xmlns:a16="http://schemas.microsoft.com/office/drawing/2014/main" id="{B3F3F8B4-7029-4E13-86A6-4F17B8BB01D6}"/>
              </a:ext>
            </a:extLst>
          </p:cNvPr>
          <p:cNvSpPr>
            <a:spLocks noGrp="1"/>
          </p:cNvSpPr>
          <p:nvPr>
            <p:ph idx="1"/>
          </p:nvPr>
        </p:nvSpPr>
        <p:spPr>
          <a:xfrm>
            <a:off x="965200" y="1306130"/>
            <a:ext cx="9792235" cy="4245740"/>
          </a:xfrm>
        </p:spPr>
        <p:txBody>
          <a:bodyPr/>
          <a:lstStyle/>
          <a:p>
            <a:pPr>
              <a:lnSpc>
                <a:spcPts val="2000"/>
              </a:lnSpc>
            </a:pPr>
            <a:r>
              <a:rPr lang="en-US" sz="2400" dirty="0"/>
              <a:t>Strategy of </a:t>
            </a:r>
            <a:r>
              <a:rPr lang="en-US" sz="2400" i="1" dirty="0"/>
              <a:t>observation only </a:t>
            </a:r>
            <a:r>
              <a:rPr lang="en-US" sz="2400" dirty="0"/>
              <a:t>for this group was </a:t>
            </a:r>
            <a:r>
              <a:rPr lang="en-US" sz="2400" u="sng" dirty="0"/>
              <a:t>successful </a:t>
            </a:r>
          </a:p>
          <a:p>
            <a:pPr lvl="1">
              <a:lnSpc>
                <a:spcPts val="2500"/>
              </a:lnSpc>
            </a:pPr>
            <a:r>
              <a:rPr lang="en-US" b="1" dirty="0"/>
              <a:t>4 </a:t>
            </a:r>
            <a:r>
              <a:rPr lang="en-US" b="1" dirty="0" err="1"/>
              <a:t>yr</a:t>
            </a:r>
            <a:r>
              <a:rPr lang="en-US" b="1" dirty="0"/>
              <a:t> EFS 89.7%, OS 100%</a:t>
            </a:r>
          </a:p>
          <a:p>
            <a:pPr marL="0">
              <a:lnSpc>
                <a:spcPts val="2000"/>
              </a:lnSpc>
            </a:pPr>
            <a:endParaRPr lang="en-US" sz="2400" b="1" dirty="0"/>
          </a:p>
          <a:p>
            <a:pPr marL="0" eaLnBrk="1" hangingPunct="1">
              <a:lnSpc>
                <a:spcPts val="2000"/>
              </a:lnSpc>
            </a:pPr>
            <a:r>
              <a:rPr lang="en-CA" altLang="en-US" sz="2400" dirty="0"/>
              <a:t>Strong association with risk of relapse with LOH/LOI of 11p15</a:t>
            </a:r>
          </a:p>
          <a:p>
            <a:pPr eaLnBrk="1" hangingPunct="1">
              <a:lnSpc>
                <a:spcPts val="0"/>
              </a:lnSpc>
            </a:pPr>
            <a:endParaRPr lang="en-CA" altLang="en-US" sz="2400" dirty="0"/>
          </a:p>
          <a:p>
            <a:pPr marL="640080" lvl="1">
              <a:lnSpc>
                <a:spcPts val="2500"/>
              </a:lnSpc>
            </a:pPr>
            <a:r>
              <a:rPr lang="en-CA" altLang="en-US" dirty="0"/>
              <a:t>20% with </a:t>
            </a:r>
            <a:r>
              <a:rPr lang="en-CA" altLang="en-US" b="1" dirty="0"/>
              <a:t>LOH of 11p15 </a:t>
            </a:r>
            <a:r>
              <a:rPr lang="en-CA" altLang="en-US" dirty="0"/>
              <a:t>had relapse</a:t>
            </a:r>
          </a:p>
          <a:p>
            <a:pPr marL="640080" lvl="1">
              <a:lnSpc>
                <a:spcPts val="2500"/>
              </a:lnSpc>
            </a:pPr>
            <a:r>
              <a:rPr lang="en-CA" altLang="en-US" dirty="0"/>
              <a:t>25% of </a:t>
            </a:r>
            <a:r>
              <a:rPr lang="en-CA" altLang="en-US" b="1" dirty="0"/>
              <a:t>LOI of 11p15 </a:t>
            </a:r>
            <a:r>
              <a:rPr lang="en-CA" altLang="en-US" dirty="0"/>
              <a:t>had relapse</a:t>
            </a:r>
          </a:p>
          <a:p>
            <a:pPr lvl="1">
              <a:lnSpc>
                <a:spcPts val="2000"/>
              </a:lnSpc>
            </a:pPr>
            <a:endParaRPr lang="en-CA" altLang="en-US" dirty="0"/>
          </a:p>
          <a:p>
            <a:pPr marL="0" indent="0" eaLnBrk="1" hangingPunct="1">
              <a:lnSpc>
                <a:spcPts val="2000"/>
              </a:lnSpc>
              <a:buNone/>
            </a:pPr>
            <a:r>
              <a:rPr lang="en-CA" altLang="en-US" sz="2400" dirty="0"/>
              <a:t>No association of relapse with </a:t>
            </a:r>
          </a:p>
          <a:p>
            <a:pPr marL="0" indent="0" eaLnBrk="1" hangingPunct="1">
              <a:lnSpc>
                <a:spcPts val="0"/>
              </a:lnSpc>
              <a:buNone/>
            </a:pPr>
            <a:endParaRPr lang="en-CA" altLang="en-US" sz="2400" dirty="0"/>
          </a:p>
          <a:p>
            <a:pPr lvl="1" eaLnBrk="1" hangingPunct="1">
              <a:lnSpc>
                <a:spcPts val="2500"/>
              </a:lnSpc>
              <a:spcBef>
                <a:spcPts val="0"/>
              </a:spcBef>
            </a:pPr>
            <a:r>
              <a:rPr lang="en-CA" altLang="en-US" dirty="0"/>
              <a:t>LOH 1p (n=3), 16q (n=7), 1q gain (n=5), WT1 mutation (n= 12), histologic subtype or presence of nephrogenic rests</a:t>
            </a:r>
          </a:p>
          <a:p>
            <a:pPr eaLnBrk="1" hangingPunct="1"/>
            <a:endParaRPr lang="en-CA" altLang="en-US" sz="3200" dirty="0"/>
          </a:p>
        </p:txBody>
      </p:sp>
      <p:sp>
        <p:nvSpPr>
          <p:cNvPr id="2" name="TextBox 1">
            <a:extLst>
              <a:ext uri="{FF2B5EF4-FFF2-40B4-BE49-F238E27FC236}">
                <a16:creationId xmlns:a16="http://schemas.microsoft.com/office/drawing/2014/main" id="{B901A133-81FD-4272-8388-3E84D3466C8B}"/>
              </a:ext>
            </a:extLst>
          </p:cNvPr>
          <p:cNvSpPr txBox="1"/>
          <p:nvPr/>
        </p:nvSpPr>
        <p:spPr>
          <a:xfrm>
            <a:off x="1320800" y="5680840"/>
            <a:ext cx="8623300" cy="1200329"/>
          </a:xfrm>
          <a:prstGeom prst="rect">
            <a:avLst/>
          </a:prstGeom>
          <a:noFill/>
        </p:spPr>
        <p:txBody>
          <a:bodyPr wrap="square" rtlCol="0">
            <a:spAutoFit/>
          </a:bodyPr>
          <a:lstStyle/>
          <a:p>
            <a:pPr lvl="1">
              <a:buFont typeface="Arial" charset="0"/>
              <a:buChar char="–"/>
              <a:defRPr/>
            </a:pPr>
            <a:r>
              <a:rPr lang="en-US" sz="1800" b="1" dirty="0">
                <a:solidFill>
                  <a:schemeClr val="tx2">
                    <a:lumMod val="75000"/>
                  </a:schemeClr>
                </a:solidFill>
              </a:rPr>
              <a:t>Clinical Outcome and Biological Predictors of Relapse After  Nephrectomy Only for Very Low-risk Wilms Tumor: A Report From Children's Oncology Group AREN0532.</a:t>
            </a:r>
            <a:r>
              <a:rPr lang="en-US" sz="1800" dirty="0">
                <a:solidFill>
                  <a:schemeClr val="tx2">
                    <a:lumMod val="75000"/>
                  </a:schemeClr>
                </a:solidFill>
              </a:rPr>
              <a:t> </a:t>
            </a:r>
            <a:r>
              <a:rPr lang="en-US" sz="1800" dirty="0"/>
              <a:t>Fernandez CV, Perlman </a:t>
            </a:r>
            <a:r>
              <a:rPr lang="en-US" sz="1800" dirty="0" err="1"/>
              <a:t>EJ,</a:t>
            </a:r>
            <a:r>
              <a:rPr lang="en-US" sz="1800" i="1" dirty="0" err="1"/>
              <a:t>et</a:t>
            </a:r>
            <a:r>
              <a:rPr lang="en-US" sz="1800" i="1" dirty="0"/>
              <a:t> al</a:t>
            </a:r>
            <a:r>
              <a:rPr lang="en-US" sz="1800" dirty="0"/>
              <a:t>.  </a:t>
            </a:r>
            <a:r>
              <a:rPr lang="en-US" sz="1800" i="1" dirty="0"/>
              <a:t>Ann Surg. </a:t>
            </a:r>
            <a:r>
              <a:rPr lang="en-US" sz="1800" dirty="0"/>
              <a:t>2017 Apr;265(4):835-840. </a:t>
            </a:r>
          </a:p>
          <a:p>
            <a:endParaRPr lang="en-US" dirty="0"/>
          </a:p>
        </p:txBody>
      </p:sp>
      <p:pic>
        <p:nvPicPr>
          <p:cNvPr id="5" name="Picture 4">
            <a:extLst>
              <a:ext uri="{FF2B5EF4-FFF2-40B4-BE49-F238E27FC236}">
                <a16:creationId xmlns:a16="http://schemas.microsoft.com/office/drawing/2014/main" id="{A30FCEC3-AEE5-4E8C-95D4-2388CA864B7A}"/>
              </a:ext>
            </a:extLst>
          </p:cNvPr>
          <p:cNvPicPr>
            <a:picLocks noChangeAspect="1"/>
          </p:cNvPicPr>
          <p:nvPr/>
        </p:nvPicPr>
        <p:blipFill>
          <a:blip r:embed="rId3"/>
          <a:stretch>
            <a:fillRect/>
          </a:stretch>
        </p:blipFill>
        <p:spPr>
          <a:xfrm>
            <a:off x="8507724" y="1177160"/>
            <a:ext cx="656748" cy="945076"/>
          </a:xfrm>
          <a:prstGeom prst="rect">
            <a:avLst/>
          </a:prstGeom>
        </p:spPr>
      </p:pic>
      <p:pic>
        <p:nvPicPr>
          <p:cNvPr id="6" name="Picture 5">
            <a:extLst>
              <a:ext uri="{FF2B5EF4-FFF2-40B4-BE49-F238E27FC236}">
                <a16:creationId xmlns:a16="http://schemas.microsoft.com/office/drawing/2014/main" id="{9A4A2241-CA39-4B3F-B2DE-5C6DBC52E7CE}"/>
              </a:ext>
            </a:extLst>
          </p:cNvPr>
          <p:cNvPicPr>
            <a:picLocks noChangeAspect="1"/>
          </p:cNvPicPr>
          <p:nvPr/>
        </p:nvPicPr>
        <p:blipFill>
          <a:blip r:embed="rId3"/>
          <a:stretch>
            <a:fillRect/>
          </a:stretch>
        </p:blipFill>
        <p:spPr>
          <a:xfrm>
            <a:off x="6323324" y="2956462"/>
            <a:ext cx="656748" cy="945076"/>
          </a:xfrm>
          <a:prstGeom prst="rect">
            <a:avLst/>
          </a:prstGeom>
        </p:spPr>
      </p:pic>
    </p:spTree>
    <p:extLst>
      <p:ext uri="{BB962C8B-B14F-4D97-AF65-F5344CB8AC3E}">
        <p14:creationId xmlns:p14="http://schemas.microsoft.com/office/powerpoint/2010/main" val="41288747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4">
            <a:extLst>
              <a:ext uri="{FF2B5EF4-FFF2-40B4-BE49-F238E27FC236}">
                <a16:creationId xmlns:a16="http://schemas.microsoft.com/office/drawing/2014/main" id="{DB02E64B-F26B-41AF-A3A2-DAB4078882EA}"/>
              </a:ext>
            </a:extLst>
          </p:cNvPr>
          <p:cNvSpPr>
            <a:spLocks noGrp="1"/>
          </p:cNvSpPr>
          <p:nvPr>
            <p:ph type="title"/>
          </p:nvPr>
        </p:nvSpPr>
        <p:spPr>
          <a:xfrm>
            <a:off x="304800" y="-4744"/>
            <a:ext cx="11489933" cy="919144"/>
          </a:xfrm>
        </p:spPr>
        <p:txBody>
          <a:bodyPr/>
          <a:lstStyle/>
          <a:p>
            <a:pPr algn="ctr" eaLnBrk="1" hangingPunct="1"/>
            <a:r>
              <a:rPr lang="en-CA" altLang="en-US" b="0" dirty="0"/>
              <a:t>Very Low Risk  - Outcomes and Standard of Care</a:t>
            </a:r>
          </a:p>
        </p:txBody>
      </p:sp>
      <p:sp>
        <p:nvSpPr>
          <p:cNvPr id="24579" name="Content Placeholder 12">
            <a:extLst>
              <a:ext uri="{FF2B5EF4-FFF2-40B4-BE49-F238E27FC236}">
                <a16:creationId xmlns:a16="http://schemas.microsoft.com/office/drawing/2014/main" id="{B3F3F8B4-7029-4E13-86A6-4F17B8BB01D6}"/>
              </a:ext>
            </a:extLst>
          </p:cNvPr>
          <p:cNvSpPr>
            <a:spLocks noGrp="1"/>
          </p:cNvSpPr>
          <p:nvPr>
            <p:ph idx="1"/>
          </p:nvPr>
        </p:nvSpPr>
        <p:spPr>
          <a:xfrm>
            <a:off x="520700" y="1041400"/>
            <a:ext cx="11582400" cy="5461000"/>
          </a:xfrm>
        </p:spPr>
        <p:txBody>
          <a:bodyPr/>
          <a:lstStyle/>
          <a:p>
            <a:pPr>
              <a:lnSpc>
                <a:spcPct val="100000"/>
              </a:lnSpc>
            </a:pPr>
            <a:r>
              <a:rPr lang="en-US" sz="2400" dirty="0"/>
              <a:t>Very short time to relapse - Median </a:t>
            </a:r>
            <a:r>
              <a:rPr lang="en-US" sz="2400" b="1" dirty="0"/>
              <a:t>4.2</a:t>
            </a:r>
            <a:r>
              <a:rPr lang="en-US" sz="2400" dirty="0"/>
              <a:t>– 43 </a:t>
            </a:r>
            <a:r>
              <a:rPr lang="en-US" sz="2400" dirty="0" err="1"/>
              <a:t>mo</a:t>
            </a:r>
            <a:r>
              <a:rPr lang="en-US" sz="2400" dirty="0"/>
              <a:t>)</a:t>
            </a:r>
          </a:p>
          <a:p>
            <a:pPr marL="0">
              <a:lnSpc>
                <a:spcPct val="100000"/>
              </a:lnSpc>
            </a:pPr>
            <a:r>
              <a:rPr lang="en-US" altLang="en-US" sz="2400" dirty="0">
                <a:cs typeface="Arial" panose="020B0604020202020204" pitchFamily="34" charset="0"/>
              </a:rPr>
              <a:t>Salvage therapy with DD4A and XRT were sh</a:t>
            </a:r>
            <a:r>
              <a:rPr lang="en-US" sz="2400" b="1" dirty="0"/>
              <a:t>mo </a:t>
            </a:r>
            <a:r>
              <a:rPr lang="en-US" sz="2400" dirty="0"/>
              <a:t>(2.2 </a:t>
            </a:r>
            <a:r>
              <a:rPr lang="en-US" altLang="en-US" sz="2400" dirty="0">
                <a:cs typeface="Arial" panose="020B0604020202020204" pitchFamily="34" charset="0"/>
              </a:rPr>
              <a:t>own to be effective, but do involve intensification of therapy over EE4A</a:t>
            </a:r>
          </a:p>
          <a:p>
            <a:pPr marL="457200" lvl="1">
              <a:lnSpc>
                <a:spcPct val="100000"/>
              </a:lnSpc>
            </a:pPr>
            <a:r>
              <a:rPr lang="en-US" altLang="en-US" sz="2400" dirty="0">
                <a:cs typeface="Arial" panose="020B0604020202020204" pitchFamily="34" charset="0"/>
              </a:rPr>
              <a:t>Future directions include refinement and expansion of observation only cohort</a:t>
            </a:r>
          </a:p>
          <a:p>
            <a:pPr marL="914400" lvl="2">
              <a:lnSpc>
                <a:spcPct val="100000"/>
              </a:lnSpc>
            </a:pPr>
            <a:r>
              <a:rPr lang="en-US" altLang="en-US" sz="2400" dirty="0">
                <a:cs typeface="Arial" panose="020B0604020202020204" pitchFamily="34" charset="0"/>
              </a:rPr>
              <a:t>Exclusion of patients with unfavorable biology</a:t>
            </a:r>
          </a:p>
          <a:p>
            <a:pPr marL="1371600" lvl="3">
              <a:lnSpc>
                <a:spcPct val="100000"/>
              </a:lnSpc>
            </a:pPr>
            <a:r>
              <a:rPr lang="en-US" altLang="en-US" sz="2400" dirty="0">
                <a:cs typeface="Arial" panose="020B0604020202020204" pitchFamily="34" charset="0"/>
              </a:rPr>
              <a:t>LOH and LOI of 11p15, LOH of 1p, 16q, 1q gain</a:t>
            </a:r>
          </a:p>
          <a:p>
            <a:pPr marL="914400" lvl="2">
              <a:lnSpc>
                <a:spcPct val="100000"/>
              </a:lnSpc>
            </a:pPr>
            <a:r>
              <a:rPr lang="en-US" altLang="en-US" sz="2400" dirty="0">
                <a:cs typeface="Arial" panose="020B0604020202020204" pitchFamily="34" charset="0"/>
              </a:rPr>
              <a:t>Elimination of weight criteria, Expansion to age 4</a:t>
            </a:r>
          </a:p>
          <a:p>
            <a:pPr marL="0" indent="0">
              <a:lnSpc>
                <a:spcPct val="100000"/>
              </a:lnSpc>
              <a:buNone/>
            </a:pPr>
            <a:endParaRPr lang="en-US" altLang="en-US" sz="2400" dirty="0">
              <a:cs typeface="Arial" panose="020B0604020202020204" pitchFamily="34" charset="0"/>
            </a:endParaRPr>
          </a:p>
          <a:p>
            <a:pPr marL="457189" lvl="1" indent="-457189">
              <a:buFont typeface="Arial" charset="0"/>
              <a:buChar char="•"/>
              <a:defRPr/>
            </a:pPr>
            <a:r>
              <a:rPr lang="en-US" altLang="en-US" sz="2400" b="1" i="1" dirty="0">
                <a:cs typeface="Arial" panose="020B0604020202020204" pitchFamily="34" charset="0"/>
              </a:rPr>
              <a:t>Conclusion:  </a:t>
            </a:r>
            <a:r>
              <a:rPr lang="en-US" dirty="0"/>
              <a:t>Based on results of COG AREN0532 study, for patients meeting criteria for Very Low Risk WT, Observation only after surgery is </a:t>
            </a:r>
            <a:r>
              <a:rPr lang="en-US" b="1" i="1" dirty="0"/>
              <a:t>recommended</a:t>
            </a:r>
          </a:p>
          <a:p>
            <a:pPr lvl="1" eaLnBrk="1" hangingPunct="1">
              <a:buFont typeface="Arial" charset="0"/>
              <a:buNone/>
              <a:defRPr/>
            </a:pPr>
            <a:endParaRPr lang="en-US" dirty="0"/>
          </a:p>
          <a:p>
            <a:pPr eaLnBrk="1" hangingPunct="1">
              <a:buFont typeface="Arial" charset="0"/>
              <a:buChar char="•"/>
              <a:defRPr/>
            </a:pPr>
            <a:r>
              <a:rPr lang="en-US" sz="2400" dirty="0"/>
              <a:t>EE4A, Vincristine/actinomycin remains a reasonable alternative</a:t>
            </a:r>
          </a:p>
          <a:p>
            <a:pPr marL="0">
              <a:lnSpc>
                <a:spcPct val="100000"/>
              </a:lnSpc>
            </a:pPr>
            <a:endParaRPr lang="en-US" altLang="en-US" sz="2400" dirty="0">
              <a:cs typeface="Arial" panose="020B0604020202020204" pitchFamily="34" charset="0"/>
            </a:endParaRPr>
          </a:p>
          <a:p>
            <a:pPr marL="914400" lvl="2">
              <a:lnSpc>
                <a:spcPct val="100000"/>
              </a:lnSpc>
            </a:pPr>
            <a:endParaRPr lang="en-US" altLang="en-US" sz="1600" dirty="0">
              <a:cs typeface="Arial" panose="020B0604020202020204" pitchFamily="34" charset="0"/>
            </a:endParaRPr>
          </a:p>
          <a:p>
            <a:pPr marL="457200" lvl="1">
              <a:lnSpc>
                <a:spcPct val="100000"/>
              </a:lnSpc>
            </a:pPr>
            <a:endParaRPr lang="en-US" altLang="en-US" sz="2000" dirty="0">
              <a:cs typeface="Arial" panose="020B0604020202020204" pitchFamily="34" charset="0"/>
            </a:endParaRPr>
          </a:p>
          <a:p>
            <a:pPr marL="0">
              <a:lnSpc>
                <a:spcPts val="2000"/>
              </a:lnSpc>
            </a:pPr>
            <a:endParaRPr lang="en-US" sz="2400" dirty="0"/>
          </a:p>
          <a:p>
            <a:pPr eaLnBrk="1" hangingPunct="1"/>
            <a:endParaRPr lang="en-CA" altLang="en-US" sz="3200" dirty="0"/>
          </a:p>
        </p:txBody>
      </p:sp>
      <p:pic>
        <p:nvPicPr>
          <p:cNvPr id="4" name="Picture 3">
            <a:extLst>
              <a:ext uri="{FF2B5EF4-FFF2-40B4-BE49-F238E27FC236}">
                <a16:creationId xmlns:a16="http://schemas.microsoft.com/office/drawing/2014/main" id="{FCF67388-E0A2-41AC-B81F-6B6B9C0BE8AB}"/>
              </a:ext>
            </a:extLst>
          </p:cNvPr>
          <p:cNvPicPr>
            <a:picLocks noChangeAspect="1"/>
          </p:cNvPicPr>
          <p:nvPr/>
        </p:nvPicPr>
        <p:blipFill>
          <a:blip r:embed="rId3"/>
          <a:stretch>
            <a:fillRect/>
          </a:stretch>
        </p:blipFill>
        <p:spPr>
          <a:xfrm>
            <a:off x="11342926" y="578923"/>
            <a:ext cx="656748" cy="945076"/>
          </a:xfrm>
          <a:prstGeom prst="rect">
            <a:avLst/>
          </a:prstGeom>
        </p:spPr>
      </p:pic>
      <p:pic>
        <p:nvPicPr>
          <p:cNvPr id="5" name="Picture 4">
            <a:extLst>
              <a:ext uri="{FF2B5EF4-FFF2-40B4-BE49-F238E27FC236}">
                <a16:creationId xmlns:a16="http://schemas.microsoft.com/office/drawing/2014/main" id="{1635D056-FE61-4FA7-AB65-788A0E32CE5A}"/>
              </a:ext>
            </a:extLst>
          </p:cNvPr>
          <p:cNvPicPr>
            <a:picLocks noChangeAspect="1"/>
          </p:cNvPicPr>
          <p:nvPr/>
        </p:nvPicPr>
        <p:blipFill>
          <a:blip r:embed="rId3"/>
          <a:stretch>
            <a:fillRect/>
          </a:stretch>
        </p:blipFill>
        <p:spPr>
          <a:xfrm>
            <a:off x="9555888" y="4990913"/>
            <a:ext cx="573783" cy="82568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744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3238A193-16E9-499F-AF0C-5E43622147C4}"/>
              </a:ext>
            </a:extLst>
          </p:cNvPr>
          <p:cNvSpPr>
            <a:spLocks noGrp="1"/>
          </p:cNvSpPr>
          <p:nvPr>
            <p:ph type="title"/>
          </p:nvPr>
        </p:nvSpPr>
        <p:spPr>
          <a:xfrm>
            <a:off x="247981" y="233558"/>
            <a:ext cx="11610109" cy="1325563"/>
          </a:xfrm>
        </p:spPr>
        <p:txBody>
          <a:bodyPr/>
          <a:lstStyle/>
          <a:p>
            <a:pPr algn="ctr" eaLnBrk="1" hangingPunct="1"/>
            <a:r>
              <a:rPr lang="en-US" altLang="en-US" sz="3600" b="0" dirty="0"/>
              <a:t>Standards of Care –Therapy Low Risk FHWT</a:t>
            </a:r>
          </a:p>
        </p:txBody>
      </p:sp>
      <p:sp>
        <p:nvSpPr>
          <p:cNvPr id="3" name="Content Placeholder 2">
            <a:extLst>
              <a:ext uri="{FF2B5EF4-FFF2-40B4-BE49-F238E27FC236}">
                <a16:creationId xmlns:a16="http://schemas.microsoft.com/office/drawing/2014/main" id="{4A706131-2D6C-4735-9B4A-7ABA48D8C4B9}"/>
              </a:ext>
            </a:extLst>
          </p:cNvPr>
          <p:cNvSpPr>
            <a:spLocks noGrp="1"/>
          </p:cNvSpPr>
          <p:nvPr>
            <p:ph idx="1"/>
          </p:nvPr>
        </p:nvSpPr>
        <p:spPr>
          <a:xfrm>
            <a:off x="636998" y="1559121"/>
            <a:ext cx="11470932" cy="4932697"/>
          </a:xfrm>
          <a:ln>
            <a:noFill/>
          </a:ln>
        </p:spPr>
        <p:txBody>
          <a:bodyPr/>
          <a:lstStyle/>
          <a:p>
            <a:pPr marL="457189" lvl="1" indent="-457189">
              <a:buFont typeface="Arial" charset="0"/>
              <a:buChar char="•"/>
              <a:defRPr/>
            </a:pPr>
            <a:r>
              <a:rPr lang="en-US" sz="2667" dirty="0"/>
              <a:t>Stage I and Stage II FHWT without LOH of 1p and 16q are classified as Low Risk</a:t>
            </a:r>
          </a:p>
          <a:p>
            <a:pPr marL="990575" lvl="2" indent="-457189">
              <a:buFont typeface="Arial" charset="0"/>
              <a:buChar char="•"/>
              <a:defRPr/>
            </a:pPr>
            <a:r>
              <a:rPr lang="en-US" sz="2667" dirty="0"/>
              <a:t>This patient group was not studied on COG therapeutic trials</a:t>
            </a:r>
          </a:p>
          <a:p>
            <a:pPr marL="990575" lvl="2" indent="-457189">
              <a:buFont typeface="Arial" charset="0"/>
              <a:buChar char="•"/>
              <a:defRPr/>
            </a:pPr>
            <a:endParaRPr lang="en-US" sz="2667" dirty="0"/>
          </a:p>
          <a:p>
            <a:pPr marL="457189" lvl="1" indent="-457189">
              <a:buFont typeface="Arial" charset="0"/>
              <a:buChar char="•"/>
              <a:defRPr/>
            </a:pPr>
            <a:r>
              <a:rPr lang="en-US" sz="2667" dirty="0"/>
              <a:t>NWTS data demonstrated a 4 yr EFS of 91.4 and OS of 98.4 for Stage I and II FHWT patients without combined LOH of 1p/16q</a:t>
            </a:r>
          </a:p>
          <a:p>
            <a:pPr marL="457189" lvl="1" indent="-457189">
              <a:buFont typeface="Arial" charset="0"/>
              <a:buChar char="•"/>
              <a:defRPr/>
            </a:pPr>
            <a:endParaRPr lang="en-US" sz="2667" dirty="0"/>
          </a:p>
          <a:p>
            <a:pPr eaLnBrk="1" hangingPunct="1">
              <a:buFont typeface="Arial" charset="0"/>
              <a:buChar char="•"/>
              <a:defRPr/>
            </a:pPr>
            <a:r>
              <a:rPr lang="en-US" sz="2667" dirty="0"/>
              <a:t>Standard of care is EE4A therapy, 19 weeks of </a:t>
            </a:r>
            <a:r>
              <a:rPr lang="en-US" sz="2667" dirty="0" err="1"/>
              <a:t>vincristine</a:t>
            </a:r>
            <a:r>
              <a:rPr lang="en-US" sz="2667" dirty="0"/>
              <a:t>/</a:t>
            </a:r>
            <a:r>
              <a:rPr lang="en-US" sz="2667" dirty="0" err="1"/>
              <a:t>actinomycin</a:t>
            </a:r>
            <a:r>
              <a:rPr lang="en-US" sz="2667" dirty="0"/>
              <a:t> therapy after upfront </a:t>
            </a:r>
            <a:r>
              <a:rPr lang="en-US" sz="2667" dirty="0" err="1"/>
              <a:t>nephrectomy</a:t>
            </a:r>
            <a:endParaRPr lang="en-US" sz="2667" dirty="0"/>
          </a:p>
          <a:p>
            <a:pPr eaLnBrk="1" hangingPunct="1">
              <a:buFont typeface="Arial" charset="0"/>
              <a:buChar char="•"/>
              <a:defRPr/>
            </a:pPr>
            <a:endParaRPr lang="en-US" sz="2667" dirty="0"/>
          </a:p>
          <a:p>
            <a:pPr eaLnBrk="1" hangingPunct="1">
              <a:buFont typeface="Arial" charset="0"/>
              <a:buChar char="•"/>
              <a:defRPr/>
            </a:pPr>
            <a:r>
              <a:rPr lang="en-US" dirty="0"/>
              <a:t>Impact of alteration of therapy for finding 1q gain in this group subject of future study</a:t>
            </a:r>
          </a:p>
        </p:txBody>
      </p:sp>
      <p:pic>
        <p:nvPicPr>
          <p:cNvPr id="2" name="Picture 1">
            <a:extLst>
              <a:ext uri="{FF2B5EF4-FFF2-40B4-BE49-F238E27FC236}">
                <a16:creationId xmlns:a16="http://schemas.microsoft.com/office/drawing/2014/main" id="{D8A65324-2DBA-41D8-9429-3C40B5A21AF5}"/>
              </a:ext>
            </a:extLst>
          </p:cNvPr>
          <p:cNvPicPr>
            <a:picLocks noChangeAspect="1"/>
          </p:cNvPicPr>
          <p:nvPr/>
        </p:nvPicPr>
        <p:blipFill>
          <a:blip r:embed="rId2"/>
          <a:stretch>
            <a:fillRect/>
          </a:stretch>
        </p:blipFill>
        <p:spPr>
          <a:xfrm>
            <a:off x="72084" y="4342116"/>
            <a:ext cx="564914" cy="81292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8983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a:extLst>
              <a:ext uri="{FF2B5EF4-FFF2-40B4-BE49-F238E27FC236}">
                <a16:creationId xmlns:a16="http://schemas.microsoft.com/office/drawing/2014/main" id="{87E05AC5-0C0D-4000-8EDA-FA3B5A38BEF9}"/>
              </a:ext>
            </a:extLst>
          </p:cNvPr>
          <p:cNvSpPr>
            <a:spLocks noGrp="1"/>
          </p:cNvSpPr>
          <p:nvPr>
            <p:ph type="title"/>
          </p:nvPr>
        </p:nvSpPr>
        <p:spPr>
          <a:xfrm>
            <a:off x="304800" y="1"/>
            <a:ext cx="11305309" cy="1054100"/>
          </a:xfrm>
        </p:spPr>
        <p:txBody>
          <a:bodyPr/>
          <a:lstStyle/>
          <a:p>
            <a:pPr algn="ctr" eaLnBrk="1" hangingPunct="1"/>
            <a:r>
              <a:rPr lang="en-US" altLang="en-US" sz="3600" b="0" dirty="0">
                <a:latin typeface="+mn-lt"/>
              </a:rPr>
              <a:t>Standards of Care –  Stage III FHWT</a:t>
            </a:r>
            <a:endParaRPr lang="en-CA" altLang="en-US" sz="3600" b="0" dirty="0">
              <a:latin typeface="+mn-lt"/>
            </a:endParaRPr>
          </a:p>
        </p:txBody>
      </p:sp>
      <p:sp>
        <p:nvSpPr>
          <p:cNvPr id="6" name="Content Placeholder 5">
            <a:extLst>
              <a:ext uri="{FF2B5EF4-FFF2-40B4-BE49-F238E27FC236}">
                <a16:creationId xmlns:a16="http://schemas.microsoft.com/office/drawing/2014/main" id="{EEBED875-7FE9-4462-B951-F375A726D327}"/>
              </a:ext>
            </a:extLst>
          </p:cNvPr>
          <p:cNvSpPr>
            <a:spLocks noGrp="1"/>
          </p:cNvSpPr>
          <p:nvPr>
            <p:ph idx="1"/>
          </p:nvPr>
        </p:nvSpPr>
        <p:spPr>
          <a:xfrm>
            <a:off x="581892" y="1308100"/>
            <a:ext cx="11305309" cy="5184775"/>
          </a:xfrm>
        </p:spPr>
        <p:txBody>
          <a:bodyPr rtlCol="0">
            <a:normAutofit fontScale="92500" lnSpcReduction="10000"/>
          </a:bodyPr>
          <a:lstStyle/>
          <a:p>
            <a:pPr fontAlgn="auto">
              <a:lnSpc>
                <a:spcPct val="120000"/>
              </a:lnSpc>
              <a:spcAft>
                <a:spcPts val="0"/>
              </a:spcAft>
              <a:defRPr/>
            </a:pPr>
            <a:r>
              <a:rPr lang="en-CA" sz="2667" dirty="0"/>
              <a:t>Stage III patients treated as Standard Risk on COG protocol AREN0532</a:t>
            </a:r>
          </a:p>
          <a:p>
            <a:pPr fontAlgn="auto">
              <a:lnSpc>
                <a:spcPct val="120000"/>
              </a:lnSpc>
              <a:spcAft>
                <a:spcPts val="0"/>
              </a:spcAft>
              <a:defRPr/>
            </a:pPr>
            <a:r>
              <a:rPr lang="en-CA" sz="2667" dirty="0"/>
              <a:t>Patients were treated with DD4A chemotherapy: </a:t>
            </a:r>
          </a:p>
          <a:p>
            <a:pPr lvl="1" fontAlgn="auto">
              <a:lnSpc>
                <a:spcPct val="120000"/>
              </a:lnSpc>
              <a:spcAft>
                <a:spcPts val="0"/>
              </a:spcAft>
              <a:defRPr/>
            </a:pPr>
            <a:r>
              <a:rPr lang="en-CA" sz="2600" dirty="0"/>
              <a:t>25 weeks of vincristine, actinomycin and doxorubicin, + flank/whole abdomen XRT</a:t>
            </a:r>
          </a:p>
          <a:p>
            <a:pPr lvl="1" fontAlgn="auto">
              <a:lnSpc>
                <a:spcPct val="120000"/>
              </a:lnSpc>
              <a:spcAft>
                <a:spcPts val="0"/>
              </a:spcAft>
              <a:defRPr/>
            </a:pPr>
            <a:r>
              <a:rPr lang="en-CA" dirty="0"/>
              <a:t>Patients with </a:t>
            </a:r>
            <a:r>
              <a:rPr lang="en-CA" i="1" dirty="0"/>
              <a:t>finding of LOH of 1p and 16</a:t>
            </a:r>
            <a:r>
              <a:rPr lang="en-CA" dirty="0"/>
              <a:t>, or anaplasia at delayed nephrectomy were removed from protocol therapy. </a:t>
            </a:r>
          </a:p>
          <a:p>
            <a:pPr fontAlgn="auto">
              <a:lnSpc>
                <a:spcPct val="120000"/>
              </a:lnSpc>
              <a:spcAft>
                <a:spcPts val="0"/>
              </a:spcAft>
              <a:defRPr/>
            </a:pPr>
            <a:endParaRPr lang="en-CA" sz="2667" dirty="0"/>
          </a:p>
          <a:p>
            <a:pPr fontAlgn="auto">
              <a:lnSpc>
                <a:spcPct val="120000"/>
              </a:lnSpc>
              <a:spcAft>
                <a:spcPts val="0"/>
              </a:spcAft>
              <a:defRPr/>
            </a:pPr>
            <a:r>
              <a:rPr lang="en-CA" sz="2667" dirty="0"/>
              <a:t>Patients had an 4 yr EFS of 88% and OS 97% - therefore DD4A + XRT  is standard of care therapy for these patients</a:t>
            </a:r>
          </a:p>
          <a:p>
            <a:pPr fontAlgn="auto">
              <a:lnSpc>
                <a:spcPct val="120000"/>
              </a:lnSpc>
              <a:spcAft>
                <a:spcPts val="0"/>
              </a:spcAft>
              <a:defRPr/>
            </a:pPr>
            <a:endParaRPr lang="en-CA" sz="2667" dirty="0"/>
          </a:p>
          <a:p>
            <a:pPr lvl="1" fontAlgn="auto">
              <a:lnSpc>
                <a:spcPct val="120000"/>
              </a:lnSpc>
              <a:spcAft>
                <a:spcPts val="0"/>
              </a:spcAft>
              <a:defRPr/>
            </a:pPr>
            <a:r>
              <a:rPr lang="en-CA" sz="1900" i="1" dirty="0"/>
              <a:t>Fernandez  et al, Outcome and Prognostic Factors in Stage III Favorable Histology Wilms Tumor: A report from the Children’s Oncology Group,  JCO</a:t>
            </a:r>
          </a:p>
          <a:p>
            <a:pPr fontAlgn="auto">
              <a:lnSpc>
                <a:spcPct val="120000"/>
              </a:lnSpc>
              <a:spcAft>
                <a:spcPts val="0"/>
              </a:spcAft>
              <a:defRPr/>
            </a:pPr>
            <a:endParaRPr lang="en-CA" sz="2667" dirty="0"/>
          </a:p>
          <a:p>
            <a:pPr fontAlgn="auto">
              <a:spcAft>
                <a:spcPts val="0"/>
              </a:spcAft>
              <a:defRPr/>
            </a:pPr>
            <a:endParaRPr lang="en-CA" dirty="0"/>
          </a:p>
        </p:txBody>
      </p:sp>
      <p:pic>
        <p:nvPicPr>
          <p:cNvPr id="2" name="Picture 1">
            <a:extLst>
              <a:ext uri="{FF2B5EF4-FFF2-40B4-BE49-F238E27FC236}">
                <a16:creationId xmlns:a16="http://schemas.microsoft.com/office/drawing/2014/main" id="{489A00AA-CE44-452F-B4A9-598DD0876759}"/>
              </a:ext>
            </a:extLst>
          </p:cNvPr>
          <p:cNvPicPr>
            <a:picLocks noChangeAspect="1"/>
          </p:cNvPicPr>
          <p:nvPr/>
        </p:nvPicPr>
        <p:blipFill>
          <a:blip r:embed="rId2"/>
          <a:stretch>
            <a:fillRect/>
          </a:stretch>
        </p:blipFill>
        <p:spPr>
          <a:xfrm>
            <a:off x="152400" y="4918509"/>
            <a:ext cx="591254" cy="85083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a:extLst>
              <a:ext uri="{FF2B5EF4-FFF2-40B4-BE49-F238E27FC236}">
                <a16:creationId xmlns:a16="http://schemas.microsoft.com/office/drawing/2014/main" id="{6B5B0ED8-373B-4BEF-B888-309F053A407B}"/>
              </a:ext>
            </a:extLst>
          </p:cNvPr>
          <p:cNvSpPr>
            <a:spLocks noGrp="1"/>
          </p:cNvSpPr>
          <p:nvPr>
            <p:ph type="title"/>
          </p:nvPr>
        </p:nvSpPr>
        <p:spPr>
          <a:xfrm>
            <a:off x="609600" y="211667"/>
            <a:ext cx="10972800" cy="956733"/>
          </a:xfrm>
        </p:spPr>
        <p:txBody>
          <a:bodyPr anchor="t"/>
          <a:lstStyle/>
          <a:p>
            <a:pPr algn="ctr" eaLnBrk="1" hangingPunct="1"/>
            <a:r>
              <a:rPr lang="en-CA" altLang="en-US" sz="4267" dirty="0"/>
              <a:t>Factors associated with relapse on AREN0532 </a:t>
            </a:r>
            <a:endParaRPr lang="en-US" altLang="en-US" sz="4267" dirty="0"/>
          </a:p>
        </p:txBody>
      </p:sp>
      <p:graphicFrame>
        <p:nvGraphicFramePr>
          <p:cNvPr id="4" name="Content Placeholder 3">
            <a:extLst>
              <a:ext uri="{FF2B5EF4-FFF2-40B4-BE49-F238E27FC236}">
                <a16:creationId xmlns:a16="http://schemas.microsoft.com/office/drawing/2014/main" id="{6422DC1C-8EF6-4F8A-B064-2B3B569C58A3}"/>
              </a:ext>
            </a:extLst>
          </p:cNvPr>
          <p:cNvGraphicFramePr>
            <a:graphicFrameLocks noGrp="1"/>
          </p:cNvGraphicFramePr>
          <p:nvPr>
            <p:ph idx="1"/>
            <p:extLst>
              <p:ext uri="{D42A27DB-BD31-4B8C-83A1-F6EECF244321}">
                <p14:modId xmlns:p14="http://schemas.microsoft.com/office/powerpoint/2010/main" val="807564776"/>
              </p:ext>
            </p:extLst>
          </p:nvPr>
        </p:nvGraphicFramePr>
        <p:xfrm>
          <a:off x="215900" y="1168401"/>
          <a:ext cx="11671298" cy="5477933"/>
        </p:xfrm>
        <a:graphic>
          <a:graphicData uri="http://schemas.openxmlformats.org/drawingml/2006/table">
            <a:tbl>
              <a:tblPr firstRow="1" bandRow="1">
                <a:tableStyleId>{21E4AEA4-8DFA-4A89-87EB-49C32662AFE0}</a:tableStyleId>
              </a:tblPr>
              <a:tblGrid>
                <a:gridCol w="4462911">
                  <a:extLst>
                    <a:ext uri="{9D8B030D-6E8A-4147-A177-3AD203B41FA5}">
                      <a16:colId xmlns:a16="http://schemas.microsoft.com/office/drawing/2014/main" val="20000"/>
                    </a:ext>
                  </a:extLst>
                </a:gridCol>
                <a:gridCol w="1639436">
                  <a:extLst>
                    <a:ext uri="{9D8B030D-6E8A-4147-A177-3AD203B41FA5}">
                      <a16:colId xmlns:a16="http://schemas.microsoft.com/office/drawing/2014/main" val="20001"/>
                    </a:ext>
                  </a:extLst>
                </a:gridCol>
                <a:gridCol w="1639436">
                  <a:extLst>
                    <a:ext uri="{9D8B030D-6E8A-4147-A177-3AD203B41FA5}">
                      <a16:colId xmlns:a16="http://schemas.microsoft.com/office/drawing/2014/main" val="20002"/>
                    </a:ext>
                  </a:extLst>
                </a:gridCol>
                <a:gridCol w="1639436">
                  <a:extLst>
                    <a:ext uri="{9D8B030D-6E8A-4147-A177-3AD203B41FA5}">
                      <a16:colId xmlns:a16="http://schemas.microsoft.com/office/drawing/2014/main" val="20003"/>
                    </a:ext>
                  </a:extLst>
                </a:gridCol>
                <a:gridCol w="2290079">
                  <a:extLst>
                    <a:ext uri="{9D8B030D-6E8A-4147-A177-3AD203B41FA5}">
                      <a16:colId xmlns:a16="http://schemas.microsoft.com/office/drawing/2014/main" val="20004"/>
                    </a:ext>
                  </a:extLst>
                </a:gridCol>
              </a:tblGrid>
              <a:tr h="1219635">
                <a:tc>
                  <a:txBody>
                    <a:bodyPr/>
                    <a:lstStyle/>
                    <a:p>
                      <a:r>
                        <a:rPr lang="en-CA" sz="2700" b="1" dirty="0">
                          <a:solidFill>
                            <a:schemeClr val="tx1"/>
                          </a:solidFill>
                        </a:rPr>
                        <a:t>STANDARD RISK patients</a:t>
                      </a:r>
                    </a:p>
                    <a:p>
                      <a:r>
                        <a:rPr lang="en-CA" sz="2700" b="1" dirty="0">
                          <a:solidFill>
                            <a:schemeClr val="tx1"/>
                          </a:solidFill>
                        </a:rPr>
                        <a:t>Factor</a:t>
                      </a:r>
                      <a:endParaRPr lang="en-US" sz="2700" b="1" dirty="0">
                        <a:solidFill>
                          <a:schemeClr val="tx1"/>
                        </a:solidFill>
                      </a:endParaRPr>
                    </a:p>
                  </a:txBody>
                  <a:tcPr marL="121920" marR="121920" marT="45724" marB="45724"/>
                </a:tc>
                <a:tc>
                  <a:txBody>
                    <a:bodyPr/>
                    <a:lstStyle/>
                    <a:p>
                      <a:r>
                        <a:rPr lang="en-CA" sz="2700" b="1" dirty="0">
                          <a:solidFill>
                            <a:schemeClr val="tx1"/>
                          </a:solidFill>
                        </a:rPr>
                        <a:t>N</a:t>
                      </a:r>
                      <a:endParaRPr lang="en-US" sz="2700" b="1" dirty="0">
                        <a:solidFill>
                          <a:schemeClr val="tx1"/>
                        </a:solidFill>
                      </a:endParaRPr>
                    </a:p>
                  </a:txBody>
                  <a:tcPr marL="121920" marR="121920" marT="45724" marB="45724"/>
                </a:tc>
                <a:tc>
                  <a:txBody>
                    <a:bodyPr/>
                    <a:lstStyle/>
                    <a:p>
                      <a:r>
                        <a:rPr lang="en-CA" sz="2700" b="1" dirty="0">
                          <a:solidFill>
                            <a:schemeClr val="tx1"/>
                          </a:solidFill>
                        </a:rPr>
                        <a:t>4 yr EFS</a:t>
                      </a:r>
                      <a:endParaRPr lang="en-US" sz="2700" b="1" dirty="0">
                        <a:solidFill>
                          <a:schemeClr val="tx1"/>
                        </a:solidFill>
                      </a:endParaRPr>
                    </a:p>
                  </a:txBody>
                  <a:tcPr marL="121920" marR="121920" marT="45724" marB="45724"/>
                </a:tc>
                <a:tc>
                  <a:txBody>
                    <a:bodyPr/>
                    <a:lstStyle/>
                    <a:p>
                      <a:r>
                        <a:rPr lang="en-CA" sz="2700" b="1" dirty="0">
                          <a:solidFill>
                            <a:schemeClr val="tx1"/>
                          </a:solidFill>
                        </a:rPr>
                        <a:t>P value EFS</a:t>
                      </a:r>
                      <a:endParaRPr lang="en-US" sz="2700" b="1" dirty="0">
                        <a:solidFill>
                          <a:schemeClr val="tx1"/>
                        </a:solidFill>
                      </a:endParaRPr>
                    </a:p>
                  </a:txBody>
                  <a:tcPr marL="121920" marR="121920" marT="45724" marB="45724"/>
                </a:tc>
                <a:tc>
                  <a:txBody>
                    <a:bodyPr/>
                    <a:lstStyle/>
                    <a:p>
                      <a:r>
                        <a:rPr lang="en-CA" sz="2700" b="1" dirty="0">
                          <a:solidFill>
                            <a:schemeClr val="tx1"/>
                          </a:solidFill>
                        </a:rPr>
                        <a:t>4 yr OS </a:t>
                      </a:r>
                      <a:endParaRPr lang="en-US" sz="2700" b="1" dirty="0">
                        <a:solidFill>
                          <a:schemeClr val="tx1"/>
                        </a:solidFill>
                      </a:endParaRPr>
                    </a:p>
                  </a:txBody>
                  <a:tcPr marL="121920" marR="121920" marT="45724" marB="45724"/>
                </a:tc>
                <a:extLst>
                  <a:ext uri="{0D108BD9-81ED-4DB2-BD59-A6C34878D82A}">
                    <a16:rowId xmlns:a16="http://schemas.microsoft.com/office/drawing/2014/main" val="10000"/>
                  </a:ext>
                </a:extLst>
              </a:tr>
              <a:tr h="844365">
                <a:tc>
                  <a:txBody>
                    <a:bodyPr/>
                    <a:lstStyle/>
                    <a:p>
                      <a:r>
                        <a:rPr lang="en-CA" sz="2700" b="1" dirty="0"/>
                        <a:t>Lymph nodes negative</a:t>
                      </a:r>
                      <a:endParaRPr lang="en-US" sz="2700" b="1" dirty="0"/>
                    </a:p>
                  </a:txBody>
                  <a:tcPr marL="121920" marR="121920" marT="45724" marB="45724"/>
                </a:tc>
                <a:tc>
                  <a:txBody>
                    <a:bodyPr/>
                    <a:lstStyle/>
                    <a:p>
                      <a:r>
                        <a:rPr lang="en-CA" sz="2700" b="1" dirty="0"/>
                        <a:t>237</a:t>
                      </a:r>
                      <a:endParaRPr lang="en-US" sz="2700" b="1" dirty="0"/>
                    </a:p>
                  </a:txBody>
                  <a:tcPr marL="121920" marR="121920" marT="45724" marB="45724"/>
                </a:tc>
                <a:tc>
                  <a:txBody>
                    <a:bodyPr/>
                    <a:lstStyle/>
                    <a:p>
                      <a:r>
                        <a:rPr lang="en-CA" sz="2700" b="1" dirty="0"/>
                        <a:t>95%</a:t>
                      </a:r>
                      <a:endParaRPr lang="en-US" sz="2700" b="1" dirty="0"/>
                    </a:p>
                  </a:txBody>
                  <a:tcPr marL="121920" marR="121920" marT="45724" marB="45724"/>
                </a:tc>
                <a:tc>
                  <a:txBody>
                    <a:bodyPr/>
                    <a:lstStyle/>
                    <a:p>
                      <a:r>
                        <a:rPr lang="en-CA" sz="2700" b="1" dirty="0"/>
                        <a:t>&lt;0.01</a:t>
                      </a:r>
                      <a:endParaRPr lang="en-US" sz="2700" b="1" dirty="0"/>
                    </a:p>
                  </a:txBody>
                  <a:tcPr marL="121920" marR="121920" marT="45724" marB="45724"/>
                </a:tc>
                <a:tc>
                  <a:txBody>
                    <a:bodyPr/>
                    <a:lstStyle/>
                    <a:p>
                      <a:r>
                        <a:rPr lang="en-CA" sz="2700" b="1" dirty="0"/>
                        <a:t>98%</a:t>
                      </a:r>
                      <a:endParaRPr lang="en-US" sz="2700" b="1" dirty="0"/>
                    </a:p>
                  </a:txBody>
                  <a:tcPr marL="121920" marR="121920" marT="45724" marB="45724"/>
                </a:tc>
                <a:extLst>
                  <a:ext uri="{0D108BD9-81ED-4DB2-BD59-A6C34878D82A}">
                    <a16:rowId xmlns:a16="http://schemas.microsoft.com/office/drawing/2014/main" val="10001"/>
                  </a:ext>
                </a:extLst>
              </a:tr>
              <a:tr h="844365">
                <a:tc>
                  <a:txBody>
                    <a:bodyPr/>
                    <a:lstStyle/>
                    <a:p>
                      <a:r>
                        <a:rPr lang="en-CA" sz="2700" b="1" dirty="0"/>
                        <a:t>Lymph nodes positive</a:t>
                      </a:r>
                      <a:endParaRPr lang="en-US" sz="2700" b="1" dirty="0"/>
                    </a:p>
                  </a:txBody>
                  <a:tcPr marL="121920" marR="121920" marT="45724" marB="45724"/>
                </a:tc>
                <a:tc>
                  <a:txBody>
                    <a:bodyPr/>
                    <a:lstStyle/>
                    <a:p>
                      <a:r>
                        <a:rPr lang="en-CA" sz="2700" b="1" dirty="0"/>
                        <a:t>152</a:t>
                      </a:r>
                      <a:endParaRPr lang="en-US" sz="2700" b="1" dirty="0"/>
                    </a:p>
                  </a:txBody>
                  <a:tcPr marL="121920" marR="121920" marT="45724" marB="45724"/>
                </a:tc>
                <a:tc>
                  <a:txBody>
                    <a:bodyPr/>
                    <a:lstStyle/>
                    <a:p>
                      <a:r>
                        <a:rPr lang="en-CA" sz="2700" b="1" dirty="0"/>
                        <a:t>83</a:t>
                      </a:r>
                      <a:endParaRPr lang="en-US" sz="2700" b="1" dirty="0"/>
                    </a:p>
                  </a:txBody>
                  <a:tcPr marL="121920" marR="121920" marT="45724" marB="45724"/>
                </a:tc>
                <a:tc>
                  <a:txBody>
                    <a:bodyPr/>
                    <a:lstStyle/>
                    <a:p>
                      <a:endParaRPr lang="en-US" sz="2700" b="1" dirty="0"/>
                    </a:p>
                  </a:txBody>
                  <a:tcPr marL="121920" marR="121920" marT="45724" marB="45724"/>
                </a:tc>
                <a:tc>
                  <a:txBody>
                    <a:bodyPr/>
                    <a:lstStyle/>
                    <a:p>
                      <a:r>
                        <a:rPr lang="en-CA" sz="2700" b="1" dirty="0"/>
                        <a:t>95</a:t>
                      </a:r>
                      <a:endParaRPr lang="en-US" sz="2700" b="1" dirty="0"/>
                    </a:p>
                  </a:txBody>
                  <a:tcPr marL="121920" marR="121920" marT="45724" marB="45724"/>
                </a:tc>
                <a:extLst>
                  <a:ext uri="{0D108BD9-81ED-4DB2-BD59-A6C34878D82A}">
                    <a16:rowId xmlns:a16="http://schemas.microsoft.com/office/drawing/2014/main" val="10002"/>
                  </a:ext>
                </a:extLst>
              </a:tr>
              <a:tr h="642392">
                <a:tc>
                  <a:txBody>
                    <a:bodyPr/>
                    <a:lstStyle/>
                    <a:p>
                      <a:endParaRPr lang="en-US" sz="2700" b="1" dirty="0"/>
                    </a:p>
                  </a:txBody>
                  <a:tcPr marL="121920" marR="121920" marT="45724" marB="45724"/>
                </a:tc>
                <a:tc>
                  <a:txBody>
                    <a:bodyPr/>
                    <a:lstStyle/>
                    <a:p>
                      <a:endParaRPr lang="en-US" sz="2700" b="1" dirty="0"/>
                    </a:p>
                  </a:txBody>
                  <a:tcPr marL="121920" marR="121920" marT="45724" marB="45724"/>
                </a:tc>
                <a:tc>
                  <a:txBody>
                    <a:bodyPr/>
                    <a:lstStyle/>
                    <a:p>
                      <a:endParaRPr lang="en-US" sz="2700" b="1" dirty="0"/>
                    </a:p>
                  </a:txBody>
                  <a:tcPr marL="121920" marR="121920" marT="45724" marB="45724"/>
                </a:tc>
                <a:tc>
                  <a:txBody>
                    <a:bodyPr/>
                    <a:lstStyle/>
                    <a:p>
                      <a:endParaRPr lang="en-US" sz="2700" b="1" dirty="0"/>
                    </a:p>
                  </a:txBody>
                  <a:tcPr marL="121920" marR="121920" marT="45724" marB="45724"/>
                </a:tc>
                <a:tc>
                  <a:txBody>
                    <a:bodyPr/>
                    <a:lstStyle/>
                    <a:p>
                      <a:endParaRPr lang="en-US" sz="2700" b="1" dirty="0"/>
                    </a:p>
                  </a:txBody>
                  <a:tcPr marL="121920" marR="121920" marT="45724" marB="45724"/>
                </a:tc>
                <a:extLst>
                  <a:ext uri="{0D108BD9-81ED-4DB2-BD59-A6C34878D82A}">
                    <a16:rowId xmlns:a16="http://schemas.microsoft.com/office/drawing/2014/main" val="10003"/>
                  </a:ext>
                </a:extLst>
              </a:tr>
              <a:tr h="642392">
                <a:tc>
                  <a:txBody>
                    <a:bodyPr/>
                    <a:lstStyle/>
                    <a:p>
                      <a:r>
                        <a:rPr lang="en-CA" sz="2700" b="1" dirty="0"/>
                        <a:t>LOH neither</a:t>
                      </a:r>
                      <a:endParaRPr lang="en-US" sz="2700" b="1" dirty="0"/>
                    </a:p>
                  </a:txBody>
                  <a:tcPr marL="121920" marR="121920" marT="45724" marB="45724"/>
                </a:tc>
                <a:tc>
                  <a:txBody>
                    <a:bodyPr/>
                    <a:lstStyle/>
                    <a:p>
                      <a:r>
                        <a:rPr lang="en-CA" sz="2700" b="1" dirty="0"/>
                        <a:t>382</a:t>
                      </a:r>
                      <a:endParaRPr lang="en-US" sz="2700" b="1" dirty="0"/>
                    </a:p>
                  </a:txBody>
                  <a:tcPr marL="121920" marR="121920" marT="45724" marB="45724"/>
                </a:tc>
                <a:tc>
                  <a:txBody>
                    <a:bodyPr/>
                    <a:lstStyle/>
                    <a:p>
                      <a:r>
                        <a:rPr lang="en-CA" sz="2700" b="1" dirty="0"/>
                        <a:t>92%</a:t>
                      </a:r>
                      <a:endParaRPr lang="en-US" sz="2700" b="1" dirty="0"/>
                    </a:p>
                  </a:txBody>
                  <a:tcPr marL="121920" marR="121920" marT="45724" marB="45724"/>
                </a:tc>
                <a:tc>
                  <a:txBody>
                    <a:bodyPr/>
                    <a:lstStyle/>
                    <a:p>
                      <a:r>
                        <a:rPr lang="en-CA" sz="2700" b="1" dirty="0"/>
                        <a:t>&lt;0.01</a:t>
                      </a:r>
                      <a:endParaRPr lang="en-US" sz="2700" b="1" dirty="0"/>
                    </a:p>
                  </a:txBody>
                  <a:tcPr marL="121920" marR="121920" marT="45724" marB="45724"/>
                </a:tc>
                <a:tc>
                  <a:txBody>
                    <a:bodyPr/>
                    <a:lstStyle/>
                    <a:p>
                      <a:r>
                        <a:rPr lang="en-CA" sz="2700" b="1" dirty="0"/>
                        <a:t>97</a:t>
                      </a:r>
                      <a:endParaRPr lang="en-US" sz="2700" b="1" dirty="0"/>
                    </a:p>
                  </a:txBody>
                  <a:tcPr marL="121920" marR="121920" marT="45724" marB="45724"/>
                </a:tc>
                <a:extLst>
                  <a:ext uri="{0D108BD9-81ED-4DB2-BD59-A6C34878D82A}">
                    <a16:rowId xmlns:a16="http://schemas.microsoft.com/office/drawing/2014/main" val="10004"/>
                  </a:ext>
                </a:extLst>
              </a:tr>
              <a:tr h="642392">
                <a:tc>
                  <a:txBody>
                    <a:bodyPr/>
                    <a:lstStyle/>
                    <a:p>
                      <a:r>
                        <a:rPr lang="en-CA" sz="2700" b="1" dirty="0"/>
                        <a:t>LOH 16q</a:t>
                      </a:r>
                      <a:endParaRPr lang="en-US" sz="2700" b="1" dirty="0"/>
                    </a:p>
                  </a:txBody>
                  <a:tcPr marL="121920" marR="121920" marT="45724" marB="45724"/>
                </a:tc>
                <a:tc>
                  <a:txBody>
                    <a:bodyPr/>
                    <a:lstStyle/>
                    <a:p>
                      <a:r>
                        <a:rPr lang="en-CA" sz="2700" b="1" dirty="0"/>
                        <a:t>99</a:t>
                      </a:r>
                      <a:endParaRPr lang="en-US" sz="2700" b="1" dirty="0"/>
                    </a:p>
                  </a:txBody>
                  <a:tcPr marL="121920" marR="121920" marT="45724" marB="45724"/>
                </a:tc>
                <a:tc>
                  <a:txBody>
                    <a:bodyPr/>
                    <a:lstStyle/>
                    <a:p>
                      <a:r>
                        <a:rPr lang="en-CA" sz="2700" b="1" dirty="0"/>
                        <a:t>83</a:t>
                      </a:r>
                      <a:endParaRPr lang="en-US" sz="2700" b="1" dirty="0"/>
                    </a:p>
                  </a:txBody>
                  <a:tcPr marL="121920" marR="121920" marT="45724" marB="45724"/>
                </a:tc>
                <a:tc>
                  <a:txBody>
                    <a:bodyPr/>
                    <a:lstStyle/>
                    <a:p>
                      <a:endParaRPr lang="en-US" sz="2700" b="1" dirty="0"/>
                    </a:p>
                  </a:txBody>
                  <a:tcPr marL="121920" marR="121920" marT="45724" marB="45724"/>
                </a:tc>
                <a:tc>
                  <a:txBody>
                    <a:bodyPr/>
                    <a:lstStyle/>
                    <a:p>
                      <a:r>
                        <a:rPr lang="en-CA" sz="2700" b="1" dirty="0"/>
                        <a:t>97</a:t>
                      </a:r>
                      <a:endParaRPr lang="en-US" sz="2700" b="1" dirty="0"/>
                    </a:p>
                  </a:txBody>
                  <a:tcPr marL="121920" marR="121920" marT="45724" marB="45724"/>
                </a:tc>
                <a:extLst>
                  <a:ext uri="{0D108BD9-81ED-4DB2-BD59-A6C34878D82A}">
                    <a16:rowId xmlns:a16="http://schemas.microsoft.com/office/drawing/2014/main" val="10005"/>
                  </a:ext>
                </a:extLst>
              </a:tr>
              <a:tr h="642392">
                <a:tc>
                  <a:txBody>
                    <a:bodyPr/>
                    <a:lstStyle/>
                    <a:p>
                      <a:r>
                        <a:rPr lang="en-CA" sz="2700" b="1" dirty="0"/>
                        <a:t>LOH 1p</a:t>
                      </a:r>
                      <a:endParaRPr lang="en-US" sz="2700" b="1" dirty="0"/>
                    </a:p>
                  </a:txBody>
                  <a:tcPr marL="121920" marR="121920" marT="45724" marB="45724"/>
                </a:tc>
                <a:tc>
                  <a:txBody>
                    <a:bodyPr/>
                    <a:lstStyle/>
                    <a:p>
                      <a:r>
                        <a:rPr lang="en-CA" sz="2700" b="1" dirty="0"/>
                        <a:t>56</a:t>
                      </a:r>
                      <a:endParaRPr lang="en-US" sz="2700" b="1" dirty="0"/>
                    </a:p>
                  </a:txBody>
                  <a:tcPr marL="121920" marR="121920" marT="45724" marB="45724"/>
                </a:tc>
                <a:tc>
                  <a:txBody>
                    <a:bodyPr/>
                    <a:lstStyle/>
                    <a:p>
                      <a:r>
                        <a:rPr lang="en-CA" sz="2700" b="1" dirty="0"/>
                        <a:t>74</a:t>
                      </a:r>
                      <a:endParaRPr lang="en-US" sz="2700" b="1" dirty="0"/>
                    </a:p>
                  </a:txBody>
                  <a:tcPr marL="121920" marR="121920" marT="45724" marB="45724"/>
                </a:tc>
                <a:tc>
                  <a:txBody>
                    <a:bodyPr/>
                    <a:lstStyle/>
                    <a:p>
                      <a:endParaRPr lang="en-US" sz="2700" b="1" dirty="0"/>
                    </a:p>
                  </a:txBody>
                  <a:tcPr marL="121920" marR="121920" marT="45724" marB="45724"/>
                </a:tc>
                <a:tc>
                  <a:txBody>
                    <a:bodyPr/>
                    <a:lstStyle/>
                    <a:p>
                      <a:r>
                        <a:rPr lang="en-CA" sz="2700" b="1" dirty="0"/>
                        <a:t>93</a:t>
                      </a:r>
                      <a:endParaRPr lang="en-US" sz="2700" b="1" dirty="0"/>
                    </a:p>
                  </a:txBody>
                  <a:tcPr marL="121920" marR="121920" marT="45724" marB="45724"/>
                </a:tc>
                <a:extLst>
                  <a:ext uri="{0D108BD9-81ED-4DB2-BD59-A6C34878D82A}">
                    <a16:rowId xmlns:a16="http://schemas.microsoft.com/office/drawing/2014/main" val="10006"/>
                  </a:ext>
                </a:extLst>
              </a:tr>
            </a:tbl>
          </a:graphicData>
        </a:graphic>
      </p:graphicFrame>
      <p:pic>
        <p:nvPicPr>
          <p:cNvPr id="5" name="Picture 4">
            <a:extLst>
              <a:ext uri="{FF2B5EF4-FFF2-40B4-BE49-F238E27FC236}">
                <a16:creationId xmlns:a16="http://schemas.microsoft.com/office/drawing/2014/main" id="{CCE902CD-9E03-4108-B717-FC77B26DFF69}"/>
              </a:ext>
            </a:extLst>
          </p:cNvPr>
          <p:cNvPicPr>
            <a:picLocks noChangeAspect="1"/>
          </p:cNvPicPr>
          <p:nvPr/>
        </p:nvPicPr>
        <p:blipFill>
          <a:blip r:embed="rId2"/>
          <a:stretch>
            <a:fillRect/>
          </a:stretch>
        </p:blipFill>
        <p:spPr>
          <a:xfrm>
            <a:off x="11016850" y="2446012"/>
            <a:ext cx="565549" cy="813838"/>
          </a:xfrm>
          <a:prstGeom prst="rect">
            <a:avLst/>
          </a:prstGeom>
        </p:spPr>
      </p:pic>
      <p:pic>
        <p:nvPicPr>
          <p:cNvPr id="6" name="Picture 5">
            <a:extLst>
              <a:ext uri="{FF2B5EF4-FFF2-40B4-BE49-F238E27FC236}">
                <a16:creationId xmlns:a16="http://schemas.microsoft.com/office/drawing/2014/main" id="{7D3CF623-2A7E-4569-B847-52282EA5E8E3}"/>
              </a:ext>
            </a:extLst>
          </p:cNvPr>
          <p:cNvPicPr>
            <a:picLocks noChangeAspect="1"/>
          </p:cNvPicPr>
          <p:nvPr/>
        </p:nvPicPr>
        <p:blipFill>
          <a:blip r:embed="rId2"/>
          <a:stretch>
            <a:fillRect/>
          </a:stretch>
        </p:blipFill>
        <p:spPr>
          <a:xfrm>
            <a:off x="11125200" y="4546900"/>
            <a:ext cx="457200" cy="764016"/>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a:extLst>
              <a:ext uri="{FF2B5EF4-FFF2-40B4-BE49-F238E27FC236}">
                <a16:creationId xmlns:a16="http://schemas.microsoft.com/office/drawing/2014/main" id="{0F313173-AA48-466F-981F-DA6ADC2B5A07}"/>
              </a:ext>
            </a:extLst>
          </p:cNvPr>
          <p:cNvSpPr>
            <a:spLocks noGrp="1"/>
          </p:cNvSpPr>
          <p:nvPr>
            <p:ph type="title"/>
          </p:nvPr>
        </p:nvSpPr>
        <p:spPr>
          <a:xfrm>
            <a:off x="609600" y="304800"/>
            <a:ext cx="10972800" cy="990600"/>
          </a:xfrm>
        </p:spPr>
        <p:txBody>
          <a:bodyPr anchor="t"/>
          <a:lstStyle/>
          <a:p>
            <a:pPr algn="ctr" eaLnBrk="1" hangingPunct="1"/>
            <a:r>
              <a:rPr lang="en-CA" altLang="en-US" sz="4267" dirty="0"/>
              <a:t>Factors associated with relapse on AREN0532</a:t>
            </a:r>
            <a:endParaRPr lang="en-US" altLang="en-US" sz="4267" dirty="0"/>
          </a:p>
        </p:txBody>
      </p:sp>
      <p:graphicFrame>
        <p:nvGraphicFramePr>
          <p:cNvPr id="4" name="Content Placeholder 3">
            <a:extLst>
              <a:ext uri="{FF2B5EF4-FFF2-40B4-BE49-F238E27FC236}">
                <a16:creationId xmlns:a16="http://schemas.microsoft.com/office/drawing/2014/main" id="{9F372E57-30FC-4331-BAF3-7504CEF9BEBC}"/>
              </a:ext>
            </a:extLst>
          </p:cNvPr>
          <p:cNvGraphicFramePr>
            <a:graphicFrameLocks noGrp="1"/>
          </p:cNvGraphicFramePr>
          <p:nvPr>
            <p:ph idx="1"/>
            <p:extLst>
              <p:ext uri="{D42A27DB-BD31-4B8C-83A1-F6EECF244321}">
                <p14:modId xmlns:p14="http://schemas.microsoft.com/office/powerpoint/2010/main" val="2320963592"/>
              </p:ext>
            </p:extLst>
          </p:nvPr>
        </p:nvGraphicFramePr>
        <p:xfrm>
          <a:off x="406400" y="1295400"/>
          <a:ext cx="11518900" cy="5578514"/>
        </p:xfrm>
        <a:graphic>
          <a:graphicData uri="http://schemas.openxmlformats.org/drawingml/2006/table">
            <a:tbl>
              <a:tblPr firstRow="1" bandRow="1">
                <a:tableStyleId>{21E4AEA4-8DFA-4A89-87EB-49C32662AFE0}</a:tableStyleId>
              </a:tblPr>
              <a:tblGrid>
                <a:gridCol w="5218226">
                  <a:extLst>
                    <a:ext uri="{9D8B030D-6E8A-4147-A177-3AD203B41FA5}">
                      <a16:colId xmlns:a16="http://schemas.microsoft.com/office/drawing/2014/main" val="20000"/>
                    </a:ext>
                  </a:extLst>
                </a:gridCol>
                <a:gridCol w="1897536">
                  <a:extLst>
                    <a:ext uri="{9D8B030D-6E8A-4147-A177-3AD203B41FA5}">
                      <a16:colId xmlns:a16="http://schemas.microsoft.com/office/drawing/2014/main" val="20001"/>
                    </a:ext>
                  </a:extLst>
                </a:gridCol>
                <a:gridCol w="1773597">
                  <a:extLst>
                    <a:ext uri="{9D8B030D-6E8A-4147-A177-3AD203B41FA5}">
                      <a16:colId xmlns:a16="http://schemas.microsoft.com/office/drawing/2014/main" val="20002"/>
                    </a:ext>
                  </a:extLst>
                </a:gridCol>
                <a:gridCol w="2629541">
                  <a:extLst>
                    <a:ext uri="{9D8B030D-6E8A-4147-A177-3AD203B41FA5}">
                      <a16:colId xmlns:a16="http://schemas.microsoft.com/office/drawing/2014/main" val="20003"/>
                    </a:ext>
                  </a:extLst>
                </a:gridCol>
              </a:tblGrid>
              <a:tr h="724091">
                <a:tc>
                  <a:txBody>
                    <a:bodyPr/>
                    <a:lstStyle/>
                    <a:p>
                      <a:r>
                        <a:rPr lang="en-CA" sz="2700" b="1" dirty="0">
                          <a:solidFill>
                            <a:schemeClr val="tx1"/>
                          </a:solidFill>
                        </a:rPr>
                        <a:t>STANDARD RISL patients</a:t>
                      </a:r>
                    </a:p>
                    <a:p>
                      <a:r>
                        <a:rPr lang="en-CA" sz="2700" b="1" dirty="0">
                          <a:solidFill>
                            <a:schemeClr val="tx1"/>
                          </a:solidFill>
                        </a:rPr>
                        <a:t>Factor</a:t>
                      </a:r>
                      <a:r>
                        <a:rPr lang="en-CA" sz="2700" b="1" baseline="0" dirty="0">
                          <a:solidFill>
                            <a:schemeClr val="tx1"/>
                          </a:solidFill>
                        </a:rPr>
                        <a:t> </a:t>
                      </a:r>
                      <a:endParaRPr lang="en-US" sz="2700" b="1" dirty="0">
                        <a:solidFill>
                          <a:schemeClr val="tx1"/>
                        </a:solidFill>
                      </a:endParaRPr>
                    </a:p>
                  </a:txBody>
                  <a:tcPr marL="121920" marR="121920" marT="45729" marB="45729"/>
                </a:tc>
                <a:tc>
                  <a:txBody>
                    <a:bodyPr/>
                    <a:lstStyle/>
                    <a:p>
                      <a:r>
                        <a:rPr lang="en-CA" sz="2700" b="1" dirty="0">
                          <a:solidFill>
                            <a:schemeClr val="tx1"/>
                          </a:solidFill>
                        </a:rPr>
                        <a:t>N</a:t>
                      </a:r>
                      <a:endParaRPr lang="en-US" sz="2700" b="1" dirty="0">
                        <a:solidFill>
                          <a:schemeClr val="tx1"/>
                        </a:solidFill>
                      </a:endParaRPr>
                    </a:p>
                  </a:txBody>
                  <a:tcPr marL="121920" marR="121920" marT="45729" marB="45729"/>
                </a:tc>
                <a:tc>
                  <a:txBody>
                    <a:bodyPr/>
                    <a:lstStyle/>
                    <a:p>
                      <a:r>
                        <a:rPr lang="en-CA" sz="2700" b="1" dirty="0">
                          <a:solidFill>
                            <a:schemeClr val="tx1"/>
                          </a:solidFill>
                        </a:rPr>
                        <a:t>4 yr EFS</a:t>
                      </a:r>
                      <a:endParaRPr lang="en-US" sz="2700" b="1" dirty="0">
                        <a:solidFill>
                          <a:schemeClr val="tx1"/>
                        </a:solidFill>
                      </a:endParaRPr>
                    </a:p>
                  </a:txBody>
                  <a:tcPr marL="121920" marR="121920" marT="45729" marB="45729"/>
                </a:tc>
                <a:tc>
                  <a:txBody>
                    <a:bodyPr/>
                    <a:lstStyle/>
                    <a:p>
                      <a:r>
                        <a:rPr lang="en-CA" sz="2700" b="1" dirty="0">
                          <a:solidFill>
                            <a:schemeClr val="tx1"/>
                          </a:solidFill>
                        </a:rPr>
                        <a:t>4 yr OS </a:t>
                      </a:r>
                      <a:endParaRPr lang="en-US" sz="2700" b="1" dirty="0">
                        <a:solidFill>
                          <a:schemeClr val="tx1"/>
                        </a:solidFill>
                      </a:endParaRPr>
                    </a:p>
                  </a:txBody>
                  <a:tcPr marL="121920" marR="121920" marT="45729" marB="45729"/>
                </a:tc>
                <a:extLst>
                  <a:ext uri="{0D108BD9-81ED-4DB2-BD59-A6C34878D82A}">
                    <a16:rowId xmlns:a16="http://schemas.microsoft.com/office/drawing/2014/main" val="10000"/>
                  </a:ext>
                </a:extLst>
              </a:tr>
              <a:tr h="922645">
                <a:tc>
                  <a:txBody>
                    <a:bodyPr/>
                    <a:lstStyle/>
                    <a:p>
                      <a:r>
                        <a:rPr lang="en-US" sz="2700" b="1" dirty="0"/>
                        <a:t>Lymph nodes negative</a:t>
                      </a:r>
                      <a:r>
                        <a:rPr lang="en-US" sz="2700" b="1" baseline="0" dirty="0"/>
                        <a:t> + LOH 1p or 16q positive</a:t>
                      </a:r>
                      <a:endParaRPr lang="en-US" sz="2700" b="1" dirty="0"/>
                    </a:p>
                  </a:txBody>
                  <a:tcPr marL="121920" marR="121920" marT="45729" marB="45729"/>
                </a:tc>
                <a:tc>
                  <a:txBody>
                    <a:bodyPr/>
                    <a:lstStyle/>
                    <a:p>
                      <a:r>
                        <a:rPr lang="en-US" sz="2700" b="1" dirty="0"/>
                        <a:t>69</a:t>
                      </a:r>
                    </a:p>
                  </a:txBody>
                  <a:tcPr marL="121920" marR="121920" marT="45729" marB="45729"/>
                </a:tc>
                <a:tc>
                  <a:txBody>
                    <a:bodyPr/>
                    <a:lstStyle/>
                    <a:p>
                      <a:r>
                        <a:rPr lang="en-US" sz="2700" b="1" dirty="0"/>
                        <a:t>86%</a:t>
                      </a:r>
                    </a:p>
                  </a:txBody>
                  <a:tcPr marL="121920" marR="121920" marT="45729" marB="45729"/>
                </a:tc>
                <a:tc>
                  <a:txBody>
                    <a:bodyPr/>
                    <a:lstStyle/>
                    <a:p>
                      <a:r>
                        <a:rPr lang="en-US" sz="2700" b="1" dirty="0"/>
                        <a:t>97%</a:t>
                      </a:r>
                    </a:p>
                  </a:txBody>
                  <a:tcPr marL="121920" marR="121920" marT="45729" marB="45729"/>
                </a:tc>
                <a:extLst>
                  <a:ext uri="{0D108BD9-81ED-4DB2-BD59-A6C34878D82A}">
                    <a16:rowId xmlns:a16="http://schemas.microsoft.com/office/drawing/2014/main" val="10001"/>
                  </a:ext>
                </a:extLst>
              </a:tr>
              <a:tr h="1109337">
                <a:tc>
                  <a:txBody>
                    <a:bodyPr/>
                    <a:lstStyle/>
                    <a:p>
                      <a:r>
                        <a:rPr lang="en-US" sz="2700" b="1" dirty="0"/>
                        <a:t>Lymph nodes negative</a:t>
                      </a:r>
                      <a:r>
                        <a:rPr lang="en-US" sz="2700" b="1" baseline="0" dirty="0"/>
                        <a:t> + LOH 1p and 16 negative</a:t>
                      </a:r>
                      <a:endParaRPr lang="en-US" sz="2700" b="1" dirty="0"/>
                    </a:p>
                  </a:txBody>
                  <a:tcPr marL="121920" marR="121920" marT="45729" marB="45729"/>
                </a:tc>
                <a:tc>
                  <a:txBody>
                    <a:bodyPr/>
                    <a:lstStyle/>
                    <a:p>
                      <a:r>
                        <a:rPr lang="en-US" sz="2700" b="1" dirty="0"/>
                        <a:t>168</a:t>
                      </a:r>
                    </a:p>
                  </a:txBody>
                  <a:tcPr marL="121920" marR="121920" marT="45729" marB="45729"/>
                </a:tc>
                <a:tc>
                  <a:txBody>
                    <a:bodyPr/>
                    <a:lstStyle/>
                    <a:p>
                      <a:r>
                        <a:rPr lang="en-US" sz="2700" b="1" dirty="0"/>
                        <a:t>98*</a:t>
                      </a:r>
                    </a:p>
                  </a:txBody>
                  <a:tcPr marL="121920" marR="121920" marT="45729" marB="45729"/>
                </a:tc>
                <a:tc>
                  <a:txBody>
                    <a:bodyPr/>
                    <a:lstStyle/>
                    <a:p>
                      <a:r>
                        <a:rPr lang="en-US" sz="2700" b="1" dirty="0"/>
                        <a:t>99</a:t>
                      </a:r>
                    </a:p>
                  </a:txBody>
                  <a:tcPr marL="121920" marR="121920" marT="45729" marB="45729"/>
                </a:tc>
                <a:extLst>
                  <a:ext uri="{0D108BD9-81ED-4DB2-BD59-A6C34878D82A}">
                    <a16:rowId xmlns:a16="http://schemas.microsoft.com/office/drawing/2014/main" val="10002"/>
                  </a:ext>
                </a:extLst>
              </a:tr>
              <a:tr h="497859">
                <a:tc>
                  <a:txBody>
                    <a:bodyPr/>
                    <a:lstStyle/>
                    <a:p>
                      <a:endParaRPr lang="en-US" sz="2700" b="1" dirty="0"/>
                    </a:p>
                  </a:txBody>
                  <a:tcPr marL="121920" marR="121920" marT="45729" marB="45729"/>
                </a:tc>
                <a:tc>
                  <a:txBody>
                    <a:bodyPr/>
                    <a:lstStyle/>
                    <a:p>
                      <a:endParaRPr lang="en-US" sz="2700" b="1" dirty="0"/>
                    </a:p>
                  </a:txBody>
                  <a:tcPr marL="121920" marR="121920" marT="45729" marB="45729"/>
                </a:tc>
                <a:tc>
                  <a:txBody>
                    <a:bodyPr/>
                    <a:lstStyle/>
                    <a:p>
                      <a:endParaRPr lang="en-US" sz="2700" b="1" dirty="0"/>
                    </a:p>
                  </a:txBody>
                  <a:tcPr marL="121920" marR="121920" marT="45729" marB="45729"/>
                </a:tc>
                <a:tc>
                  <a:txBody>
                    <a:bodyPr/>
                    <a:lstStyle/>
                    <a:p>
                      <a:endParaRPr lang="en-US" sz="2700" b="1" dirty="0"/>
                    </a:p>
                  </a:txBody>
                  <a:tcPr marL="121920" marR="121920" marT="45729" marB="45729"/>
                </a:tc>
                <a:extLst>
                  <a:ext uri="{0D108BD9-81ED-4DB2-BD59-A6C34878D82A}">
                    <a16:rowId xmlns:a16="http://schemas.microsoft.com/office/drawing/2014/main" val="10003"/>
                  </a:ext>
                </a:extLst>
              </a:tr>
              <a:tr h="922645">
                <a:tc>
                  <a:txBody>
                    <a:bodyPr/>
                    <a:lstStyle/>
                    <a:p>
                      <a:r>
                        <a:rPr lang="en-CA" sz="2700" b="1" dirty="0"/>
                        <a:t>Lymph nodes positive</a:t>
                      </a:r>
                      <a:r>
                        <a:rPr lang="en-CA" sz="2700" b="1" baseline="0" dirty="0"/>
                        <a:t> + LOH 1p or 16q positive</a:t>
                      </a:r>
                      <a:endParaRPr lang="en-US" sz="2700" b="1" dirty="0"/>
                    </a:p>
                  </a:txBody>
                  <a:tcPr marL="121920" marR="121920" marT="45729" marB="45729"/>
                </a:tc>
                <a:tc>
                  <a:txBody>
                    <a:bodyPr/>
                    <a:lstStyle/>
                    <a:p>
                      <a:r>
                        <a:rPr lang="en-US" sz="2700" b="1" dirty="0"/>
                        <a:t>43</a:t>
                      </a:r>
                    </a:p>
                  </a:txBody>
                  <a:tcPr marL="121920" marR="121920" marT="45729" marB="45729"/>
                </a:tc>
                <a:tc>
                  <a:txBody>
                    <a:bodyPr/>
                    <a:lstStyle/>
                    <a:p>
                      <a:r>
                        <a:rPr lang="en-US" sz="2700" b="1" dirty="0"/>
                        <a:t>74%*</a:t>
                      </a:r>
                    </a:p>
                  </a:txBody>
                  <a:tcPr marL="121920" marR="121920" marT="45729" marB="45729"/>
                </a:tc>
                <a:tc>
                  <a:txBody>
                    <a:bodyPr/>
                    <a:lstStyle/>
                    <a:p>
                      <a:r>
                        <a:rPr lang="en-US" sz="2700" b="1" dirty="0"/>
                        <a:t>91</a:t>
                      </a:r>
                    </a:p>
                  </a:txBody>
                  <a:tcPr marL="121920" marR="121920" marT="45729" marB="45729"/>
                </a:tc>
                <a:extLst>
                  <a:ext uri="{0D108BD9-81ED-4DB2-BD59-A6C34878D82A}">
                    <a16:rowId xmlns:a16="http://schemas.microsoft.com/office/drawing/2014/main" val="10004"/>
                  </a:ext>
                </a:extLst>
              </a:tr>
              <a:tr h="1206531">
                <a:tc>
                  <a:txBody>
                    <a:bodyPr/>
                    <a:lstStyle/>
                    <a:p>
                      <a:r>
                        <a:rPr lang="en-US" sz="2700" b="1" dirty="0"/>
                        <a:t>Lymph nodes</a:t>
                      </a:r>
                      <a:r>
                        <a:rPr lang="en-US" sz="2700" b="1" baseline="0" dirty="0"/>
                        <a:t> positive + </a:t>
                      </a:r>
                    </a:p>
                    <a:p>
                      <a:r>
                        <a:rPr lang="en-US" sz="2700" b="1" baseline="0" dirty="0"/>
                        <a:t>LOH 1p and 16q negative</a:t>
                      </a:r>
                      <a:endParaRPr lang="en-US" sz="2700" b="1" dirty="0"/>
                    </a:p>
                  </a:txBody>
                  <a:tcPr marL="121920" marR="121920" marT="45729" marB="45729"/>
                </a:tc>
                <a:tc>
                  <a:txBody>
                    <a:bodyPr/>
                    <a:lstStyle/>
                    <a:p>
                      <a:r>
                        <a:rPr lang="en-US" sz="2700" b="1" dirty="0"/>
                        <a:t>109</a:t>
                      </a:r>
                    </a:p>
                  </a:txBody>
                  <a:tcPr marL="121920" marR="121920" marT="45729" marB="45729"/>
                </a:tc>
                <a:tc>
                  <a:txBody>
                    <a:bodyPr/>
                    <a:lstStyle/>
                    <a:p>
                      <a:r>
                        <a:rPr lang="en-US" sz="2700" b="1" dirty="0"/>
                        <a:t>87</a:t>
                      </a:r>
                    </a:p>
                  </a:txBody>
                  <a:tcPr marL="121920" marR="121920" marT="45729" marB="45729"/>
                </a:tc>
                <a:tc>
                  <a:txBody>
                    <a:bodyPr/>
                    <a:lstStyle/>
                    <a:p>
                      <a:r>
                        <a:rPr lang="en-US" sz="2700" b="1" dirty="0"/>
                        <a:t>97</a:t>
                      </a:r>
                    </a:p>
                  </a:txBody>
                  <a:tcPr marL="121920" marR="121920" marT="45729" marB="45729"/>
                </a:tc>
                <a:extLst>
                  <a:ext uri="{0D108BD9-81ED-4DB2-BD59-A6C34878D82A}">
                    <a16:rowId xmlns:a16="http://schemas.microsoft.com/office/drawing/2014/main" val="10005"/>
                  </a:ext>
                </a:extLst>
              </a:tr>
            </a:tbl>
          </a:graphicData>
        </a:graphic>
      </p:graphicFrame>
      <p:sp>
        <p:nvSpPr>
          <p:cNvPr id="35880" name="TextBox 1">
            <a:extLst>
              <a:ext uri="{FF2B5EF4-FFF2-40B4-BE49-F238E27FC236}">
                <a16:creationId xmlns:a16="http://schemas.microsoft.com/office/drawing/2014/main" id="{8A580ED4-BADD-43BD-988F-9DD7D7172FF4}"/>
              </a:ext>
            </a:extLst>
          </p:cNvPr>
          <p:cNvSpPr txBox="1">
            <a:spLocks noChangeArrowheads="1"/>
          </p:cNvSpPr>
          <p:nvPr/>
        </p:nvSpPr>
        <p:spPr bwMode="auto">
          <a:xfrm>
            <a:off x="10120074" y="5125134"/>
            <a:ext cx="304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CA" altLang="en-US" dirty="0"/>
              <a:t>EFS p &lt; 0.01,  </a:t>
            </a:r>
          </a:p>
          <a:p>
            <a:pPr eaLnBrk="1" hangingPunct="1"/>
            <a:r>
              <a:rPr lang="en-CA" altLang="en-US" dirty="0"/>
              <a:t>OS   p = 0.26</a:t>
            </a:r>
          </a:p>
        </p:txBody>
      </p:sp>
      <p:pic>
        <p:nvPicPr>
          <p:cNvPr id="5" name="Picture 4">
            <a:extLst>
              <a:ext uri="{FF2B5EF4-FFF2-40B4-BE49-F238E27FC236}">
                <a16:creationId xmlns:a16="http://schemas.microsoft.com/office/drawing/2014/main" id="{A1EB121F-6AD1-4416-8B39-9CA720B45C46}"/>
              </a:ext>
            </a:extLst>
          </p:cNvPr>
          <p:cNvPicPr>
            <a:picLocks noChangeAspect="1"/>
          </p:cNvPicPr>
          <p:nvPr/>
        </p:nvPicPr>
        <p:blipFill>
          <a:blip r:embed="rId2"/>
          <a:stretch>
            <a:fillRect/>
          </a:stretch>
        </p:blipFill>
        <p:spPr>
          <a:xfrm>
            <a:off x="10466254" y="4279899"/>
            <a:ext cx="521071" cy="74983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CA56-F9C0-4D07-BE5C-527A61FDB680}"/>
              </a:ext>
            </a:extLst>
          </p:cNvPr>
          <p:cNvSpPr>
            <a:spLocks noGrp="1"/>
          </p:cNvSpPr>
          <p:nvPr>
            <p:ph type="title"/>
          </p:nvPr>
        </p:nvSpPr>
        <p:spPr/>
        <p:txBody>
          <a:bodyPr/>
          <a:lstStyle/>
          <a:p>
            <a:pPr algn="ctr"/>
            <a:r>
              <a:rPr lang="en-US" dirty="0"/>
              <a:t>Wilms Tumor</a:t>
            </a:r>
          </a:p>
        </p:txBody>
      </p:sp>
      <p:sp>
        <p:nvSpPr>
          <p:cNvPr id="3" name="Content Placeholder 2">
            <a:extLst>
              <a:ext uri="{FF2B5EF4-FFF2-40B4-BE49-F238E27FC236}">
                <a16:creationId xmlns:a16="http://schemas.microsoft.com/office/drawing/2014/main" id="{68D1848F-BC5D-49E7-B680-5827CF94CF31}"/>
              </a:ext>
            </a:extLst>
          </p:cNvPr>
          <p:cNvSpPr>
            <a:spLocks noGrp="1"/>
          </p:cNvSpPr>
          <p:nvPr>
            <p:ph idx="1"/>
          </p:nvPr>
        </p:nvSpPr>
        <p:spPr/>
        <p:txBody>
          <a:bodyPr/>
          <a:lstStyle/>
          <a:p>
            <a:pPr marL="914400" indent="-914400">
              <a:buFont typeface="+mj-lt"/>
              <a:buAutoNum type="arabicPeriod"/>
            </a:pPr>
            <a:r>
              <a:rPr lang="en-US" altLang="en-US" sz="4800" dirty="0"/>
              <a:t>Basic Science and Pathophysiology</a:t>
            </a:r>
          </a:p>
          <a:p>
            <a:pPr marL="914400" indent="-914400">
              <a:buFont typeface="+mj-lt"/>
              <a:buAutoNum type="arabicPeriod"/>
            </a:pPr>
            <a:r>
              <a:rPr lang="en-US" altLang="en-US" sz="4800" dirty="0">
                <a:solidFill>
                  <a:schemeClr val="accent1">
                    <a:lumMod val="20000"/>
                    <a:lumOff val="80000"/>
                  </a:schemeClr>
                </a:solidFill>
              </a:rPr>
              <a:t>Epidemiology and Risk Assessment</a:t>
            </a:r>
          </a:p>
          <a:p>
            <a:pPr marL="914400" indent="-914400">
              <a:buFont typeface="+mj-lt"/>
              <a:buAutoNum type="arabicPeriod"/>
            </a:pPr>
            <a:r>
              <a:rPr lang="en-US" altLang="en-US" sz="4800" dirty="0">
                <a:solidFill>
                  <a:schemeClr val="accent1">
                    <a:lumMod val="20000"/>
                    <a:lumOff val="80000"/>
                  </a:schemeClr>
                </a:solidFill>
              </a:rPr>
              <a:t>Diagnosis</a:t>
            </a:r>
          </a:p>
          <a:p>
            <a:pPr marL="914400" indent="-914400">
              <a:buFont typeface="+mj-lt"/>
              <a:buAutoNum type="arabicPeriod"/>
            </a:pPr>
            <a:r>
              <a:rPr lang="en-US" altLang="en-US" sz="4800" dirty="0">
                <a:solidFill>
                  <a:schemeClr val="accent1">
                    <a:lumMod val="20000"/>
                    <a:lumOff val="80000"/>
                  </a:schemeClr>
                </a:solidFill>
              </a:rPr>
              <a:t>Management and Treatment</a:t>
            </a:r>
          </a:p>
          <a:p>
            <a:endParaRPr lang="en-US" dirty="0"/>
          </a:p>
        </p:txBody>
      </p:sp>
    </p:spTree>
    <p:extLst>
      <p:ext uri="{BB962C8B-B14F-4D97-AF65-F5344CB8AC3E}">
        <p14:creationId xmlns:p14="http://schemas.microsoft.com/office/powerpoint/2010/main" val="4242174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0DD80744-C377-430B-A53B-6973FB7CCE5B}"/>
              </a:ext>
            </a:extLst>
          </p:cNvPr>
          <p:cNvSpPr>
            <a:spLocks noGrp="1"/>
          </p:cNvSpPr>
          <p:nvPr>
            <p:ph type="title"/>
          </p:nvPr>
        </p:nvSpPr>
        <p:spPr/>
        <p:txBody>
          <a:bodyPr/>
          <a:lstStyle/>
          <a:p>
            <a:pPr algn="ctr" eaLnBrk="1" hangingPunct="1"/>
            <a:r>
              <a:rPr lang="en-CA" altLang="en-US" sz="3600" b="0" dirty="0">
                <a:latin typeface="+mn-lt"/>
              </a:rPr>
              <a:t>Stage III WT FH - Future Directions</a:t>
            </a:r>
          </a:p>
        </p:txBody>
      </p:sp>
      <p:sp>
        <p:nvSpPr>
          <p:cNvPr id="36867" name="Content Placeholder 2">
            <a:extLst>
              <a:ext uri="{FF2B5EF4-FFF2-40B4-BE49-F238E27FC236}">
                <a16:creationId xmlns:a16="http://schemas.microsoft.com/office/drawing/2014/main" id="{D587EF0C-8DF2-41CC-A5E7-71711BF2FD04}"/>
              </a:ext>
            </a:extLst>
          </p:cNvPr>
          <p:cNvSpPr>
            <a:spLocks noGrp="1"/>
          </p:cNvSpPr>
          <p:nvPr>
            <p:ph idx="1"/>
          </p:nvPr>
        </p:nvSpPr>
        <p:spPr>
          <a:xfrm>
            <a:off x="1057275" y="1895475"/>
            <a:ext cx="10829925" cy="4281488"/>
          </a:xfrm>
        </p:spPr>
        <p:txBody>
          <a:bodyPr/>
          <a:lstStyle/>
          <a:p>
            <a:pPr eaLnBrk="1" hangingPunct="1">
              <a:buFont typeface="Arial" panose="020B0604020202020204" pitchFamily="34" charset="0"/>
              <a:buNone/>
            </a:pPr>
            <a:r>
              <a:rPr lang="en-CA" altLang="en-US" sz="2667" dirty="0">
                <a:solidFill>
                  <a:srgbClr val="000000"/>
                </a:solidFill>
              </a:rPr>
              <a:t>Further risk-based stratification strategies on future trials:</a:t>
            </a:r>
          </a:p>
          <a:p>
            <a:pPr eaLnBrk="1" hangingPunct="1">
              <a:buFont typeface="Arial" panose="020B0604020202020204" pitchFamily="34" charset="0"/>
              <a:buNone/>
            </a:pPr>
            <a:endParaRPr lang="en-CA" altLang="en-US" sz="2667" dirty="0">
              <a:solidFill>
                <a:srgbClr val="000000"/>
              </a:solidFill>
            </a:endParaRPr>
          </a:p>
          <a:p>
            <a:pPr lvl="1" eaLnBrk="1" hangingPunct="1">
              <a:buFont typeface="Arial" panose="020B0604020202020204" pitchFamily="34" charset="0"/>
              <a:buChar char="•"/>
            </a:pPr>
            <a:r>
              <a:rPr lang="en-CA" altLang="en-US" sz="2667" dirty="0">
                <a:solidFill>
                  <a:srgbClr val="000000"/>
                </a:solidFill>
              </a:rPr>
              <a:t>Higher risk patients (biology, lymph nodes, post-chemo blastemal histology– intensification of chemotherapy           </a:t>
            </a:r>
          </a:p>
          <a:p>
            <a:pPr lvl="1" eaLnBrk="1" hangingPunct="1">
              <a:buFont typeface="Arial" panose="020B0604020202020204" pitchFamily="34" charset="0"/>
              <a:buNone/>
            </a:pPr>
            <a:r>
              <a:rPr lang="en-CA" altLang="en-US" sz="2667" dirty="0">
                <a:solidFill>
                  <a:srgbClr val="000000"/>
                </a:solidFill>
              </a:rPr>
              <a:t>    (regimen M  or new regimen MVI)</a:t>
            </a:r>
          </a:p>
          <a:p>
            <a:pPr lvl="1" eaLnBrk="1" hangingPunct="1">
              <a:buFont typeface="Arial" panose="020B0604020202020204" pitchFamily="34" charset="0"/>
              <a:buChar char="•"/>
            </a:pPr>
            <a:endParaRPr lang="en-CA" altLang="en-US" sz="2667" dirty="0">
              <a:solidFill>
                <a:srgbClr val="000000"/>
              </a:solidFill>
            </a:endParaRPr>
          </a:p>
          <a:p>
            <a:pPr lvl="1" eaLnBrk="1" hangingPunct="1">
              <a:buFont typeface="Arial" panose="020B0604020202020204" pitchFamily="34" charset="0"/>
              <a:buChar char="•"/>
            </a:pPr>
            <a:r>
              <a:rPr lang="en-CA" altLang="en-US" sz="2667" dirty="0">
                <a:solidFill>
                  <a:srgbClr val="000000"/>
                </a:solidFill>
              </a:rPr>
              <a:t>Lower risk patients (negative lymph nodes, no negative biologic risk factors, necrotic or intermediated post-chemo histology) – reduction in chemotherapy                    </a:t>
            </a:r>
          </a:p>
          <a:p>
            <a:pPr lvl="1" eaLnBrk="1" hangingPunct="1">
              <a:buFont typeface="Arial" panose="020B0604020202020204" pitchFamily="34" charset="0"/>
              <a:buNone/>
            </a:pPr>
            <a:r>
              <a:rPr lang="en-CA" altLang="en-US" sz="2667" dirty="0">
                <a:solidFill>
                  <a:srgbClr val="000000"/>
                </a:solidFill>
              </a:rPr>
              <a:t>    (omit doxorubicin)</a:t>
            </a:r>
          </a:p>
          <a:p>
            <a:pPr lvl="1" eaLnBrk="1" hangingPunct="1">
              <a:buFont typeface="Arial" panose="020B0604020202020204" pitchFamily="34" charset="0"/>
              <a:buChar char="•"/>
            </a:pPr>
            <a:endParaRPr lang="en-US" altLang="en-US" sz="3200" dirty="0">
              <a:solidFill>
                <a:srgbClr val="00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54D8A-DE53-4315-8B11-9B072F703480}"/>
              </a:ext>
            </a:extLst>
          </p:cNvPr>
          <p:cNvSpPr>
            <a:spLocks noGrp="1"/>
          </p:cNvSpPr>
          <p:nvPr>
            <p:ph type="title"/>
          </p:nvPr>
        </p:nvSpPr>
        <p:spPr>
          <a:xfrm>
            <a:off x="277090" y="57117"/>
            <a:ext cx="11610109" cy="1325563"/>
          </a:xfrm>
        </p:spPr>
        <p:txBody>
          <a:bodyPr/>
          <a:lstStyle/>
          <a:p>
            <a:pPr algn="ctr"/>
            <a:r>
              <a:rPr lang="en-US" sz="3600" b="0" dirty="0">
                <a:latin typeface="+mn-lt"/>
              </a:rPr>
              <a:t>Stage IV Favorable Histology Wilms Tumor*</a:t>
            </a:r>
          </a:p>
        </p:txBody>
      </p:sp>
      <p:sp>
        <p:nvSpPr>
          <p:cNvPr id="3" name="Content Placeholder 2">
            <a:extLst>
              <a:ext uri="{FF2B5EF4-FFF2-40B4-BE49-F238E27FC236}">
                <a16:creationId xmlns:a16="http://schemas.microsoft.com/office/drawing/2014/main" id="{325D9C80-AAAF-44BD-98D3-E24CEB753475}"/>
              </a:ext>
            </a:extLst>
          </p:cNvPr>
          <p:cNvSpPr>
            <a:spLocks noGrp="1"/>
          </p:cNvSpPr>
          <p:nvPr>
            <p:ph idx="1"/>
          </p:nvPr>
        </p:nvSpPr>
        <p:spPr>
          <a:xfrm>
            <a:off x="513347" y="1456293"/>
            <a:ext cx="11165305" cy="1603375"/>
          </a:xfrm>
        </p:spPr>
        <p:txBody>
          <a:bodyPr/>
          <a:lstStyle/>
          <a:p>
            <a:r>
              <a:rPr lang="en-US" sz="2400" dirty="0"/>
              <a:t>NWTS V  Treatment</a:t>
            </a:r>
          </a:p>
          <a:p>
            <a:pPr lvl="1" fontAlgn="auto">
              <a:spcAft>
                <a:spcPts val="0"/>
              </a:spcAft>
              <a:defRPr/>
            </a:pPr>
            <a:r>
              <a:rPr lang="en-CA" altLang="en-US" dirty="0">
                <a:ea typeface="ＭＳ Ｐゴシック" pitchFamily="34" charset="-128"/>
              </a:rPr>
              <a:t>VCR, Dactinomycin, Doxorubicin (Regimen DD-4A)</a:t>
            </a:r>
          </a:p>
          <a:p>
            <a:pPr lvl="1" fontAlgn="auto">
              <a:spcAft>
                <a:spcPts val="0"/>
              </a:spcAft>
              <a:defRPr/>
            </a:pPr>
            <a:r>
              <a:rPr lang="en-CA" altLang="en-US" dirty="0">
                <a:ea typeface="ＭＳ Ｐゴシック" pitchFamily="34" charset="-128"/>
              </a:rPr>
              <a:t>XRT (1200cGy) to lungs </a:t>
            </a:r>
            <a:r>
              <a:rPr lang="en-CA" altLang="en-US" u="sng" dirty="0">
                <a:ea typeface="ＭＳ Ｐゴシック" pitchFamily="34" charset="-128"/>
              </a:rPr>
              <a:t>+</a:t>
            </a:r>
            <a:r>
              <a:rPr lang="en-CA" altLang="en-US" dirty="0">
                <a:ea typeface="ＭＳ Ｐゴシック" pitchFamily="34" charset="-128"/>
              </a:rPr>
              <a:t> XRT (1080Gy) to flank / whole abdomen</a:t>
            </a:r>
          </a:p>
          <a:p>
            <a:endParaRPr lang="en-US" dirty="0"/>
          </a:p>
        </p:txBody>
      </p:sp>
      <p:sp>
        <p:nvSpPr>
          <p:cNvPr id="4" name="TextBox 3">
            <a:extLst>
              <a:ext uri="{FF2B5EF4-FFF2-40B4-BE49-F238E27FC236}">
                <a16:creationId xmlns:a16="http://schemas.microsoft.com/office/drawing/2014/main" id="{DAAF73A0-1555-42D8-9F96-75F2280A7A41}"/>
              </a:ext>
            </a:extLst>
          </p:cNvPr>
          <p:cNvSpPr txBox="1"/>
          <p:nvPr/>
        </p:nvSpPr>
        <p:spPr>
          <a:xfrm>
            <a:off x="2448911" y="6308209"/>
            <a:ext cx="6750822" cy="369332"/>
          </a:xfrm>
          <a:prstGeom prst="rect">
            <a:avLst/>
          </a:prstGeom>
          <a:noFill/>
        </p:spPr>
        <p:txBody>
          <a:bodyPr wrap="none" rtlCol="0">
            <a:spAutoFit/>
          </a:bodyPr>
          <a:lstStyle/>
          <a:p>
            <a:r>
              <a:rPr lang="en-US" dirty="0"/>
              <a:t>Modified Stage IV FHWT slides used with permission of Dr. David Dix *</a:t>
            </a:r>
          </a:p>
        </p:txBody>
      </p:sp>
      <p:graphicFrame>
        <p:nvGraphicFramePr>
          <p:cNvPr id="5" name="Group 49">
            <a:extLst>
              <a:ext uri="{FF2B5EF4-FFF2-40B4-BE49-F238E27FC236}">
                <a16:creationId xmlns:a16="http://schemas.microsoft.com/office/drawing/2014/main" id="{77A5D383-9856-4640-97E8-EFBD331A68D3}"/>
              </a:ext>
            </a:extLst>
          </p:cNvPr>
          <p:cNvGraphicFramePr>
            <a:graphicFrameLocks/>
          </p:cNvGraphicFramePr>
          <p:nvPr>
            <p:extLst>
              <p:ext uri="{D42A27DB-BD31-4B8C-83A1-F6EECF244321}">
                <p14:modId xmlns:p14="http://schemas.microsoft.com/office/powerpoint/2010/main" val="2003657430"/>
              </p:ext>
            </p:extLst>
          </p:nvPr>
        </p:nvGraphicFramePr>
        <p:xfrm>
          <a:off x="875899" y="2897204"/>
          <a:ext cx="9934340" cy="3236700"/>
        </p:xfrm>
        <a:graphic>
          <a:graphicData uri="http://schemas.openxmlformats.org/drawingml/2006/table">
            <a:tbl>
              <a:tblPr/>
              <a:tblGrid>
                <a:gridCol w="1986072">
                  <a:extLst>
                    <a:ext uri="{9D8B030D-6E8A-4147-A177-3AD203B41FA5}">
                      <a16:colId xmlns:a16="http://schemas.microsoft.com/office/drawing/2014/main" val="20000"/>
                    </a:ext>
                  </a:extLst>
                </a:gridCol>
                <a:gridCol w="1806282">
                  <a:extLst>
                    <a:ext uri="{9D8B030D-6E8A-4147-A177-3AD203B41FA5}">
                      <a16:colId xmlns:a16="http://schemas.microsoft.com/office/drawing/2014/main" val="20001"/>
                    </a:ext>
                  </a:extLst>
                </a:gridCol>
                <a:gridCol w="2167853">
                  <a:extLst>
                    <a:ext uri="{9D8B030D-6E8A-4147-A177-3AD203B41FA5}">
                      <a16:colId xmlns:a16="http://schemas.microsoft.com/office/drawing/2014/main" val="20002"/>
                    </a:ext>
                  </a:extLst>
                </a:gridCol>
                <a:gridCol w="1988061">
                  <a:extLst>
                    <a:ext uri="{9D8B030D-6E8A-4147-A177-3AD203B41FA5}">
                      <a16:colId xmlns:a16="http://schemas.microsoft.com/office/drawing/2014/main" val="20003"/>
                    </a:ext>
                  </a:extLst>
                </a:gridCol>
                <a:gridCol w="1986072">
                  <a:extLst>
                    <a:ext uri="{9D8B030D-6E8A-4147-A177-3AD203B41FA5}">
                      <a16:colId xmlns:a16="http://schemas.microsoft.com/office/drawing/2014/main" val="20004"/>
                    </a:ext>
                  </a:extLst>
                </a:gridCol>
              </a:tblGrid>
              <a:tr h="631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900" b="1" i="0" u="none" strike="noStrike" cap="none" normalizeH="0" baseline="0" dirty="0">
                        <a:ln>
                          <a:noFill/>
                        </a:ln>
                        <a:solidFill>
                          <a:srgbClr val="FFFFFF"/>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Book Antiqua" pitchFamily="18" charset="0"/>
                        </a:rPr>
                        <a:t> Frequency</a:t>
                      </a:r>
                      <a:endParaRPr kumimoji="0" lang="en-CA" sz="1900" b="1" i="0" u="none" strike="noStrike" cap="none" normalizeH="0" baseline="0">
                        <a:ln>
                          <a:noFill/>
                        </a:ln>
                        <a:solidFill>
                          <a:srgbClr val="FFFFFF"/>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Book Antiqua" pitchFamily="18" charset="0"/>
                        </a:rPr>
                        <a:t>Treatment</a:t>
                      </a:r>
                      <a:endParaRPr kumimoji="0" lang="en-CA" sz="1900" b="1" i="0" u="none" strike="noStrike" cap="none" normalizeH="0" baseline="0">
                        <a:ln>
                          <a:noFill/>
                        </a:ln>
                        <a:solidFill>
                          <a:srgbClr val="FFFFFF"/>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Book Antiqua" pitchFamily="18" charset="0"/>
                        </a:rPr>
                        <a:t>4 yr EFS</a:t>
                      </a:r>
                      <a:endParaRPr kumimoji="0" lang="en-CA" sz="1900" b="1" i="0" u="none" strike="noStrike" cap="none" normalizeH="0" baseline="0">
                        <a:ln>
                          <a:noFill/>
                        </a:ln>
                        <a:solidFill>
                          <a:srgbClr val="FFFFFF"/>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FFFFFF"/>
                          </a:solidFill>
                          <a:effectLst/>
                          <a:latin typeface="Book Antiqua" pitchFamily="18" charset="0"/>
                        </a:rPr>
                        <a:t>4 yr  OS</a:t>
                      </a:r>
                      <a:endParaRPr kumimoji="0" lang="en-CA" sz="1900" b="1" i="0" u="none" strike="noStrike" cap="none" normalizeH="0" baseline="0">
                        <a:ln>
                          <a:noFill/>
                        </a:ln>
                        <a:solidFill>
                          <a:srgbClr val="FFFFFF"/>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1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Stage I</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40%</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Vcr/Actino</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92%</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98%</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extLst>
                  <a:ext uri="{0D108BD9-81ED-4DB2-BD59-A6C34878D82A}">
                    <a16:rowId xmlns:a16="http://schemas.microsoft.com/office/drawing/2014/main" val="10001"/>
                  </a:ext>
                </a:extLst>
              </a:tr>
              <a:tr h="63186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Book Antiqua" pitchFamily="18" charset="0"/>
                        </a:rPr>
                        <a:t>Stage II</a:t>
                      </a:r>
                      <a:endParaRPr kumimoji="0" lang="en-CA" sz="1900" b="0" i="0" u="none" strike="noStrike" cap="none" normalizeH="0" baseline="0" dirty="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Book Antiqua" pitchFamily="18" charset="0"/>
                        </a:rPr>
                        <a:t>23%</a:t>
                      </a:r>
                      <a:endParaRPr kumimoji="0" lang="en-CA" sz="1900" b="0" i="0" u="none" strike="noStrike" cap="none" normalizeH="0" baseline="0" dirty="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Vcr/Actino</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83%</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92%</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extLst>
                  <a:ext uri="{0D108BD9-81ED-4DB2-BD59-A6C34878D82A}">
                    <a16:rowId xmlns:a16="http://schemas.microsoft.com/office/drawing/2014/main" val="10002"/>
                  </a:ext>
                </a:extLst>
              </a:tr>
              <a:tr h="6415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Stage III</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Book Antiqua" pitchFamily="18" charset="0"/>
                        </a:rPr>
                        <a:t>23%</a:t>
                      </a:r>
                      <a:endParaRPr kumimoji="0" lang="en-CA" sz="1900" b="0" i="0" u="none" strike="noStrike" cap="none" normalizeH="0" baseline="0" dirty="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err="1">
                          <a:ln>
                            <a:noFill/>
                          </a:ln>
                          <a:solidFill>
                            <a:srgbClr val="000000"/>
                          </a:solidFill>
                          <a:effectLst/>
                          <a:latin typeface="Book Antiqua" pitchFamily="18" charset="0"/>
                        </a:rPr>
                        <a:t>Vcr</a:t>
                      </a:r>
                      <a:r>
                        <a:rPr kumimoji="0" lang="en-US" sz="1900" b="0" i="0" u="none" strike="noStrike" cap="none" normalizeH="0" baseline="0" dirty="0">
                          <a:ln>
                            <a:noFill/>
                          </a:ln>
                          <a:solidFill>
                            <a:srgbClr val="000000"/>
                          </a:solidFill>
                          <a:effectLst/>
                          <a:latin typeface="Book Antiqua" pitchFamily="18" charset="0"/>
                        </a:rPr>
                        <a:t>/</a:t>
                      </a:r>
                      <a:r>
                        <a:rPr kumimoji="0" lang="en-US" sz="1900" b="0" i="0" u="none" strike="noStrike" cap="none" normalizeH="0" baseline="0" dirty="0" err="1">
                          <a:ln>
                            <a:noFill/>
                          </a:ln>
                          <a:solidFill>
                            <a:srgbClr val="000000"/>
                          </a:solidFill>
                          <a:effectLst/>
                          <a:latin typeface="Book Antiqua" pitchFamily="18" charset="0"/>
                        </a:rPr>
                        <a:t>Actino</a:t>
                      </a:r>
                      <a:r>
                        <a:rPr kumimoji="0" lang="en-US" sz="1900" b="0" i="0" u="none" strike="noStrike" cap="none" normalizeH="0" baseline="0" dirty="0">
                          <a:ln>
                            <a:noFill/>
                          </a:ln>
                          <a:solidFill>
                            <a:srgbClr val="000000"/>
                          </a:solidFill>
                          <a:effectLst/>
                          <a:latin typeface="Book Antiqua" pitchFamily="18" charset="0"/>
                        </a:rPr>
                        <a:t>/Dox + XRT</a:t>
                      </a:r>
                      <a:endParaRPr kumimoji="0" lang="en-CA" sz="1900" b="0" i="0" u="none" strike="noStrike" cap="none" normalizeH="0" baseline="0" dirty="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a:ln>
                            <a:noFill/>
                          </a:ln>
                          <a:solidFill>
                            <a:srgbClr val="000000"/>
                          </a:solidFill>
                          <a:effectLst/>
                          <a:latin typeface="Book Antiqua" pitchFamily="18" charset="0"/>
                        </a:rPr>
                        <a:t>85%</a:t>
                      </a:r>
                      <a:endParaRPr kumimoji="0" lang="en-CA" sz="1900" b="0" i="0" u="none" strike="noStrike" cap="none" normalizeH="0" baseline="0" dirty="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94%</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CDECB"/>
                    </a:solidFill>
                  </a:tcPr>
                </a:tc>
                <a:extLst>
                  <a:ext uri="{0D108BD9-81ED-4DB2-BD59-A6C34878D82A}">
                    <a16:rowId xmlns:a16="http://schemas.microsoft.com/office/drawing/2014/main" val="10003"/>
                  </a:ext>
                </a:extLst>
              </a:tr>
              <a:tr h="64158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Stage IV</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a:ln>
                            <a:noFill/>
                          </a:ln>
                          <a:solidFill>
                            <a:srgbClr val="000000"/>
                          </a:solidFill>
                          <a:effectLst/>
                          <a:latin typeface="Book Antiqua" pitchFamily="18" charset="0"/>
                        </a:rPr>
                        <a:t>10%</a:t>
                      </a:r>
                      <a:endParaRPr kumimoji="0" lang="en-CA" sz="1900" b="0" i="0" u="none" strike="noStrike" cap="none" normalizeH="0" baseline="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900" b="0" i="0" u="none" strike="noStrike" cap="none" normalizeH="0" baseline="0" dirty="0" err="1">
                          <a:ln>
                            <a:noFill/>
                          </a:ln>
                          <a:solidFill>
                            <a:srgbClr val="000000"/>
                          </a:solidFill>
                          <a:effectLst/>
                          <a:latin typeface="Book Antiqua" pitchFamily="18" charset="0"/>
                        </a:rPr>
                        <a:t>Vcr</a:t>
                      </a:r>
                      <a:r>
                        <a:rPr kumimoji="0" lang="en-US" sz="1900" b="0" i="0" u="none" strike="noStrike" cap="none" normalizeH="0" baseline="0" dirty="0">
                          <a:ln>
                            <a:noFill/>
                          </a:ln>
                          <a:solidFill>
                            <a:srgbClr val="000000"/>
                          </a:solidFill>
                          <a:effectLst/>
                          <a:latin typeface="Book Antiqua" pitchFamily="18" charset="0"/>
                        </a:rPr>
                        <a:t>/</a:t>
                      </a:r>
                      <a:r>
                        <a:rPr kumimoji="0" lang="en-US" sz="1900" b="0" i="0" u="none" strike="noStrike" cap="none" normalizeH="0" baseline="0" dirty="0" err="1">
                          <a:ln>
                            <a:noFill/>
                          </a:ln>
                          <a:solidFill>
                            <a:srgbClr val="000000"/>
                          </a:solidFill>
                          <a:effectLst/>
                          <a:latin typeface="Book Antiqua" pitchFamily="18" charset="0"/>
                        </a:rPr>
                        <a:t>Actino</a:t>
                      </a:r>
                      <a:r>
                        <a:rPr kumimoji="0" lang="en-US" sz="1900" b="0" i="0" u="none" strike="noStrike" cap="none" normalizeH="0" baseline="0" dirty="0">
                          <a:ln>
                            <a:noFill/>
                          </a:ln>
                          <a:solidFill>
                            <a:srgbClr val="000000"/>
                          </a:solidFill>
                          <a:effectLst/>
                          <a:latin typeface="Book Antiqua" pitchFamily="18" charset="0"/>
                        </a:rPr>
                        <a:t>/Dox + XRT</a:t>
                      </a:r>
                      <a:endParaRPr kumimoji="0" lang="en-CA" sz="1900" b="0" i="0" u="none" strike="noStrike" cap="none" normalizeH="0" baseline="0" dirty="0">
                        <a:ln>
                          <a:noFill/>
                        </a:ln>
                        <a:solidFill>
                          <a:srgbClr val="000000"/>
                        </a:solidFill>
                        <a:effectLst/>
                        <a:latin typeface="Book Antiqua" pitchFamily="18" charset="0"/>
                      </a:endParaRP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900" b="0" i="0" u="none" strike="noStrike" cap="none" normalizeH="0" baseline="0" dirty="0">
                          <a:ln>
                            <a:noFill/>
                          </a:ln>
                          <a:solidFill>
                            <a:srgbClr val="000000"/>
                          </a:solidFill>
                          <a:effectLst/>
                          <a:latin typeface="Book Antiqua" pitchFamily="18" charset="0"/>
                        </a:rPr>
                        <a:t>75%</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900" b="0" i="0" u="none" strike="noStrike" cap="none" normalizeH="0" baseline="0" dirty="0">
                          <a:ln>
                            <a:noFill/>
                          </a:ln>
                          <a:solidFill>
                            <a:srgbClr val="000000"/>
                          </a:solidFill>
                          <a:effectLst/>
                          <a:latin typeface="Book Antiqua" pitchFamily="18" charset="0"/>
                        </a:rPr>
                        <a:t>86%</a:t>
                      </a:r>
                    </a:p>
                  </a:txBody>
                  <a:tcPr marL="121920" marR="12192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6EFE7"/>
                    </a:solidFill>
                  </a:tcPr>
                </a:tc>
                <a:extLst>
                  <a:ext uri="{0D108BD9-81ED-4DB2-BD59-A6C34878D82A}">
                    <a16:rowId xmlns:a16="http://schemas.microsoft.com/office/drawing/2014/main" val="10004"/>
                  </a:ext>
                </a:extLst>
              </a:tr>
            </a:tbl>
          </a:graphicData>
        </a:graphic>
      </p:graphicFrame>
      <p:sp>
        <p:nvSpPr>
          <p:cNvPr id="6" name="Oval 5">
            <a:extLst>
              <a:ext uri="{FF2B5EF4-FFF2-40B4-BE49-F238E27FC236}">
                <a16:creationId xmlns:a16="http://schemas.microsoft.com/office/drawing/2014/main" id="{1E92A340-1867-4157-AB21-B6C33BEAD01B}"/>
              </a:ext>
            </a:extLst>
          </p:cNvPr>
          <p:cNvSpPr/>
          <p:nvPr/>
        </p:nvSpPr>
        <p:spPr>
          <a:xfrm>
            <a:off x="6689760" y="5401707"/>
            <a:ext cx="1050748" cy="58325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a:extLst>
              <a:ext uri="{FF2B5EF4-FFF2-40B4-BE49-F238E27FC236}">
                <a16:creationId xmlns:a16="http://schemas.microsoft.com/office/drawing/2014/main" id="{35A3780C-3507-4A59-B8C9-27A243308A73}"/>
              </a:ext>
            </a:extLst>
          </p:cNvPr>
          <p:cNvSpPr/>
          <p:nvPr/>
        </p:nvSpPr>
        <p:spPr>
          <a:xfrm>
            <a:off x="8576837" y="5370772"/>
            <a:ext cx="993035" cy="58325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53424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CAAE5C8A-C01B-42E8-BFB3-C0BD4CBA5223}"/>
              </a:ext>
            </a:extLst>
          </p:cNvPr>
          <p:cNvSpPr>
            <a:spLocks noGrp="1" noChangeArrowheads="1"/>
          </p:cNvSpPr>
          <p:nvPr>
            <p:ph type="title"/>
          </p:nvPr>
        </p:nvSpPr>
        <p:spPr>
          <a:xfrm>
            <a:off x="355601" y="141818"/>
            <a:ext cx="11324167" cy="918633"/>
          </a:xfrm>
        </p:spPr>
        <p:txBody>
          <a:bodyPr/>
          <a:lstStyle/>
          <a:p>
            <a:pPr algn="ctr" eaLnBrk="1" hangingPunct="1"/>
            <a:r>
              <a:rPr lang="en-CA" altLang="en-US" sz="3600" b="0" dirty="0">
                <a:latin typeface="+mn-lt"/>
                <a:ea typeface="ＭＳ Ｐゴシック" panose="020B0600070205080204" pitchFamily="34" charset="-128"/>
              </a:rPr>
              <a:t>Late Effects of therapy for NWTS patients</a:t>
            </a:r>
          </a:p>
        </p:txBody>
      </p:sp>
      <p:sp>
        <p:nvSpPr>
          <p:cNvPr id="49155" name="Rectangle 3">
            <a:extLst>
              <a:ext uri="{FF2B5EF4-FFF2-40B4-BE49-F238E27FC236}">
                <a16:creationId xmlns:a16="http://schemas.microsoft.com/office/drawing/2014/main" id="{1E796974-F828-4BA6-88BD-DE3E3802B089}"/>
              </a:ext>
            </a:extLst>
          </p:cNvPr>
          <p:cNvSpPr>
            <a:spLocks noGrp="1" noChangeArrowheads="1"/>
          </p:cNvSpPr>
          <p:nvPr>
            <p:ph idx="1"/>
          </p:nvPr>
        </p:nvSpPr>
        <p:spPr>
          <a:xfrm>
            <a:off x="720736" y="1186391"/>
            <a:ext cx="10189633" cy="4485217"/>
          </a:xfrm>
        </p:spPr>
        <p:txBody>
          <a:bodyPr rtlCol="0">
            <a:normAutofit/>
          </a:bodyPr>
          <a:lstStyle/>
          <a:p>
            <a:pPr fontAlgn="auto">
              <a:lnSpc>
                <a:spcPct val="80000"/>
              </a:lnSpc>
              <a:spcAft>
                <a:spcPts val="0"/>
              </a:spcAft>
              <a:buNone/>
              <a:defRPr/>
            </a:pPr>
            <a:r>
              <a:rPr lang="en-CA" altLang="en-US" sz="2400" u="sng" dirty="0">
                <a:ea typeface="ＭＳ Ｐゴシック" pitchFamily="34" charset="-128"/>
              </a:rPr>
              <a:t>Cardiac</a:t>
            </a:r>
          </a:p>
          <a:p>
            <a:pPr fontAlgn="auto">
              <a:lnSpc>
                <a:spcPct val="80000"/>
              </a:lnSpc>
              <a:spcAft>
                <a:spcPts val="0"/>
              </a:spcAft>
              <a:defRPr/>
            </a:pPr>
            <a:r>
              <a:rPr lang="en-CA" altLang="en-US" sz="2400" dirty="0">
                <a:ea typeface="ＭＳ Ｐゴシック" pitchFamily="34" charset="-128"/>
              </a:rPr>
              <a:t>Increased risk CHF: cumulative frequency 4.4% at 20 yrs</a:t>
            </a:r>
          </a:p>
          <a:p>
            <a:pPr fontAlgn="auto">
              <a:lnSpc>
                <a:spcPct val="80000"/>
              </a:lnSpc>
              <a:spcAft>
                <a:spcPts val="0"/>
              </a:spcAft>
              <a:defRPr/>
            </a:pPr>
            <a:endParaRPr lang="en-CA" altLang="en-US" sz="2400" dirty="0">
              <a:ea typeface="ＭＳ Ｐゴシック" pitchFamily="34" charset="-128"/>
            </a:endParaRPr>
          </a:p>
          <a:p>
            <a:pPr fontAlgn="auto">
              <a:lnSpc>
                <a:spcPct val="80000"/>
              </a:lnSpc>
              <a:spcAft>
                <a:spcPts val="0"/>
              </a:spcAft>
              <a:buNone/>
              <a:defRPr/>
            </a:pPr>
            <a:r>
              <a:rPr lang="en-CA" altLang="en-US" sz="2400" u="sng" dirty="0">
                <a:ea typeface="ＭＳ Ｐゴシック" pitchFamily="34" charset="-128"/>
              </a:rPr>
              <a:t>Pulmonary</a:t>
            </a:r>
          </a:p>
          <a:p>
            <a:pPr fontAlgn="auto">
              <a:lnSpc>
                <a:spcPct val="80000"/>
              </a:lnSpc>
              <a:spcAft>
                <a:spcPts val="0"/>
              </a:spcAft>
              <a:defRPr/>
            </a:pPr>
            <a:r>
              <a:rPr lang="en-CA" altLang="en-US" sz="2400" dirty="0">
                <a:ea typeface="ＭＳ Ｐゴシック" pitchFamily="34" charset="-128"/>
              </a:rPr>
              <a:t>Lung fibrosis: 12 – 14 </a:t>
            </a:r>
            <a:r>
              <a:rPr lang="en-CA" altLang="en-US" sz="2400" dirty="0" err="1">
                <a:ea typeface="ＭＳ Ｐゴシック" pitchFamily="34" charset="-128"/>
              </a:rPr>
              <a:t>Gy</a:t>
            </a:r>
            <a:r>
              <a:rPr lang="en-CA" altLang="en-US" sz="2400" dirty="0">
                <a:ea typeface="ＭＳ Ｐゴシック" pitchFamily="34" charset="-128"/>
              </a:rPr>
              <a:t>  70% predicted FVC</a:t>
            </a:r>
          </a:p>
          <a:p>
            <a:pPr fontAlgn="auto">
              <a:lnSpc>
                <a:spcPct val="80000"/>
              </a:lnSpc>
              <a:spcAft>
                <a:spcPts val="0"/>
              </a:spcAft>
              <a:defRPr/>
            </a:pPr>
            <a:endParaRPr lang="en-CA" altLang="en-US" sz="2400" dirty="0">
              <a:ea typeface="ＭＳ Ｐゴシック" pitchFamily="34" charset="-128"/>
            </a:endParaRPr>
          </a:p>
          <a:p>
            <a:pPr fontAlgn="auto">
              <a:lnSpc>
                <a:spcPct val="80000"/>
              </a:lnSpc>
              <a:spcAft>
                <a:spcPts val="0"/>
              </a:spcAft>
              <a:buNone/>
              <a:defRPr/>
            </a:pPr>
            <a:r>
              <a:rPr lang="en-CA" altLang="en-US" sz="2400" u="sng" dirty="0">
                <a:ea typeface="ＭＳ Ｐゴシック" pitchFamily="34" charset="-128"/>
              </a:rPr>
              <a:t>Second Malignancy</a:t>
            </a:r>
          </a:p>
          <a:p>
            <a:pPr fontAlgn="auto">
              <a:lnSpc>
                <a:spcPct val="80000"/>
              </a:lnSpc>
              <a:spcAft>
                <a:spcPts val="0"/>
              </a:spcAft>
              <a:defRPr/>
            </a:pPr>
            <a:r>
              <a:rPr lang="en-CA" altLang="en-US" sz="2400" dirty="0">
                <a:ea typeface="ＭＳ Ｐゴシック" pitchFamily="34" charset="-128"/>
              </a:rPr>
              <a:t>1-6% at 16 yrs (5278 NWTS patients)</a:t>
            </a:r>
          </a:p>
          <a:p>
            <a:pPr lvl="1" fontAlgn="auto">
              <a:lnSpc>
                <a:spcPct val="80000"/>
              </a:lnSpc>
              <a:spcAft>
                <a:spcPts val="0"/>
              </a:spcAft>
              <a:defRPr/>
            </a:pPr>
            <a:r>
              <a:rPr lang="en-CA" altLang="en-US" dirty="0">
                <a:ea typeface="ＭＳ Ｐゴシック" pitchFamily="34" charset="-128"/>
              </a:rPr>
              <a:t>Leukemia</a:t>
            </a:r>
          </a:p>
          <a:p>
            <a:pPr lvl="1" fontAlgn="auto">
              <a:lnSpc>
                <a:spcPct val="80000"/>
              </a:lnSpc>
              <a:spcAft>
                <a:spcPts val="0"/>
              </a:spcAft>
              <a:defRPr/>
            </a:pPr>
            <a:r>
              <a:rPr lang="en-CA" altLang="en-US" dirty="0">
                <a:ea typeface="ＭＳ Ｐゴシック" pitchFamily="34" charset="-128"/>
              </a:rPr>
              <a:t>Breast Cancer</a:t>
            </a:r>
          </a:p>
          <a:p>
            <a:pPr lvl="1" fontAlgn="auto">
              <a:lnSpc>
                <a:spcPct val="80000"/>
              </a:lnSpc>
              <a:spcAft>
                <a:spcPts val="0"/>
              </a:spcAft>
              <a:defRPr/>
            </a:pPr>
            <a:r>
              <a:rPr lang="en-CA" altLang="en-US" dirty="0">
                <a:ea typeface="ＭＳ Ｐゴシック" pitchFamily="34" charset="-128"/>
              </a:rPr>
              <a:t>Other Solid Tumors</a:t>
            </a:r>
          </a:p>
          <a:p>
            <a:pPr lvl="1" fontAlgn="auto">
              <a:lnSpc>
                <a:spcPct val="80000"/>
              </a:lnSpc>
              <a:spcAft>
                <a:spcPts val="0"/>
              </a:spcAft>
              <a:defRPr/>
            </a:pPr>
            <a:endParaRPr lang="en-CA" altLang="en-US" dirty="0">
              <a:ea typeface="ＭＳ Ｐゴシック" pitchFamily="34" charset="-128"/>
            </a:endParaRPr>
          </a:p>
          <a:p>
            <a:pPr lvl="1" fontAlgn="auto">
              <a:lnSpc>
                <a:spcPct val="80000"/>
              </a:lnSpc>
              <a:spcAft>
                <a:spcPts val="0"/>
              </a:spcAft>
              <a:defRPr/>
            </a:pPr>
            <a:endParaRPr lang="en-CA" altLang="en-US" dirty="0">
              <a:ea typeface="ＭＳ Ｐゴシック" pitchFamily="34" charset="-128"/>
            </a:endParaRPr>
          </a:p>
          <a:p>
            <a:pPr fontAlgn="auto">
              <a:lnSpc>
                <a:spcPct val="80000"/>
              </a:lnSpc>
              <a:spcAft>
                <a:spcPts val="0"/>
              </a:spcAft>
              <a:defRPr/>
            </a:pPr>
            <a:endParaRPr lang="en-CA" altLang="en-US" dirty="0">
              <a:ea typeface="ＭＳ Ｐゴシック" pitchFamily="34" charset="-128"/>
            </a:endParaRPr>
          </a:p>
          <a:p>
            <a:pPr fontAlgn="auto">
              <a:lnSpc>
                <a:spcPct val="80000"/>
              </a:lnSpc>
              <a:spcAft>
                <a:spcPts val="0"/>
              </a:spcAft>
              <a:buNone/>
              <a:defRPr/>
            </a:pPr>
            <a:endParaRPr lang="en-CA" altLang="en-US" u="sng" dirty="0">
              <a:ea typeface="ＭＳ Ｐゴシック" pitchFamily="34" charset="-128"/>
            </a:endParaRPr>
          </a:p>
          <a:p>
            <a:pPr fontAlgn="auto">
              <a:spcAft>
                <a:spcPts val="0"/>
              </a:spcAft>
              <a:defRPr/>
            </a:pPr>
            <a:endParaRPr lang="en-US" altLang="en-US" sz="2400" dirty="0">
              <a:ea typeface="ＭＳ Ｐゴシック" pitchFamily="34" charset="-128"/>
            </a:endParaRPr>
          </a:p>
          <a:p>
            <a:pPr fontAlgn="auto">
              <a:lnSpc>
                <a:spcPct val="80000"/>
              </a:lnSpc>
              <a:spcAft>
                <a:spcPts val="0"/>
              </a:spcAft>
              <a:defRPr/>
            </a:pPr>
            <a:endParaRPr lang="en-CA" altLang="en-US" sz="2400" dirty="0">
              <a:ea typeface="ＭＳ Ｐゴシック" pitchFamily="34" charset="-128"/>
            </a:endParaRPr>
          </a:p>
          <a:p>
            <a:pPr fontAlgn="auto">
              <a:lnSpc>
                <a:spcPct val="80000"/>
              </a:lnSpc>
              <a:spcAft>
                <a:spcPts val="0"/>
              </a:spcAft>
              <a:defRPr/>
            </a:pPr>
            <a:endParaRPr lang="en-CA" altLang="en-US" sz="2400" dirty="0">
              <a:ea typeface="ＭＳ Ｐゴシック" pitchFamily="34" charset="-128"/>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62B409D-F84B-48B0-AD24-060FFE26591A}"/>
              </a:ext>
            </a:extLst>
          </p:cNvPr>
          <p:cNvSpPr>
            <a:spLocks noGrp="1" noChangeArrowheads="1"/>
          </p:cNvSpPr>
          <p:nvPr>
            <p:ph type="title"/>
          </p:nvPr>
        </p:nvSpPr>
        <p:spPr>
          <a:xfrm>
            <a:off x="-231007" y="0"/>
            <a:ext cx="12897851" cy="1582663"/>
          </a:xfrm>
        </p:spPr>
        <p:txBody>
          <a:bodyPr rtlCol="0">
            <a:normAutofit/>
          </a:bodyPr>
          <a:lstStyle/>
          <a:p>
            <a:pPr algn="ctr" fontAlgn="auto">
              <a:spcAft>
                <a:spcPts val="0"/>
              </a:spcAft>
              <a:defRPr/>
            </a:pPr>
            <a:r>
              <a:rPr lang="en-US" altLang="en-US" sz="3600" b="0" dirty="0">
                <a:latin typeface="+mn-lt"/>
              </a:rPr>
              <a:t>COG AREN0533 Approach to Patients with </a:t>
            </a:r>
            <a:br>
              <a:rPr lang="en-US" altLang="en-US" sz="3600" b="0" dirty="0">
                <a:latin typeface="+mn-lt"/>
              </a:rPr>
            </a:br>
            <a:r>
              <a:rPr lang="en-US" altLang="en-US" sz="3600" b="0" dirty="0">
                <a:latin typeface="+mn-lt"/>
              </a:rPr>
              <a:t>FHWT and Lung Nodules</a:t>
            </a:r>
          </a:p>
        </p:txBody>
      </p:sp>
      <p:sp>
        <p:nvSpPr>
          <p:cNvPr id="59395" name="Text Box 3">
            <a:extLst>
              <a:ext uri="{FF2B5EF4-FFF2-40B4-BE49-F238E27FC236}">
                <a16:creationId xmlns:a16="http://schemas.microsoft.com/office/drawing/2014/main" id="{EDE6EACD-ACDD-4AB0-A69E-68A4CC1E92C5}"/>
              </a:ext>
            </a:extLst>
          </p:cNvPr>
          <p:cNvSpPr txBox="1">
            <a:spLocks noChangeArrowheads="1"/>
          </p:cNvSpPr>
          <p:nvPr/>
        </p:nvSpPr>
        <p:spPr bwMode="auto">
          <a:xfrm>
            <a:off x="3811603" y="2823172"/>
            <a:ext cx="3589393" cy="502766"/>
          </a:xfrm>
          <a:prstGeom prst="rect">
            <a:avLst/>
          </a:prstGeom>
          <a:noFill/>
          <a:ln>
            <a:noFill/>
          </a:ln>
          <a:effectLst/>
        </p:spPr>
        <p:txBody>
          <a:bodyPr wrap="squar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eaLnBrk="1" hangingPunct="1">
              <a:defRPr/>
            </a:pPr>
            <a:r>
              <a:rPr lang="en-US" sz="2667" u="none" dirty="0">
                <a:solidFill>
                  <a:schemeClr val="accent1">
                    <a:lumMod val="75000"/>
                  </a:schemeClr>
                </a:solidFill>
                <a:latin typeface="+mn-lt"/>
              </a:rPr>
              <a:t>Lung Nodule by CT scan</a:t>
            </a:r>
          </a:p>
        </p:txBody>
      </p:sp>
      <p:sp>
        <p:nvSpPr>
          <p:cNvPr id="59396" name="Text Box 4">
            <a:extLst>
              <a:ext uri="{FF2B5EF4-FFF2-40B4-BE49-F238E27FC236}">
                <a16:creationId xmlns:a16="http://schemas.microsoft.com/office/drawing/2014/main" id="{05080E03-FD83-4112-B3F1-BE78F29A4228}"/>
              </a:ext>
            </a:extLst>
          </p:cNvPr>
          <p:cNvSpPr txBox="1">
            <a:spLocks noChangeArrowheads="1"/>
          </p:cNvSpPr>
          <p:nvPr/>
        </p:nvSpPr>
        <p:spPr bwMode="auto">
          <a:xfrm>
            <a:off x="3292186" y="3549875"/>
            <a:ext cx="5009705" cy="502766"/>
          </a:xfrm>
          <a:prstGeom prst="rect">
            <a:avLst/>
          </a:prstGeom>
          <a:noFill/>
          <a:ln>
            <a:noFill/>
          </a:ln>
          <a:effectLst/>
        </p:spPr>
        <p:txBody>
          <a:bodyPr wrap="non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eaLnBrk="1" hangingPunct="1">
              <a:defRPr/>
            </a:pPr>
            <a:r>
              <a:rPr lang="en-US" sz="2667" u="none" dirty="0">
                <a:solidFill>
                  <a:schemeClr val="accent1">
                    <a:lumMod val="75000"/>
                  </a:schemeClr>
                </a:solidFill>
                <a:latin typeface="+mn-lt"/>
              </a:rPr>
              <a:t>3-drug therapy (VCR, </a:t>
            </a:r>
            <a:r>
              <a:rPr lang="en-US" sz="2667" u="none" dirty="0" err="1">
                <a:solidFill>
                  <a:schemeClr val="accent1">
                    <a:lumMod val="75000"/>
                  </a:schemeClr>
                </a:solidFill>
                <a:latin typeface="+mn-lt"/>
              </a:rPr>
              <a:t>Actino</a:t>
            </a:r>
            <a:r>
              <a:rPr lang="en-US" sz="2667" u="none" dirty="0">
                <a:solidFill>
                  <a:schemeClr val="accent1">
                    <a:lumMod val="75000"/>
                  </a:schemeClr>
                </a:solidFill>
                <a:latin typeface="+mn-lt"/>
              </a:rPr>
              <a:t>, </a:t>
            </a:r>
            <a:r>
              <a:rPr lang="en-US" sz="2667" u="none" dirty="0" err="1">
                <a:solidFill>
                  <a:schemeClr val="accent1">
                    <a:lumMod val="75000"/>
                  </a:schemeClr>
                </a:solidFill>
                <a:latin typeface="+mn-lt"/>
              </a:rPr>
              <a:t>Doxo</a:t>
            </a:r>
            <a:r>
              <a:rPr lang="en-US" sz="2667" u="none" dirty="0">
                <a:solidFill>
                  <a:schemeClr val="accent1">
                    <a:lumMod val="75000"/>
                  </a:schemeClr>
                </a:solidFill>
                <a:latin typeface="+mn-lt"/>
              </a:rPr>
              <a:t>)</a:t>
            </a:r>
          </a:p>
        </p:txBody>
      </p:sp>
      <p:sp>
        <p:nvSpPr>
          <p:cNvPr id="59397" name="Text Box 5">
            <a:extLst>
              <a:ext uri="{FF2B5EF4-FFF2-40B4-BE49-F238E27FC236}">
                <a16:creationId xmlns:a16="http://schemas.microsoft.com/office/drawing/2014/main" id="{74858308-7A25-4A3F-844D-F1C3F93F4CBD}"/>
              </a:ext>
            </a:extLst>
          </p:cNvPr>
          <p:cNvSpPr txBox="1">
            <a:spLocks noChangeArrowheads="1"/>
          </p:cNvSpPr>
          <p:nvPr/>
        </p:nvSpPr>
        <p:spPr bwMode="auto">
          <a:xfrm>
            <a:off x="1177733" y="4393682"/>
            <a:ext cx="2864502" cy="913199"/>
          </a:xfrm>
          <a:prstGeom prst="rect">
            <a:avLst/>
          </a:prstGeom>
          <a:noFill/>
          <a:ln>
            <a:noFill/>
          </a:ln>
          <a:effectLst/>
        </p:spPr>
        <p:txBody>
          <a:bodyPr wrap="non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algn="ctr" eaLnBrk="1" hangingPunct="1">
              <a:defRPr/>
            </a:pPr>
            <a:r>
              <a:rPr lang="en-US" sz="2667" u="none" dirty="0">
                <a:solidFill>
                  <a:schemeClr val="accent1">
                    <a:lumMod val="75000"/>
                  </a:schemeClr>
                </a:solidFill>
                <a:latin typeface="+mn-lt"/>
              </a:rPr>
              <a:t>Complete response</a:t>
            </a:r>
          </a:p>
          <a:p>
            <a:pPr algn="ctr" eaLnBrk="1" hangingPunct="1">
              <a:defRPr/>
            </a:pPr>
            <a:r>
              <a:rPr lang="en-US" sz="2667" u="none" dirty="0">
                <a:solidFill>
                  <a:schemeClr val="accent1">
                    <a:lumMod val="75000"/>
                  </a:schemeClr>
                </a:solidFill>
                <a:latin typeface="+mn-lt"/>
              </a:rPr>
              <a:t>at week 6</a:t>
            </a:r>
          </a:p>
        </p:txBody>
      </p:sp>
      <p:sp>
        <p:nvSpPr>
          <p:cNvPr id="59398" name="Text Box 6">
            <a:extLst>
              <a:ext uri="{FF2B5EF4-FFF2-40B4-BE49-F238E27FC236}">
                <a16:creationId xmlns:a16="http://schemas.microsoft.com/office/drawing/2014/main" id="{04FBFD23-8645-412C-96A2-136D86F77407}"/>
              </a:ext>
            </a:extLst>
          </p:cNvPr>
          <p:cNvSpPr txBox="1">
            <a:spLocks noChangeArrowheads="1"/>
          </p:cNvSpPr>
          <p:nvPr/>
        </p:nvSpPr>
        <p:spPr bwMode="auto">
          <a:xfrm>
            <a:off x="7924960" y="4413808"/>
            <a:ext cx="3089307" cy="913199"/>
          </a:xfrm>
          <a:prstGeom prst="rect">
            <a:avLst/>
          </a:prstGeom>
          <a:noFill/>
          <a:ln>
            <a:noFill/>
          </a:ln>
          <a:effectLst/>
        </p:spPr>
        <p:txBody>
          <a:bodyPr wrap="non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algn="ctr" eaLnBrk="1" hangingPunct="1">
              <a:defRPr/>
            </a:pPr>
            <a:r>
              <a:rPr lang="en-US" sz="2667" u="none" dirty="0">
                <a:solidFill>
                  <a:schemeClr val="accent1">
                    <a:lumMod val="75000"/>
                  </a:schemeClr>
                </a:solidFill>
                <a:latin typeface="+mn-lt"/>
              </a:rPr>
              <a:t>Incomplete response</a:t>
            </a:r>
          </a:p>
          <a:p>
            <a:pPr algn="ctr" eaLnBrk="1" hangingPunct="1">
              <a:defRPr/>
            </a:pPr>
            <a:r>
              <a:rPr lang="en-US" sz="2667" u="none" dirty="0">
                <a:solidFill>
                  <a:schemeClr val="accent1">
                    <a:lumMod val="75000"/>
                  </a:schemeClr>
                </a:solidFill>
                <a:latin typeface="+mn-lt"/>
              </a:rPr>
              <a:t>at week 6</a:t>
            </a:r>
          </a:p>
        </p:txBody>
      </p:sp>
      <p:sp>
        <p:nvSpPr>
          <p:cNvPr id="59399" name="Text Box 7">
            <a:extLst>
              <a:ext uri="{FF2B5EF4-FFF2-40B4-BE49-F238E27FC236}">
                <a16:creationId xmlns:a16="http://schemas.microsoft.com/office/drawing/2014/main" id="{140840F0-D853-4CC5-A53E-843B1C475962}"/>
              </a:ext>
            </a:extLst>
          </p:cNvPr>
          <p:cNvSpPr txBox="1">
            <a:spLocks noChangeArrowheads="1"/>
          </p:cNvSpPr>
          <p:nvPr/>
        </p:nvSpPr>
        <p:spPr bwMode="auto">
          <a:xfrm>
            <a:off x="816352" y="5820321"/>
            <a:ext cx="3587264" cy="913199"/>
          </a:xfrm>
          <a:prstGeom prst="rect">
            <a:avLst/>
          </a:prstGeom>
          <a:noFill/>
          <a:ln>
            <a:noFill/>
          </a:ln>
          <a:effectLst/>
        </p:spPr>
        <p:txBody>
          <a:bodyPr wrap="non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algn="ctr" eaLnBrk="1" hangingPunct="1">
              <a:defRPr/>
            </a:pPr>
            <a:r>
              <a:rPr lang="en-US" sz="2667" u="none" dirty="0">
                <a:solidFill>
                  <a:schemeClr val="accent1">
                    <a:lumMod val="75000"/>
                  </a:schemeClr>
                </a:solidFill>
                <a:latin typeface="+mn-lt"/>
              </a:rPr>
              <a:t>Continue 3-drug therapy</a:t>
            </a:r>
          </a:p>
          <a:p>
            <a:pPr algn="ctr" eaLnBrk="1" hangingPunct="1">
              <a:defRPr/>
            </a:pPr>
            <a:r>
              <a:rPr lang="en-US" sz="2667" u="none" dirty="0">
                <a:solidFill>
                  <a:schemeClr val="accent1">
                    <a:lumMod val="75000"/>
                  </a:schemeClr>
                </a:solidFill>
                <a:latin typeface="+mn-lt"/>
              </a:rPr>
              <a:t>No XRT</a:t>
            </a:r>
          </a:p>
        </p:txBody>
      </p:sp>
      <p:sp>
        <p:nvSpPr>
          <p:cNvPr id="17417" name="Line 9">
            <a:extLst>
              <a:ext uri="{FF2B5EF4-FFF2-40B4-BE49-F238E27FC236}">
                <a16:creationId xmlns:a16="http://schemas.microsoft.com/office/drawing/2014/main" id="{911A5585-34A4-474D-98D6-CD35D09B4193}"/>
              </a:ext>
            </a:extLst>
          </p:cNvPr>
          <p:cNvSpPr>
            <a:spLocks noChangeShapeType="1"/>
          </p:cNvSpPr>
          <p:nvPr/>
        </p:nvSpPr>
        <p:spPr bwMode="auto">
          <a:xfrm>
            <a:off x="5606300" y="3245075"/>
            <a:ext cx="0" cy="304800"/>
          </a:xfrm>
          <a:prstGeom prst="line">
            <a:avLst/>
          </a:prstGeom>
          <a:noFill/>
          <a:ln w="38100">
            <a:solidFill>
              <a:srgbClr val="FF0000"/>
            </a:solidFill>
            <a:round/>
            <a:headEnd/>
            <a:tailEnd type="triangle" w="med" len="med"/>
          </a:ln>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endParaRPr lang="en-US" b="1">
              <a:ln/>
              <a:solidFill>
                <a:schemeClr val="accent3"/>
              </a:solidFill>
            </a:endParaRPr>
          </a:p>
        </p:txBody>
      </p:sp>
      <p:sp>
        <p:nvSpPr>
          <p:cNvPr id="43017" name="Line 10">
            <a:extLst>
              <a:ext uri="{FF2B5EF4-FFF2-40B4-BE49-F238E27FC236}">
                <a16:creationId xmlns:a16="http://schemas.microsoft.com/office/drawing/2014/main" id="{B816C7F4-77AC-44EC-B079-EBC03EB3BAF8}"/>
              </a:ext>
            </a:extLst>
          </p:cNvPr>
          <p:cNvSpPr>
            <a:spLocks noChangeShapeType="1"/>
          </p:cNvSpPr>
          <p:nvPr/>
        </p:nvSpPr>
        <p:spPr bwMode="auto">
          <a:xfrm flipH="1">
            <a:off x="2506167" y="4087406"/>
            <a:ext cx="1263651" cy="22860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8" name="Line 11">
            <a:extLst>
              <a:ext uri="{FF2B5EF4-FFF2-40B4-BE49-F238E27FC236}">
                <a16:creationId xmlns:a16="http://schemas.microsoft.com/office/drawing/2014/main" id="{58BF0586-4CD0-451B-BD15-3AA2DC01FC7E}"/>
              </a:ext>
            </a:extLst>
          </p:cNvPr>
          <p:cNvSpPr>
            <a:spLocks noChangeShapeType="1"/>
          </p:cNvSpPr>
          <p:nvPr/>
        </p:nvSpPr>
        <p:spPr bwMode="auto">
          <a:xfrm>
            <a:off x="7165798" y="4088140"/>
            <a:ext cx="1263651" cy="22860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19" name="Line 12">
            <a:extLst>
              <a:ext uri="{FF2B5EF4-FFF2-40B4-BE49-F238E27FC236}">
                <a16:creationId xmlns:a16="http://schemas.microsoft.com/office/drawing/2014/main" id="{7E4EF5B4-8FCB-4490-83A0-693A7E4852DD}"/>
              </a:ext>
            </a:extLst>
          </p:cNvPr>
          <p:cNvSpPr>
            <a:spLocks noChangeShapeType="1"/>
          </p:cNvSpPr>
          <p:nvPr/>
        </p:nvSpPr>
        <p:spPr bwMode="auto">
          <a:xfrm>
            <a:off x="2602498" y="5393055"/>
            <a:ext cx="0" cy="53340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20" name="Line 13">
            <a:extLst>
              <a:ext uri="{FF2B5EF4-FFF2-40B4-BE49-F238E27FC236}">
                <a16:creationId xmlns:a16="http://schemas.microsoft.com/office/drawing/2014/main" id="{27139F8B-4895-4718-95AB-0C320D9B3512}"/>
              </a:ext>
            </a:extLst>
          </p:cNvPr>
          <p:cNvSpPr>
            <a:spLocks noChangeShapeType="1"/>
          </p:cNvSpPr>
          <p:nvPr/>
        </p:nvSpPr>
        <p:spPr bwMode="auto">
          <a:xfrm>
            <a:off x="8624771" y="5127413"/>
            <a:ext cx="8467" cy="531284"/>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6" name="Text Box 14">
            <a:extLst>
              <a:ext uri="{FF2B5EF4-FFF2-40B4-BE49-F238E27FC236}">
                <a16:creationId xmlns:a16="http://schemas.microsoft.com/office/drawing/2014/main" id="{2FC0ADAA-36C4-479B-B562-32A310266D68}"/>
              </a:ext>
            </a:extLst>
          </p:cNvPr>
          <p:cNvSpPr txBox="1">
            <a:spLocks noChangeArrowheads="1"/>
          </p:cNvSpPr>
          <p:nvPr/>
        </p:nvSpPr>
        <p:spPr bwMode="auto">
          <a:xfrm>
            <a:off x="5923816" y="5658697"/>
            <a:ext cx="4756151" cy="913199"/>
          </a:xfrm>
          <a:prstGeom prst="rect">
            <a:avLst/>
          </a:prstGeom>
          <a:noFill/>
          <a:ln>
            <a:noFill/>
          </a:ln>
          <a:effectLst/>
        </p:spPr>
        <p:txBody>
          <a:bodyPr>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algn="ctr" eaLnBrk="1" hangingPunct="1">
              <a:defRPr/>
            </a:pPr>
            <a:r>
              <a:rPr lang="en-US" sz="2667" u="none" dirty="0">
                <a:solidFill>
                  <a:schemeClr val="accent1">
                    <a:lumMod val="75000"/>
                  </a:schemeClr>
                </a:solidFill>
                <a:latin typeface="+mn-lt"/>
              </a:rPr>
              <a:t>Add </a:t>
            </a:r>
            <a:r>
              <a:rPr lang="en-US" sz="2667" u="none" dirty="0" err="1">
                <a:solidFill>
                  <a:schemeClr val="accent1">
                    <a:lumMod val="75000"/>
                  </a:schemeClr>
                </a:solidFill>
                <a:latin typeface="+mn-lt"/>
              </a:rPr>
              <a:t>cyclo</a:t>
            </a:r>
            <a:r>
              <a:rPr lang="en-US" sz="2667" u="none" dirty="0">
                <a:solidFill>
                  <a:schemeClr val="accent1">
                    <a:lumMod val="75000"/>
                  </a:schemeClr>
                </a:solidFill>
                <a:latin typeface="+mn-lt"/>
              </a:rPr>
              <a:t>/</a:t>
            </a:r>
            <a:r>
              <a:rPr lang="en-US" sz="2667" u="none" dirty="0" err="1">
                <a:solidFill>
                  <a:schemeClr val="accent1">
                    <a:lumMod val="75000"/>
                  </a:schemeClr>
                </a:solidFill>
                <a:latin typeface="+mn-lt"/>
              </a:rPr>
              <a:t>etop</a:t>
            </a:r>
            <a:r>
              <a:rPr lang="en-US" sz="2667" u="none" dirty="0">
                <a:solidFill>
                  <a:schemeClr val="accent1">
                    <a:lumMod val="75000"/>
                  </a:schemeClr>
                </a:solidFill>
                <a:latin typeface="+mn-lt"/>
              </a:rPr>
              <a:t> (Regimen M)</a:t>
            </a:r>
          </a:p>
          <a:p>
            <a:pPr algn="ctr" eaLnBrk="1" hangingPunct="1">
              <a:defRPr/>
            </a:pPr>
            <a:r>
              <a:rPr lang="en-US" sz="2667" u="none" dirty="0">
                <a:solidFill>
                  <a:schemeClr val="accent1">
                    <a:lumMod val="75000"/>
                  </a:schemeClr>
                </a:solidFill>
                <a:latin typeface="+mn-lt"/>
              </a:rPr>
              <a:t>Whole lung XRT</a:t>
            </a:r>
          </a:p>
        </p:txBody>
      </p:sp>
      <p:sp>
        <p:nvSpPr>
          <p:cNvPr id="2" name="TextBox 1">
            <a:extLst>
              <a:ext uri="{FF2B5EF4-FFF2-40B4-BE49-F238E27FC236}">
                <a16:creationId xmlns:a16="http://schemas.microsoft.com/office/drawing/2014/main" id="{C1E7B845-A28D-488D-97A0-3156ADDECF91}"/>
              </a:ext>
            </a:extLst>
          </p:cNvPr>
          <p:cNvSpPr txBox="1"/>
          <p:nvPr/>
        </p:nvSpPr>
        <p:spPr>
          <a:xfrm>
            <a:off x="993082" y="1668837"/>
            <a:ext cx="9226437" cy="830997"/>
          </a:xfrm>
          <a:prstGeom prst="rect">
            <a:avLst/>
          </a:prstGeom>
          <a:noFill/>
        </p:spPr>
        <p:txBody>
          <a:bodyPr wrap="none" rtlCol="0">
            <a:spAutoFit/>
          </a:bodyPr>
          <a:lstStyle/>
          <a:p>
            <a:pPr marL="342900" indent="-342900">
              <a:buFont typeface="Arial" panose="020B0604020202020204" pitchFamily="34" charset="0"/>
              <a:buChar char="•"/>
            </a:pPr>
            <a:r>
              <a:rPr lang="en-US" sz="2400" dirty="0"/>
              <a:t>Overarching principle of AREN0533: </a:t>
            </a:r>
          </a:p>
          <a:p>
            <a:pPr marL="800100" lvl="1" indent="-342900">
              <a:buFont typeface="Arial" panose="020B0604020202020204" pitchFamily="34" charset="0"/>
              <a:buChar char="•"/>
            </a:pPr>
            <a:r>
              <a:rPr lang="en-US" sz="2400" dirty="0"/>
              <a:t>To maintain excellent outcome while decreasing long term toxicity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8FBAB4-ADA0-4672-8B06-1E0AE4FD8C46}"/>
              </a:ext>
            </a:extLst>
          </p:cNvPr>
          <p:cNvPicPr>
            <a:picLocks noChangeAspect="1"/>
          </p:cNvPicPr>
          <p:nvPr/>
        </p:nvPicPr>
        <p:blipFill>
          <a:blip r:embed="rId2"/>
          <a:stretch>
            <a:fillRect/>
          </a:stretch>
        </p:blipFill>
        <p:spPr>
          <a:xfrm>
            <a:off x="8022795" y="1570923"/>
            <a:ext cx="4285384" cy="3182753"/>
          </a:xfrm>
          <a:prstGeom prst="rect">
            <a:avLst/>
          </a:prstGeom>
        </p:spPr>
      </p:pic>
      <p:sp>
        <p:nvSpPr>
          <p:cNvPr id="4" name="Rectangle 3">
            <a:extLst>
              <a:ext uri="{FF2B5EF4-FFF2-40B4-BE49-F238E27FC236}">
                <a16:creationId xmlns:a16="http://schemas.microsoft.com/office/drawing/2014/main" id="{3DED7EF7-4390-4071-AF83-A1E9C48709D7}"/>
              </a:ext>
            </a:extLst>
          </p:cNvPr>
          <p:cNvSpPr/>
          <p:nvPr/>
        </p:nvSpPr>
        <p:spPr>
          <a:xfrm>
            <a:off x="533402" y="1220113"/>
            <a:ext cx="7150098" cy="5262979"/>
          </a:xfrm>
          <a:prstGeom prst="rect">
            <a:avLst/>
          </a:prstGeom>
        </p:spPr>
        <p:txBody>
          <a:bodyPr wrap="square">
            <a:spAutoFit/>
          </a:bodyPr>
          <a:lstStyle/>
          <a:p>
            <a:r>
              <a:rPr lang="en-US" sz="2400" dirty="0"/>
              <a:t>For 163 patients on AREN0533 with slow incomplete response (SIR) of pulmonary lesions after 6 weeks of DD4A therapy, subsequently treated with Regimen M (addition of </a:t>
            </a:r>
            <a:r>
              <a:rPr lang="en-US" sz="2400" dirty="0" err="1"/>
              <a:t>cyclo</a:t>
            </a:r>
            <a:r>
              <a:rPr lang="en-US" sz="2400" dirty="0"/>
              <a:t>/etoposide) and whole lung XRT, +/- abdominal XRT:</a:t>
            </a:r>
          </a:p>
          <a:p>
            <a:endParaRPr lang="en-US" sz="2400" dirty="0"/>
          </a:p>
          <a:p>
            <a:pPr eaLnBrk="1" hangingPunct="1">
              <a:defRPr/>
            </a:pPr>
            <a:r>
              <a:rPr lang="en-US" sz="2400" dirty="0">
                <a:cs typeface="Arial" charset="0"/>
              </a:rPr>
              <a:t>	4-year EFS: </a:t>
            </a:r>
            <a:r>
              <a:rPr lang="en-US" sz="2400" b="1" dirty="0">
                <a:cs typeface="Arial" charset="0"/>
              </a:rPr>
              <a:t>88.5%</a:t>
            </a:r>
          </a:p>
          <a:p>
            <a:pPr eaLnBrk="1" hangingPunct="1">
              <a:defRPr/>
            </a:pPr>
            <a:r>
              <a:rPr lang="en-US" sz="2400" dirty="0">
                <a:cs typeface="Arial" charset="0"/>
              </a:rPr>
              <a:t>	4-year OS: </a:t>
            </a:r>
            <a:r>
              <a:rPr lang="en-US" sz="2400" b="1" dirty="0">
                <a:cs typeface="Arial" charset="0"/>
              </a:rPr>
              <a:t>95.4%     - &lt; 0.001</a:t>
            </a:r>
          </a:p>
          <a:p>
            <a:pPr eaLnBrk="1" hangingPunct="1">
              <a:defRPr/>
            </a:pPr>
            <a:r>
              <a:rPr lang="en-US" sz="2400" dirty="0">
                <a:cs typeface="Arial" charset="0"/>
              </a:rPr>
              <a:t>  	Events expected: 30 -  Events observed: 16</a:t>
            </a:r>
          </a:p>
          <a:p>
            <a:endParaRPr lang="en-US" sz="2400" dirty="0"/>
          </a:p>
          <a:p>
            <a:r>
              <a:rPr lang="en-US" sz="2400" dirty="0"/>
              <a:t>Compared to outcome of patient with FHWT and lung </a:t>
            </a:r>
            <a:r>
              <a:rPr lang="en-US" sz="2400" dirty="0" err="1"/>
              <a:t>mets</a:t>
            </a:r>
            <a:r>
              <a:rPr lang="en-US" sz="2400" dirty="0"/>
              <a:t> treated on NWTS with DD4A and lung XRT, which led to:</a:t>
            </a:r>
          </a:p>
          <a:p>
            <a:r>
              <a:rPr lang="en-US" sz="2400" dirty="0"/>
              <a:t>	4 year EFS of </a:t>
            </a:r>
            <a:r>
              <a:rPr lang="en-US" sz="2400" b="1" dirty="0"/>
              <a:t>74.5%  </a:t>
            </a:r>
            <a:r>
              <a:rPr lang="en-US" sz="2400" dirty="0"/>
              <a:t>OS </a:t>
            </a:r>
            <a:r>
              <a:rPr lang="en-US" sz="2400" b="1" dirty="0"/>
              <a:t>of 86%</a:t>
            </a:r>
          </a:p>
        </p:txBody>
      </p:sp>
      <p:sp>
        <p:nvSpPr>
          <p:cNvPr id="6" name="TextBox 5">
            <a:extLst>
              <a:ext uri="{FF2B5EF4-FFF2-40B4-BE49-F238E27FC236}">
                <a16:creationId xmlns:a16="http://schemas.microsoft.com/office/drawing/2014/main" id="{32A1B823-947A-4465-A869-AA75A7F3630E}"/>
              </a:ext>
            </a:extLst>
          </p:cNvPr>
          <p:cNvSpPr txBox="1"/>
          <p:nvPr/>
        </p:nvSpPr>
        <p:spPr>
          <a:xfrm>
            <a:off x="2502568" y="374908"/>
            <a:ext cx="7383303" cy="646331"/>
          </a:xfrm>
          <a:prstGeom prst="rect">
            <a:avLst/>
          </a:prstGeom>
          <a:noFill/>
        </p:spPr>
        <p:txBody>
          <a:bodyPr wrap="none" rtlCol="0">
            <a:spAutoFit/>
          </a:bodyPr>
          <a:lstStyle/>
          <a:p>
            <a:r>
              <a:rPr lang="en-US" sz="3600" dirty="0"/>
              <a:t>Outcome of SIR patients on AREN0533</a:t>
            </a:r>
          </a:p>
        </p:txBody>
      </p:sp>
      <p:pic>
        <p:nvPicPr>
          <p:cNvPr id="7" name="Picture 6">
            <a:extLst>
              <a:ext uri="{FF2B5EF4-FFF2-40B4-BE49-F238E27FC236}">
                <a16:creationId xmlns:a16="http://schemas.microsoft.com/office/drawing/2014/main" id="{8F32506A-791E-4C15-89A5-F9DA18E01DBE}"/>
              </a:ext>
            </a:extLst>
          </p:cNvPr>
          <p:cNvPicPr>
            <a:picLocks noChangeAspect="1"/>
          </p:cNvPicPr>
          <p:nvPr/>
        </p:nvPicPr>
        <p:blipFill>
          <a:blip r:embed="rId3"/>
          <a:stretch>
            <a:fillRect/>
          </a:stretch>
        </p:blipFill>
        <p:spPr>
          <a:xfrm>
            <a:off x="6159502" y="3429000"/>
            <a:ext cx="619364" cy="665528"/>
          </a:xfrm>
          <a:prstGeom prst="rect">
            <a:avLst/>
          </a:prstGeom>
        </p:spPr>
      </p:pic>
    </p:spTree>
    <p:extLst>
      <p:ext uri="{BB962C8B-B14F-4D97-AF65-F5344CB8AC3E}">
        <p14:creationId xmlns:p14="http://schemas.microsoft.com/office/powerpoint/2010/main" val="34711402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D4EA9243-2833-4034-BF21-E5C6A71B053F}"/>
              </a:ext>
            </a:extLst>
          </p:cNvPr>
          <p:cNvSpPr>
            <a:spLocks noGrp="1"/>
          </p:cNvSpPr>
          <p:nvPr>
            <p:ph type="title"/>
          </p:nvPr>
        </p:nvSpPr>
        <p:spPr>
          <a:xfrm>
            <a:off x="461290" y="365126"/>
            <a:ext cx="11425910" cy="658446"/>
          </a:xfrm>
        </p:spPr>
        <p:txBody>
          <a:bodyPr/>
          <a:lstStyle/>
          <a:p>
            <a:pPr algn="ctr" eaLnBrk="1" hangingPunct="1"/>
            <a:r>
              <a:rPr lang="en-US" altLang="en-US" sz="4267" dirty="0"/>
              <a:t>Conclusions</a:t>
            </a:r>
          </a:p>
        </p:txBody>
      </p:sp>
      <p:sp>
        <p:nvSpPr>
          <p:cNvPr id="58371" name="Content Placeholder 2">
            <a:extLst>
              <a:ext uri="{FF2B5EF4-FFF2-40B4-BE49-F238E27FC236}">
                <a16:creationId xmlns:a16="http://schemas.microsoft.com/office/drawing/2014/main" id="{3CA1E63F-3262-4EA3-A55B-0326AEEA97D8}"/>
              </a:ext>
            </a:extLst>
          </p:cNvPr>
          <p:cNvSpPr>
            <a:spLocks noGrp="1"/>
          </p:cNvSpPr>
          <p:nvPr>
            <p:ph idx="1"/>
          </p:nvPr>
        </p:nvSpPr>
        <p:spPr>
          <a:xfrm>
            <a:off x="1206500" y="1435099"/>
            <a:ext cx="10524210" cy="4690533"/>
          </a:xfrm>
        </p:spPr>
        <p:txBody>
          <a:bodyPr/>
          <a:lstStyle/>
          <a:p>
            <a:pPr eaLnBrk="1" hangingPunct="1">
              <a:defRPr/>
            </a:pPr>
            <a:r>
              <a:rPr lang="en-US" sz="2400" kern="800" spc="93" dirty="0"/>
              <a:t>Patients with stage IV FHWT with SIR of lung metastases showed superior EFS with the addition of cyclophosphamide/etoposide (Regimen M) compared to the historical standard (Regimen DD4A)</a:t>
            </a:r>
          </a:p>
          <a:p>
            <a:pPr eaLnBrk="1" hangingPunct="1">
              <a:buFont typeface="Arial" charset="0"/>
              <a:buNone/>
              <a:defRPr/>
            </a:pPr>
            <a:endParaRPr lang="en-US" sz="2400" dirty="0"/>
          </a:p>
          <a:p>
            <a:pPr eaLnBrk="1" hangingPunct="1">
              <a:buFont typeface="Arial" charset="0"/>
              <a:buChar char="•"/>
              <a:defRPr/>
            </a:pPr>
            <a:r>
              <a:rPr lang="en-US" sz="2400" dirty="0"/>
              <a:t>Evidence is sufficient to conclude that the results are statistically significantly better than the null hypothesis</a:t>
            </a:r>
          </a:p>
          <a:p>
            <a:pPr eaLnBrk="1" hangingPunct="1">
              <a:buFont typeface="Arial" charset="0"/>
              <a:buChar char="•"/>
              <a:defRPr/>
            </a:pPr>
            <a:endParaRPr lang="en-US" sz="2400" dirty="0"/>
          </a:p>
          <a:p>
            <a:pPr eaLnBrk="1" hangingPunct="1">
              <a:buFont typeface="Arial" charset="0"/>
              <a:buChar char="•"/>
              <a:defRPr/>
            </a:pPr>
            <a:r>
              <a:rPr lang="en-US" sz="2400" dirty="0"/>
              <a:t>Standard of care treatment for patients with SIR of pulmonary </a:t>
            </a:r>
            <a:r>
              <a:rPr lang="en-US" sz="2400" dirty="0" err="1"/>
              <a:t>mets</a:t>
            </a:r>
            <a:r>
              <a:rPr lang="en-US" sz="2400" dirty="0"/>
              <a:t> after 6 weeks of DD4A is Regimen M, with lung ( +/- abdominal XRT) </a:t>
            </a:r>
          </a:p>
          <a:p>
            <a:pPr lvl="1">
              <a:buFont typeface="Arial" charset="0"/>
              <a:buChar char="•"/>
              <a:defRPr/>
            </a:pPr>
            <a:r>
              <a:rPr lang="en-US" dirty="0"/>
              <a:t>This is balanced with increased risk of toxicity, as well as poor salvage after relapse</a:t>
            </a:r>
            <a:endParaRPr lang="en-US" b="1" dirty="0"/>
          </a:p>
          <a:p>
            <a:pPr lvl="1">
              <a:buFont typeface="Arial" charset="0"/>
              <a:buChar char="•"/>
              <a:defRPr/>
            </a:pPr>
            <a:endParaRPr lang="en-US" sz="2267" dirty="0"/>
          </a:p>
          <a:p>
            <a:pPr eaLnBrk="1" hangingPunct="1">
              <a:buFont typeface="Arial" charset="0"/>
              <a:buChar char="•"/>
              <a:defRPr/>
            </a:pPr>
            <a:endParaRPr lang="en-US" sz="3200" kern="800" spc="93" dirty="0"/>
          </a:p>
          <a:p>
            <a:pPr eaLnBrk="1" hangingPunct="1">
              <a:buFont typeface="Arial" charset="0"/>
              <a:buChar char="•"/>
              <a:defRPr/>
            </a:pPr>
            <a:endParaRPr lang="en-US" sz="3200" dirty="0"/>
          </a:p>
          <a:p>
            <a:pPr eaLnBrk="1" hangingPunct="1">
              <a:buFont typeface="Arial" charset="0"/>
              <a:buChar char="•"/>
              <a:defRPr/>
            </a:pPr>
            <a:endParaRPr lang="en-US" dirty="0"/>
          </a:p>
        </p:txBody>
      </p:sp>
      <p:pic>
        <p:nvPicPr>
          <p:cNvPr id="2" name="Picture 1">
            <a:extLst>
              <a:ext uri="{FF2B5EF4-FFF2-40B4-BE49-F238E27FC236}">
                <a16:creationId xmlns:a16="http://schemas.microsoft.com/office/drawing/2014/main" id="{35818F7B-B1EC-4656-BCD8-51ADEBB9903D}"/>
              </a:ext>
            </a:extLst>
          </p:cNvPr>
          <p:cNvPicPr>
            <a:picLocks noChangeAspect="1"/>
          </p:cNvPicPr>
          <p:nvPr/>
        </p:nvPicPr>
        <p:blipFill>
          <a:blip r:embed="rId3"/>
          <a:stretch>
            <a:fillRect/>
          </a:stretch>
        </p:blipFill>
        <p:spPr>
          <a:xfrm>
            <a:off x="151246" y="1792779"/>
            <a:ext cx="619364" cy="891280"/>
          </a:xfrm>
          <a:prstGeom prst="rect">
            <a:avLst/>
          </a:prstGeom>
        </p:spPr>
      </p:pic>
      <p:pic>
        <p:nvPicPr>
          <p:cNvPr id="3" name="Picture 2">
            <a:extLst>
              <a:ext uri="{FF2B5EF4-FFF2-40B4-BE49-F238E27FC236}">
                <a16:creationId xmlns:a16="http://schemas.microsoft.com/office/drawing/2014/main" id="{6E8DA861-5A23-42D7-9498-14E2EE1ECFA9}"/>
              </a:ext>
            </a:extLst>
          </p:cNvPr>
          <p:cNvPicPr>
            <a:picLocks noChangeAspect="1"/>
          </p:cNvPicPr>
          <p:nvPr/>
        </p:nvPicPr>
        <p:blipFill>
          <a:blip r:embed="rId3"/>
          <a:stretch>
            <a:fillRect/>
          </a:stretch>
        </p:blipFill>
        <p:spPr>
          <a:xfrm>
            <a:off x="138546" y="4943149"/>
            <a:ext cx="619364" cy="89128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79234B7B-8749-421F-B575-632B6B1FF385}"/>
              </a:ext>
            </a:extLst>
          </p:cNvPr>
          <p:cNvSpPr>
            <a:spLocks noGrp="1" noChangeArrowheads="1"/>
          </p:cNvSpPr>
          <p:nvPr>
            <p:ph type="title"/>
          </p:nvPr>
        </p:nvSpPr>
        <p:spPr>
          <a:xfrm>
            <a:off x="812800" y="381000"/>
            <a:ext cx="10972800" cy="1143000"/>
          </a:xfrm>
        </p:spPr>
        <p:txBody>
          <a:bodyPr rtlCol="0">
            <a:normAutofit/>
          </a:bodyPr>
          <a:lstStyle/>
          <a:p>
            <a:pPr algn="ctr" fontAlgn="auto">
              <a:spcAft>
                <a:spcPts val="0"/>
              </a:spcAft>
              <a:defRPr/>
            </a:pPr>
            <a:r>
              <a:rPr lang="en-US" altLang="en-US" sz="3733" dirty="0"/>
              <a:t>AREN0533 Approach to Patients with FHWT and Lung Nodules</a:t>
            </a:r>
          </a:p>
        </p:txBody>
      </p:sp>
      <p:sp>
        <p:nvSpPr>
          <p:cNvPr id="59395" name="Text Box 3">
            <a:extLst>
              <a:ext uri="{FF2B5EF4-FFF2-40B4-BE49-F238E27FC236}">
                <a16:creationId xmlns:a16="http://schemas.microsoft.com/office/drawing/2014/main" id="{B1DD6E29-83F6-4BFD-B7CA-C77F723B7067}"/>
              </a:ext>
            </a:extLst>
          </p:cNvPr>
          <p:cNvSpPr txBox="1">
            <a:spLocks noChangeArrowheads="1"/>
          </p:cNvSpPr>
          <p:nvPr/>
        </p:nvSpPr>
        <p:spPr bwMode="auto">
          <a:xfrm>
            <a:off x="3473451" y="1524001"/>
            <a:ext cx="3611310" cy="913199"/>
          </a:xfrm>
          <a:prstGeom prst="rect">
            <a:avLst/>
          </a:prstGeom>
          <a:noFill/>
          <a:ln>
            <a:noFill/>
          </a:ln>
          <a:effectLst/>
        </p:spPr>
        <p:txBody>
          <a:bodyPr wrap="non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eaLnBrk="1" hangingPunct="1">
              <a:defRPr/>
            </a:pPr>
            <a:r>
              <a:rPr lang="en-US" sz="2667" u="none" dirty="0">
                <a:solidFill>
                  <a:schemeClr val="accent1">
                    <a:lumMod val="75000"/>
                  </a:schemeClr>
                </a:solidFill>
                <a:latin typeface="+mn-lt"/>
              </a:rPr>
              <a:t>Lung Nodule by CT scan</a:t>
            </a:r>
          </a:p>
          <a:p>
            <a:pPr eaLnBrk="1" hangingPunct="1">
              <a:defRPr/>
            </a:pPr>
            <a:r>
              <a:rPr lang="en-US" sz="2667" u="none" dirty="0">
                <a:solidFill>
                  <a:schemeClr val="accent1">
                    <a:lumMod val="75000"/>
                  </a:schemeClr>
                </a:solidFill>
                <a:latin typeface="+mn-lt"/>
              </a:rPr>
              <a:t>(CXR no longer required</a:t>
            </a:r>
            <a:r>
              <a:rPr lang="en-US" sz="2667" u="none" dirty="0">
                <a:solidFill>
                  <a:schemeClr val="accent1">
                    <a:lumMod val="75000"/>
                  </a:schemeClr>
                </a:solidFill>
              </a:rPr>
              <a:t>)</a:t>
            </a:r>
          </a:p>
        </p:txBody>
      </p:sp>
      <p:sp>
        <p:nvSpPr>
          <p:cNvPr id="59396" name="Text Box 4">
            <a:extLst>
              <a:ext uri="{FF2B5EF4-FFF2-40B4-BE49-F238E27FC236}">
                <a16:creationId xmlns:a16="http://schemas.microsoft.com/office/drawing/2014/main" id="{7545C29C-F258-4960-870B-ECB31E790B20}"/>
              </a:ext>
            </a:extLst>
          </p:cNvPr>
          <p:cNvSpPr txBox="1">
            <a:spLocks noChangeArrowheads="1"/>
          </p:cNvSpPr>
          <p:nvPr/>
        </p:nvSpPr>
        <p:spPr bwMode="auto">
          <a:xfrm>
            <a:off x="2523067" y="2667000"/>
            <a:ext cx="5009705" cy="502766"/>
          </a:xfrm>
          <a:prstGeom prst="rect">
            <a:avLst/>
          </a:prstGeom>
          <a:noFill/>
          <a:ln>
            <a:noFill/>
          </a:ln>
          <a:effectLst/>
        </p:spPr>
        <p:txBody>
          <a:bodyPr wrap="non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eaLnBrk="1" hangingPunct="1">
              <a:defRPr/>
            </a:pPr>
            <a:r>
              <a:rPr lang="en-US" sz="2667" u="none" dirty="0">
                <a:solidFill>
                  <a:schemeClr val="accent1">
                    <a:lumMod val="75000"/>
                  </a:schemeClr>
                </a:solidFill>
                <a:latin typeface="+mn-lt"/>
              </a:rPr>
              <a:t>3-drug therapy (VCR, </a:t>
            </a:r>
            <a:r>
              <a:rPr lang="en-US" sz="2667" u="none" dirty="0" err="1">
                <a:solidFill>
                  <a:schemeClr val="accent1">
                    <a:lumMod val="75000"/>
                  </a:schemeClr>
                </a:solidFill>
                <a:latin typeface="+mn-lt"/>
              </a:rPr>
              <a:t>Actino</a:t>
            </a:r>
            <a:r>
              <a:rPr lang="en-US" sz="2667" u="none" dirty="0">
                <a:solidFill>
                  <a:schemeClr val="accent1">
                    <a:lumMod val="75000"/>
                  </a:schemeClr>
                </a:solidFill>
                <a:latin typeface="+mn-lt"/>
              </a:rPr>
              <a:t>, </a:t>
            </a:r>
            <a:r>
              <a:rPr lang="en-US" sz="2667" u="none" dirty="0" err="1">
                <a:solidFill>
                  <a:schemeClr val="accent1">
                    <a:lumMod val="75000"/>
                  </a:schemeClr>
                </a:solidFill>
                <a:latin typeface="+mn-lt"/>
              </a:rPr>
              <a:t>Doxo</a:t>
            </a:r>
            <a:r>
              <a:rPr lang="en-US" sz="2667" u="none" dirty="0">
                <a:solidFill>
                  <a:schemeClr val="accent1">
                    <a:lumMod val="75000"/>
                  </a:schemeClr>
                </a:solidFill>
                <a:latin typeface="+mn-lt"/>
              </a:rPr>
              <a:t>)</a:t>
            </a:r>
          </a:p>
        </p:txBody>
      </p:sp>
      <p:sp>
        <p:nvSpPr>
          <p:cNvPr id="59397" name="Text Box 5">
            <a:extLst>
              <a:ext uri="{FF2B5EF4-FFF2-40B4-BE49-F238E27FC236}">
                <a16:creationId xmlns:a16="http://schemas.microsoft.com/office/drawing/2014/main" id="{EF19DCAA-D6EA-4A04-8048-131A2305F736}"/>
              </a:ext>
            </a:extLst>
          </p:cNvPr>
          <p:cNvSpPr txBox="1">
            <a:spLocks noChangeArrowheads="1"/>
          </p:cNvSpPr>
          <p:nvPr/>
        </p:nvSpPr>
        <p:spPr bwMode="auto">
          <a:xfrm>
            <a:off x="1717350" y="3687234"/>
            <a:ext cx="2864502" cy="913199"/>
          </a:xfrm>
          <a:prstGeom prst="rect">
            <a:avLst/>
          </a:prstGeom>
          <a:noFill/>
          <a:ln>
            <a:noFill/>
          </a:ln>
          <a:effectLst/>
        </p:spPr>
        <p:txBody>
          <a:bodyPr wrap="non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algn="ctr" eaLnBrk="1" hangingPunct="1">
              <a:defRPr/>
            </a:pPr>
            <a:r>
              <a:rPr lang="en-US" sz="2667" u="none" dirty="0">
                <a:solidFill>
                  <a:schemeClr val="accent1">
                    <a:lumMod val="75000"/>
                  </a:schemeClr>
                </a:solidFill>
                <a:latin typeface="+mn-lt"/>
              </a:rPr>
              <a:t>Complete response</a:t>
            </a:r>
          </a:p>
          <a:p>
            <a:pPr algn="ctr" eaLnBrk="1" hangingPunct="1">
              <a:defRPr/>
            </a:pPr>
            <a:r>
              <a:rPr lang="en-US" sz="2667" u="none" dirty="0">
                <a:solidFill>
                  <a:schemeClr val="accent1">
                    <a:lumMod val="75000"/>
                  </a:schemeClr>
                </a:solidFill>
                <a:latin typeface="+mn-lt"/>
              </a:rPr>
              <a:t>at week 6</a:t>
            </a:r>
          </a:p>
        </p:txBody>
      </p:sp>
      <p:sp>
        <p:nvSpPr>
          <p:cNvPr id="59398" name="Text Box 6">
            <a:extLst>
              <a:ext uri="{FF2B5EF4-FFF2-40B4-BE49-F238E27FC236}">
                <a16:creationId xmlns:a16="http://schemas.microsoft.com/office/drawing/2014/main" id="{BF25ACE9-9A28-40E1-806C-59019C460720}"/>
              </a:ext>
            </a:extLst>
          </p:cNvPr>
          <p:cNvSpPr txBox="1">
            <a:spLocks noChangeArrowheads="1"/>
          </p:cNvSpPr>
          <p:nvPr/>
        </p:nvSpPr>
        <p:spPr bwMode="auto">
          <a:xfrm>
            <a:off x="7243747" y="3687234"/>
            <a:ext cx="3089307" cy="913199"/>
          </a:xfrm>
          <a:prstGeom prst="rect">
            <a:avLst/>
          </a:prstGeom>
          <a:noFill/>
          <a:ln>
            <a:noFill/>
          </a:ln>
          <a:effectLst/>
        </p:spPr>
        <p:txBody>
          <a:bodyPr wrap="non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algn="ctr" eaLnBrk="1" hangingPunct="1">
              <a:defRPr/>
            </a:pPr>
            <a:r>
              <a:rPr lang="en-US" sz="2667" u="none" dirty="0">
                <a:solidFill>
                  <a:schemeClr val="accent1">
                    <a:lumMod val="75000"/>
                  </a:schemeClr>
                </a:solidFill>
                <a:latin typeface="+mn-lt"/>
              </a:rPr>
              <a:t>Incomplete response</a:t>
            </a:r>
          </a:p>
          <a:p>
            <a:pPr algn="ctr" eaLnBrk="1" hangingPunct="1">
              <a:defRPr/>
            </a:pPr>
            <a:r>
              <a:rPr lang="en-US" sz="2667" u="none" dirty="0">
                <a:solidFill>
                  <a:schemeClr val="accent1">
                    <a:lumMod val="75000"/>
                  </a:schemeClr>
                </a:solidFill>
                <a:latin typeface="+mn-lt"/>
              </a:rPr>
              <a:t>at week 6</a:t>
            </a:r>
          </a:p>
        </p:txBody>
      </p:sp>
      <p:sp>
        <p:nvSpPr>
          <p:cNvPr id="59399" name="Text Box 7">
            <a:extLst>
              <a:ext uri="{FF2B5EF4-FFF2-40B4-BE49-F238E27FC236}">
                <a16:creationId xmlns:a16="http://schemas.microsoft.com/office/drawing/2014/main" id="{B722CBF5-2DA4-40F7-A2D1-1A784CAD366B}"/>
              </a:ext>
            </a:extLst>
          </p:cNvPr>
          <p:cNvSpPr txBox="1">
            <a:spLocks noChangeArrowheads="1"/>
          </p:cNvSpPr>
          <p:nvPr/>
        </p:nvSpPr>
        <p:spPr bwMode="auto">
          <a:xfrm>
            <a:off x="1413118" y="5475818"/>
            <a:ext cx="3587264" cy="913199"/>
          </a:xfrm>
          <a:prstGeom prst="rect">
            <a:avLst/>
          </a:prstGeom>
          <a:noFill/>
          <a:ln>
            <a:noFill/>
          </a:ln>
          <a:effectLst/>
        </p:spPr>
        <p:txBody>
          <a:bodyPr wrap="none">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algn="ctr" eaLnBrk="1" hangingPunct="1">
              <a:defRPr/>
            </a:pPr>
            <a:r>
              <a:rPr lang="en-US" sz="2667" u="none" dirty="0">
                <a:solidFill>
                  <a:schemeClr val="accent1">
                    <a:lumMod val="75000"/>
                  </a:schemeClr>
                </a:solidFill>
                <a:latin typeface="+mn-lt"/>
              </a:rPr>
              <a:t>Continue 3-drug therapy</a:t>
            </a:r>
          </a:p>
          <a:p>
            <a:pPr algn="ctr" eaLnBrk="1" hangingPunct="1">
              <a:defRPr/>
            </a:pPr>
            <a:r>
              <a:rPr lang="en-US" sz="2667" u="none" dirty="0">
                <a:solidFill>
                  <a:schemeClr val="accent1">
                    <a:lumMod val="75000"/>
                  </a:schemeClr>
                </a:solidFill>
                <a:latin typeface="+mn-lt"/>
              </a:rPr>
              <a:t>No XRT</a:t>
            </a:r>
          </a:p>
        </p:txBody>
      </p:sp>
      <p:sp>
        <p:nvSpPr>
          <p:cNvPr id="17417" name="Line 9">
            <a:extLst>
              <a:ext uri="{FF2B5EF4-FFF2-40B4-BE49-F238E27FC236}">
                <a16:creationId xmlns:a16="http://schemas.microsoft.com/office/drawing/2014/main" id="{63D1AC95-3F13-428C-B064-9612647AD828}"/>
              </a:ext>
            </a:extLst>
          </p:cNvPr>
          <p:cNvSpPr>
            <a:spLocks noChangeShapeType="1"/>
          </p:cNvSpPr>
          <p:nvPr/>
        </p:nvSpPr>
        <p:spPr bwMode="auto">
          <a:xfrm>
            <a:off x="5750984" y="2398184"/>
            <a:ext cx="0" cy="304800"/>
          </a:xfrm>
          <a:prstGeom prst="line">
            <a:avLst/>
          </a:prstGeom>
          <a:noFill/>
          <a:ln w="38100">
            <a:solidFill>
              <a:srgbClr val="FF0000"/>
            </a:solidFill>
            <a:round/>
            <a:headEnd/>
            <a:tailEnd type="triangle" w="med" len="med"/>
          </a:ln>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defRPr/>
            </a:pPr>
            <a:endParaRPr lang="en-US" b="1">
              <a:ln/>
              <a:solidFill>
                <a:schemeClr val="accent3"/>
              </a:solidFill>
            </a:endParaRPr>
          </a:p>
        </p:txBody>
      </p:sp>
      <p:sp>
        <p:nvSpPr>
          <p:cNvPr id="50185" name="Line 10">
            <a:extLst>
              <a:ext uri="{FF2B5EF4-FFF2-40B4-BE49-F238E27FC236}">
                <a16:creationId xmlns:a16="http://schemas.microsoft.com/office/drawing/2014/main" id="{AD1956E6-7E87-450C-BDBD-1B15CB5D16E5}"/>
              </a:ext>
            </a:extLst>
          </p:cNvPr>
          <p:cNvSpPr>
            <a:spLocks noChangeShapeType="1"/>
          </p:cNvSpPr>
          <p:nvPr/>
        </p:nvSpPr>
        <p:spPr bwMode="auto">
          <a:xfrm flipH="1">
            <a:off x="3615267" y="3314700"/>
            <a:ext cx="1263651" cy="22860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6" name="Line 11">
            <a:extLst>
              <a:ext uri="{FF2B5EF4-FFF2-40B4-BE49-F238E27FC236}">
                <a16:creationId xmlns:a16="http://schemas.microsoft.com/office/drawing/2014/main" id="{DC73F721-E65C-4F52-966F-5A8A7ADFBFF8}"/>
              </a:ext>
            </a:extLst>
          </p:cNvPr>
          <p:cNvSpPr>
            <a:spLocks noChangeShapeType="1"/>
          </p:cNvSpPr>
          <p:nvPr/>
        </p:nvSpPr>
        <p:spPr bwMode="auto">
          <a:xfrm>
            <a:off x="6447367" y="3314700"/>
            <a:ext cx="1263651" cy="22860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7" name="Line 12">
            <a:extLst>
              <a:ext uri="{FF2B5EF4-FFF2-40B4-BE49-F238E27FC236}">
                <a16:creationId xmlns:a16="http://schemas.microsoft.com/office/drawing/2014/main" id="{FE90D1EC-E415-4617-914B-FF789024700F}"/>
              </a:ext>
            </a:extLst>
          </p:cNvPr>
          <p:cNvSpPr>
            <a:spLocks noChangeShapeType="1"/>
          </p:cNvSpPr>
          <p:nvPr/>
        </p:nvSpPr>
        <p:spPr bwMode="auto">
          <a:xfrm>
            <a:off x="3149600" y="4800600"/>
            <a:ext cx="0" cy="533400"/>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8" name="Line 13">
            <a:extLst>
              <a:ext uri="{FF2B5EF4-FFF2-40B4-BE49-F238E27FC236}">
                <a16:creationId xmlns:a16="http://schemas.microsoft.com/office/drawing/2014/main" id="{BB6BA82F-93F6-4726-85FF-4201F46A6341}"/>
              </a:ext>
            </a:extLst>
          </p:cNvPr>
          <p:cNvSpPr>
            <a:spLocks noChangeShapeType="1"/>
          </p:cNvSpPr>
          <p:nvPr/>
        </p:nvSpPr>
        <p:spPr bwMode="auto">
          <a:xfrm>
            <a:off x="8788400" y="4800601"/>
            <a:ext cx="8467" cy="531284"/>
          </a:xfrm>
          <a:prstGeom prst="line">
            <a:avLst/>
          </a:prstGeom>
          <a:noFill/>
          <a:ln w="3810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9406" name="Text Box 14">
            <a:extLst>
              <a:ext uri="{FF2B5EF4-FFF2-40B4-BE49-F238E27FC236}">
                <a16:creationId xmlns:a16="http://schemas.microsoft.com/office/drawing/2014/main" id="{73202330-BFC8-4F2B-B4CF-EDC92FCFBA78}"/>
              </a:ext>
            </a:extLst>
          </p:cNvPr>
          <p:cNvSpPr txBox="1">
            <a:spLocks noChangeArrowheads="1"/>
          </p:cNvSpPr>
          <p:nvPr/>
        </p:nvSpPr>
        <p:spPr bwMode="auto">
          <a:xfrm>
            <a:off x="6299201" y="5475817"/>
            <a:ext cx="4756151" cy="913199"/>
          </a:xfrm>
          <a:prstGeom prst="rect">
            <a:avLst/>
          </a:prstGeom>
          <a:noFill/>
          <a:ln>
            <a:noFill/>
          </a:ln>
          <a:effectLst/>
        </p:spPr>
        <p:txBody>
          <a:bodyPr>
            <a:spAutoFit/>
          </a:bodyPr>
          <a:lstStyle>
            <a:lvl1pPr eaLnBrk="0" hangingPunct="0">
              <a:defRPr u="sng">
                <a:solidFill>
                  <a:schemeClr val="tx1"/>
                </a:solidFill>
                <a:latin typeface="Arial" charset="0"/>
              </a:defRPr>
            </a:lvl1pPr>
            <a:lvl2pPr marL="742950" indent="-285750" eaLnBrk="0" hangingPunct="0">
              <a:defRPr u="sng">
                <a:solidFill>
                  <a:schemeClr val="tx1"/>
                </a:solidFill>
                <a:latin typeface="Arial" charset="0"/>
              </a:defRPr>
            </a:lvl2pPr>
            <a:lvl3pPr marL="1143000" indent="-228600" eaLnBrk="0" hangingPunct="0">
              <a:defRPr u="sng">
                <a:solidFill>
                  <a:schemeClr val="tx1"/>
                </a:solidFill>
                <a:latin typeface="Arial" charset="0"/>
              </a:defRPr>
            </a:lvl3pPr>
            <a:lvl4pPr marL="1600200" indent="-228600" eaLnBrk="0" hangingPunct="0">
              <a:defRPr u="sng">
                <a:solidFill>
                  <a:schemeClr val="tx1"/>
                </a:solidFill>
                <a:latin typeface="Arial" charset="0"/>
              </a:defRPr>
            </a:lvl4pPr>
            <a:lvl5pPr marL="2057400" indent="-228600" eaLnBrk="0" hangingPunct="0">
              <a:defRPr u="sng">
                <a:solidFill>
                  <a:schemeClr val="tx1"/>
                </a:solidFill>
                <a:latin typeface="Arial" charset="0"/>
              </a:defRPr>
            </a:lvl5pPr>
            <a:lvl6pPr marL="2514600" indent="-228600" eaLnBrk="0" fontAlgn="base" hangingPunct="0">
              <a:spcBef>
                <a:spcPct val="0"/>
              </a:spcBef>
              <a:spcAft>
                <a:spcPct val="0"/>
              </a:spcAft>
              <a:defRPr u="sng">
                <a:solidFill>
                  <a:schemeClr val="tx1"/>
                </a:solidFill>
                <a:latin typeface="Arial" charset="0"/>
              </a:defRPr>
            </a:lvl6pPr>
            <a:lvl7pPr marL="2971800" indent="-228600" eaLnBrk="0" fontAlgn="base" hangingPunct="0">
              <a:spcBef>
                <a:spcPct val="0"/>
              </a:spcBef>
              <a:spcAft>
                <a:spcPct val="0"/>
              </a:spcAft>
              <a:defRPr u="sng">
                <a:solidFill>
                  <a:schemeClr val="tx1"/>
                </a:solidFill>
                <a:latin typeface="Arial" charset="0"/>
              </a:defRPr>
            </a:lvl7pPr>
            <a:lvl8pPr marL="3429000" indent="-228600" eaLnBrk="0" fontAlgn="base" hangingPunct="0">
              <a:spcBef>
                <a:spcPct val="0"/>
              </a:spcBef>
              <a:spcAft>
                <a:spcPct val="0"/>
              </a:spcAft>
              <a:defRPr u="sng">
                <a:solidFill>
                  <a:schemeClr val="tx1"/>
                </a:solidFill>
                <a:latin typeface="Arial" charset="0"/>
              </a:defRPr>
            </a:lvl8pPr>
            <a:lvl9pPr marL="3886200" indent="-228600" eaLnBrk="0" fontAlgn="base" hangingPunct="0">
              <a:spcBef>
                <a:spcPct val="0"/>
              </a:spcBef>
              <a:spcAft>
                <a:spcPct val="0"/>
              </a:spcAft>
              <a:defRPr u="sng">
                <a:solidFill>
                  <a:schemeClr val="tx1"/>
                </a:solidFill>
                <a:latin typeface="Arial" charset="0"/>
              </a:defRPr>
            </a:lvl9pPr>
          </a:lstStyle>
          <a:p>
            <a:pPr algn="ctr" eaLnBrk="1" hangingPunct="1">
              <a:defRPr/>
            </a:pPr>
            <a:r>
              <a:rPr lang="en-US" sz="2667" u="none" dirty="0">
                <a:solidFill>
                  <a:schemeClr val="accent1">
                    <a:lumMod val="75000"/>
                  </a:schemeClr>
                </a:solidFill>
                <a:latin typeface="+mn-lt"/>
              </a:rPr>
              <a:t>Add </a:t>
            </a:r>
            <a:r>
              <a:rPr lang="en-US" sz="2667" u="none" dirty="0" err="1">
                <a:solidFill>
                  <a:schemeClr val="accent1">
                    <a:lumMod val="75000"/>
                  </a:schemeClr>
                </a:solidFill>
                <a:latin typeface="+mn-lt"/>
              </a:rPr>
              <a:t>cyclo</a:t>
            </a:r>
            <a:r>
              <a:rPr lang="en-US" sz="2667" u="none" dirty="0">
                <a:solidFill>
                  <a:schemeClr val="accent1">
                    <a:lumMod val="75000"/>
                  </a:schemeClr>
                </a:solidFill>
                <a:latin typeface="+mn-lt"/>
              </a:rPr>
              <a:t>/</a:t>
            </a:r>
            <a:r>
              <a:rPr lang="en-US" sz="2667" u="none" dirty="0" err="1">
                <a:solidFill>
                  <a:schemeClr val="accent1">
                    <a:lumMod val="75000"/>
                  </a:schemeClr>
                </a:solidFill>
                <a:latin typeface="+mn-lt"/>
              </a:rPr>
              <a:t>etop</a:t>
            </a:r>
            <a:r>
              <a:rPr lang="en-US" sz="2667" u="none" dirty="0">
                <a:solidFill>
                  <a:schemeClr val="accent1">
                    <a:lumMod val="75000"/>
                  </a:schemeClr>
                </a:solidFill>
                <a:latin typeface="+mn-lt"/>
              </a:rPr>
              <a:t> (Regimen M)</a:t>
            </a:r>
          </a:p>
          <a:p>
            <a:pPr algn="ctr" eaLnBrk="1" hangingPunct="1">
              <a:defRPr/>
            </a:pPr>
            <a:r>
              <a:rPr lang="en-US" sz="2667" u="none" dirty="0">
                <a:solidFill>
                  <a:schemeClr val="accent1">
                    <a:lumMod val="75000"/>
                  </a:schemeClr>
                </a:solidFill>
                <a:latin typeface="+mn-lt"/>
              </a:rPr>
              <a:t>whole lung XRT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A78-D29B-47BE-BDDB-D735458EBF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38F51E-B1D5-4C18-A4F4-3FD089E1009A}"/>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3239237F-CE78-4071-806C-A5296E8D664E}"/>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384498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98260-F45E-4B7F-BF58-344BB73AE0D4}"/>
              </a:ext>
            </a:extLst>
          </p:cNvPr>
          <p:cNvSpPr>
            <a:spLocks noGrp="1"/>
          </p:cNvSpPr>
          <p:nvPr>
            <p:ph type="title"/>
          </p:nvPr>
        </p:nvSpPr>
        <p:spPr>
          <a:xfrm>
            <a:off x="105642" y="365126"/>
            <a:ext cx="5650266" cy="767936"/>
          </a:xfrm>
        </p:spPr>
        <p:txBody>
          <a:bodyPr/>
          <a:lstStyle/>
          <a:p>
            <a:pPr algn="ctr"/>
            <a:r>
              <a:rPr lang="en-US" sz="3600" dirty="0" err="1"/>
              <a:t>Tumorogenesis</a:t>
            </a:r>
            <a:r>
              <a:rPr lang="en-US" sz="3600" dirty="0"/>
              <a:t> and Organogenesis</a:t>
            </a:r>
            <a:br>
              <a:rPr lang="en-US" dirty="0"/>
            </a:br>
            <a:endParaRPr lang="en-US" dirty="0"/>
          </a:p>
        </p:txBody>
      </p:sp>
      <p:sp>
        <p:nvSpPr>
          <p:cNvPr id="3" name="Content Placeholder 2">
            <a:extLst>
              <a:ext uri="{FF2B5EF4-FFF2-40B4-BE49-F238E27FC236}">
                <a16:creationId xmlns:a16="http://schemas.microsoft.com/office/drawing/2014/main" id="{A2F5F03C-8161-45D3-9ADE-DE9E9DCEF289}"/>
              </a:ext>
            </a:extLst>
          </p:cNvPr>
          <p:cNvSpPr>
            <a:spLocks noGrp="1"/>
          </p:cNvSpPr>
          <p:nvPr>
            <p:ph idx="1"/>
          </p:nvPr>
        </p:nvSpPr>
        <p:spPr>
          <a:xfrm>
            <a:off x="177891" y="1233321"/>
            <a:ext cx="5391744" cy="5125661"/>
          </a:xfrm>
        </p:spPr>
        <p:txBody>
          <a:bodyPr/>
          <a:lstStyle/>
          <a:p>
            <a:r>
              <a:rPr lang="en-US" sz="2400" dirty="0"/>
              <a:t>The study of the histology and genetics of WT has led to increased understanding of the relationship of organogenesis and </a:t>
            </a:r>
            <a:r>
              <a:rPr lang="en-US" sz="2400" dirty="0" err="1"/>
              <a:t>tumorogenesis</a:t>
            </a:r>
            <a:endParaRPr lang="en-US" sz="2400" dirty="0"/>
          </a:p>
          <a:p>
            <a:endParaRPr lang="en-US" sz="2400" dirty="0"/>
          </a:p>
          <a:p>
            <a:r>
              <a:rPr lang="en-US" sz="2400" dirty="0"/>
              <a:t>The histologic morphology of WT reflects the phases of normal nephrogenesis, m</a:t>
            </a:r>
            <a:r>
              <a:rPr lang="en-US" altLang="en-US" sz="2400" dirty="0"/>
              <a:t>icroscopically resembling developing embryonic renal tissue</a:t>
            </a:r>
          </a:p>
          <a:p>
            <a:endParaRPr lang="en-US" altLang="en-US" sz="2400" dirty="0"/>
          </a:p>
          <a:p>
            <a:r>
              <a:rPr lang="en-US" sz="2400" dirty="0"/>
              <a:t>Important histologic entities include anaplasia, and nephrogenic rests</a:t>
            </a:r>
          </a:p>
          <a:p>
            <a:endParaRPr lang="en-US" dirty="0"/>
          </a:p>
          <a:p>
            <a:pPr lvl="1"/>
            <a:endParaRPr lang="en-US" dirty="0"/>
          </a:p>
          <a:p>
            <a:pPr lvl="1"/>
            <a:endParaRPr lang="en-US" dirty="0"/>
          </a:p>
          <a:p>
            <a:endParaRPr lang="en-US" dirty="0"/>
          </a:p>
        </p:txBody>
      </p:sp>
      <p:pic>
        <p:nvPicPr>
          <p:cNvPr id="4" name="Picture 3">
            <a:extLst>
              <a:ext uri="{FF2B5EF4-FFF2-40B4-BE49-F238E27FC236}">
                <a16:creationId xmlns:a16="http://schemas.microsoft.com/office/drawing/2014/main" id="{55C2044A-8B4E-4C6A-B267-A333516D7CC9}"/>
              </a:ext>
            </a:extLst>
          </p:cNvPr>
          <p:cNvPicPr>
            <a:picLocks noChangeAspect="1"/>
          </p:cNvPicPr>
          <p:nvPr/>
        </p:nvPicPr>
        <p:blipFill>
          <a:blip r:embed="rId3"/>
          <a:stretch>
            <a:fillRect/>
          </a:stretch>
        </p:blipFill>
        <p:spPr>
          <a:xfrm>
            <a:off x="6240077" y="6358982"/>
            <a:ext cx="352425" cy="507148"/>
          </a:xfrm>
          <a:prstGeom prst="rect">
            <a:avLst/>
          </a:prstGeom>
        </p:spPr>
      </p:pic>
      <p:pic>
        <p:nvPicPr>
          <p:cNvPr id="5" name="Picture 4">
            <a:extLst>
              <a:ext uri="{FF2B5EF4-FFF2-40B4-BE49-F238E27FC236}">
                <a16:creationId xmlns:a16="http://schemas.microsoft.com/office/drawing/2014/main" id="{551154C2-F1B6-4DC8-80BE-F0B6A280D3CB}"/>
              </a:ext>
            </a:extLst>
          </p:cNvPr>
          <p:cNvPicPr>
            <a:picLocks noChangeAspect="1"/>
          </p:cNvPicPr>
          <p:nvPr/>
        </p:nvPicPr>
        <p:blipFill>
          <a:blip r:embed="rId4"/>
          <a:stretch>
            <a:fillRect/>
          </a:stretch>
        </p:blipFill>
        <p:spPr>
          <a:xfrm>
            <a:off x="5641883" y="8130"/>
            <a:ext cx="7181088" cy="6858000"/>
          </a:xfrm>
          <a:prstGeom prst="rect">
            <a:avLst/>
          </a:prstGeom>
        </p:spPr>
      </p:pic>
      <p:sp>
        <p:nvSpPr>
          <p:cNvPr id="6" name="Rectangle 5">
            <a:extLst>
              <a:ext uri="{FF2B5EF4-FFF2-40B4-BE49-F238E27FC236}">
                <a16:creationId xmlns:a16="http://schemas.microsoft.com/office/drawing/2014/main" id="{40FB6B25-F7EA-46E4-BC3B-1DD738688B42}"/>
              </a:ext>
            </a:extLst>
          </p:cNvPr>
          <p:cNvSpPr/>
          <p:nvPr/>
        </p:nvSpPr>
        <p:spPr>
          <a:xfrm>
            <a:off x="9837019" y="195096"/>
            <a:ext cx="2897204" cy="830997"/>
          </a:xfrm>
          <a:prstGeom prst="rect">
            <a:avLst/>
          </a:prstGeom>
          <a:ln>
            <a:solidFill>
              <a:schemeClr val="tx1"/>
            </a:solidFill>
          </a:ln>
        </p:spPr>
        <p:txBody>
          <a:bodyPr wrap="square">
            <a:spAutoFit/>
          </a:bodyPr>
          <a:lstStyle/>
          <a:p>
            <a:pPr algn="ctr"/>
            <a:r>
              <a:rPr lang="en-US" sz="1600" dirty="0"/>
              <a:t>Model of nephrogenic rests, genetic alterations and </a:t>
            </a:r>
            <a:r>
              <a:rPr lang="en-US" sz="1600" dirty="0" err="1"/>
              <a:t>tumorogenesis</a:t>
            </a:r>
            <a:endParaRPr lang="en-US" sz="1600" dirty="0"/>
          </a:p>
        </p:txBody>
      </p:sp>
      <p:sp>
        <p:nvSpPr>
          <p:cNvPr id="7" name="Rectangle 6">
            <a:extLst>
              <a:ext uri="{FF2B5EF4-FFF2-40B4-BE49-F238E27FC236}">
                <a16:creationId xmlns:a16="http://schemas.microsoft.com/office/drawing/2014/main" id="{9C0525D7-845B-40EF-885D-FD2D50D8D24E}"/>
              </a:ext>
            </a:extLst>
          </p:cNvPr>
          <p:cNvSpPr/>
          <p:nvPr/>
        </p:nvSpPr>
        <p:spPr>
          <a:xfrm>
            <a:off x="10460849" y="1133062"/>
            <a:ext cx="2273374" cy="1384995"/>
          </a:xfrm>
          <a:prstGeom prst="rect">
            <a:avLst/>
          </a:prstGeom>
        </p:spPr>
        <p:txBody>
          <a:bodyPr wrap="square">
            <a:spAutoFit/>
          </a:bodyPr>
          <a:lstStyle/>
          <a:p>
            <a:r>
              <a:rPr lang="en-US" sz="1200" dirty="0">
                <a:solidFill>
                  <a:srgbClr val="000000"/>
                </a:solidFill>
              </a:rPr>
              <a:t>Reproduced with permission from </a:t>
            </a:r>
            <a:r>
              <a:rPr lang="en-US" sz="1200" dirty="0" err="1">
                <a:solidFill>
                  <a:srgbClr val="000000"/>
                </a:solidFill>
              </a:rPr>
              <a:t>Kalapurakal</a:t>
            </a:r>
            <a:r>
              <a:rPr lang="en-US" sz="1200" dirty="0">
                <a:solidFill>
                  <a:srgbClr val="000000"/>
                </a:solidFill>
              </a:rPr>
              <a:t> JA, Dome JS, Perlman EJ, et al. Management of Wilms' </a:t>
            </a:r>
            <a:r>
              <a:rPr lang="en-US" sz="1200" dirty="0" err="1">
                <a:solidFill>
                  <a:srgbClr val="000000"/>
                </a:solidFill>
              </a:rPr>
              <a:t>tumour</a:t>
            </a:r>
            <a:r>
              <a:rPr lang="en-US" sz="1200" dirty="0">
                <a:solidFill>
                  <a:srgbClr val="000000"/>
                </a:solidFill>
              </a:rPr>
              <a:t>: current practice and future goals. </a:t>
            </a:r>
            <a:r>
              <a:rPr lang="en-US" sz="1200" i="1" dirty="0">
                <a:solidFill>
                  <a:srgbClr val="000000"/>
                </a:solidFill>
              </a:rPr>
              <a:t>Lancet Oncol. </a:t>
            </a:r>
            <a:r>
              <a:rPr lang="en-US" sz="1200" dirty="0">
                <a:solidFill>
                  <a:srgbClr val="000000"/>
                </a:solidFill>
              </a:rPr>
              <a:t>2004 Jan;5(1):37-46. © 2004 Elsevier Ltd. All rights reserved.</a:t>
            </a:r>
            <a:endParaRPr lang="en-US" sz="1200" dirty="0"/>
          </a:p>
        </p:txBody>
      </p:sp>
    </p:spTree>
    <p:extLst>
      <p:ext uri="{BB962C8B-B14F-4D97-AF65-F5344CB8AC3E}">
        <p14:creationId xmlns:p14="http://schemas.microsoft.com/office/powerpoint/2010/main" val="324208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2AB98-01B1-4D39-BB8C-93EE8F524F0A}"/>
              </a:ext>
            </a:extLst>
          </p:cNvPr>
          <p:cNvPicPr>
            <a:picLocks noChangeAspect="1"/>
          </p:cNvPicPr>
          <p:nvPr/>
        </p:nvPicPr>
        <p:blipFill>
          <a:blip r:embed="rId2"/>
          <a:stretch>
            <a:fillRect/>
          </a:stretch>
        </p:blipFill>
        <p:spPr>
          <a:xfrm>
            <a:off x="8163345" y="2667000"/>
            <a:ext cx="3908832" cy="2882290"/>
          </a:xfrm>
          <a:prstGeom prst="rect">
            <a:avLst/>
          </a:prstGeom>
        </p:spPr>
      </p:pic>
      <p:sp>
        <p:nvSpPr>
          <p:cNvPr id="4" name="Rectangle 3">
            <a:extLst>
              <a:ext uri="{FF2B5EF4-FFF2-40B4-BE49-F238E27FC236}">
                <a16:creationId xmlns:a16="http://schemas.microsoft.com/office/drawing/2014/main" id="{DD1FCF28-F598-4AA5-A033-2D0B0F110D2B}"/>
              </a:ext>
            </a:extLst>
          </p:cNvPr>
          <p:cNvSpPr/>
          <p:nvPr/>
        </p:nvSpPr>
        <p:spPr>
          <a:xfrm>
            <a:off x="455415" y="685001"/>
            <a:ext cx="7690706" cy="6555641"/>
          </a:xfrm>
          <a:prstGeom prst="rect">
            <a:avLst/>
          </a:prstGeom>
        </p:spPr>
        <p:txBody>
          <a:bodyPr wrap="square">
            <a:spAutoFit/>
          </a:bodyPr>
          <a:lstStyle/>
          <a:p>
            <a:pPr marL="0" indent="0" fontAlgn="auto">
              <a:spcAft>
                <a:spcPts val="0"/>
              </a:spcAft>
              <a:buClr>
                <a:schemeClr val="accent2"/>
              </a:buClr>
              <a:buNone/>
              <a:defRPr/>
            </a:pPr>
            <a:r>
              <a:rPr lang="en-US" sz="2400" dirty="0"/>
              <a:t>105 patients with complete response CR) of lung lesions after 6 weeks of DD4A:</a:t>
            </a:r>
          </a:p>
          <a:p>
            <a:pPr marL="342900" indent="-342900" fontAlgn="auto">
              <a:spcAft>
                <a:spcPts val="0"/>
              </a:spcAft>
              <a:buClr>
                <a:schemeClr val="tx1"/>
              </a:buClr>
              <a:buFont typeface="Arial" panose="020B0604020202020204" pitchFamily="34" charset="0"/>
              <a:buChar char="•"/>
              <a:defRPr/>
            </a:pPr>
            <a:r>
              <a:rPr lang="en-US" sz="2400" dirty="0"/>
              <a:t>Further treated with DD4A and NO Lung radiation (+/- abdominal RT) </a:t>
            </a:r>
          </a:p>
          <a:p>
            <a:pPr eaLnBrk="1" hangingPunct="1">
              <a:defRPr/>
            </a:pPr>
            <a:r>
              <a:rPr lang="en-US" sz="2400" dirty="0">
                <a:cs typeface="Arial" charset="0"/>
              </a:rPr>
              <a:t>             </a:t>
            </a:r>
          </a:p>
          <a:p>
            <a:pPr eaLnBrk="1" hangingPunct="1">
              <a:defRPr/>
            </a:pPr>
            <a:r>
              <a:rPr lang="en-US" sz="2400" dirty="0">
                <a:cs typeface="Arial" charset="0"/>
              </a:rPr>
              <a:t>	4-year EFS: </a:t>
            </a:r>
            <a:r>
              <a:rPr lang="en-US" sz="2400" b="1" dirty="0">
                <a:cs typeface="Arial" charset="0"/>
              </a:rPr>
              <a:t>79.5%     P=0.052</a:t>
            </a:r>
          </a:p>
          <a:p>
            <a:pPr eaLnBrk="1" hangingPunct="1">
              <a:defRPr/>
            </a:pPr>
            <a:r>
              <a:rPr lang="en-US" sz="2400" b="1" dirty="0">
                <a:cs typeface="Arial" charset="0"/>
              </a:rPr>
              <a:t>	</a:t>
            </a:r>
            <a:r>
              <a:rPr lang="en-US" sz="2400" dirty="0">
                <a:cs typeface="Arial" charset="0"/>
              </a:rPr>
              <a:t>4-year OS: </a:t>
            </a:r>
            <a:r>
              <a:rPr lang="en-US" sz="2400" b="1" dirty="0">
                <a:cs typeface="Arial" charset="0"/>
              </a:rPr>
              <a:t>96.1%</a:t>
            </a:r>
          </a:p>
          <a:p>
            <a:pPr eaLnBrk="1" hangingPunct="1">
              <a:defRPr/>
            </a:pPr>
            <a:r>
              <a:rPr lang="en-US" sz="2400" dirty="0">
                <a:cs typeface="Arial" charset="0"/>
              </a:rPr>
              <a:t>  	Events expected: 18 -  Events observed: 25</a:t>
            </a:r>
          </a:p>
          <a:p>
            <a:pPr marL="285750" indent="-285750" fontAlgn="auto">
              <a:spcAft>
                <a:spcPts val="0"/>
              </a:spcAft>
              <a:buClr>
                <a:schemeClr val="accent2"/>
              </a:buClr>
              <a:buFont typeface="Wingdings" panose="05000000000000000000" pitchFamily="2" charset="2"/>
              <a:buChar char="v"/>
              <a:defRPr/>
            </a:pPr>
            <a:endParaRPr lang="en-US" sz="2400" dirty="0"/>
          </a:p>
          <a:p>
            <a:pPr marL="342900" indent="-342900" fontAlgn="auto">
              <a:spcAft>
                <a:spcPts val="0"/>
              </a:spcAft>
              <a:buClr>
                <a:schemeClr val="tx1"/>
              </a:buClr>
              <a:buFont typeface="Arial" panose="020B0604020202020204" pitchFamily="34" charset="0"/>
              <a:buChar char="•"/>
              <a:defRPr/>
            </a:pPr>
            <a:r>
              <a:rPr lang="en-US" sz="2400" dirty="0"/>
              <a:t>Recurrences were in lung only (17), lung and liver (1) and abdomen (1)</a:t>
            </a:r>
          </a:p>
          <a:p>
            <a:pPr eaLnBrk="1" hangingPunct="1">
              <a:defRPr/>
            </a:pPr>
            <a:endParaRPr lang="en-US" sz="2400" dirty="0">
              <a:cs typeface="Arial" charset="0"/>
            </a:endParaRPr>
          </a:p>
          <a:p>
            <a:pPr marL="342900" indent="-342900">
              <a:buFont typeface="Arial" panose="020B0604020202020204" pitchFamily="34" charset="0"/>
              <a:buChar char="•"/>
            </a:pPr>
            <a:r>
              <a:rPr lang="en-US" sz="2400" dirty="0"/>
              <a:t>Compared to outcome of patient with FHWT and lung </a:t>
            </a:r>
            <a:r>
              <a:rPr lang="en-US" sz="2400" dirty="0" err="1"/>
              <a:t>mets</a:t>
            </a:r>
            <a:r>
              <a:rPr lang="en-US" sz="2400" dirty="0"/>
              <a:t> treated on NWTS with DD4A and lung XRT, which led to:</a:t>
            </a:r>
          </a:p>
          <a:p>
            <a:r>
              <a:rPr lang="en-US" sz="2400" dirty="0"/>
              <a:t>	4 year EFS of </a:t>
            </a:r>
            <a:r>
              <a:rPr lang="en-US" sz="2400" b="1" dirty="0"/>
              <a:t>74.5%  </a:t>
            </a:r>
            <a:r>
              <a:rPr lang="en-US" sz="2400" dirty="0"/>
              <a:t>OS </a:t>
            </a:r>
            <a:r>
              <a:rPr lang="en-US" sz="2400" b="1" dirty="0"/>
              <a:t>of 86%</a:t>
            </a:r>
          </a:p>
          <a:p>
            <a:pPr eaLnBrk="1" hangingPunct="1">
              <a:defRPr/>
            </a:pPr>
            <a:endParaRPr lang="en-US" b="1" dirty="0">
              <a:cs typeface="Arial" charset="0"/>
            </a:endParaRPr>
          </a:p>
          <a:p>
            <a:pPr marL="313259" indent="-313259" fontAlgn="auto">
              <a:spcAft>
                <a:spcPts val="0"/>
              </a:spcAft>
              <a:buClr>
                <a:schemeClr val="accent2"/>
              </a:buClr>
              <a:buFont typeface="Arial"/>
              <a:buChar char="•"/>
              <a:defRPr/>
            </a:pPr>
            <a:endParaRPr lang="en-US" dirty="0"/>
          </a:p>
        </p:txBody>
      </p:sp>
      <p:sp>
        <p:nvSpPr>
          <p:cNvPr id="5" name="Rectangle 4">
            <a:extLst>
              <a:ext uri="{FF2B5EF4-FFF2-40B4-BE49-F238E27FC236}">
                <a16:creationId xmlns:a16="http://schemas.microsoft.com/office/drawing/2014/main" id="{0CAFEF6F-A1A8-4877-A83E-253A9C57766D}"/>
              </a:ext>
            </a:extLst>
          </p:cNvPr>
          <p:cNvSpPr/>
          <p:nvPr/>
        </p:nvSpPr>
        <p:spPr>
          <a:xfrm>
            <a:off x="571500" y="38669"/>
            <a:ext cx="9029700" cy="646331"/>
          </a:xfrm>
          <a:prstGeom prst="rect">
            <a:avLst/>
          </a:prstGeom>
        </p:spPr>
        <p:txBody>
          <a:bodyPr wrap="square">
            <a:spAutoFit/>
          </a:bodyPr>
          <a:lstStyle/>
          <a:p>
            <a:pPr algn="ctr"/>
            <a:r>
              <a:rPr lang="en-CA" altLang="en-US" sz="3600" dirty="0"/>
              <a:t>AREN0533 Results - Pulmonary CR patients</a:t>
            </a:r>
            <a:endParaRPr lang="en-US" sz="3600" dirty="0"/>
          </a:p>
        </p:txBody>
      </p:sp>
      <p:sp>
        <p:nvSpPr>
          <p:cNvPr id="7" name="TextBox 6">
            <a:extLst>
              <a:ext uri="{FF2B5EF4-FFF2-40B4-BE49-F238E27FC236}">
                <a16:creationId xmlns:a16="http://schemas.microsoft.com/office/drawing/2014/main" id="{0F038AED-CA4E-4710-99D6-953325F5A04F}"/>
              </a:ext>
            </a:extLst>
          </p:cNvPr>
          <p:cNvSpPr txBox="1"/>
          <p:nvPr/>
        </p:nvSpPr>
        <p:spPr>
          <a:xfrm>
            <a:off x="8326059" y="1636143"/>
            <a:ext cx="3216522" cy="369332"/>
          </a:xfrm>
          <a:prstGeom prst="rect">
            <a:avLst/>
          </a:prstGeom>
          <a:noFill/>
        </p:spPr>
        <p:txBody>
          <a:bodyPr wrap="none" rtlCol="0">
            <a:spAutoFit/>
          </a:bodyPr>
          <a:lstStyle/>
          <a:p>
            <a:r>
              <a:rPr lang="en-US" dirty="0"/>
              <a:t>AREN0533 patients with lung CR</a:t>
            </a:r>
          </a:p>
        </p:txBody>
      </p:sp>
    </p:spTree>
    <p:extLst>
      <p:ext uri="{BB962C8B-B14F-4D97-AF65-F5344CB8AC3E}">
        <p14:creationId xmlns:p14="http://schemas.microsoft.com/office/powerpoint/2010/main" val="26186411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1BBB4BDC-3DEC-4D5F-A40F-339E3C587B5E}"/>
              </a:ext>
            </a:extLst>
          </p:cNvPr>
          <p:cNvSpPr>
            <a:spLocks noGrp="1"/>
          </p:cNvSpPr>
          <p:nvPr>
            <p:ph type="title"/>
          </p:nvPr>
        </p:nvSpPr>
        <p:spPr>
          <a:xfrm>
            <a:off x="128427" y="133897"/>
            <a:ext cx="11496782" cy="785581"/>
          </a:xfrm>
        </p:spPr>
        <p:txBody>
          <a:bodyPr/>
          <a:lstStyle/>
          <a:p>
            <a:pPr algn="ctr" eaLnBrk="1" hangingPunct="1"/>
            <a:r>
              <a:rPr lang="en-US" altLang="en-US" sz="3600" dirty="0"/>
              <a:t>Summary of RCR patients</a:t>
            </a:r>
          </a:p>
        </p:txBody>
      </p:sp>
      <p:sp>
        <p:nvSpPr>
          <p:cNvPr id="3" name="Content Placeholder 2">
            <a:extLst>
              <a:ext uri="{FF2B5EF4-FFF2-40B4-BE49-F238E27FC236}">
                <a16:creationId xmlns:a16="http://schemas.microsoft.com/office/drawing/2014/main" id="{50EBD669-EB26-4510-B225-C0568DC8D566}"/>
              </a:ext>
            </a:extLst>
          </p:cNvPr>
          <p:cNvSpPr>
            <a:spLocks noGrp="1"/>
          </p:cNvSpPr>
          <p:nvPr>
            <p:ph idx="1"/>
          </p:nvPr>
        </p:nvSpPr>
        <p:spPr>
          <a:xfrm>
            <a:off x="285315" y="990600"/>
            <a:ext cx="10972800" cy="4876800"/>
          </a:xfrm>
        </p:spPr>
        <p:txBody>
          <a:bodyPr/>
          <a:lstStyle/>
          <a:p>
            <a:pPr marL="365751" lvl="1" fontAlgn="auto">
              <a:buClr>
                <a:schemeClr val="accent2"/>
              </a:buClr>
              <a:buSzPct val="100000"/>
              <a:buFont typeface="Arial" charset="0"/>
              <a:buChar char="–"/>
              <a:defRPr/>
            </a:pPr>
            <a:r>
              <a:rPr lang="en-US" dirty="0"/>
              <a:t>The study 4-year EFS (78%) is not statistically significantly different from 85%, based on the number of observed versus expected events (p=0.15)</a:t>
            </a:r>
          </a:p>
          <a:p>
            <a:pPr marL="365751" lvl="1" fontAlgn="auto">
              <a:buClr>
                <a:schemeClr val="accent2"/>
              </a:buClr>
              <a:buSzPct val="100000"/>
              <a:buFont typeface="Arial" charset="0"/>
              <a:buChar char="–"/>
              <a:defRPr/>
            </a:pPr>
            <a:endParaRPr lang="en-US" dirty="0"/>
          </a:p>
          <a:p>
            <a:pPr eaLnBrk="1" fontAlgn="auto" hangingPunct="1">
              <a:buFont typeface="Arial" charset="0"/>
              <a:buChar char="•"/>
              <a:defRPr/>
            </a:pPr>
            <a:r>
              <a:rPr lang="en-US" sz="2400" dirty="0"/>
              <a:t>Results compare favorably with overall NWTS-5 results for Stage IV FHWT%, </a:t>
            </a:r>
            <a:r>
              <a:rPr lang="en-US" sz="2400" b="1" dirty="0"/>
              <a:t>all patients </a:t>
            </a:r>
            <a:r>
              <a:rPr lang="en-US" sz="2400" dirty="0"/>
              <a:t>treated with pulmonary XRT (4 yr EFS of 75%)</a:t>
            </a:r>
          </a:p>
          <a:p>
            <a:pPr eaLnBrk="1" fontAlgn="auto" hangingPunct="1">
              <a:buFont typeface="Arial" charset="0"/>
              <a:buChar char="•"/>
              <a:defRPr/>
            </a:pPr>
            <a:endParaRPr lang="en-US" sz="2400" dirty="0"/>
          </a:p>
          <a:p>
            <a:pPr eaLnBrk="1" fontAlgn="auto" hangingPunct="1">
              <a:buFont typeface="Arial" charset="0"/>
              <a:buChar char="•"/>
              <a:defRPr/>
            </a:pPr>
            <a:r>
              <a:rPr lang="en-US" sz="2400" dirty="0"/>
              <a:t>With this approach, 40% of patients are spared lung XRT</a:t>
            </a:r>
          </a:p>
          <a:p>
            <a:pPr lvl="1" fontAlgn="auto">
              <a:buFont typeface="Arial" charset="0"/>
              <a:buChar char="•"/>
              <a:defRPr/>
            </a:pPr>
            <a:r>
              <a:rPr lang="en-US" dirty="0"/>
              <a:t>Significant impact on late effects</a:t>
            </a:r>
          </a:p>
          <a:p>
            <a:pPr lvl="1" fontAlgn="auto">
              <a:buFont typeface="Arial" charset="0"/>
              <a:buChar char="•"/>
              <a:defRPr/>
            </a:pPr>
            <a:endParaRPr lang="en-US" dirty="0"/>
          </a:p>
          <a:p>
            <a:pPr fontAlgn="auto">
              <a:buFont typeface="Arial" charset="0"/>
              <a:buChar char="•"/>
              <a:defRPr/>
            </a:pPr>
            <a:r>
              <a:rPr lang="en-US" sz="2400" dirty="0"/>
              <a:t>Treating physicians should balance the benefit of avoidance of lung RT against the possibility of a modest increase in relapse</a:t>
            </a:r>
          </a:p>
          <a:p>
            <a:pPr fontAlgn="auto">
              <a:buFont typeface="Arial" charset="0"/>
              <a:buChar char="•"/>
              <a:defRPr/>
            </a:pPr>
            <a:r>
              <a:rPr lang="en-US" sz="2000" dirty="0">
                <a:solidFill>
                  <a:srgbClr val="C00000"/>
                </a:solidFill>
              </a:rPr>
              <a:t>   * </a:t>
            </a:r>
            <a:r>
              <a:rPr lang="en-US" sz="3200" dirty="0">
                <a:solidFill>
                  <a:srgbClr val="C00000"/>
                </a:solidFill>
              </a:rPr>
              <a:t>Important caveat  - significance of 1q Gain for RCR patients</a:t>
            </a:r>
          </a:p>
          <a:p>
            <a:pPr eaLnBrk="1" fontAlgn="auto" hangingPunct="1">
              <a:buFont typeface="Arial" charset="0"/>
              <a:buChar char="•"/>
              <a:defRPr/>
            </a:pPr>
            <a:endParaRPr lang="en-US" sz="2667" dirty="0">
              <a:solidFill>
                <a:schemeClr val="accent1">
                  <a:lumMod val="75000"/>
                </a:schemeClr>
              </a:solidFill>
            </a:endParaRPr>
          </a:p>
          <a:p>
            <a:pPr eaLnBrk="1" hangingPunct="1">
              <a:buFont typeface="Arial" charset="0"/>
              <a:buChar char="•"/>
              <a:defRPr/>
            </a:pPr>
            <a:endParaRPr lang="en-US" dirty="0"/>
          </a:p>
        </p:txBody>
      </p:sp>
      <p:pic>
        <p:nvPicPr>
          <p:cNvPr id="5" name="Picture 4">
            <a:extLst>
              <a:ext uri="{FF2B5EF4-FFF2-40B4-BE49-F238E27FC236}">
                <a16:creationId xmlns:a16="http://schemas.microsoft.com/office/drawing/2014/main" id="{442E3C76-569F-4876-B798-341BE648872B}"/>
              </a:ext>
            </a:extLst>
          </p:cNvPr>
          <p:cNvPicPr>
            <a:picLocks noChangeAspect="1"/>
          </p:cNvPicPr>
          <p:nvPr/>
        </p:nvPicPr>
        <p:blipFill>
          <a:blip r:embed="rId2"/>
          <a:stretch>
            <a:fillRect/>
          </a:stretch>
        </p:blipFill>
        <p:spPr>
          <a:xfrm>
            <a:off x="10898420" y="5349195"/>
            <a:ext cx="359695" cy="518205"/>
          </a:xfrm>
          <a:prstGeom prst="rect">
            <a:avLst/>
          </a:prstGeom>
        </p:spPr>
      </p:pic>
      <p:pic>
        <p:nvPicPr>
          <p:cNvPr id="6" name="Picture 5">
            <a:extLst>
              <a:ext uri="{FF2B5EF4-FFF2-40B4-BE49-F238E27FC236}">
                <a16:creationId xmlns:a16="http://schemas.microsoft.com/office/drawing/2014/main" id="{3514EB03-9D0D-49A5-A8EB-8BFED6152B9C}"/>
              </a:ext>
            </a:extLst>
          </p:cNvPr>
          <p:cNvPicPr>
            <a:picLocks noChangeAspect="1"/>
          </p:cNvPicPr>
          <p:nvPr/>
        </p:nvPicPr>
        <p:blipFill>
          <a:blip r:embed="rId2"/>
          <a:stretch>
            <a:fillRect/>
          </a:stretch>
        </p:blipFill>
        <p:spPr>
          <a:xfrm>
            <a:off x="10538725" y="2166724"/>
            <a:ext cx="359695" cy="518205"/>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5A3CA788-C5A8-445C-9270-0C51CC8A17E7}"/>
              </a:ext>
            </a:extLst>
          </p:cNvPr>
          <p:cNvSpPr>
            <a:spLocks noGrp="1"/>
          </p:cNvSpPr>
          <p:nvPr>
            <p:ph type="title"/>
          </p:nvPr>
        </p:nvSpPr>
        <p:spPr>
          <a:xfrm>
            <a:off x="-666185" y="8990"/>
            <a:ext cx="11610109" cy="1325563"/>
          </a:xfrm>
        </p:spPr>
        <p:txBody>
          <a:bodyPr/>
          <a:lstStyle/>
          <a:p>
            <a:pPr algn="ctr" eaLnBrk="1" hangingPunct="1"/>
            <a:r>
              <a:rPr lang="en-US" altLang="en-US" sz="3600" dirty="0"/>
              <a:t>Impact of 1q Gain for RCR patients</a:t>
            </a:r>
          </a:p>
        </p:txBody>
      </p:sp>
      <p:sp>
        <p:nvSpPr>
          <p:cNvPr id="3" name="Content Placeholder 2">
            <a:extLst>
              <a:ext uri="{FF2B5EF4-FFF2-40B4-BE49-F238E27FC236}">
                <a16:creationId xmlns:a16="http://schemas.microsoft.com/office/drawing/2014/main" id="{3DC2BF56-7F2E-4A91-855E-78393D4992C2}"/>
              </a:ext>
            </a:extLst>
          </p:cNvPr>
          <p:cNvSpPr>
            <a:spLocks noGrp="1"/>
          </p:cNvSpPr>
          <p:nvPr>
            <p:ph idx="1"/>
          </p:nvPr>
        </p:nvSpPr>
        <p:spPr>
          <a:xfrm>
            <a:off x="448929" y="1334553"/>
            <a:ext cx="7060216" cy="5529031"/>
          </a:xfrm>
        </p:spPr>
        <p:txBody>
          <a:bodyPr/>
          <a:lstStyle/>
          <a:p>
            <a:pPr fontAlgn="auto">
              <a:spcBef>
                <a:spcPts val="1067"/>
              </a:spcBef>
              <a:spcAft>
                <a:spcPts val="0"/>
              </a:spcAft>
              <a:buClr>
                <a:schemeClr val="accent2"/>
              </a:buClr>
              <a:defRPr/>
            </a:pPr>
            <a:r>
              <a:rPr lang="en-US" sz="2400" dirty="0"/>
              <a:t>Retrospective analysis of the cohort of RCR patients demonstrated significant impact of 1q status </a:t>
            </a:r>
          </a:p>
          <a:p>
            <a:pPr marL="0" indent="0" fontAlgn="auto">
              <a:spcBef>
                <a:spcPts val="1067"/>
              </a:spcBef>
              <a:spcAft>
                <a:spcPts val="0"/>
              </a:spcAft>
              <a:buClr>
                <a:schemeClr val="accent2"/>
              </a:buClr>
              <a:buNone/>
              <a:defRPr/>
            </a:pPr>
            <a:endParaRPr lang="en-US" sz="2400" dirty="0"/>
          </a:p>
          <a:p>
            <a:pPr marL="770459" lvl="1" indent="-313259" fontAlgn="auto">
              <a:spcBef>
                <a:spcPts val="1067"/>
              </a:spcBef>
              <a:spcAft>
                <a:spcPts val="0"/>
              </a:spcAft>
              <a:buClr>
                <a:schemeClr val="accent2"/>
              </a:buClr>
              <a:buFont typeface="Arial"/>
              <a:buChar char="•"/>
              <a:defRPr/>
            </a:pPr>
            <a:r>
              <a:rPr lang="en-US" i="1" dirty="0"/>
              <a:t>Patients with RCR and 1q gain (21/96=22%) had worse outcome than those with RCR without 1q gain </a:t>
            </a:r>
          </a:p>
          <a:p>
            <a:pPr marL="1684859" lvl="3" indent="-313259" fontAlgn="auto">
              <a:spcBef>
                <a:spcPts val="1067"/>
              </a:spcBef>
              <a:spcAft>
                <a:spcPts val="0"/>
              </a:spcAft>
              <a:buClr>
                <a:schemeClr val="accent2"/>
              </a:buClr>
              <a:buFont typeface="Arial"/>
              <a:buChar char="•"/>
              <a:defRPr/>
            </a:pPr>
            <a:r>
              <a:rPr lang="en-US" sz="2400" b="1" i="1" dirty="0"/>
              <a:t>EFS 57% vs 86%, </a:t>
            </a:r>
            <a:endParaRPr lang="en-US" sz="2400" i="1" dirty="0"/>
          </a:p>
          <a:p>
            <a:pPr marL="1684859" lvl="3" indent="-313259" fontAlgn="auto">
              <a:spcBef>
                <a:spcPts val="1067"/>
              </a:spcBef>
              <a:spcAft>
                <a:spcPts val="0"/>
              </a:spcAft>
              <a:buClr>
                <a:schemeClr val="accent2"/>
              </a:buClr>
              <a:buFont typeface="Arial"/>
              <a:buChar char="•"/>
              <a:defRPr/>
            </a:pPr>
            <a:r>
              <a:rPr lang="en-US" sz="2400" b="1" i="1" dirty="0"/>
              <a:t>OS 89% vs 97%</a:t>
            </a:r>
            <a:r>
              <a:rPr lang="en-US" sz="2400" i="1" dirty="0"/>
              <a:t> </a:t>
            </a:r>
          </a:p>
          <a:p>
            <a:pPr marL="1684859" lvl="3" indent="-313259" fontAlgn="auto">
              <a:spcBef>
                <a:spcPts val="1067"/>
              </a:spcBef>
              <a:spcAft>
                <a:spcPts val="0"/>
              </a:spcAft>
              <a:buClr>
                <a:schemeClr val="accent2"/>
              </a:buClr>
              <a:buFont typeface="Arial"/>
              <a:buChar char="•"/>
              <a:defRPr/>
            </a:pPr>
            <a:endParaRPr lang="en-US" sz="2400" b="1" i="1" dirty="0"/>
          </a:p>
          <a:p>
            <a:pPr marL="1303846" lvl="2" indent="-313259" fontAlgn="auto">
              <a:spcBef>
                <a:spcPts val="1067"/>
              </a:spcBef>
              <a:spcAft>
                <a:spcPts val="0"/>
              </a:spcAft>
              <a:buClr>
                <a:schemeClr val="accent2"/>
              </a:buClr>
              <a:buFont typeface="Arial"/>
              <a:buChar char="•"/>
              <a:defRPr/>
            </a:pPr>
            <a:r>
              <a:rPr lang="en-US" sz="2400" dirty="0"/>
              <a:t>Relapse in RCR with 1q gain was predominantly pulmonary (9/11) . </a:t>
            </a:r>
          </a:p>
          <a:p>
            <a:pPr marL="990587" lvl="2" indent="0" fontAlgn="auto">
              <a:spcBef>
                <a:spcPts val="1067"/>
              </a:spcBef>
              <a:spcAft>
                <a:spcPts val="0"/>
              </a:spcAft>
              <a:buClr>
                <a:schemeClr val="accent2"/>
              </a:buClr>
              <a:buNone/>
              <a:defRPr/>
            </a:pPr>
            <a:endParaRPr lang="en-US" sz="2400" dirty="0"/>
          </a:p>
          <a:p>
            <a:pPr eaLnBrk="1" hangingPunct="1">
              <a:buFont typeface="Arial" charset="0"/>
              <a:buChar char="•"/>
              <a:defRPr/>
            </a:pPr>
            <a:endParaRPr lang="en-US" dirty="0"/>
          </a:p>
        </p:txBody>
      </p:sp>
      <p:pic>
        <p:nvPicPr>
          <p:cNvPr id="4" name="Picture 3">
            <a:extLst>
              <a:ext uri="{FF2B5EF4-FFF2-40B4-BE49-F238E27FC236}">
                <a16:creationId xmlns:a16="http://schemas.microsoft.com/office/drawing/2014/main" id="{CFF57D79-77B6-4355-8B79-4EC88826461F}"/>
              </a:ext>
            </a:extLst>
          </p:cNvPr>
          <p:cNvPicPr>
            <a:picLocks noChangeAspect="1"/>
          </p:cNvPicPr>
          <p:nvPr/>
        </p:nvPicPr>
        <p:blipFill>
          <a:blip r:embed="rId2"/>
          <a:stretch>
            <a:fillRect/>
          </a:stretch>
        </p:blipFill>
        <p:spPr>
          <a:xfrm>
            <a:off x="4765369" y="3499297"/>
            <a:ext cx="359695" cy="518205"/>
          </a:xfrm>
          <a:prstGeom prst="rect">
            <a:avLst/>
          </a:prstGeom>
        </p:spPr>
      </p:pic>
      <p:pic>
        <p:nvPicPr>
          <p:cNvPr id="6" name="Picture 5" descr="EFS_StageIV_CR.png">
            <a:extLst>
              <a:ext uri="{FF2B5EF4-FFF2-40B4-BE49-F238E27FC236}">
                <a16:creationId xmlns:a16="http://schemas.microsoft.com/office/drawing/2014/main" id="{7ADD3EE9-BE4C-428A-94A1-ED1729859C5C}"/>
              </a:ext>
            </a:extLst>
          </p:cNvPr>
          <p:cNvPicPr/>
          <p:nvPr/>
        </p:nvPicPr>
        <p:blipFill>
          <a:blip r:embed="rId3" cstate="print"/>
          <a:stretch>
            <a:fillRect/>
          </a:stretch>
        </p:blipFill>
        <p:spPr>
          <a:xfrm>
            <a:off x="7960591" y="2434324"/>
            <a:ext cx="4004585" cy="2515364"/>
          </a:xfrm>
          <a:prstGeom prst="rect">
            <a:avLst/>
          </a:prstGeom>
        </p:spPr>
      </p:pic>
      <p:sp>
        <p:nvSpPr>
          <p:cNvPr id="2" name="TextBox 1">
            <a:extLst>
              <a:ext uri="{FF2B5EF4-FFF2-40B4-BE49-F238E27FC236}">
                <a16:creationId xmlns:a16="http://schemas.microsoft.com/office/drawing/2014/main" id="{C4801959-BFC2-409D-A642-DBBBAE80C855}"/>
              </a:ext>
            </a:extLst>
          </p:cNvPr>
          <p:cNvSpPr txBox="1"/>
          <p:nvPr/>
        </p:nvSpPr>
        <p:spPr>
          <a:xfrm>
            <a:off x="8396880" y="1939999"/>
            <a:ext cx="3406445" cy="369332"/>
          </a:xfrm>
          <a:prstGeom prst="rect">
            <a:avLst/>
          </a:prstGeom>
          <a:noFill/>
        </p:spPr>
        <p:txBody>
          <a:bodyPr wrap="none" rtlCol="0">
            <a:spAutoFit/>
          </a:bodyPr>
          <a:lstStyle/>
          <a:p>
            <a:r>
              <a:rPr lang="en-US" b="1" dirty="0"/>
              <a:t>Impact of 1q gain on RCR patients</a:t>
            </a:r>
          </a:p>
        </p:txBody>
      </p:sp>
      <p:sp>
        <p:nvSpPr>
          <p:cNvPr id="7" name="TextBox 6">
            <a:extLst>
              <a:ext uri="{FF2B5EF4-FFF2-40B4-BE49-F238E27FC236}">
                <a16:creationId xmlns:a16="http://schemas.microsoft.com/office/drawing/2014/main" id="{EC32824D-DD3A-4A92-BC83-1D187DC8BE16}"/>
              </a:ext>
            </a:extLst>
          </p:cNvPr>
          <p:cNvSpPr txBox="1"/>
          <p:nvPr/>
        </p:nvSpPr>
        <p:spPr>
          <a:xfrm>
            <a:off x="8863483" y="3730106"/>
            <a:ext cx="2489849" cy="646331"/>
          </a:xfrm>
          <a:prstGeom prst="rect">
            <a:avLst/>
          </a:prstGeom>
          <a:noFill/>
        </p:spPr>
        <p:txBody>
          <a:bodyPr wrap="none" rtlCol="0">
            <a:spAutoFit/>
          </a:bodyPr>
          <a:lstStyle/>
          <a:p>
            <a:r>
              <a:rPr lang="en-US" b="1" u="none" dirty="0">
                <a:solidFill>
                  <a:prstClr val="black"/>
                </a:solidFill>
              </a:rPr>
              <a:t>1q gain, 4-year EFS: 57%</a:t>
            </a:r>
            <a:endParaRPr lang="en-US" dirty="0"/>
          </a:p>
          <a:p>
            <a:endParaRPr lang="en-US" dirty="0"/>
          </a:p>
        </p:txBody>
      </p:sp>
      <p:sp>
        <p:nvSpPr>
          <p:cNvPr id="8" name="TextBox 7">
            <a:extLst>
              <a:ext uri="{FF2B5EF4-FFF2-40B4-BE49-F238E27FC236}">
                <a16:creationId xmlns:a16="http://schemas.microsoft.com/office/drawing/2014/main" id="{01EF3314-EF51-4018-B3F2-EB0BAE175896}"/>
              </a:ext>
            </a:extLst>
          </p:cNvPr>
          <p:cNvSpPr txBox="1"/>
          <p:nvPr/>
        </p:nvSpPr>
        <p:spPr>
          <a:xfrm>
            <a:off x="9258300" y="2995555"/>
            <a:ext cx="2818464" cy="369332"/>
          </a:xfrm>
          <a:prstGeom prst="rect">
            <a:avLst/>
          </a:prstGeom>
          <a:noFill/>
        </p:spPr>
        <p:txBody>
          <a:bodyPr wrap="none" rtlCol="0">
            <a:spAutoFit/>
          </a:bodyPr>
          <a:lstStyle/>
          <a:p>
            <a:r>
              <a:rPr lang="en-US" b="1" u="none" dirty="0">
                <a:solidFill>
                  <a:prstClr val="black"/>
                </a:solidFill>
              </a:rPr>
              <a:t>No 1q gain, 4-year EFS: 89%</a:t>
            </a:r>
            <a:endParaRPr lang="en-US" dirty="0"/>
          </a:p>
        </p:txBody>
      </p:sp>
    </p:spTree>
    <p:extLst>
      <p:ext uri="{BB962C8B-B14F-4D97-AF65-F5344CB8AC3E}">
        <p14:creationId xmlns:p14="http://schemas.microsoft.com/office/powerpoint/2010/main" val="31350120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5A3CA788-C5A8-445C-9270-0C51CC8A17E7}"/>
              </a:ext>
            </a:extLst>
          </p:cNvPr>
          <p:cNvSpPr>
            <a:spLocks noGrp="1"/>
          </p:cNvSpPr>
          <p:nvPr>
            <p:ph type="title"/>
          </p:nvPr>
        </p:nvSpPr>
        <p:spPr>
          <a:xfrm>
            <a:off x="-666185" y="8990"/>
            <a:ext cx="11610109" cy="1325563"/>
          </a:xfrm>
        </p:spPr>
        <p:txBody>
          <a:bodyPr/>
          <a:lstStyle/>
          <a:p>
            <a:pPr algn="ctr" eaLnBrk="1" hangingPunct="1"/>
            <a:r>
              <a:rPr lang="en-US" altLang="en-US" sz="3600" dirty="0"/>
              <a:t>Impact of 1q Gain for RCR and SIR  patients</a:t>
            </a:r>
          </a:p>
        </p:txBody>
      </p:sp>
      <p:sp>
        <p:nvSpPr>
          <p:cNvPr id="3" name="Content Placeholder 2">
            <a:extLst>
              <a:ext uri="{FF2B5EF4-FFF2-40B4-BE49-F238E27FC236}">
                <a16:creationId xmlns:a16="http://schemas.microsoft.com/office/drawing/2014/main" id="{3DC2BF56-7F2E-4A91-855E-78393D4992C2}"/>
              </a:ext>
            </a:extLst>
          </p:cNvPr>
          <p:cNvSpPr>
            <a:spLocks noGrp="1"/>
          </p:cNvSpPr>
          <p:nvPr>
            <p:ph idx="1"/>
          </p:nvPr>
        </p:nvSpPr>
        <p:spPr>
          <a:xfrm>
            <a:off x="0" y="1600200"/>
            <a:ext cx="6591300" cy="5248809"/>
          </a:xfrm>
        </p:spPr>
        <p:txBody>
          <a:bodyPr/>
          <a:lstStyle/>
          <a:p>
            <a:pPr fontAlgn="auto">
              <a:spcBef>
                <a:spcPts val="1067"/>
              </a:spcBef>
              <a:spcAft>
                <a:spcPts val="0"/>
              </a:spcAft>
              <a:buClr>
                <a:schemeClr val="tx1"/>
              </a:buClr>
              <a:defRPr/>
            </a:pPr>
            <a:r>
              <a:rPr lang="en-US" sz="2400" dirty="0"/>
              <a:t>Reduction of therapy (no lung XRT) therefore </a:t>
            </a:r>
            <a:r>
              <a:rPr lang="en-US" sz="2400" b="1" i="1" u="sng" dirty="0"/>
              <a:t>not recommended </a:t>
            </a:r>
            <a:r>
              <a:rPr lang="en-US" sz="2400" dirty="0"/>
              <a:t>for patients with CR and 1q gain</a:t>
            </a:r>
          </a:p>
          <a:p>
            <a:pPr fontAlgn="auto">
              <a:spcBef>
                <a:spcPts val="1067"/>
              </a:spcBef>
              <a:spcAft>
                <a:spcPts val="0"/>
              </a:spcAft>
              <a:buClr>
                <a:schemeClr val="tx1"/>
              </a:buClr>
              <a:defRPr/>
            </a:pPr>
            <a:endParaRPr lang="en-US" sz="2400" dirty="0"/>
          </a:p>
          <a:p>
            <a:pPr fontAlgn="auto">
              <a:spcBef>
                <a:spcPts val="1067"/>
              </a:spcBef>
              <a:spcAft>
                <a:spcPts val="0"/>
              </a:spcAft>
              <a:buClr>
                <a:schemeClr val="tx1"/>
              </a:buClr>
              <a:defRPr/>
            </a:pPr>
            <a:r>
              <a:rPr lang="en-US" sz="2400" dirty="0"/>
              <a:t>Intensification of therapy will be </a:t>
            </a:r>
            <a:r>
              <a:rPr lang="en-US" sz="2400" i="1" dirty="0"/>
              <a:t>studied </a:t>
            </a:r>
            <a:r>
              <a:rPr lang="en-US" sz="2400" dirty="0"/>
              <a:t>for this group</a:t>
            </a:r>
          </a:p>
          <a:p>
            <a:pPr fontAlgn="auto">
              <a:spcBef>
                <a:spcPts val="1067"/>
              </a:spcBef>
              <a:spcAft>
                <a:spcPts val="0"/>
              </a:spcAft>
              <a:buClr>
                <a:schemeClr val="tx1"/>
              </a:buClr>
              <a:defRPr/>
            </a:pPr>
            <a:endParaRPr lang="en-US" sz="2400" dirty="0"/>
          </a:p>
          <a:p>
            <a:pPr fontAlgn="auto">
              <a:spcBef>
                <a:spcPts val="1067"/>
              </a:spcBef>
              <a:spcAft>
                <a:spcPts val="0"/>
              </a:spcAft>
              <a:buClr>
                <a:schemeClr val="tx1"/>
              </a:buClr>
              <a:defRPr/>
            </a:pPr>
            <a:r>
              <a:rPr lang="en-US" sz="2400" dirty="0"/>
              <a:t>For SIR patients, </a:t>
            </a:r>
            <a:r>
              <a:rPr lang="en-US" sz="2400" b="1" dirty="0">
                <a:solidFill>
                  <a:prstClr val="black"/>
                </a:solidFill>
              </a:rPr>
              <a:t>Regimen M + radiation protective against relapse in stage IV FHWT with EFS  of 86% (1 q gain)  and 92% (no 1q gain)</a:t>
            </a:r>
          </a:p>
          <a:p>
            <a:pPr marL="1303846" lvl="2" indent="-313259" fontAlgn="auto">
              <a:spcBef>
                <a:spcPts val="1067"/>
              </a:spcBef>
              <a:spcAft>
                <a:spcPts val="0"/>
              </a:spcAft>
              <a:buClr>
                <a:schemeClr val="accent2"/>
              </a:buClr>
              <a:buFont typeface="Arial"/>
              <a:buChar char="•"/>
              <a:defRPr/>
            </a:pPr>
            <a:endParaRPr lang="en-US" sz="2400" dirty="0"/>
          </a:p>
          <a:p>
            <a:pPr eaLnBrk="1" hangingPunct="1">
              <a:buFont typeface="Arial" charset="0"/>
              <a:buChar char="•"/>
              <a:defRPr/>
            </a:pPr>
            <a:endParaRPr lang="en-US" dirty="0"/>
          </a:p>
        </p:txBody>
      </p:sp>
      <p:pic>
        <p:nvPicPr>
          <p:cNvPr id="5" name="Picture 4">
            <a:extLst>
              <a:ext uri="{FF2B5EF4-FFF2-40B4-BE49-F238E27FC236}">
                <a16:creationId xmlns:a16="http://schemas.microsoft.com/office/drawing/2014/main" id="{54447B5B-B60F-494B-9416-5F392540E2E2}"/>
              </a:ext>
            </a:extLst>
          </p:cNvPr>
          <p:cNvPicPr>
            <a:picLocks noChangeAspect="1"/>
          </p:cNvPicPr>
          <p:nvPr/>
        </p:nvPicPr>
        <p:blipFill>
          <a:blip r:embed="rId2"/>
          <a:stretch>
            <a:fillRect/>
          </a:stretch>
        </p:blipFill>
        <p:spPr>
          <a:xfrm>
            <a:off x="5916226" y="5332105"/>
            <a:ext cx="359548" cy="517398"/>
          </a:xfrm>
          <a:prstGeom prst="rect">
            <a:avLst/>
          </a:prstGeom>
        </p:spPr>
      </p:pic>
      <p:pic>
        <p:nvPicPr>
          <p:cNvPr id="4" name="Picture 3">
            <a:extLst>
              <a:ext uri="{FF2B5EF4-FFF2-40B4-BE49-F238E27FC236}">
                <a16:creationId xmlns:a16="http://schemas.microsoft.com/office/drawing/2014/main" id="{CFF57D79-77B6-4355-8B79-4EC88826461F}"/>
              </a:ext>
            </a:extLst>
          </p:cNvPr>
          <p:cNvPicPr>
            <a:picLocks noChangeAspect="1"/>
          </p:cNvPicPr>
          <p:nvPr/>
        </p:nvPicPr>
        <p:blipFill>
          <a:blip r:embed="rId3"/>
          <a:stretch>
            <a:fillRect/>
          </a:stretch>
        </p:blipFill>
        <p:spPr>
          <a:xfrm>
            <a:off x="6358070" y="2157780"/>
            <a:ext cx="359695" cy="518205"/>
          </a:xfrm>
          <a:prstGeom prst="rect">
            <a:avLst/>
          </a:prstGeom>
        </p:spPr>
      </p:pic>
      <p:pic>
        <p:nvPicPr>
          <p:cNvPr id="10" name="Picture 9" descr="EFS_StageIV_PR.png">
            <a:extLst>
              <a:ext uri="{FF2B5EF4-FFF2-40B4-BE49-F238E27FC236}">
                <a16:creationId xmlns:a16="http://schemas.microsoft.com/office/drawing/2014/main" id="{AFD2160A-5A71-484D-A244-FEF1D9E4D45F}"/>
              </a:ext>
            </a:extLst>
          </p:cNvPr>
          <p:cNvPicPr/>
          <p:nvPr/>
        </p:nvPicPr>
        <p:blipFill>
          <a:blip r:embed="rId4" cstate="print"/>
          <a:stretch>
            <a:fillRect/>
          </a:stretch>
        </p:blipFill>
        <p:spPr>
          <a:xfrm>
            <a:off x="7378165" y="2646408"/>
            <a:ext cx="4198402" cy="3156392"/>
          </a:xfrm>
          <a:prstGeom prst="rect">
            <a:avLst/>
          </a:prstGeom>
        </p:spPr>
      </p:pic>
      <p:sp>
        <p:nvSpPr>
          <p:cNvPr id="13" name="TextBox 12">
            <a:extLst>
              <a:ext uri="{FF2B5EF4-FFF2-40B4-BE49-F238E27FC236}">
                <a16:creationId xmlns:a16="http://schemas.microsoft.com/office/drawing/2014/main" id="{67D9A64F-B5DA-4F7E-9949-834FBB3EF409}"/>
              </a:ext>
            </a:extLst>
          </p:cNvPr>
          <p:cNvSpPr txBox="1"/>
          <p:nvPr/>
        </p:nvSpPr>
        <p:spPr>
          <a:xfrm>
            <a:off x="8789366" y="3818680"/>
            <a:ext cx="2537131" cy="369332"/>
          </a:xfrm>
          <a:prstGeom prst="rect">
            <a:avLst/>
          </a:prstGeom>
          <a:noFill/>
        </p:spPr>
        <p:txBody>
          <a:bodyPr wrap="square">
            <a:spAutoFit/>
          </a:bodyPr>
          <a:lstStyle/>
          <a:p>
            <a:r>
              <a:rPr lang="en-US" b="1" u="none" dirty="0">
                <a:solidFill>
                  <a:prstClr val="black"/>
                </a:solidFill>
              </a:rPr>
              <a:t>1q gain, 4-year EFS: 86%</a:t>
            </a:r>
            <a:endParaRPr lang="en-US" dirty="0"/>
          </a:p>
        </p:txBody>
      </p:sp>
      <p:sp>
        <p:nvSpPr>
          <p:cNvPr id="12" name="TextBox 11">
            <a:extLst>
              <a:ext uri="{FF2B5EF4-FFF2-40B4-BE49-F238E27FC236}">
                <a16:creationId xmlns:a16="http://schemas.microsoft.com/office/drawing/2014/main" id="{D4725998-D693-4288-BD4A-7799B496BA29}"/>
              </a:ext>
            </a:extLst>
          </p:cNvPr>
          <p:cNvSpPr txBox="1"/>
          <p:nvPr/>
        </p:nvSpPr>
        <p:spPr>
          <a:xfrm>
            <a:off x="8648700" y="3372656"/>
            <a:ext cx="2818464" cy="646331"/>
          </a:xfrm>
          <a:prstGeom prst="rect">
            <a:avLst/>
          </a:prstGeom>
          <a:noFill/>
        </p:spPr>
        <p:txBody>
          <a:bodyPr wrap="none" rtlCol="0">
            <a:spAutoFit/>
          </a:bodyPr>
          <a:lstStyle/>
          <a:p>
            <a:r>
              <a:rPr lang="en-US" b="1" u="none" dirty="0">
                <a:solidFill>
                  <a:prstClr val="black"/>
                </a:solidFill>
              </a:rPr>
              <a:t>No 1q gain, 4-year EFS: 92%</a:t>
            </a:r>
            <a:endParaRPr lang="en-US" dirty="0"/>
          </a:p>
          <a:p>
            <a:endParaRPr lang="en-US" dirty="0"/>
          </a:p>
        </p:txBody>
      </p:sp>
      <p:sp>
        <p:nvSpPr>
          <p:cNvPr id="14" name="TextBox 13">
            <a:extLst>
              <a:ext uri="{FF2B5EF4-FFF2-40B4-BE49-F238E27FC236}">
                <a16:creationId xmlns:a16="http://schemas.microsoft.com/office/drawing/2014/main" id="{EBB6515F-C294-47AF-A6E8-B7701B48DCBB}"/>
              </a:ext>
            </a:extLst>
          </p:cNvPr>
          <p:cNvSpPr txBox="1"/>
          <p:nvPr/>
        </p:nvSpPr>
        <p:spPr>
          <a:xfrm>
            <a:off x="7912100" y="2060801"/>
            <a:ext cx="4570960" cy="646331"/>
          </a:xfrm>
          <a:prstGeom prst="rect">
            <a:avLst/>
          </a:prstGeom>
          <a:noFill/>
        </p:spPr>
        <p:txBody>
          <a:bodyPr wrap="square" rtlCol="0">
            <a:spAutoFit/>
          </a:bodyPr>
          <a:lstStyle/>
          <a:p>
            <a:r>
              <a:rPr lang="en-US" b="1" dirty="0">
                <a:solidFill>
                  <a:prstClr val="black"/>
                </a:solidFill>
              </a:rPr>
              <a:t>Impact of 1q gain on SIR patients</a:t>
            </a:r>
            <a:endParaRPr lang="en-US" dirty="0"/>
          </a:p>
          <a:p>
            <a:endParaRPr lang="en-US" dirty="0"/>
          </a:p>
        </p:txBody>
      </p:sp>
    </p:spTree>
    <p:extLst>
      <p:ext uri="{BB962C8B-B14F-4D97-AF65-F5344CB8AC3E}">
        <p14:creationId xmlns:p14="http://schemas.microsoft.com/office/powerpoint/2010/main" val="10770013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a:extLst>
              <a:ext uri="{FF2B5EF4-FFF2-40B4-BE49-F238E27FC236}">
                <a16:creationId xmlns:a16="http://schemas.microsoft.com/office/drawing/2014/main" id="{B5FC440F-35C7-47AF-A6FD-E60620283D28}"/>
              </a:ext>
            </a:extLst>
          </p:cNvPr>
          <p:cNvSpPr>
            <a:spLocks noGrp="1"/>
          </p:cNvSpPr>
          <p:nvPr>
            <p:ph type="title"/>
          </p:nvPr>
        </p:nvSpPr>
        <p:spPr>
          <a:xfrm>
            <a:off x="290945" y="69585"/>
            <a:ext cx="11610109" cy="1325563"/>
          </a:xfrm>
        </p:spPr>
        <p:txBody>
          <a:bodyPr/>
          <a:lstStyle/>
          <a:p>
            <a:pPr algn="ctr" eaLnBrk="1" hangingPunct="1"/>
            <a:r>
              <a:rPr lang="en-US" sz="3200" dirty="0"/>
              <a:t>Treatment of Stage IV Favorable Histology Wilms tumor with Extrapulmonary Metastasis</a:t>
            </a:r>
            <a:endParaRPr lang="en-US" altLang="en-US" sz="3200" dirty="0"/>
          </a:p>
        </p:txBody>
      </p:sp>
      <p:sp>
        <p:nvSpPr>
          <p:cNvPr id="56323" name="Content Placeholder 2">
            <a:extLst>
              <a:ext uri="{FF2B5EF4-FFF2-40B4-BE49-F238E27FC236}">
                <a16:creationId xmlns:a16="http://schemas.microsoft.com/office/drawing/2014/main" id="{5D19FF71-DEDA-4E90-9C8F-9D437AC15366}"/>
              </a:ext>
            </a:extLst>
          </p:cNvPr>
          <p:cNvSpPr>
            <a:spLocks noGrp="1"/>
          </p:cNvSpPr>
          <p:nvPr>
            <p:ph idx="1"/>
          </p:nvPr>
        </p:nvSpPr>
        <p:spPr>
          <a:xfrm>
            <a:off x="609599" y="1414198"/>
            <a:ext cx="10972800" cy="4876800"/>
          </a:xfrm>
        </p:spPr>
        <p:txBody>
          <a:bodyPr/>
          <a:lstStyle/>
          <a:p>
            <a:pPr eaLnBrk="1" hangingPunct="1"/>
            <a:r>
              <a:rPr lang="en-US" altLang="en-US" sz="2667" dirty="0"/>
              <a:t>Patients with extrapulmonary </a:t>
            </a:r>
            <a:r>
              <a:rPr lang="en-US" altLang="en-US" sz="2667" dirty="0" err="1"/>
              <a:t>mets</a:t>
            </a:r>
            <a:r>
              <a:rPr lang="en-US" altLang="en-US" sz="2667" dirty="0"/>
              <a:t> were treated with Regimen M after 6 weeks of DD4A therapy</a:t>
            </a:r>
          </a:p>
          <a:p>
            <a:pPr lvl="1"/>
            <a:r>
              <a:rPr lang="en-US" altLang="en-US" sz="2267" dirty="0"/>
              <a:t>Regimen M, VAD (vincristine, actinomycin and doxorubicin) and CE (</a:t>
            </a:r>
            <a:r>
              <a:rPr lang="en-US" altLang="en-US" sz="2267" dirty="0" err="1"/>
              <a:t>cyclo</a:t>
            </a:r>
            <a:r>
              <a:rPr lang="en-US" altLang="en-US" sz="2267" dirty="0"/>
              <a:t>, etoposide)</a:t>
            </a:r>
          </a:p>
          <a:p>
            <a:pPr lvl="1"/>
            <a:r>
              <a:rPr lang="en-US" altLang="en-US" sz="2267" dirty="0"/>
              <a:t>All patients with pulmonary </a:t>
            </a:r>
            <a:r>
              <a:rPr lang="en-US" altLang="en-US" sz="2267" dirty="0" err="1"/>
              <a:t>mets</a:t>
            </a:r>
            <a:r>
              <a:rPr lang="en-US" altLang="en-US" sz="2267" dirty="0"/>
              <a:t> received lung RT, regardless of lung nodule response</a:t>
            </a:r>
          </a:p>
          <a:p>
            <a:pPr lvl="1"/>
            <a:r>
              <a:rPr lang="en-US" altLang="en-US" sz="2267" dirty="0"/>
              <a:t>All sites of metastatic disease received XRT</a:t>
            </a:r>
          </a:p>
          <a:p>
            <a:pPr lvl="1"/>
            <a:endParaRPr lang="en-US" altLang="en-US" sz="2667" dirty="0"/>
          </a:p>
          <a:p>
            <a:pPr eaLnBrk="1" hangingPunct="1"/>
            <a:r>
              <a:rPr lang="en-US" altLang="en-US" sz="2667" dirty="0"/>
              <a:t>4 </a:t>
            </a:r>
            <a:r>
              <a:rPr lang="en-US" altLang="en-US" sz="2667" dirty="0" err="1"/>
              <a:t>yr</a:t>
            </a:r>
            <a:r>
              <a:rPr lang="en-US" altLang="en-US" sz="2667" dirty="0"/>
              <a:t> EFS of 81.7% and OS of 90.9% on AREN0533, compared to EFS of 78.9% OS of 86.8%  on NWTS - </a:t>
            </a:r>
          </a:p>
          <a:p>
            <a:pPr lvl="1"/>
            <a:r>
              <a:rPr lang="en-US" altLang="en-US" sz="2267" dirty="0"/>
              <a:t>No statistical improvement from DD4A therapy on NWTS</a:t>
            </a:r>
            <a:endParaRPr lang="en-US" altLang="en-US" sz="2667" dirty="0"/>
          </a:p>
          <a:p>
            <a:pPr lvl="1" eaLnBrk="1" hangingPunct="1"/>
            <a:r>
              <a:rPr lang="en-US" altLang="en-US" dirty="0"/>
              <a:t>Small number of patients (44) and relapses (8)</a:t>
            </a:r>
          </a:p>
          <a:p>
            <a:pPr lvl="1" eaLnBrk="1" hangingPunct="1"/>
            <a:r>
              <a:rPr lang="en-US" altLang="en-US" dirty="0"/>
              <a:t>Plan to continue study of this regimen (or new regimen MVI) </a:t>
            </a:r>
          </a:p>
        </p:txBody>
      </p:sp>
      <p:sp>
        <p:nvSpPr>
          <p:cNvPr id="2" name="Rectangle 1">
            <a:extLst>
              <a:ext uri="{FF2B5EF4-FFF2-40B4-BE49-F238E27FC236}">
                <a16:creationId xmlns:a16="http://schemas.microsoft.com/office/drawing/2014/main" id="{9BEC3659-9339-4D3F-A037-D29D6BB40927}"/>
              </a:ext>
            </a:extLst>
          </p:cNvPr>
          <p:cNvSpPr/>
          <p:nvPr/>
        </p:nvSpPr>
        <p:spPr>
          <a:xfrm>
            <a:off x="1979596" y="5934670"/>
            <a:ext cx="7520538" cy="923330"/>
          </a:xfrm>
          <a:prstGeom prst="rect">
            <a:avLst/>
          </a:prstGeom>
        </p:spPr>
        <p:txBody>
          <a:bodyPr wrap="square">
            <a:spAutoFit/>
          </a:bodyPr>
          <a:lstStyle/>
          <a:p>
            <a:pPr lvl="1" eaLnBrk="1" hangingPunct="1"/>
            <a:r>
              <a:rPr lang="en-US" altLang="en-US" i="1" dirty="0"/>
              <a:t>Dix et al, Treatment of Stage IV Favorable Histology Wilms tumor with Extrapulmonary Metastasis: A report from the </a:t>
            </a:r>
            <a:r>
              <a:rPr lang="en-US" altLang="en-US" i="1" dirty="0" err="1"/>
              <a:t>Childrens</a:t>
            </a:r>
            <a:r>
              <a:rPr lang="en-US" altLang="en-US" i="1" dirty="0"/>
              <a:t> Oncology Group, Abstract, SIOP 2016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793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Placeholder 2">
            <a:extLst>
              <a:ext uri="{FF2B5EF4-FFF2-40B4-BE49-F238E27FC236}">
                <a16:creationId xmlns:a16="http://schemas.microsoft.com/office/drawing/2014/main" id="{F8551D02-0577-4391-9A28-5FE5527DC210}"/>
              </a:ext>
            </a:extLst>
          </p:cNvPr>
          <p:cNvSpPr>
            <a:spLocks noGrp="1"/>
          </p:cNvSpPr>
          <p:nvPr>
            <p:ph type="body" idx="1"/>
          </p:nvPr>
        </p:nvSpPr>
        <p:spPr>
          <a:xfrm>
            <a:off x="343547" y="1864784"/>
            <a:ext cx="5628216" cy="639233"/>
          </a:xfrm>
        </p:spPr>
        <p:txBody>
          <a:bodyPr/>
          <a:lstStyle/>
          <a:p>
            <a:pPr algn="ctr" eaLnBrk="1" hangingPunct="1"/>
            <a:r>
              <a:rPr lang="en-US" altLang="en-US" sz="2800" dirty="0"/>
              <a:t>Stage I/II FHWT patients</a:t>
            </a:r>
          </a:p>
        </p:txBody>
      </p:sp>
      <p:pic>
        <p:nvPicPr>
          <p:cNvPr id="59395" name="Content Placeholder 8" descr="F2.medium.gif">
            <a:extLst>
              <a:ext uri="{FF2B5EF4-FFF2-40B4-BE49-F238E27FC236}">
                <a16:creationId xmlns:a16="http://schemas.microsoft.com/office/drawing/2014/main" id="{4A1D7D17-121B-49EF-82DC-1865EE68951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58630" y="2556934"/>
            <a:ext cx="4470400" cy="3291416"/>
          </a:xfrm>
        </p:spPr>
      </p:pic>
      <p:sp>
        <p:nvSpPr>
          <p:cNvPr id="59396" name="Text Placeholder 4">
            <a:extLst>
              <a:ext uri="{FF2B5EF4-FFF2-40B4-BE49-F238E27FC236}">
                <a16:creationId xmlns:a16="http://schemas.microsoft.com/office/drawing/2014/main" id="{2E8DDCEA-759B-4634-9199-556FAEAF44AF}"/>
              </a:ext>
            </a:extLst>
          </p:cNvPr>
          <p:cNvSpPr>
            <a:spLocks noGrp="1"/>
          </p:cNvSpPr>
          <p:nvPr>
            <p:ph type="body" sz="quarter" idx="3"/>
          </p:nvPr>
        </p:nvSpPr>
        <p:spPr>
          <a:xfrm>
            <a:off x="6783918" y="1897168"/>
            <a:ext cx="5706533" cy="639233"/>
          </a:xfrm>
        </p:spPr>
        <p:txBody>
          <a:bodyPr/>
          <a:lstStyle/>
          <a:p>
            <a:pPr algn="ctr" eaLnBrk="1" hangingPunct="1"/>
            <a:r>
              <a:rPr lang="en-US" altLang="en-US" sz="2800" dirty="0"/>
              <a:t>Stage III/IV FHWT patients</a:t>
            </a:r>
          </a:p>
        </p:txBody>
      </p:sp>
      <p:pic>
        <p:nvPicPr>
          <p:cNvPr id="59397" name="Content Placeholder 9" descr="F3.medium.gif">
            <a:extLst>
              <a:ext uri="{FF2B5EF4-FFF2-40B4-BE49-F238E27FC236}">
                <a16:creationId xmlns:a16="http://schemas.microsoft.com/office/drawing/2014/main" id="{E15053AB-C4B0-4BE9-8A6B-CF8CC44E208C}"/>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7023361" y="2549526"/>
            <a:ext cx="4470400" cy="3291416"/>
          </a:xfrm>
        </p:spPr>
      </p:pic>
      <p:sp>
        <p:nvSpPr>
          <p:cNvPr id="59398" name="Rectangle 8">
            <a:extLst>
              <a:ext uri="{FF2B5EF4-FFF2-40B4-BE49-F238E27FC236}">
                <a16:creationId xmlns:a16="http://schemas.microsoft.com/office/drawing/2014/main" id="{D21B5623-837F-48B3-9E6F-4DCD1727AF71}"/>
              </a:ext>
            </a:extLst>
          </p:cNvPr>
          <p:cNvSpPr>
            <a:spLocks noChangeArrowheads="1"/>
          </p:cNvSpPr>
          <p:nvPr/>
        </p:nvSpPr>
        <p:spPr bwMode="auto">
          <a:xfrm>
            <a:off x="4455585" y="2878667"/>
            <a:ext cx="1832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4 </a:t>
            </a:r>
            <a:r>
              <a:rPr lang="en-US" altLang="en-US" b="1" dirty="0" err="1"/>
              <a:t>yr</a:t>
            </a:r>
            <a:r>
              <a:rPr lang="en-US" altLang="en-US" b="1" dirty="0"/>
              <a:t> EFS = 92%</a:t>
            </a:r>
          </a:p>
        </p:txBody>
      </p:sp>
      <p:sp>
        <p:nvSpPr>
          <p:cNvPr id="59399" name="TextBox 9">
            <a:extLst>
              <a:ext uri="{FF2B5EF4-FFF2-40B4-BE49-F238E27FC236}">
                <a16:creationId xmlns:a16="http://schemas.microsoft.com/office/drawing/2014/main" id="{A0B355A6-887E-4D7E-92FB-828C855A948E}"/>
              </a:ext>
            </a:extLst>
          </p:cNvPr>
          <p:cNvSpPr txBox="1">
            <a:spLocks noChangeArrowheads="1"/>
          </p:cNvSpPr>
          <p:nvPr/>
        </p:nvSpPr>
        <p:spPr bwMode="auto">
          <a:xfrm>
            <a:off x="4425951" y="4195234"/>
            <a:ext cx="2024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4 </a:t>
            </a:r>
            <a:r>
              <a:rPr lang="en-US" altLang="en-US" b="1" dirty="0" err="1"/>
              <a:t>yr</a:t>
            </a:r>
            <a:r>
              <a:rPr lang="en-US" altLang="en-US" b="1" dirty="0"/>
              <a:t> EFS = 74.9%</a:t>
            </a:r>
          </a:p>
        </p:txBody>
      </p:sp>
      <p:sp>
        <p:nvSpPr>
          <p:cNvPr id="59400" name="Rectangle 10">
            <a:extLst>
              <a:ext uri="{FF2B5EF4-FFF2-40B4-BE49-F238E27FC236}">
                <a16:creationId xmlns:a16="http://schemas.microsoft.com/office/drawing/2014/main" id="{FF542AA6-7D74-43CE-9027-905BA3111957}"/>
              </a:ext>
            </a:extLst>
          </p:cNvPr>
          <p:cNvSpPr>
            <a:spLocks noChangeArrowheads="1"/>
          </p:cNvSpPr>
          <p:nvPr/>
        </p:nvSpPr>
        <p:spPr bwMode="auto">
          <a:xfrm>
            <a:off x="10274300" y="4976285"/>
            <a:ext cx="1955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4 </a:t>
            </a:r>
            <a:r>
              <a:rPr lang="en-US" altLang="en-US" b="1" dirty="0" err="1"/>
              <a:t>yr</a:t>
            </a:r>
            <a:r>
              <a:rPr lang="en-US" altLang="en-US" b="1" dirty="0"/>
              <a:t> EFS = 65.9</a:t>
            </a:r>
            <a:r>
              <a:rPr lang="en-US" altLang="en-US" sz="1200" b="1" dirty="0"/>
              <a:t>%</a:t>
            </a:r>
          </a:p>
        </p:txBody>
      </p:sp>
      <p:sp>
        <p:nvSpPr>
          <p:cNvPr id="59401" name="Rectangle 11">
            <a:extLst>
              <a:ext uri="{FF2B5EF4-FFF2-40B4-BE49-F238E27FC236}">
                <a16:creationId xmlns:a16="http://schemas.microsoft.com/office/drawing/2014/main" id="{0A82E18C-9FB9-4CE3-82FF-CED56BD416E4}"/>
              </a:ext>
            </a:extLst>
          </p:cNvPr>
          <p:cNvSpPr>
            <a:spLocks noChangeArrowheads="1"/>
          </p:cNvSpPr>
          <p:nvPr/>
        </p:nvSpPr>
        <p:spPr bwMode="auto">
          <a:xfrm>
            <a:off x="10418234" y="3680885"/>
            <a:ext cx="1763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4 </a:t>
            </a:r>
            <a:r>
              <a:rPr lang="en-US" altLang="en-US" b="1" dirty="0" err="1"/>
              <a:t>yr</a:t>
            </a:r>
            <a:r>
              <a:rPr lang="en-US" altLang="en-US" b="1" dirty="0"/>
              <a:t> EFS = 83</a:t>
            </a:r>
            <a:r>
              <a:rPr lang="en-US" altLang="en-US" sz="1200" b="1" dirty="0"/>
              <a:t>%</a:t>
            </a:r>
          </a:p>
        </p:txBody>
      </p:sp>
      <p:sp>
        <p:nvSpPr>
          <p:cNvPr id="59402" name="TextBox 13">
            <a:extLst>
              <a:ext uri="{FF2B5EF4-FFF2-40B4-BE49-F238E27FC236}">
                <a16:creationId xmlns:a16="http://schemas.microsoft.com/office/drawing/2014/main" id="{947F961C-54A8-46A2-AFC4-861963876AFA}"/>
              </a:ext>
            </a:extLst>
          </p:cNvPr>
          <p:cNvSpPr txBox="1">
            <a:spLocks noChangeArrowheads="1"/>
          </p:cNvSpPr>
          <p:nvPr/>
        </p:nvSpPr>
        <p:spPr bwMode="auto">
          <a:xfrm>
            <a:off x="0" y="252455"/>
            <a:ext cx="122302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800" dirty="0" err="1">
                <a:solidFill>
                  <a:schemeClr val="bg1"/>
                </a:solidFill>
              </a:rPr>
              <a:t>N</a:t>
            </a:r>
            <a:r>
              <a:rPr lang="en-US" altLang="en-US" sz="3600" dirty="0" err="1"/>
              <a:t>Impact</a:t>
            </a:r>
            <a:r>
              <a:rPr lang="en-US" altLang="en-US" sz="3600" dirty="0"/>
              <a:t> of LOH of 1p AND 16q for FHWT - NWTS</a:t>
            </a:r>
          </a:p>
        </p:txBody>
      </p:sp>
      <p:sp>
        <p:nvSpPr>
          <p:cNvPr id="2" name="TextBox 1">
            <a:extLst>
              <a:ext uri="{FF2B5EF4-FFF2-40B4-BE49-F238E27FC236}">
                <a16:creationId xmlns:a16="http://schemas.microsoft.com/office/drawing/2014/main" id="{B63E2EC3-B626-4B0F-8632-3FA53E030832}"/>
              </a:ext>
            </a:extLst>
          </p:cNvPr>
          <p:cNvSpPr txBox="1"/>
          <p:nvPr/>
        </p:nvSpPr>
        <p:spPr>
          <a:xfrm>
            <a:off x="4635500" y="6489700"/>
            <a:ext cx="2672526" cy="646331"/>
          </a:xfrm>
          <a:prstGeom prst="rect">
            <a:avLst/>
          </a:prstGeom>
          <a:noFill/>
        </p:spPr>
        <p:txBody>
          <a:bodyPr wrap="none" rtlCol="0">
            <a:spAutoFit/>
          </a:bodyPr>
          <a:lstStyle/>
          <a:p>
            <a:r>
              <a:rPr lang="en-US" altLang="en-US" sz="1800" dirty="0">
                <a:solidFill>
                  <a:schemeClr val="tx2"/>
                </a:solidFill>
                <a:latin typeface="Arial" charset="0"/>
                <a:cs typeface="Arial" charset="0"/>
              </a:rPr>
              <a:t>Grundy et al, JCO, 2005</a:t>
            </a:r>
          </a:p>
          <a:p>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EC6BF75-BFD9-4830-B479-6D1759A2A71F}"/>
              </a:ext>
            </a:extLst>
          </p:cNvPr>
          <p:cNvGraphicFramePr>
            <a:graphicFrameLocks noGrp="1"/>
          </p:cNvGraphicFramePr>
          <p:nvPr>
            <p:ph idx="1"/>
          </p:nvPr>
        </p:nvGraphicFramePr>
        <p:xfrm>
          <a:off x="211667" y="1500718"/>
          <a:ext cx="11802533" cy="4828116"/>
        </p:xfrm>
        <a:graphic>
          <a:graphicData uri="http://schemas.openxmlformats.org/drawingml/2006/table">
            <a:tbl>
              <a:tblPr firstRow="1" bandRow="1">
                <a:tableStyleId>{5C22544A-7EE6-4342-B048-85BDC9FD1C3A}</a:tableStyleId>
              </a:tblPr>
              <a:tblGrid>
                <a:gridCol w="4712629">
                  <a:extLst>
                    <a:ext uri="{9D8B030D-6E8A-4147-A177-3AD203B41FA5}">
                      <a16:colId xmlns:a16="http://schemas.microsoft.com/office/drawing/2014/main" val="20000"/>
                    </a:ext>
                  </a:extLst>
                </a:gridCol>
                <a:gridCol w="2960619">
                  <a:extLst>
                    <a:ext uri="{9D8B030D-6E8A-4147-A177-3AD203B41FA5}">
                      <a16:colId xmlns:a16="http://schemas.microsoft.com/office/drawing/2014/main" val="20001"/>
                    </a:ext>
                  </a:extLst>
                </a:gridCol>
                <a:gridCol w="4129285">
                  <a:extLst>
                    <a:ext uri="{9D8B030D-6E8A-4147-A177-3AD203B41FA5}">
                      <a16:colId xmlns:a16="http://schemas.microsoft.com/office/drawing/2014/main" val="20002"/>
                    </a:ext>
                  </a:extLst>
                </a:gridCol>
              </a:tblGrid>
              <a:tr h="1235281">
                <a:tc>
                  <a:txBody>
                    <a:bodyPr/>
                    <a:lstStyle/>
                    <a:p>
                      <a:endParaRPr lang="en-US" sz="2700" dirty="0"/>
                    </a:p>
                  </a:txBody>
                  <a:tcPr marL="121927" marR="121927" marT="45721" marB="45721"/>
                </a:tc>
                <a:tc>
                  <a:txBody>
                    <a:bodyPr/>
                    <a:lstStyle/>
                    <a:p>
                      <a:r>
                        <a:rPr lang="en-US" sz="2700" dirty="0"/>
                        <a:t>Standard Therapy</a:t>
                      </a:r>
                    </a:p>
                    <a:p>
                      <a:r>
                        <a:rPr lang="en-US" sz="2700" b="0" dirty="0"/>
                        <a:t>NWTS-5</a:t>
                      </a:r>
                    </a:p>
                  </a:txBody>
                  <a:tcPr marL="121927" marR="121927" marT="45721" marB="45721"/>
                </a:tc>
                <a:tc>
                  <a:txBody>
                    <a:bodyPr/>
                    <a:lstStyle/>
                    <a:p>
                      <a:r>
                        <a:rPr lang="en-US" sz="2700" dirty="0"/>
                        <a:t>Augmented Therapy </a:t>
                      </a:r>
                    </a:p>
                    <a:p>
                      <a:r>
                        <a:rPr lang="en-US" sz="2700" b="0" dirty="0"/>
                        <a:t>AREN0532/AREN0533</a:t>
                      </a:r>
                    </a:p>
                  </a:txBody>
                  <a:tcPr marL="121927" marR="121927" marT="45721" marB="45721"/>
                </a:tc>
                <a:extLst>
                  <a:ext uri="{0D108BD9-81ED-4DB2-BD59-A6C34878D82A}">
                    <a16:rowId xmlns:a16="http://schemas.microsoft.com/office/drawing/2014/main" val="10000"/>
                  </a:ext>
                </a:extLst>
              </a:tr>
              <a:tr h="1293312">
                <a:tc>
                  <a:txBody>
                    <a:bodyPr/>
                    <a:lstStyle/>
                    <a:p>
                      <a:r>
                        <a:rPr lang="en-US" sz="2700" u="none" dirty="0"/>
                        <a:t>Stage I/II with LOH 1p and 16q</a:t>
                      </a:r>
                    </a:p>
                  </a:txBody>
                  <a:tcPr marL="121927" marR="121927" marT="45721" marB="45721" anchor="ctr"/>
                </a:tc>
                <a:tc>
                  <a:txBody>
                    <a:bodyPr/>
                    <a:lstStyle/>
                    <a:p>
                      <a:r>
                        <a:rPr lang="en-US" sz="2700" dirty="0"/>
                        <a:t>Regimen EE4A</a:t>
                      </a:r>
                    </a:p>
                    <a:p>
                      <a:r>
                        <a:rPr lang="en-US" sz="2700" dirty="0"/>
                        <a:t>(VCR, </a:t>
                      </a:r>
                      <a:r>
                        <a:rPr lang="en-US" sz="2700" dirty="0" err="1"/>
                        <a:t>Actino</a:t>
                      </a:r>
                      <a:r>
                        <a:rPr lang="en-US" sz="2700" dirty="0"/>
                        <a:t>)</a:t>
                      </a:r>
                    </a:p>
                  </a:txBody>
                  <a:tcPr marL="121927" marR="121927" marT="45721" marB="45721" anchor="ctr"/>
                </a:tc>
                <a:tc>
                  <a:txBody>
                    <a:bodyPr/>
                    <a:lstStyle/>
                    <a:p>
                      <a:r>
                        <a:rPr lang="en-US" sz="2700" dirty="0"/>
                        <a:t>Regimen DD4A</a:t>
                      </a:r>
                    </a:p>
                    <a:p>
                      <a:r>
                        <a:rPr lang="en-US" sz="2700" dirty="0"/>
                        <a:t>(VCR, </a:t>
                      </a:r>
                      <a:r>
                        <a:rPr lang="en-US" sz="2700" dirty="0" err="1"/>
                        <a:t>Actino</a:t>
                      </a:r>
                      <a:r>
                        <a:rPr lang="en-US" sz="2700" dirty="0"/>
                        <a:t>,</a:t>
                      </a:r>
                      <a:r>
                        <a:rPr lang="en-US" sz="2700" baseline="0" dirty="0"/>
                        <a:t> </a:t>
                      </a:r>
                      <a:r>
                        <a:rPr lang="en-US" sz="2700" b="1" baseline="0" dirty="0" err="1"/>
                        <a:t>Doxo</a:t>
                      </a:r>
                      <a:r>
                        <a:rPr lang="en-US" sz="2700" baseline="0" dirty="0"/>
                        <a:t>)</a:t>
                      </a:r>
                      <a:endParaRPr lang="en-US" sz="2700" dirty="0"/>
                    </a:p>
                  </a:txBody>
                  <a:tcPr marL="121927" marR="121927" marT="45721" marB="45721" anchor="ctr"/>
                </a:tc>
                <a:extLst>
                  <a:ext uri="{0D108BD9-81ED-4DB2-BD59-A6C34878D82A}">
                    <a16:rowId xmlns:a16="http://schemas.microsoft.com/office/drawing/2014/main" val="10001"/>
                  </a:ext>
                </a:extLst>
              </a:tr>
              <a:tr h="2299523">
                <a:tc>
                  <a:txBody>
                    <a:bodyPr/>
                    <a:lstStyle/>
                    <a:p>
                      <a:r>
                        <a:rPr lang="en-US" sz="2700" u="none" dirty="0"/>
                        <a:t>Stage III/IV</a:t>
                      </a:r>
                      <a:r>
                        <a:rPr lang="en-US" sz="2700" u="none" baseline="0" dirty="0"/>
                        <a:t> </a:t>
                      </a:r>
                      <a:r>
                        <a:rPr lang="en-US" sz="2700" baseline="0" dirty="0"/>
                        <a:t>with LOH 1p and 16q</a:t>
                      </a:r>
                      <a:endParaRPr lang="en-US" sz="2700" dirty="0"/>
                    </a:p>
                  </a:txBody>
                  <a:tcPr marL="121927" marR="121927" marT="45721" marB="45721" anchor="ctr"/>
                </a:tc>
                <a:tc>
                  <a:txBody>
                    <a:bodyPr/>
                    <a:lstStyle/>
                    <a:p>
                      <a:r>
                        <a:rPr lang="en-US" sz="2700" dirty="0"/>
                        <a:t>Regimen DD4A</a:t>
                      </a:r>
                    </a:p>
                    <a:p>
                      <a:r>
                        <a:rPr lang="en-US" sz="2700" dirty="0"/>
                        <a:t>(VCR, </a:t>
                      </a:r>
                      <a:r>
                        <a:rPr lang="en-US" sz="2700" dirty="0" err="1"/>
                        <a:t>Actino</a:t>
                      </a:r>
                      <a:r>
                        <a:rPr lang="en-US" sz="2700" dirty="0"/>
                        <a:t>, </a:t>
                      </a:r>
                      <a:r>
                        <a:rPr lang="en-US" sz="2700" dirty="0" err="1"/>
                        <a:t>Doxo</a:t>
                      </a:r>
                      <a:r>
                        <a:rPr lang="en-US" sz="2700" dirty="0"/>
                        <a:t>)</a:t>
                      </a:r>
                    </a:p>
                    <a:p>
                      <a:r>
                        <a:rPr lang="en-US" sz="2700" dirty="0"/>
                        <a:t>plus XRT</a:t>
                      </a:r>
                    </a:p>
                  </a:txBody>
                  <a:tcPr marL="121927" marR="121927" marT="45721" marB="45721" anchor="ctr"/>
                </a:tc>
                <a:tc>
                  <a:txBody>
                    <a:bodyPr/>
                    <a:lstStyle/>
                    <a:p>
                      <a:r>
                        <a:rPr lang="en-US" sz="2700" dirty="0"/>
                        <a:t>Regimen M</a:t>
                      </a:r>
                    </a:p>
                    <a:p>
                      <a:r>
                        <a:rPr lang="en-US" sz="2700" dirty="0"/>
                        <a:t>(VCR, </a:t>
                      </a:r>
                      <a:r>
                        <a:rPr lang="en-US" sz="2700" dirty="0" err="1"/>
                        <a:t>Actino</a:t>
                      </a:r>
                      <a:r>
                        <a:rPr lang="en-US" sz="2700" dirty="0"/>
                        <a:t>, </a:t>
                      </a:r>
                      <a:r>
                        <a:rPr lang="en-US" sz="2700" dirty="0" err="1"/>
                        <a:t>Doxo</a:t>
                      </a:r>
                      <a:r>
                        <a:rPr lang="en-US" sz="2700" dirty="0"/>
                        <a:t> </a:t>
                      </a:r>
                      <a:r>
                        <a:rPr lang="en-US" sz="2700" b="1" dirty="0"/>
                        <a:t>plus 4 cycles</a:t>
                      </a:r>
                      <a:r>
                        <a:rPr lang="en-US" sz="2700" b="1" baseline="0" dirty="0"/>
                        <a:t> of </a:t>
                      </a:r>
                      <a:r>
                        <a:rPr lang="en-US" sz="2700" b="1" baseline="0" dirty="0" err="1"/>
                        <a:t>Cyclo</a:t>
                      </a:r>
                      <a:r>
                        <a:rPr lang="en-US" sz="2700" b="1" baseline="0" dirty="0"/>
                        <a:t>/</a:t>
                      </a:r>
                      <a:r>
                        <a:rPr lang="en-US" sz="2700" b="1" baseline="0" dirty="0" err="1"/>
                        <a:t>Etop</a:t>
                      </a:r>
                      <a:r>
                        <a:rPr lang="en-US" sz="2700" baseline="0" dirty="0"/>
                        <a:t>)</a:t>
                      </a:r>
                    </a:p>
                    <a:p>
                      <a:r>
                        <a:rPr lang="en-US" sz="2700" baseline="0" dirty="0"/>
                        <a:t>plus XRT</a:t>
                      </a:r>
                      <a:endParaRPr lang="en-US" sz="2700" dirty="0"/>
                    </a:p>
                  </a:txBody>
                  <a:tcPr marL="121927" marR="121927" marT="45721" marB="45721" anchor="ctr"/>
                </a:tc>
                <a:extLst>
                  <a:ext uri="{0D108BD9-81ED-4DB2-BD59-A6C34878D82A}">
                    <a16:rowId xmlns:a16="http://schemas.microsoft.com/office/drawing/2014/main" val="10002"/>
                  </a:ext>
                </a:extLst>
              </a:tr>
            </a:tbl>
          </a:graphicData>
        </a:graphic>
      </p:graphicFrame>
      <p:sp>
        <p:nvSpPr>
          <p:cNvPr id="60436" name="TextBox 7">
            <a:extLst>
              <a:ext uri="{FF2B5EF4-FFF2-40B4-BE49-F238E27FC236}">
                <a16:creationId xmlns:a16="http://schemas.microsoft.com/office/drawing/2014/main" id="{402547C2-E570-4CF7-A088-DA5ECC5D94D9}"/>
              </a:ext>
            </a:extLst>
          </p:cNvPr>
          <p:cNvSpPr txBox="1">
            <a:spLocks noChangeArrowheads="1"/>
          </p:cNvSpPr>
          <p:nvPr/>
        </p:nvSpPr>
        <p:spPr bwMode="auto">
          <a:xfrm>
            <a:off x="-188382" y="139700"/>
            <a:ext cx="121687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dirty="0">
                <a:solidFill>
                  <a:schemeClr val="bg1"/>
                </a:solidFill>
              </a:rPr>
              <a:t>Treat</a:t>
            </a:r>
            <a:r>
              <a:rPr lang="en-US" altLang="en-US" sz="3600" dirty="0"/>
              <a:t>AREN0532 and AREN0533 offered intensification for combined loss of LOH 1p/16q</a:t>
            </a:r>
            <a:endParaRPr lang="en-US" altLang="en-US" sz="3600" dirty="0">
              <a:solidFill>
                <a:schemeClr val="bg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Placeholder 7">
            <a:extLst>
              <a:ext uri="{FF2B5EF4-FFF2-40B4-BE49-F238E27FC236}">
                <a16:creationId xmlns:a16="http://schemas.microsoft.com/office/drawing/2014/main" id="{BE6C174B-FE5F-4615-93C0-97E26A48216F}"/>
              </a:ext>
            </a:extLst>
          </p:cNvPr>
          <p:cNvSpPr>
            <a:spLocks noGrp="1"/>
          </p:cNvSpPr>
          <p:nvPr>
            <p:ph type="body" idx="1"/>
          </p:nvPr>
        </p:nvSpPr>
        <p:spPr>
          <a:xfrm>
            <a:off x="425451" y="505881"/>
            <a:ext cx="5670549" cy="666751"/>
          </a:xfrm>
        </p:spPr>
        <p:txBody>
          <a:bodyPr/>
          <a:lstStyle/>
          <a:p>
            <a:pPr algn="ctr" eaLnBrk="1" hangingPunct="1"/>
            <a:r>
              <a:rPr lang="en-US" altLang="en-US" sz="2800" b="0" dirty="0"/>
              <a:t>Outcome of patients with Stage I/II FHWT and LOH on AREN0533</a:t>
            </a:r>
          </a:p>
        </p:txBody>
      </p:sp>
      <p:sp>
        <p:nvSpPr>
          <p:cNvPr id="9" name="Content Placeholder 8">
            <a:extLst>
              <a:ext uri="{FF2B5EF4-FFF2-40B4-BE49-F238E27FC236}">
                <a16:creationId xmlns:a16="http://schemas.microsoft.com/office/drawing/2014/main" id="{F767D3BC-64A2-42D6-93C7-1610F61360C9}"/>
              </a:ext>
            </a:extLst>
          </p:cNvPr>
          <p:cNvSpPr>
            <a:spLocks noGrp="1"/>
          </p:cNvSpPr>
          <p:nvPr>
            <p:ph sz="half" idx="2"/>
          </p:nvPr>
        </p:nvSpPr>
        <p:spPr>
          <a:xfrm>
            <a:off x="171449" y="2207685"/>
            <a:ext cx="5412316" cy="4144433"/>
          </a:xfrm>
        </p:spPr>
        <p:txBody>
          <a:bodyPr rtlCol="0">
            <a:noAutofit/>
          </a:bodyPr>
          <a:lstStyle/>
          <a:p>
            <a:pPr marL="313259" indent="-313259" fontAlgn="auto">
              <a:spcAft>
                <a:spcPts val="0"/>
              </a:spcAft>
              <a:buClr>
                <a:schemeClr val="accent2"/>
              </a:buClr>
              <a:defRPr/>
            </a:pPr>
            <a:r>
              <a:rPr lang="en-CA" sz="2667" dirty="0"/>
              <a:t>Combined LOH 1p and 16q in 35 evaluable patients</a:t>
            </a:r>
          </a:p>
          <a:p>
            <a:pPr marL="313259" indent="-313259" fontAlgn="auto">
              <a:spcAft>
                <a:spcPts val="0"/>
              </a:spcAft>
              <a:buClr>
                <a:schemeClr val="accent2"/>
              </a:buClr>
              <a:defRPr/>
            </a:pPr>
            <a:r>
              <a:rPr lang="en-CA" sz="2667" dirty="0"/>
              <a:t>6 observed events vs 9 expected</a:t>
            </a:r>
          </a:p>
          <a:p>
            <a:pPr marL="313259" indent="-313259" fontAlgn="auto">
              <a:spcAft>
                <a:spcPts val="0"/>
              </a:spcAft>
              <a:buClr>
                <a:schemeClr val="accent2"/>
              </a:buClr>
              <a:buNone/>
              <a:defRPr/>
            </a:pPr>
            <a:endParaRPr lang="en-CA" sz="2667" dirty="0"/>
          </a:p>
          <a:p>
            <a:pPr marL="313259" indent="-313259" algn="ctr" fontAlgn="auto">
              <a:spcBef>
                <a:spcPts val="0"/>
              </a:spcBef>
              <a:spcAft>
                <a:spcPts val="0"/>
              </a:spcAft>
              <a:buClr>
                <a:schemeClr val="accent2"/>
              </a:buClr>
              <a:buNone/>
              <a:tabLst>
                <a:tab pos="984226" algn="l"/>
              </a:tabLst>
              <a:defRPr/>
            </a:pPr>
            <a:r>
              <a:rPr lang="en-US" sz="2400" dirty="0">
                <a:solidFill>
                  <a:schemeClr val="accent1">
                    <a:lumMod val="75000"/>
                  </a:schemeClr>
                </a:solidFill>
              </a:rPr>
              <a:t>AREN05333:  </a:t>
            </a:r>
            <a:r>
              <a:rPr lang="en-US" sz="2400" dirty="0">
                <a:solidFill>
                  <a:schemeClr val="tx1"/>
                </a:solidFill>
              </a:rPr>
              <a:t>4 yr </a:t>
            </a:r>
            <a:r>
              <a:rPr lang="en-US" sz="2400" b="1" dirty="0">
                <a:solidFill>
                  <a:schemeClr val="tx1"/>
                </a:solidFill>
              </a:rPr>
              <a:t>EFS 87</a:t>
            </a:r>
            <a:r>
              <a:rPr lang="en-US" sz="2400" dirty="0">
                <a:solidFill>
                  <a:schemeClr val="tx1"/>
                </a:solidFill>
              </a:rPr>
              <a:t>, OS 100%</a:t>
            </a:r>
          </a:p>
          <a:p>
            <a:pPr marL="313259" indent="-313259" algn="ctr" fontAlgn="auto">
              <a:spcBef>
                <a:spcPts val="0"/>
              </a:spcBef>
              <a:spcAft>
                <a:spcPts val="0"/>
              </a:spcAft>
              <a:buClr>
                <a:schemeClr val="accent2"/>
              </a:buClr>
              <a:buNone/>
              <a:tabLst>
                <a:tab pos="984226" algn="l"/>
              </a:tabLst>
              <a:defRPr/>
            </a:pPr>
            <a:r>
              <a:rPr lang="en-US" sz="2400" dirty="0">
                <a:solidFill>
                  <a:schemeClr val="tx1"/>
                </a:solidFill>
              </a:rPr>
              <a:t>Vs</a:t>
            </a:r>
          </a:p>
          <a:p>
            <a:pPr algn="ctr" fontAlgn="auto">
              <a:spcBef>
                <a:spcPts val="0"/>
              </a:spcBef>
              <a:spcAft>
                <a:spcPts val="0"/>
              </a:spcAft>
              <a:buNone/>
              <a:tabLst>
                <a:tab pos="1835105" algn="l"/>
                <a:tab pos="2131431" algn="l"/>
              </a:tabLst>
              <a:defRPr/>
            </a:pPr>
            <a:r>
              <a:rPr lang="en-US" sz="2400" dirty="0">
                <a:solidFill>
                  <a:schemeClr val="accent1">
                    <a:lumMod val="75000"/>
                  </a:schemeClr>
                </a:solidFill>
              </a:rPr>
              <a:t>NWTS-5</a:t>
            </a:r>
            <a:r>
              <a:rPr lang="en-US" sz="2400" dirty="0">
                <a:solidFill>
                  <a:schemeClr val="tx1"/>
                </a:solidFill>
              </a:rPr>
              <a:t>: </a:t>
            </a:r>
            <a:r>
              <a:rPr lang="en-US" sz="2400" dirty="0"/>
              <a:t>4 yr </a:t>
            </a:r>
            <a:r>
              <a:rPr lang="en-US" sz="2400" b="1" dirty="0"/>
              <a:t>EFS 69%, </a:t>
            </a:r>
            <a:r>
              <a:rPr lang="en-US" sz="2400" dirty="0"/>
              <a:t>OS = 92%</a:t>
            </a:r>
          </a:p>
          <a:p>
            <a:pPr algn="ctr" fontAlgn="auto">
              <a:spcBef>
                <a:spcPts val="0"/>
              </a:spcBef>
              <a:spcAft>
                <a:spcPts val="0"/>
              </a:spcAft>
              <a:buNone/>
              <a:tabLst>
                <a:tab pos="1835105" algn="l"/>
                <a:tab pos="2131431" algn="l"/>
              </a:tabLst>
              <a:defRPr/>
            </a:pPr>
            <a:endParaRPr lang="en-US" sz="2400" dirty="0"/>
          </a:p>
          <a:p>
            <a:pPr algn="ctr" fontAlgn="auto">
              <a:spcBef>
                <a:spcPts val="0"/>
              </a:spcBef>
              <a:spcAft>
                <a:spcPts val="0"/>
              </a:spcAft>
              <a:buNone/>
              <a:tabLst>
                <a:tab pos="1835105" algn="l"/>
                <a:tab pos="2131431" algn="l"/>
              </a:tabLst>
              <a:defRPr/>
            </a:pPr>
            <a:r>
              <a:rPr lang="en-US" sz="2400" dirty="0"/>
              <a:t>p-value=0.6414</a:t>
            </a:r>
          </a:p>
        </p:txBody>
      </p:sp>
      <p:pic>
        <p:nvPicPr>
          <p:cNvPr id="61444" name="Content Placeholder 8" descr="Picture1.png">
            <a:extLst>
              <a:ext uri="{FF2B5EF4-FFF2-40B4-BE49-F238E27FC236}">
                <a16:creationId xmlns:a16="http://schemas.microsoft.com/office/drawing/2014/main" id="{C02D074E-CAEF-44A3-9063-33D140C9B908}"/>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822951" y="1172634"/>
            <a:ext cx="6197600" cy="5179484"/>
          </a:xfrm>
        </p:spPr>
      </p:pic>
      <p:sp>
        <p:nvSpPr>
          <p:cNvPr id="2" name="TextBox 1">
            <a:extLst>
              <a:ext uri="{FF2B5EF4-FFF2-40B4-BE49-F238E27FC236}">
                <a16:creationId xmlns:a16="http://schemas.microsoft.com/office/drawing/2014/main" id="{BAC6B684-1401-47F0-AECC-FA1BFFF0949F}"/>
              </a:ext>
            </a:extLst>
          </p:cNvPr>
          <p:cNvSpPr txBox="1"/>
          <p:nvPr/>
        </p:nvSpPr>
        <p:spPr>
          <a:xfrm>
            <a:off x="3670300" y="6224369"/>
            <a:ext cx="2249334" cy="646331"/>
          </a:xfrm>
          <a:prstGeom prst="rect">
            <a:avLst/>
          </a:prstGeom>
          <a:noFill/>
        </p:spPr>
        <p:txBody>
          <a:bodyPr wrap="none" rtlCol="0">
            <a:spAutoFit/>
          </a:bodyPr>
          <a:lstStyle/>
          <a:p>
            <a:r>
              <a:rPr lang="en-US" altLang="en-US" sz="1800" dirty="0">
                <a:solidFill>
                  <a:schemeClr val="tx2"/>
                </a:solidFill>
                <a:latin typeface="Arial" charset="0"/>
                <a:cs typeface="Arial" charset="0"/>
              </a:rPr>
              <a:t>Dix et al, JCO, 2019</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8D52D-4E64-444A-BAC0-2C3A04FC99B9}"/>
              </a:ext>
            </a:extLst>
          </p:cNvPr>
          <p:cNvSpPr>
            <a:spLocks noGrp="1"/>
          </p:cNvSpPr>
          <p:nvPr>
            <p:ph type="title"/>
          </p:nvPr>
        </p:nvSpPr>
        <p:spPr>
          <a:xfrm>
            <a:off x="355600" y="-114300"/>
            <a:ext cx="3908451" cy="1256915"/>
          </a:xfrm>
        </p:spPr>
        <p:txBody>
          <a:bodyPr>
            <a:normAutofit/>
          </a:bodyPr>
          <a:lstStyle/>
          <a:p>
            <a:pPr algn="ctr"/>
            <a:r>
              <a:rPr lang="en-US" sz="4000" dirty="0"/>
              <a:t>Nephrogenic Rests</a:t>
            </a:r>
          </a:p>
        </p:txBody>
      </p:sp>
      <p:sp>
        <p:nvSpPr>
          <p:cNvPr id="3" name="Content Placeholder 2">
            <a:extLst>
              <a:ext uri="{FF2B5EF4-FFF2-40B4-BE49-F238E27FC236}">
                <a16:creationId xmlns:a16="http://schemas.microsoft.com/office/drawing/2014/main" id="{66E698D1-AA32-4645-AABB-6205E0E0A0D9}"/>
              </a:ext>
            </a:extLst>
          </p:cNvPr>
          <p:cNvSpPr>
            <a:spLocks noGrp="1"/>
          </p:cNvSpPr>
          <p:nvPr>
            <p:ph idx="1"/>
          </p:nvPr>
        </p:nvSpPr>
        <p:spPr>
          <a:xfrm>
            <a:off x="0" y="916623"/>
            <a:ext cx="4851994" cy="5334001"/>
          </a:xfrm>
        </p:spPr>
        <p:txBody>
          <a:bodyPr>
            <a:normAutofit fontScale="32500" lnSpcReduction="20000"/>
          </a:bodyPr>
          <a:lstStyle/>
          <a:p>
            <a:r>
              <a:rPr lang="en-US" sz="6200" dirty="0"/>
              <a:t>Histologically defined as:</a:t>
            </a:r>
          </a:p>
          <a:p>
            <a:endParaRPr lang="en-US" sz="6200" dirty="0"/>
          </a:p>
          <a:p>
            <a:pPr lvl="1"/>
            <a:r>
              <a:rPr lang="en-US" sz="6200" dirty="0"/>
              <a:t>The persistence of foci of embryonic renal tissue seen after the period of normal nephrogenesis</a:t>
            </a:r>
          </a:p>
          <a:p>
            <a:endParaRPr lang="en-US" sz="6200" dirty="0"/>
          </a:p>
          <a:p>
            <a:pPr lvl="2"/>
            <a:r>
              <a:rPr lang="en-US" sz="5800" dirty="0"/>
              <a:t>“Residual islands of immature kidney tissue locked in a state of continual proliferation”*</a:t>
            </a:r>
          </a:p>
          <a:p>
            <a:pPr lvl="1"/>
            <a:endParaRPr lang="en-US" sz="6200" dirty="0"/>
          </a:p>
          <a:p>
            <a:pPr lvl="1"/>
            <a:r>
              <a:rPr lang="en-US" sz="6200" dirty="0"/>
              <a:t>Seen in 30 – 40% of kidneys resected for WT</a:t>
            </a:r>
          </a:p>
          <a:p>
            <a:endParaRPr lang="en-US" sz="6200" dirty="0"/>
          </a:p>
          <a:p>
            <a:pPr lvl="2"/>
            <a:r>
              <a:rPr lang="en-US" sz="6200" dirty="0"/>
              <a:t>Further described by position within the kidney – both in histology and radiology</a:t>
            </a:r>
          </a:p>
          <a:p>
            <a:endParaRPr lang="en-US" sz="6200" dirty="0"/>
          </a:p>
          <a:p>
            <a:pPr lvl="3"/>
            <a:r>
              <a:rPr lang="en-US" sz="6200" dirty="0"/>
              <a:t>A   </a:t>
            </a:r>
            <a:r>
              <a:rPr lang="en-US" sz="6200" i="1" dirty="0"/>
              <a:t>Intra </a:t>
            </a:r>
            <a:r>
              <a:rPr lang="en-US" sz="6200" dirty="0"/>
              <a:t>lobar</a:t>
            </a:r>
          </a:p>
          <a:p>
            <a:pPr lvl="3"/>
            <a:r>
              <a:rPr lang="en-US" sz="6200" dirty="0"/>
              <a:t>B   </a:t>
            </a:r>
            <a:r>
              <a:rPr lang="en-US" sz="6200" i="1" dirty="0"/>
              <a:t>Peri </a:t>
            </a:r>
            <a:r>
              <a:rPr lang="en-US" sz="6200" dirty="0"/>
              <a:t>lobar</a:t>
            </a:r>
          </a:p>
          <a:p>
            <a:endParaRPr lang="en-US" dirty="0"/>
          </a:p>
          <a:p>
            <a:pPr marL="457200" lvl="1" indent="0">
              <a:buNone/>
            </a:pPr>
            <a:endParaRPr lang="en-US" dirty="0"/>
          </a:p>
          <a:p>
            <a:pPr marL="0" indent="0">
              <a:buNone/>
            </a:pPr>
            <a:endParaRPr lang="en-US" sz="2000" dirty="0"/>
          </a:p>
        </p:txBody>
      </p:sp>
      <p:pic>
        <p:nvPicPr>
          <p:cNvPr id="4" name="Picture 3" descr="Image">
            <a:extLst>
              <a:ext uri="{FF2B5EF4-FFF2-40B4-BE49-F238E27FC236}">
                <a16:creationId xmlns:a16="http://schemas.microsoft.com/office/drawing/2014/main" id="{8F97FDF1-F47D-4B24-9D0B-FA2A3016B1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24" r="16554" b="-1"/>
          <a:stretch/>
        </p:blipFill>
        <p:spPr bwMode="auto">
          <a:xfrm>
            <a:off x="5010386" y="10"/>
            <a:ext cx="7181613" cy="6857990"/>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08FBEB-A9AB-4032-A36F-B8F9C7ABC43B}"/>
              </a:ext>
            </a:extLst>
          </p:cNvPr>
          <p:cNvSpPr txBox="1"/>
          <p:nvPr/>
        </p:nvSpPr>
        <p:spPr>
          <a:xfrm>
            <a:off x="158392" y="5966182"/>
            <a:ext cx="4941145" cy="1200329"/>
          </a:xfrm>
          <a:prstGeom prst="rect">
            <a:avLst/>
          </a:prstGeom>
          <a:noFill/>
        </p:spPr>
        <p:txBody>
          <a:bodyPr wrap="square" rtlCol="0">
            <a:spAutoFit/>
          </a:bodyPr>
          <a:lstStyle/>
          <a:p>
            <a:r>
              <a:rPr lang="en-US" sz="1200" dirty="0"/>
              <a:t>*Reddy and Licht 1996</a:t>
            </a:r>
          </a:p>
          <a:p>
            <a:r>
              <a:rPr lang="en-US" sz="1200" dirty="0"/>
              <a:t>Images r</a:t>
            </a:r>
            <a:r>
              <a:rPr lang="en-US" sz="1200" dirty="0">
                <a:solidFill>
                  <a:srgbClr val="000000"/>
                </a:solidFill>
              </a:rPr>
              <a:t>eproduced with permission from </a:t>
            </a:r>
            <a:r>
              <a:rPr lang="en-US" sz="1200" dirty="0" err="1">
                <a:solidFill>
                  <a:srgbClr val="000000"/>
                </a:solidFill>
              </a:rPr>
              <a:t>Kalapurakal</a:t>
            </a:r>
            <a:r>
              <a:rPr lang="en-US" sz="1200" dirty="0">
                <a:solidFill>
                  <a:srgbClr val="000000"/>
                </a:solidFill>
              </a:rPr>
              <a:t> JA, Dome JS, Perlman EJ, et al. Management of Wilms' </a:t>
            </a:r>
            <a:r>
              <a:rPr lang="en-US" sz="1200" dirty="0" err="1">
                <a:solidFill>
                  <a:srgbClr val="000000"/>
                </a:solidFill>
              </a:rPr>
              <a:t>tumour</a:t>
            </a:r>
            <a:r>
              <a:rPr lang="en-US" sz="1200" dirty="0">
                <a:solidFill>
                  <a:srgbClr val="000000"/>
                </a:solidFill>
              </a:rPr>
              <a:t>: current practice and future goals. </a:t>
            </a:r>
            <a:r>
              <a:rPr lang="en-US" sz="1200" i="1" dirty="0">
                <a:solidFill>
                  <a:srgbClr val="000000"/>
                </a:solidFill>
              </a:rPr>
              <a:t>Lancet Oncol. </a:t>
            </a:r>
            <a:r>
              <a:rPr lang="en-US" sz="1200" dirty="0">
                <a:solidFill>
                  <a:srgbClr val="000000"/>
                </a:solidFill>
              </a:rPr>
              <a:t>2004 Jan;5(1):37-46. © 2004 Elsevier Ltd. All rights reserved.</a:t>
            </a:r>
            <a:endParaRPr lang="en-US" sz="1200" dirty="0"/>
          </a:p>
          <a:p>
            <a:endParaRPr lang="en-US" sz="1200" dirty="0"/>
          </a:p>
          <a:p>
            <a:r>
              <a:rPr lang="en-US" sz="1200" dirty="0"/>
              <a:t> </a:t>
            </a:r>
            <a:endParaRPr lang="en-US" dirty="0"/>
          </a:p>
        </p:txBody>
      </p:sp>
    </p:spTree>
    <p:extLst>
      <p:ext uri="{BB962C8B-B14F-4D97-AF65-F5344CB8AC3E}">
        <p14:creationId xmlns:p14="http://schemas.microsoft.com/office/powerpoint/2010/main" val="396743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332B7E1-F3E2-4598-A34F-01FE7BABAD67}"/>
              </a:ext>
            </a:extLst>
          </p:cNvPr>
          <p:cNvSpPr>
            <a:spLocks noGrp="1"/>
          </p:cNvSpPr>
          <p:nvPr>
            <p:ph sz="half" idx="2"/>
          </p:nvPr>
        </p:nvSpPr>
        <p:spPr>
          <a:xfrm>
            <a:off x="406401" y="2092324"/>
            <a:ext cx="5674783" cy="3943351"/>
          </a:xfrm>
        </p:spPr>
        <p:txBody>
          <a:bodyPr rtlCol="0">
            <a:noAutofit/>
          </a:bodyPr>
          <a:lstStyle/>
          <a:p>
            <a:pPr marL="313259" indent="-313259" fontAlgn="auto">
              <a:spcAft>
                <a:spcPts val="0"/>
              </a:spcAft>
              <a:buClr>
                <a:schemeClr val="accent2"/>
              </a:buClr>
              <a:buFont typeface="Arial"/>
              <a:buChar char="•"/>
              <a:defRPr/>
            </a:pPr>
            <a:r>
              <a:rPr lang="en-CA" sz="2667" dirty="0"/>
              <a:t>Combined LOH 1p and 16q in  evaluable patients</a:t>
            </a:r>
          </a:p>
          <a:p>
            <a:pPr marL="313259" indent="-313259" fontAlgn="auto">
              <a:spcAft>
                <a:spcPts val="0"/>
              </a:spcAft>
              <a:buClr>
                <a:schemeClr val="accent2"/>
              </a:buClr>
              <a:buFont typeface="Arial"/>
              <a:buChar char="•"/>
              <a:defRPr/>
            </a:pPr>
            <a:r>
              <a:rPr lang="en-CA" sz="2667" dirty="0"/>
              <a:t>4 observed events </a:t>
            </a:r>
            <a:r>
              <a:rPr lang="en-CA" sz="2667" dirty="0" err="1"/>
              <a:t>vs</a:t>
            </a:r>
            <a:r>
              <a:rPr lang="en-CA" sz="2667" dirty="0"/>
              <a:t> 18 expected</a:t>
            </a:r>
          </a:p>
          <a:p>
            <a:pPr marL="0" indent="0" fontAlgn="auto">
              <a:spcBef>
                <a:spcPts val="0"/>
              </a:spcBef>
              <a:spcAft>
                <a:spcPts val="0"/>
              </a:spcAft>
              <a:buClr>
                <a:schemeClr val="accent2"/>
              </a:buClr>
              <a:buNone/>
              <a:tabLst>
                <a:tab pos="984226" algn="l"/>
              </a:tabLst>
              <a:defRPr/>
            </a:pPr>
            <a:endParaRPr lang="en-CA" sz="2667" dirty="0"/>
          </a:p>
          <a:p>
            <a:pPr marL="0" indent="0" algn="ctr" fontAlgn="auto">
              <a:spcBef>
                <a:spcPts val="0"/>
              </a:spcBef>
              <a:spcAft>
                <a:spcPts val="0"/>
              </a:spcAft>
              <a:buClr>
                <a:schemeClr val="accent2"/>
              </a:buClr>
              <a:buNone/>
              <a:tabLst>
                <a:tab pos="984226" algn="l"/>
              </a:tabLst>
              <a:defRPr/>
            </a:pPr>
            <a:r>
              <a:rPr lang="en-CA" sz="2400" dirty="0">
                <a:solidFill>
                  <a:schemeClr val="accent1">
                    <a:lumMod val="75000"/>
                  </a:schemeClr>
                </a:solidFill>
              </a:rPr>
              <a:t>AREN0533: </a:t>
            </a:r>
            <a:r>
              <a:rPr lang="en-US" sz="2400" dirty="0"/>
              <a:t>4 yr EFS 90%, OS 96%</a:t>
            </a:r>
          </a:p>
          <a:p>
            <a:pPr marL="0" indent="0" algn="ctr" fontAlgn="auto">
              <a:spcBef>
                <a:spcPts val="0"/>
              </a:spcBef>
              <a:spcAft>
                <a:spcPts val="0"/>
              </a:spcAft>
              <a:buClr>
                <a:schemeClr val="accent2"/>
              </a:buClr>
              <a:buNone/>
              <a:tabLst>
                <a:tab pos="984226" algn="l"/>
              </a:tabLst>
              <a:defRPr/>
            </a:pPr>
            <a:r>
              <a:rPr lang="en-US" sz="2400" dirty="0" err="1">
                <a:solidFill>
                  <a:schemeClr val="accent1">
                    <a:lumMod val="75000"/>
                  </a:schemeClr>
                </a:solidFill>
              </a:rPr>
              <a:t>vs</a:t>
            </a:r>
            <a:endParaRPr lang="en-US" sz="2400" dirty="0">
              <a:solidFill>
                <a:schemeClr val="accent1">
                  <a:lumMod val="75000"/>
                </a:schemeClr>
              </a:solidFill>
            </a:endParaRPr>
          </a:p>
          <a:p>
            <a:pPr marL="0" indent="0" algn="ctr" fontAlgn="auto">
              <a:spcBef>
                <a:spcPts val="0"/>
              </a:spcBef>
              <a:spcAft>
                <a:spcPts val="0"/>
              </a:spcAft>
              <a:buNone/>
              <a:tabLst>
                <a:tab pos="1375799" algn="l"/>
              </a:tabLst>
              <a:defRPr/>
            </a:pPr>
            <a:r>
              <a:rPr lang="en-US" sz="2400" dirty="0">
                <a:solidFill>
                  <a:schemeClr val="accent1">
                    <a:lumMod val="75000"/>
                  </a:schemeClr>
                </a:solidFill>
              </a:rPr>
              <a:t>NWTS-5: </a:t>
            </a:r>
            <a:r>
              <a:rPr lang="en-US" sz="2400" dirty="0"/>
              <a:t>4 yr EFS = 61%, OS = 86%</a:t>
            </a:r>
          </a:p>
          <a:p>
            <a:pPr marL="0" indent="0" algn="ctr" fontAlgn="auto">
              <a:spcBef>
                <a:spcPts val="0"/>
              </a:spcBef>
              <a:spcAft>
                <a:spcPts val="0"/>
              </a:spcAft>
              <a:buNone/>
              <a:tabLst>
                <a:tab pos="1375799" algn="l"/>
              </a:tabLst>
              <a:defRPr/>
            </a:pPr>
            <a:endParaRPr lang="en-US" sz="2400" dirty="0">
              <a:solidFill>
                <a:schemeClr val="bg2"/>
              </a:solidFill>
            </a:endParaRPr>
          </a:p>
          <a:p>
            <a:pPr marL="0" indent="0" algn="ctr" fontAlgn="auto">
              <a:spcBef>
                <a:spcPts val="0"/>
              </a:spcBef>
              <a:spcAft>
                <a:spcPts val="0"/>
              </a:spcAft>
              <a:buNone/>
              <a:tabLst>
                <a:tab pos="1375799" algn="l"/>
              </a:tabLst>
              <a:defRPr/>
            </a:pPr>
            <a:r>
              <a:rPr lang="en-US" sz="2400" dirty="0"/>
              <a:t>p-value=0.0188</a:t>
            </a:r>
          </a:p>
        </p:txBody>
      </p:sp>
      <p:pic>
        <p:nvPicPr>
          <p:cNvPr id="62467" name="Content Placeholder 9" descr="Picture1.png">
            <a:extLst>
              <a:ext uri="{FF2B5EF4-FFF2-40B4-BE49-F238E27FC236}">
                <a16:creationId xmlns:a16="http://schemas.microsoft.com/office/drawing/2014/main" id="{92F37744-E586-498B-A0A4-9D2803B8107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6284384" y="1219200"/>
            <a:ext cx="5763683" cy="4648200"/>
          </a:xfrm>
        </p:spPr>
      </p:pic>
      <p:sp>
        <p:nvSpPr>
          <p:cNvPr id="62469" name="Text Placeholder 7">
            <a:extLst>
              <a:ext uri="{FF2B5EF4-FFF2-40B4-BE49-F238E27FC236}">
                <a16:creationId xmlns:a16="http://schemas.microsoft.com/office/drawing/2014/main" id="{6274003A-CF23-4461-8C02-E30E71FDC289}"/>
              </a:ext>
            </a:extLst>
          </p:cNvPr>
          <p:cNvSpPr>
            <a:spLocks noGrp="1"/>
          </p:cNvSpPr>
          <p:nvPr>
            <p:ph type="body" idx="1"/>
          </p:nvPr>
        </p:nvSpPr>
        <p:spPr>
          <a:xfrm>
            <a:off x="406401" y="533400"/>
            <a:ext cx="5689600" cy="685800"/>
          </a:xfrm>
        </p:spPr>
        <p:txBody>
          <a:bodyPr/>
          <a:lstStyle/>
          <a:p>
            <a:pPr algn="ctr" eaLnBrk="1" hangingPunct="1"/>
            <a:r>
              <a:rPr lang="en-US" altLang="en-US" sz="2800" b="0" dirty="0"/>
              <a:t>Outcome of patients with Stage III/IV FHWT and LOH 1p/16q on AREN0533</a:t>
            </a:r>
          </a:p>
        </p:txBody>
      </p:sp>
      <p:sp>
        <p:nvSpPr>
          <p:cNvPr id="2" name="TextBox 1">
            <a:extLst>
              <a:ext uri="{FF2B5EF4-FFF2-40B4-BE49-F238E27FC236}">
                <a16:creationId xmlns:a16="http://schemas.microsoft.com/office/drawing/2014/main" id="{1322FB08-9AD4-41FE-A351-B641AA278689}"/>
              </a:ext>
            </a:extLst>
          </p:cNvPr>
          <p:cNvSpPr txBox="1"/>
          <p:nvPr/>
        </p:nvSpPr>
        <p:spPr>
          <a:xfrm>
            <a:off x="3937000" y="6540500"/>
            <a:ext cx="2249334" cy="369332"/>
          </a:xfrm>
          <a:prstGeom prst="rect">
            <a:avLst/>
          </a:prstGeom>
          <a:noFill/>
        </p:spPr>
        <p:txBody>
          <a:bodyPr wrap="none" rtlCol="0">
            <a:spAutoFit/>
          </a:bodyPr>
          <a:lstStyle/>
          <a:p>
            <a:pPr marL="0" indent="0">
              <a:spcBef>
                <a:spcPct val="0"/>
              </a:spcBef>
              <a:buNone/>
            </a:pPr>
            <a:r>
              <a:rPr lang="en-US" altLang="en-US" sz="1800">
                <a:solidFill>
                  <a:schemeClr val="tx2"/>
                </a:solidFill>
                <a:latin typeface="Arial" charset="0"/>
                <a:cs typeface="Arial" charset="0"/>
              </a:rPr>
              <a:t>Dix et al, JCO, 2019</a:t>
            </a:r>
            <a:endParaRPr lang="en-US" altLang="en-US" sz="1800" dirty="0">
              <a:solidFill>
                <a:schemeClr val="tx2"/>
              </a:solidFill>
              <a:latin typeface="Arial" charset="0"/>
              <a:cs typeface="Arial"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a:extLst>
              <a:ext uri="{FF2B5EF4-FFF2-40B4-BE49-F238E27FC236}">
                <a16:creationId xmlns:a16="http://schemas.microsoft.com/office/drawing/2014/main" id="{7A17C431-5AA9-43E6-835E-9FCD0CDFF35E}"/>
              </a:ext>
            </a:extLst>
          </p:cNvPr>
          <p:cNvSpPr>
            <a:spLocks noGrp="1"/>
          </p:cNvSpPr>
          <p:nvPr>
            <p:ph idx="1"/>
          </p:nvPr>
        </p:nvSpPr>
        <p:spPr>
          <a:xfrm>
            <a:off x="1240367" y="2047141"/>
            <a:ext cx="9855200" cy="4563533"/>
          </a:xfrm>
        </p:spPr>
        <p:txBody>
          <a:bodyPr/>
          <a:lstStyle/>
          <a:p>
            <a:pPr>
              <a:spcBef>
                <a:spcPct val="0"/>
              </a:spcBef>
              <a:spcAft>
                <a:spcPts val="2400"/>
              </a:spcAft>
              <a:buClr>
                <a:schemeClr val="accent2"/>
              </a:buClr>
            </a:pPr>
            <a:r>
              <a:rPr lang="en-US" altLang="en-US" sz="2667" dirty="0">
                <a:ea typeface="ＭＳ Ｐゴシック" panose="020B0600070205080204" pitchFamily="34" charset="-128"/>
              </a:rPr>
              <a:t>Augmentation of therapy with regimen improved EFS for stage III/IV FHWT patients with combined LOH 1p and 16q, and should be considered standard of care </a:t>
            </a:r>
          </a:p>
          <a:p>
            <a:pPr>
              <a:spcBef>
                <a:spcPct val="0"/>
              </a:spcBef>
              <a:spcAft>
                <a:spcPts val="2400"/>
              </a:spcAft>
              <a:buClr>
                <a:schemeClr val="accent2"/>
              </a:buClr>
            </a:pPr>
            <a:endParaRPr lang="en-US" altLang="en-US" sz="2667" dirty="0">
              <a:ea typeface="ＭＳ Ｐゴシック" panose="020B0600070205080204" pitchFamily="34" charset="-128"/>
            </a:endParaRPr>
          </a:p>
          <a:p>
            <a:pPr>
              <a:spcBef>
                <a:spcPct val="0"/>
              </a:spcBef>
              <a:spcAft>
                <a:spcPts val="2400"/>
              </a:spcAft>
              <a:buClr>
                <a:schemeClr val="accent2"/>
              </a:buClr>
            </a:pPr>
            <a:r>
              <a:rPr lang="en-US" altLang="en-US" sz="2667" dirty="0">
                <a:ea typeface="ＭＳ Ｐゴシック" panose="020B0600070205080204" pitchFamily="34" charset="-128"/>
              </a:rPr>
              <a:t>Improvement in survival for stage I/II FHWT patients with LOH 1p and 16q is less clear, not statistically significant. Augmentation of therapy can be considered, but should be carefully weighed by the provider and family. </a:t>
            </a:r>
          </a:p>
          <a:p>
            <a:pPr>
              <a:spcBef>
                <a:spcPct val="0"/>
              </a:spcBef>
              <a:spcAft>
                <a:spcPts val="2400"/>
              </a:spcAft>
              <a:buClr>
                <a:schemeClr val="accent2"/>
              </a:buClr>
            </a:pPr>
            <a:endParaRPr lang="en-US" altLang="en-US" sz="3200" dirty="0">
              <a:ea typeface="ＭＳ Ｐゴシック" panose="020B0600070205080204" pitchFamily="34" charset="-128"/>
            </a:endParaRPr>
          </a:p>
        </p:txBody>
      </p:sp>
      <p:sp>
        <p:nvSpPr>
          <p:cNvPr id="63491" name="TextBox 4">
            <a:extLst>
              <a:ext uri="{FF2B5EF4-FFF2-40B4-BE49-F238E27FC236}">
                <a16:creationId xmlns:a16="http://schemas.microsoft.com/office/drawing/2014/main" id="{65727A38-EDA2-43A9-99E7-2B4EB02E5D8F}"/>
              </a:ext>
            </a:extLst>
          </p:cNvPr>
          <p:cNvSpPr txBox="1">
            <a:spLocks noChangeArrowheads="1"/>
          </p:cNvSpPr>
          <p:nvPr/>
        </p:nvSpPr>
        <p:spPr bwMode="auto">
          <a:xfrm>
            <a:off x="1240367" y="311151"/>
            <a:ext cx="103737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dirty="0"/>
              <a:t>Conclusions for LOH of 1p/16q from AREN0533</a:t>
            </a:r>
          </a:p>
        </p:txBody>
      </p:sp>
      <p:pic>
        <p:nvPicPr>
          <p:cNvPr id="6" name="Picture 5">
            <a:extLst>
              <a:ext uri="{FF2B5EF4-FFF2-40B4-BE49-F238E27FC236}">
                <a16:creationId xmlns:a16="http://schemas.microsoft.com/office/drawing/2014/main" id="{6ECBF773-470D-44EF-84CE-06FEC4D3E64A}"/>
              </a:ext>
            </a:extLst>
          </p:cNvPr>
          <p:cNvPicPr>
            <a:picLocks noChangeAspect="1"/>
          </p:cNvPicPr>
          <p:nvPr/>
        </p:nvPicPr>
        <p:blipFill>
          <a:blip r:embed="rId3"/>
          <a:stretch>
            <a:fillRect/>
          </a:stretch>
        </p:blipFill>
        <p:spPr>
          <a:xfrm>
            <a:off x="648609" y="4635501"/>
            <a:ext cx="328381" cy="473092"/>
          </a:xfrm>
          <a:prstGeom prst="rect">
            <a:avLst/>
          </a:prstGeom>
        </p:spPr>
      </p:pic>
      <p:pic>
        <p:nvPicPr>
          <p:cNvPr id="7" name="Picture 6">
            <a:extLst>
              <a:ext uri="{FF2B5EF4-FFF2-40B4-BE49-F238E27FC236}">
                <a16:creationId xmlns:a16="http://schemas.microsoft.com/office/drawing/2014/main" id="{97FC1A3B-9E1E-4038-8868-0DB5890751B3}"/>
              </a:ext>
            </a:extLst>
          </p:cNvPr>
          <p:cNvPicPr>
            <a:picLocks noChangeAspect="1"/>
          </p:cNvPicPr>
          <p:nvPr/>
        </p:nvPicPr>
        <p:blipFill>
          <a:blip r:embed="rId3"/>
          <a:stretch>
            <a:fillRect/>
          </a:stretch>
        </p:blipFill>
        <p:spPr>
          <a:xfrm>
            <a:off x="571204" y="2360351"/>
            <a:ext cx="455380" cy="656056"/>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1626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60D2D-F2F5-4C72-A800-9AA9628C6C1D}"/>
              </a:ext>
            </a:extLst>
          </p:cNvPr>
          <p:cNvSpPr>
            <a:spLocks noGrp="1"/>
          </p:cNvSpPr>
          <p:nvPr>
            <p:ph type="title"/>
          </p:nvPr>
        </p:nvSpPr>
        <p:spPr>
          <a:xfrm>
            <a:off x="277091" y="365125"/>
            <a:ext cx="11610109" cy="1325563"/>
          </a:xfrm>
        </p:spPr>
        <p:txBody>
          <a:bodyPr wrap="square" anchor="ctr">
            <a:normAutofit/>
          </a:bodyPr>
          <a:lstStyle/>
          <a:p>
            <a:r>
              <a:rPr lang="en-US" dirty="0"/>
              <a:t>Anaplastic Wilms Tumor</a:t>
            </a:r>
            <a:endParaRPr lang="en-US"/>
          </a:p>
        </p:txBody>
      </p:sp>
      <p:sp>
        <p:nvSpPr>
          <p:cNvPr id="3" name="Content Placeholder 2">
            <a:extLst>
              <a:ext uri="{FF2B5EF4-FFF2-40B4-BE49-F238E27FC236}">
                <a16:creationId xmlns:a16="http://schemas.microsoft.com/office/drawing/2014/main" id="{C3FD26B5-A323-40BE-9A38-F8D53E9B1930}"/>
              </a:ext>
            </a:extLst>
          </p:cNvPr>
          <p:cNvSpPr>
            <a:spLocks noGrp="1"/>
          </p:cNvSpPr>
          <p:nvPr>
            <p:ph sz="half" idx="1"/>
          </p:nvPr>
        </p:nvSpPr>
        <p:spPr>
          <a:xfrm>
            <a:off x="277091" y="1825625"/>
            <a:ext cx="5742709" cy="4351338"/>
          </a:xfrm>
        </p:spPr>
        <p:txBody>
          <a:bodyPr wrap="square" anchor="t">
            <a:normAutofit/>
          </a:bodyPr>
          <a:lstStyle/>
          <a:p>
            <a:r>
              <a:rPr lang="en-US" dirty="0"/>
              <a:t>Represents about 5% of WT</a:t>
            </a:r>
          </a:p>
          <a:p>
            <a:r>
              <a:rPr lang="en-US" dirty="0"/>
              <a:t>Presents at older age, higher stage (for DA)</a:t>
            </a:r>
          </a:p>
          <a:p>
            <a:r>
              <a:rPr lang="en-US" dirty="0"/>
              <a:t>Outcomes worse for all stages than FHWT, requires more intensive therapy</a:t>
            </a:r>
          </a:p>
          <a:p>
            <a:r>
              <a:rPr lang="en-US" dirty="0"/>
              <a:t>Cure rates for higher stage DAWT unacceptably low. Ongoing study</a:t>
            </a:r>
          </a:p>
          <a:p>
            <a:pPr marL="914400" lvl="2" indent="0">
              <a:buNone/>
            </a:pPr>
            <a:endParaRPr lang="en-US" sz="2800"/>
          </a:p>
        </p:txBody>
      </p:sp>
      <p:pic>
        <p:nvPicPr>
          <p:cNvPr id="6" name="Picture 5">
            <a:extLst>
              <a:ext uri="{FF2B5EF4-FFF2-40B4-BE49-F238E27FC236}">
                <a16:creationId xmlns:a16="http://schemas.microsoft.com/office/drawing/2014/main" id="{7B2BEEC6-DF4A-4FDD-8391-A8A97610A7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4"/>
          <a:stretch/>
        </p:blipFill>
        <p:spPr>
          <a:xfrm>
            <a:off x="6172200" y="1825625"/>
            <a:ext cx="5715000" cy="4351338"/>
          </a:xfrm>
          <a:prstGeom prst="rect">
            <a:avLst/>
          </a:prstGeom>
          <a:noFill/>
        </p:spPr>
      </p:pic>
    </p:spTree>
    <p:extLst>
      <p:ext uri="{BB962C8B-B14F-4D97-AF65-F5344CB8AC3E}">
        <p14:creationId xmlns:p14="http://schemas.microsoft.com/office/powerpoint/2010/main" val="32398452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60D2D-F2F5-4C72-A800-9AA9628C6C1D}"/>
              </a:ext>
            </a:extLst>
          </p:cNvPr>
          <p:cNvSpPr>
            <a:spLocks noGrp="1"/>
          </p:cNvSpPr>
          <p:nvPr>
            <p:ph type="title"/>
          </p:nvPr>
        </p:nvSpPr>
        <p:spPr>
          <a:xfrm>
            <a:off x="277091" y="228601"/>
            <a:ext cx="5323609" cy="1462088"/>
          </a:xfrm>
        </p:spPr>
        <p:txBody>
          <a:bodyPr wrap="square" anchor="ctr">
            <a:normAutofit/>
          </a:bodyPr>
          <a:lstStyle/>
          <a:p>
            <a:pPr algn="ctr"/>
            <a:r>
              <a:rPr lang="en-US" dirty="0"/>
              <a:t>Anaplastic Wilms Tumor</a:t>
            </a:r>
          </a:p>
        </p:txBody>
      </p:sp>
      <p:pic>
        <p:nvPicPr>
          <p:cNvPr id="4" name="Picture 3">
            <a:extLst>
              <a:ext uri="{FF2B5EF4-FFF2-40B4-BE49-F238E27FC236}">
                <a16:creationId xmlns:a16="http://schemas.microsoft.com/office/drawing/2014/main" id="{4C7C43F5-C449-4660-9D8D-C477F20E7E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092" y="2070100"/>
            <a:ext cx="5454890" cy="4077532"/>
          </a:xfrm>
          <a:prstGeom prst="rect">
            <a:avLst/>
          </a:prstGeom>
          <a:noFill/>
        </p:spPr>
      </p:pic>
      <p:sp>
        <p:nvSpPr>
          <p:cNvPr id="3" name="Content Placeholder 2">
            <a:extLst>
              <a:ext uri="{FF2B5EF4-FFF2-40B4-BE49-F238E27FC236}">
                <a16:creationId xmlns:a16="http://schemas.microsoft.com/office/drawing/2014/main" id="{C3FD26B5-A323-40BE-9A38-F8D53E9B1930}"/>
              </a:ext>
            </a:extLst>
          </p:cNvPr>
          <p:cNvSpPr>
            <a:spLocks noGrp="1"/>
          </p:cNvSpPr>
          <p:nvPr>
            <p:ph sz="half" idx="2"/>
          </p:nvPr>
        </p:nvSpPr>
        <p:spPr>
          <a:xfrm>
            <a:off x="5731982" y="710368"/>
            <a:ext cx="6155218" cy="6044117"/>
          </a:xfrm>
        </p:spPr>
        <p:txBody>
          <a:bodyPr wrap="square" anchor="t">
            <a:normAutofit/>
          </a:bodyPr>
          <a:lstStyle/>
          <a:p>
            <a:r>
              <a:rPr lang="en-US" sz="2200" dirty="0"/>
              <a:t>Characterized by p53 mutations, often have positive p53 IHC</a:t>
            </a:r>
          </a:p>
          <a:p>
            <a:pPr lvl="1"/>
            <a:r>
              <a:rPr lang="en-US" sz="2200" dirty="0"/>
              <a:t>Can be focal (15%) or diffuse (85%)</a:t>
            </a:r>
          </a:p>
          <a:p>
            <a:pPr lvl="2"/>
            <a:r>
              <a:rPr lang="en-US" sz="2400" dirty="0"/>
              <a:t>Focal:</a:t>
            </a:r>
          </a:p>
          <a:p>
            <a:pPr lvl="3"/>
            <a:r>
              <a:rPr lang="en-US" sz="2400" dirty="0">
                <a:effectLst/>
              </a:rPr>
              <a:t>Anaplasia is sharply localized in primary tumor, without marked nuclear or mitotic atypia in remainder of lesion</a:t>
            </a:r>
          </a:p>
          <a:p>
            <a:pPr lvl="2"/>
            <a:r>
              <a:rPr lang="en-US" sz="2400" dirty="0"/>
              <a:t>Diffuse :</a:t>
            </a:r>
          </a:p>
          <a:p>
            <a:pPr lvl="3"/>
            <a:r>
              <a:rPr lang="en-US" sz="2400" dirty="0">
                <a:effectLst/>
              </a:rPr>
              <a:t>1)Non- localized anaplasia </a:t>
            </a:r>
          </a:p>
          <a:p>
            <a:pPr lvl="3"/>
            <a:r>
              <a:rPr lang="en-US" sz="2400" dirty="0">
                <a:effectLst/>
              </a:rPr>
              <a:t>2) Localized anaplasia with nuclear unrest elsewhere </a:t>
            </a:r>
          </a:p>
          <a:p>
            <a:pPr lvl="3"/>
            <a:r>
              <a:rPr lang="en-US" sz="2400" dirty="0">
                <a:effectLst/>
              </a:rPr>
              <a:t>3) anaplasia outside tumor capsule or in metastasis </a:t>
            </a:r>
          </a:p>
          <a:p>
            <a:pPr lvl="3"/>
            <a:r>
              <a:rPr lang="en-US" sz="2400" dirty="0">
                <a:effectLst/>
              </a:rPr>
              <a:t>4) Biopsy reveals anaplasia</a:t>
            </a:r>
          </a:p>
          <a:p>
            <a:pPr marL="914400" lvl="2" indent="0">
              <a:buNone/>
            </a:pPr>
            <a:endParaRPr lang="en-US" sz="2200" dirty="0"/>
          </a:p>
        </p:txBody>
      </p:sp>
      <p:sp>
        <p:nvSpPr>
          <p:cNvPr id="5" name="TextBox 4">
            <a:extLst>
              <a:ext uri="{FF2B5EF4-FFF2-40B4-BE49-F238E27FC236}">
                <a16:creationId xmlns:a16="http://schemas.microsoft.com/office/drawing/2014/main" id="{49DAEFCA-B0E7-45EE-8FF3-D212538F1576}"/>
              </a:ext>
            </a:extLst>
          </p:cNvPr>
          <p:cNvSpPr txBox="1"/>
          <p:nvPr/>
        </p:nvSpPr>
        <p:spPr>
          <a:xfrm>
            <a:off x="2247900" y="6292820"/>
            <a:ext cx="1757404" cy="461665"/>
          </a:xfrm>
          <a:prstGeom prst="rect">
            <a:avLst/>
          </a:prstGeom>
          <a:noFill/>
        </p:spPr>
        <p:txBody>
          <a:bodyPr wrap="none" rtlCol="0">
            <a:spAutoFit/>
          </a:bodyPr>
          <a:lstStyle/>
          <a:p>
            <a:r>
              <a:rPr lang="en-US" sz="2400" b="1" dirty="0"/>
              <a:t>P53 Staining</a:t>
            </a:r>
          </a:p>
        </p:txBody>
      </p:sp>
    </p:spTree>
    <p:extLst>
      <p:ext uri="{BB962C8B-B14F-4D97-AF65-F5344CB8AC3E}">
        <p14:creationId xmlns:p14="http://schemas.microsoft.com/office/powerpoint/2010/main" val="9583060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Placeholder 1">
            <a:extLst>
              <a:ext uri="{FF2B5EF4-FFF2-40B4-BE49-F238E27FC236}">
                <a16:creationId xmlns:a16="http://schemas.microsoft.com/office/drawing/2014/main" id="{3C6640F9-1A6D-4E78-92A3-ABD43136B2FE}"/>
              </a:ext>
            </a:extLst>
          </p:cNvPr>
          <p:cNvSpPr>
            <a:spLocks noGrp="1"/>
          </p:cNvSpPr>
          <p:nvPr>
            <p:ph type="body" sz="quarter" idx="12"/>
          </p:nvPr>
        </p:nvSpPr>
        <p:spPr bwMode="auto">
          <a:xfrm>
            <a:off x="9742488" y="6223000"/>
            <a:ext cx="44884" cy="15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marL="0" indent="0">
              <a:spcBef>
                <a:spcPct val="0"/>
              </a:spcBef>
            </a:pPr>
            <a:endParaRPr lang="en-US" alt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B506D9B-2397-4172-9900-B6BC88E62D24}"/>
              </a:ext>
            </a:extLst>
          </p:cNvPr>
          <p:cNvSpPr>
            <a:spLocks noGrp="1"/>
          </p:cNvSpPr>
          <p:nvPr>
            <p:ph type="title"/>
          </p:nvPr>
        </p:nvSpPr>
        <p:spPr>
          <a:xfrm>
            <a:off x="1676400" y="79376"/>
            <a:ext cx="8229600" cy="787400"/>
          </a:xfrm>
        </p:spPr>
        <p:txBody>
          <a:bodyPr/>
          <a:lstStyle/>
          <a:p>
            <a:pPr algn="ctr" fontAlgn="auto">
              <a:spcAft>
                <a:spcPts val="0"/>
              </a:spcAft>
              <a:defRPr/>
            </a:pPr>
            <a:r>
              <a:rPr lang="en-US" sz="2800" dirty="0">
                <a:latin typeface="+mn-lt"/>
              </a:rPr>
              <a:t>Anaplastic </a:t>
            </a:r>
            <a:r>
              <a:rPr lang="en-US" sz="2800" dirty="0" err="1">
                <a:latin typeface="+mn-lt"/>
              </a:rPr>
              <a:t>Wilms</a:t>
            </a:r>
            <a:r>
              <a:rPr lang="en-US" sz="2800" dirty="0">
                <a:latin typeface="+mn-lt"/>
              </a:rPr>
              <a:t> Tumor (AWT)</a:t>
            </a:r>
          </a:p>
        </p:txBody>
      </p:sp>
      <p:sp>
        <p:nvSpPr>
          <p:cNvPr id="4" name="Rectangle 3">
            <a:extLst>
              <a:ext uri="{FF2B5EF4-FFF2-40B4-BE49-F238E27FC236}">
                <a16:creationId xmlns:a16="http://schemas.microsoft.com/office/drawing/2014/main" id="{65A49F77-E975-456E-954E-E994D6185702}"/>
              </a:ext>
            </a:extLst>
          </p:cNvPr>
          <p:cNvSpPr/>
          <p:nvPr/>
        </p:nvSpPr>
        <p:spPr>
          <a:xfrm>
            <a:off x="1676400" y="762001"/>
            <a:ext cx="8153400" cy="2606675"/>
          </a:xfrm>
          <a:prstGeom prst="rect">
            <a:avLst/>
          </a:prstGeom>
        </p:spPr>
        <p:txBody>
          <a:bodyPr>
            <a:spAutoFit/>
          </a:bodyPr>
          <a:lstStyle/>
          <a:p>
            <a:pPr marL="342900" indent="-342900" eaLnBrk="1" fontAlgn="auto" hangingPunct="1">
              <a:spcBef>
                <a:spcPts val="0"/>
              </a:spcBef>
              <a:spcAft>
                <a:spcPts val="0"/>
              </a:spcAft>
              <a:buFont typeface="Arial"/>
              <a:buChar char="•"/>
              <a:defRPr/>
            </a:pPr>
            <a:r>
              <a:rPr lang="en-US" sz="2400" dirty="0">
                <a:latin typeface="+mn-lt"/>
              </a:rPr>
              <a:t>183 patients (5%)</a:t>
            </a:r>
          </a:p>
          <a:p>
            <a:pPr marL="342900" indent="-342900" eaLnBrk="1" fontAlgn="auto" hangingPunct="1">
              <a:spcBef>
                <a:spcPts val="0"/>
              </a:spcBef>
              <a:spcAft>
                <a:spcPts val="0"/>
              </a:spcAft>
              <a:buFont typeface="Arial"/>
              <a:buChar char="•"/>
              <a:defRPr/>
            </a:pPr>
            <a:endParaRPr lang="en-US" sz="1500" dirty="0">
              <a:latin typeface="+mn-lt"/>
            </a:endParaRPr>
          </a:p>
          <a:p>
            <a:pPr marL="342900" indent="-342900" eaLnBrk="1" fontAlgn="auto" hangingPunct="1">
              <a:lnSpc>
                <a:spcPct val="50000"/>
              </a:lnSpc>
              <a:spcBef>
                <a:spcPts val="0"/>
              </a:spcBef>
              <a:spcAft>
                <a:spcPts val="0"/>
              </a:spcAft>
              <a:buFont typeface="Arial"/>
              <a:buChar char="•"/>
              <a:defRPr/>
            </a:pPr>
            <a:r>
              <a:rPr lang="en-US" sz="2400" dirty="0">
                <a:latin typeface="+mn-lt"/>
              </a:rPr>
              <a:t>90 (49%)    		93 (51%) </a:t>
            </a:r>
          </a:p>
          <a:p>
            <a:pPr marL="342900" indent="-342900" eaLnBrk="1" fontAlgn="auto" hangingPunct="1">
              <a:spcBef>
                <a:spcPts val="0"/>
              </a:spcBef>
              <a:spcAft>
                <a:spcPts val="0"/>
              </a:spcAft>
              <a:buFont typeface="Arial"/>
              <a:buChar char="•"/>
              <a:defRPr/>
            </a:pPr>
            <a:endParaRPr lang="en-US" sz="3000" dirty="0">
              <a:latin typeface="+mn-lt"/>
            </a:endParaRPr>
          </a:p>
          <a:p>
            <a:pPr marL="342900" indent="-342900" eaLnBrk="1" fontAlgn="auto" hangingPunct="1">
              <a:lnSpc>
                <a:spcPct val="50000"/>
              </a:lnSpc>
              <a:spcBef>
                <a:spcPts val="0"/>
              </a:spcBef>
              <a:spcAft>
                <a:spcPts val="0"/>
              </a:spcAft>
              <a:buFont typeface="Arial"/>
              <a:buChar char="•"/>
              <a:defRPr/>
            </a:pPr>
            <a:r>
              <a:rPr lang="en-US" sz="2400" dirty="0">
                <a:latin typeface="+mn-lt"/>
              </a:rPr>
              <a:t>26 (14%) Focal </a:t>
            </a:r>
            <a:r>
              <a:rPr lang="en-US" sz="2400" dirty="0" err="1">
                <a:latin typeface="+mn-lt"/>
              </a:rPr>
              <a:t>Anaplasia</a:t>
            </a:r>
            <a:r>
              <a:rPr lang="en-US" sz="2400" dirty="0">
                <a:latin typeface="+mn-lt"/>
              </a:rPr>
              <a:t> </a:t>
            </a:r>
          </a:p>
          <a:p>
            <a:pPr marL="342900" indent="-342900" eaLnBrk="1" fontAlgn="auto" hangingPunct="1">
              <a:lnSpc>
                <a:spcPct val="110000"/>
              </a:lnSpc>
              <a:spcBef>
                <a:spcPts val="0"/>
              </a:spcBef>
              <a:spcAft>
                <a:spcPts val="0"/>
              </a:spcAft>
              <a:buFont typeface="Arial"/>
              <a:buChar char="•"/>
              <a:defRPr/>
            </a:pPr>
            <a:r>
              <a:rPr lang="en-US" sz="2400" dirty="0">
                <a:latin typeface="+mn-lt"/>
              </a:rPr>
              <a:t>157 (86%) Diffuse </a:t>
            </a:r>
            <a:r>
              <a:rPr lang="en-US" sz="2400" dirty="0" err="1">
                <a:latin typeface="+mn-lt"/>
              </a:rPr>
              <a:t>Anaplasia</a:t>
            </a:r>
            <a:endParaRPr lang="en-US" sz="2400" dirty="0">
              <a:latin typeface="+mn-lt"/>
            </a:endParaRPr>
          </a:p>
          <a:p>
            <a:pPr marL="342900" indent="-342900" eaLnBrk="1" fontAlgn="auto" hangingPunct="1">
              <a:spcBef>
                <a:spcPts val="0"/>
              </a:spcBef>
              <a:spcAft>
                <a:spcPts val="0"/>
              </a:spcAft>
              <a:buFont typeface="Arial"/>
              <a:buChar char="•"/>
              <a:defRPr/>
            </a:pPr>
            <a:endParaRPr lang="en-US" sz="3000" dirty="0">
              <a:latin typeface="+mn-lt"/>
            </a:endParaRPr>
          </a:p>
          <a:p>
            <a:pPr marL="342900" indent="-342900" eaLnBrk="1" fontAlgn="auto" hangingPunct="1">
              <a:lnSpc>
                <a:spcPct val="50000"/>
              </a:lnSpc>
              <a:spcBef>
                <a:spcPts val="0"/>
              </a:spcBef>
              <a:spcAft>
                <a:spcPts val="0"/>
              </a:spcAft>
              <a:buFont typeface="Arial"/>
              <a:buChar char="•"/>
              <a:defRPr/>
            </a:pPr>
            <a:r>
              <a:rPr lang="en-US" sz="2400" dirty="0">
                <a:latin typeface="+mn-lt"/>
              </a:rPr>
              <a:t>Mean age at presentation 5.4 </a:t>
            </a:r>
            <a:r>
              <a:rPr lang="en-US" sz="2400" dirty="0" err="1">
                <a:latin typeface="+mn-lt"/>
              </a:rPr>
              <a:t>yrs</a:t>
            </a:r>
            <a:r>
              <a:rPr lang="en-US" sz="2400" dirty="0">
                <a:latin typeface="+mn-lt"/>
              </a:rPr>
              <a:t> (</a:t>
            </a:r>
            <a:r>
              <a:rPr lang="en-US" sz="2400" i="1" dirty="0">
                <a:latin typeface="+mn-lt"/>
              </a:rPr>
              <a:t>median 4.5,  range 23.2yrs</a:t>
            </a:r>
            <a:r>
              <a:rPr lang="en-US" sz="2400" dirty="0">
                <a:latin typeface="+mn-lt"/>
              </a:rPr>
              <a:t>)</a:t>
            </a:r>
          </a:p>
        </p:txBody>
      </p:sp>
      <p:graphicFrame>
        <p:nvGraphicFramePr>
          <p:cNvPr id="10242" name="Chart 7">
            <a:extLst>
              <a:ext uri="{FF2B5EF4-FFF2-40B4-BE49-F238E27FC236}">
                <a16:creationId xmlns:a16="http://schemas.microsoft.com/office/drawing/2014/main" id="{499684A0-53B3-4EC2-B1E8-0E9A2C58DDAF}"/>
              </a:ext>
            </a:extLst>
          </p:cNvPr>
          <p:cNvGraphicFramePr>
            <a:graphicFrameLocks/>
          </p:cNvGraphicFramePr>
          <p:nvPr/>
        </p:nvGraphicFramePr>
        <p:xfrm>
          <a:off x="8458200" y="609600"/>
          <a:ext cx="2540000" cy="1930400"/>
        </p:xfrm>
        <a:graphic>
          <a:graphicData uri="http://schemas.openxmlformats.org/presentationml/2006/ole">
            <mc:AlternateContent xmlns:mc="http://schemas.openxmlformats.org/markup-compatibility/2006">
              <mc:Choice xmlns:v="urn:schemas-microsoft-com:vml" Requires="v">
                <p:oleObj spid="_x0000_s4103" name="Worksheet" r:id="rId4" imgW="2535726" imgH="1932272" progId="Excel.Sheet.8">
                  <p:embed/>
                </p:oleObj>
              </mc:Choice>
              <mc:Fallback>
                <p:oleObj name="Worksheet" r:id="rId4" imgW="2535726" imgH="1932272" progId="Excel.Sheet.8">
                  <p:embed/>
                  <p:pic>
                    <p:nvPicPr>
                      <p:cNvPr id="10242" name="Chart 7">
                        <a:extLst>
                          <a:ext uri="{FF2B5EF4-FFF2-40B4-BE49-F238E27FC236}">
                            <a16:creationId xmlns:a16="http://schemas.microsoft.com/office/drawing/2014/main" id="{499684A0-53B3-4EC2-B1E8-0E9A2C58DDA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609600"/>
                        <a:ext cx="25400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47" name="Picture 4" descr="File:Mars symbol.svg">
            <a:hlinkClick r:id="" action="ppaction://hlinkfile"/>
            <a:extLst>
              <a:ext uri="{FF2B5EF4-FFF2-40B4-BE49-F238E27FC236}">
                <a16:creationId xmlns:a16="http://schemas.microsoft.com/office/drawing/2014/main" id="{A9FD4AAE-C820-4D5E-9317-763984C8FD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219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2" descr="File:Venus symbol.svg">
            <a:hlinkClick r:id="" action="ppaction://hlinkfile"/>
            <a:extLst>
              <a:ext uri="{FF2B5EF4-FFF2-40B4-BE49-F238E27FC236}">
                <a16:creationId xmlns:a16="http://schemas.microsoft.com/office/drawing/2014/main" id="{164D2B96-65EC-4593-97A7-CC8AE2B040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599" y="1219200"/>
            <a:ext cx="478221" cy="47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Chart 11">
            <a:extLst>
              <a:ext uri="{FF2B5EF4-FFF2-40B4-BE49-F238E27FC236}">
                <a16:creationId xmlns:a16="http://schemas.microsoft.com/office/drawing/2014/main" id="{E9FC4B79-779F-4EBF-A553-CFC0A7B6311E}"/>
              </a:ext>
            </a:extLst>
          </p:cNvPr>
          <p:cNvGraphicFramePr>
            <a:graphicFrameLocks/>
          </p:cNvGraphicFramePr>
          <p:nvPr/>
        </p:nvGraphicFramePr>
        <p:xfrm>
          <a:off x="2057400" y="3505200"/>
          <a:ext cx="4724400" cy="2590800"/>
        </p:xfrm>
        <a:graphic>
          <a:graphicData uri="http://schemas.openxmlformats.org/drawingml/2006/chart">
            <c:chart xmlns:c="http://schemas.openxmlformats.org/drawingml/2006/chart" xmlns:r="http://schemas.openxmlformats.org/officeDocument/2006/relationships" r:id="rId8"/>
          </a:graphicData>
        </a:graphic>
      </p:graphicFrame>
      <p:sp>
        <p:nvSpPr>
          <p:cNvPr id="10250" name="TextBox 1">
            <a:extLst>
              <a:ext uri="{FF2B5EF4-FFF2-40B4-BE49-F238E27FC236}">
                <a16:creationId xmlns:a16="http://schemas.microsoft.com/office/drawing/2014/main" id="{C712B0AD-6A9F-4C72-814F-82126547A411}"/>
              </a:ext>
            </a:extLst>
          </p:cNvPr>
          <p:cNvSpPr txBox="1">
            <a:spLocks noChangeArrowheads="1"/>
          </p:cNvSpPr>
          <p:nvPr/>
        </p:nvSpPr>
        <p:spPr bwMode="auto">
          <a:xfrm>
            <a:off x="1981201" y="4572000"/>
            <a:ext cx="32226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1500"/>
              <a:t>%</a:t>
            </a:r>
          </a:p>
        </p:txBody>
      </p:sp>
      <p:sp>
        <p:nvSpPr>
          <p:cNvPr id="11" name="TextBox 10">
            <a:extLst>
              <a:ext uri="{FF2B5EF4-FFF2-40B4-BE49-F238E27FC236}">
                <a16:creationId xmlns:a16="http://schemas.microsoft.com/office/drawing/2014/main" id="{441C55CA-E651-42E1-BC2F-DFE4A91F9C3F}"/>
              </a:ext>
            </a:extLst>
          </p:cNvPr>
          <p:cNvSpPr txBox="1">
            <a:spLocks noChangeArrowheads="1"/>
          </p:cNvSpPr>
          <p:nvPr/>
        </p:nvSpPr>
        <p:spPr bwMode="auto">
          <a:xfrm>
            <a:off x="36576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b="1"/>
              <a:t>Stage Distribution </a:t>
            </a:r>
          </a:p>
        </p:txBody>
      </p:sp>
      <p:pic>
        <p:nvPicPr>
          <p:cNvPr id="8203" name="Picture 12" descr="C:\Users\hmb32\AppData\Local\Microsoft\Windows\Temporary Internet Files\Content.Outlook\L3ZUOU3T\Wilms anaplasia-1.jpg">
            <a:extLst>
              <a:ext uri="{FF2B5EF4-FFF2-40B4-BE49-F238E27FC236}">
                <a16:creationId xmlns:a16="http://schemas.microsoft.com/office/drawing/2014/main" id="{15A00594-4490-49E8-85B3-3E4944B4DE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0" y="3513138"/>
            <a:ext cx="320040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4C26D12-14DD-4429-8BC2-BACE74CF6636}"/>
              </a:ext>
            </a:extLst>
          </p:cNvPr>
          <p:cNvSpPr txBox="1"/>
          <p:nvPr/>
        </p:nvSpPr>
        <p:spPr>
          <a:xfrm>
            <a:off x="262760" y="5990897"/>
            <a:ext cx="1566040" cy="58857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700642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0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4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250" grpId="0"/>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8123D4B7-26F3-4561-9974-E14CFBA44F7C}"/>
              </a:ext>
            </a:extLst>
          </p:cNvPr>
          <p:cNvSpPr>
            <a:spLocks noGrp="1" noChangeArrowheads="1"/>
          </p:cNvSpPr>
          <p:nvPr>
            <p:ph type="title"/>
          </p:nvPr>
        </p:nvSpPr>
        <p:spPr>
          <a:xfrm>
            <a:off x="277091" y="66977"/>
            <a:ext cx="11610109" cy="1325563"/>
          </a:xfrm>
        </p:spPr>
        <p:txBody>
          <a:bodyPr/>
          <a:lstStyle/>
          <a:p>
            <a:pPr algn="ctr" eaLnBrk="1" hangingPunct="1"/>
            <a:r>
              <a:rPr lang="en-CA" altLang="en-US" dirty="0"/>
              <a:t>Diffuse Anaplastic WT</a:t>
            </a:r>
          </a:p>
        </p:txBody>
      </p:sp>
      <p:graphicFrame>
        <p:nvGraphicFramePr>
          <p:cNvPr id="6" name="Table 5">
            <a:extLst>
              <a:ext uri="{FF2B5EF4-FFF2-40B4-BE49-F238E27FC236}">
                <a16:creationId xmlns:a16="http://schemas.microsoft.com/office/drawing/2014/main" id="{781A1279-ED2F-4AC5-9125-21D7FB639EC0}"/>
              </a:ext>
            </a:extLst>
          </p:cNvPr>
          <p:cNvGraphicFramePr>
            <a:graphicFrameLocks noGrp="1"/>
          </p:cNvGraphicFramePr>
          <p:nvPr>
            <p:extLst>
              <p:ext uri="{D42A27DB-BD31-4B8C-83A1-F6EECF244321}">
                <p14:modId xmlns:p14="http://schemas.microsoft.com/office/powerpoint/2010/main" val="369916065"/>
              </p:ext>
            </p:extLst>
          </p:nvPr>
        </p:nvGraphicFramePr>
        <p:xfrm>
          <a:off x="181198" y="1253446"/>
          <a:ext cx="11801893" cy="5919422"/>
        </p:xfrm>
        <a:graphic>
          <a:graphicData uri="http://schemas.openxmlformats.org/drawingml/2006/table">
            <a:tbl>
              <a:tblPr/>
              <a:tblGrid>
                <a:gridCol w="1338291">
                  <a:extLst>
                    <a:ext uri="{9D8B030D-6E8A-4147-A177-3AD203B41FA5}">
                      <a16:colId xmlns:a16="http://schemas.microsoft.com/office/drawing/2014/main" val="1756995862"/>
                    </a:ext>
                  </a:extLst>
                </a:gridCol>
                <a:gridCol w="2238364">
                  <a:extLst>
                    <a:ext uri="{9D8B030D-6E8A-4147-A177-3AD203B41FA5}">
                      <a16:colId xmlns:a16="http://schemas.microsoft.com/office/drawing/2014/main" val="3891717858"/>
                    </a:ext>
                  </a:extLst>
                </a:gridCol>
                <a:gridCol w="2622883">
                  <a:extLst>
                    <a:ext uri="{9D8B030D-6E8A-4147-A177-3AD203B41FA5}">
                      <a16:colId xmlns:a16="http://schemas.microsoft.com/office/drawing/2014/main" val="1825741105"/>
                    </a:ext>
                  </a:extLst>
                </a:gridCol>
                <a:gridCol w="2150290">
                  <a:extLst>
                    <a:ext uri="{9D8B030D-6E8A-4147-A177-3AD203B41FA5}">
                      <a16:colId xmlns:a16="http://schemas.microsoft.com/office/drawing/2014/main" val="170747049"/>
                    </a:ext>
                  </a:extLst>
                </a:gridCol>
                <a:gridCol w="3452065">
                  <a:extLst>
                    <a:ext uri="{9D8B030D-6E8A-4147-A177-3AD203B41FA5}">
                      <a16:colId xmlns:a16="http://schemas.microsoft.com/office/drawing/2014/main" val="1216491638"/>
                    </a:ext>
                  </a:extLst>
                </a:gridCol>
              </a:tblGrid>
              <a:tr h="723247">
                <a:tc gridSpan="5">
                  <a:txBody>
                    <a:bodyPr/>
                    <a:lstStyle>
                      <a:lvl1pPr marL="38735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387350" marR="0" lvl="0" indent="0" algn="ctr" defTabSz="455613"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accent4">
                              <a:lumMod val="40000"/>
                              <a:lumOff val="60000"/>
                            </a:schemeClr>
                          </a:solidFill>
                          <a:effectLst/>
                          <a:latin typeface="Arial" panose="020B0604020202020204" pitchFamily="34" charset="0"/>
                        </a:rPr>
                        <a:t>Stage-specific 4-year OS has trended up with therapy intensification</a:t>
                      </a:r>
                      <a:endParaRPr kumimoji="0" lang="en-US" altLang="en-US" sz="3600" b="1" i="0" u="none" strike="noStrike" cap="none" normalizeH="0" baseline="0" dirty="0">
                        <a:ln>
                          <a:noFill/>
                        </a:ln>
                        <a:solidFill>
                          <a:schemeClr val="accent4">
                            <a:lumMod val="40000"/>
                            <a:lumOff val="60000"/>
                          </a:schemeClr>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6151821"/>
                  </a:ext>
                </a:extLst>
              </a:tr>
              <a:tr h="1808118">
                <a:tc>
                  <a:txBody>
                    <a:bodyPr/>
                    <a:lstStyle>
                      <a:lvl1pPr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Arial" panose="020B0604020202020204" pitchFamily="34" charset="0"/>
                        </a:rPr>
                        <a:t>Stage</a:t>
                      </a:r>
                      <a:endParaRPr kumimoji="0" lang="en-US" altLang="en-US" sz="20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NWTS-3 + 4</a:t>
                      </a:r>
                    </a:p>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a:ln>
                            <a:noFill/>
                          </a:ln>
                          <a:solidFill>
                            <a:srgbClr val="000000"/>
                          </a:solidFill>
                          <a:effectLst/>
                          <a:latin typeface="Arial" panose="020B0604020202020204" pitchFamily="34" charset="0"/>
                        </a:rPr>
                        <a:t>Regimen DD-RT</a:t>
                      </a:r>
                    </a:p>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VDA/XRT</a:t>
                      </a:r>
                      <a:endParaRPr kumimoji="0" lang="en-US" altLang="en-US" sz="20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lvl1pPr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a:ln>
                            <a:noFill/>
                          </a:ln>
                          <a:solidFill>
                            <a:srgbClr val="000000"/>
                          </a:solidFill>
                          <a:effectLst/>
                          <a:latin typeface="Arial" panose="020B0604020202020204" pitchFamily="34" charset="0"/>
                        </a:rPr>
                        <a:t>NWTS-3 and -4</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Regimen J</a:t>
                      </a:r>
                    </a:p>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VDAC/XRT</a:t>
                      </a:r>
                      <a:endParaRPr kumimoji="0" lang="en-US" altLang="en-US" sz="20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lvl1pPr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a:ln>
                            <a:noFill/>
                          </a:ln>
                          <a:solidFill>
                            <a:srgbClr val="000000"/>
                          </a:solidFill>
                          <a:effectLst/>
                          <a:latin typeface="Arial" panose="020B0604020202020204" pitchFamily="34" charset="0"/>
                        </a:rPr>
                        <a:t>NWTS-5</a:t>
                      </a:r>
                    </a:p>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Regimen I</a:t>
                      </a:r>
                    </a:p>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VDCE/XRT</a:t>
                      </a:r>
                      <a:endParaRPr kumimoji="0" lang="en-US" altLang="en-US" sz="20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lvl1pPr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altLang="en-US" sz="2000" b="0" i="0" u="none" strike="noStrike" cap="none" normalizeH="0" baseline="0" dirty="0">
                          <a:ln>
                            <a:noFill/>
                          </a:ln>
                          <a:solidFill>
                            <a:srgbClr val="000000"/>
                          </a:solidFill>
                          <a:effectLst/>
                          <a:latin typeface="Arial" panose="020B0604020202020204" pitchFamily="34" charset="0"/>
                        </a:rPr>
                        <a:t>COG AREN0321</a:t>
                      </a:r>
                    </a:p>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Regimen UH-1 or UH-2 (Original or Revised) </a:t>
                      </a:r>
                    </a:p>
                    <a:p>
                      <a:pPr marL="0" marR="0" lvl="0" indent="0" algn="ctr" defTabSz="455613"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000000"/>
                        </a:solidFill>
                        <a:effectLst/>
                        <a:latin typeface="Arial" panose="020B060402020202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UH- 1 - VDC/</a:t>
                      </a:r>
                      <a:r>
                        <a:rPr kumimoji="0" lang="en-US" altLang="en-US" sz="2000" b="0" i="0" u="none" strike="noStrike" cap="none" normalizeH="0" baseline="0" dirty="0" err="1">
                          <a:ln>
                            <a:noFill/>
                          </a:ln>
                          <a:solidFill>
                            <a:srgbClr val="000000"/>
                          </a:solidFill>
                          <a:effectLst/>
                          <a:latin typeface="Arial" panose="020B0604020202020204" pitchFamily="34" charset="0"/>
                        </a:rPr>
                        <a:t>CCyE</a:t>
                      </a:r>
                      <a:r>
                        <a:rPr kumimoji="0" lang="en-US" altLang="en-US" sz="2000" b="0" i="0" u="none" strike="noStrike" cap="none" normalizeH="0" baseline="0" dirty="0">
                          <a:ln>
                            <a:noFill/>
                          </a:ln>
                          <a:solidFill>
                            <a:srgbClr val="000000"/>
                          </a:solidFill>
                          <a:effectLst/>
                          <a:latin typeface="Arial" panose="020B0604020202020204" pitchFamily="34" charset="0"/>
                        </a:rPr>
                        <a:t>,      XRT</a:t>
                      </a:r>
                    </a:p>
                    <a:p>
                      <a:pPr marL="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UH-2 – VDC/CCYE/VI,  XRT </a:t>
                      </a:r>
                    </a:p>
                    <a:p>
                      <a:pPr marL="0" marR="0" lvl="0" indent="0" algn="ctr" defTabSz="455613"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rPr>
                        <a:t>N= 66</a:t>
                      </a:r>
                      <a:endParaRPr kumimoji="0" lang="en-US" altLang="en-US" sz="1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val="2721623553"/>
                  </a:ext>
                </a:extLst>
              </a:tr>
              <a:tr h="565037">
                <a:tc>
                  <a:txBody>
                    <a:bodyPr/>
                    <a:lstStyle>
                      <a:lvl1pPr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Arial" panose="020B0604020202020204" pitchFamily="34" charset="0"/>
                        </a:rPr>
                        <a:t>II</a:t>
                      </a:r>
                      <a:endParaRPr kumimoji="0" lang="en-US" altLang="en-US" sz="20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47%</a:t>
                      </a:r>
                      <a:endParaRPr kumimoji="0" lang="en-US" altLang="en-US" sz="20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70%</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78%</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86%</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val="2859767968"/>
                  </a:ext>
                </a:extLst>
              </a:tr>
              <a:tr h="565037">
                <a:tc>
                  <a:txBody>
                    <a:bodyPr/>
                    <a:lstStyle>
                      <a:lvl1pPr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Arial" panose="020B0604020202020204" pitchFamily="34" charset="0"/>
                        </a:rPr>
                        <a:t>III</a:t>
                      </a:r>
                      <a:endParaRPr kumimoji="0" lang="en-US" altLang="en-US" sz="20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21%</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0000"/>
                          </a:solidFill>
                          <a:effectLst/>
                          <a:latin typeface="Arial" panose="020B0604020202020204" pitchFamily="34" charset="0"/>
                        </a:rPr>
                        <a:t>56%</a:t>
                      </a:r>
                      <a:endParaRPr kumimoji="0" lang="en-US" altLang="en-US" sz="20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65%</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89%</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5EA"/>
                    </a:solidFill>
                  </a:tcPr>
                </a:tc>
                <a:extLst>
                  <a:ext uri="{0D108BD9-81ED-4DB2-BD59-A6C34878D82A}">
                    <a16:rowId xmlns:a16="http://schemas.microsoft.com/office/drawing/2014/main" val="2555643512"/>
                  </a:ext>
                </a:extLst>
              </a:tr>
              <a:tr h="565037">
                <a:tc>
                  <a:txBody>
                    <a:bodyPr/>
                    <a:lstStyle>
                      <a:lvl1pPr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rgbClr val="FFFFFF"/>
                          </a:solidFill>
                          <a:effectLst/>
                          <a:latin typeface="Arial" panose="020B0604020202020204" pitchFamily="34" charset="0"/>
                        </a:rPr>
                        <a:t>IV</a:t>
                      </a:r>
                      <a:endParaRPr kumimoji="0" lang="en-US" altLang="en-US" sz="2000" b="1" i="0" u="none" strike="noStrike" cap="none" normalizeH="0" baseline="0">
                        <a:ln>
                          <a:noFill/>
                        </a:ln>
                        <a:solidFill>
                          <a:srgbClr val="FFFFFF"/>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0%</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17%</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32%</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tc>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rgbClr val="000000"/>
                          </a:solidFill>
                          <a:effectLst/>
                          <a:latin typeface="Arial" panose="020B0604020202020204" pitchFamily="34" charset="0"/>
                        </a:rPr>
                        <a:t>49%</a:t>
                      </a:r>
                      <a:endParaRPr kumimoji="0" lang="en-US" altLang="en-US" sz="2000" b="0" i="0" u="none" strike="noStrike" cap="none" normalizeH="0" baseline="0">
                        <a:ln>
                          <a:noFill/>
                        </a:ln>
                        <a:solidFill>
                          <a:srgbClr val="000000"/>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BF5"/>
                    </a:solidFill>
                  </a:tcPr>
                </a:tc>
                <a:extLst>
                  <a:ext uri="{0D108BD9-81ED-4DB2-BD59-A6C34878D82A}">
                    <a16:rowId xmlns:a16="http://schemas.microsoft.com/office/drawing/2014/main" val="2782469842"/>
                  </a:ext>
                </a:extLst>
              </a:tr>
              <a:tr h="1084871">
                <a:tc gridSpan="5">
                  <a:txBody>
                    <a:bodyPr/>
                    <a:lstStyle>
                      <a:lvl1pPr marL="457200" defTabSz="455613">
                        <a:spcBef>
                          <a:spcPct val="20000"/>
                        </a:spcBef>
                        <a:buFont typeface="Arial" panose="020B0604020202020204" pitchFamily="34" charset="0"/>
                        <a:defRPr sz="2800">
                          <a:solidFill>
                            <a:schemeClr val="tx1"/>
                          </a:solidFill>
                          <a:latin typeface="Arial" panose="020B0604020202020204" pitchFamily="34" charset="0"/>
                        </a:defRPr>
                      </a:lvl1pPr>
                      <a:lvl2pPr marL="742950" indent="-285750" defTabSz="455613">
                        <a:spcBef>
                          <a:spcPct val="20000"/>
                        </a:spcBef>
                        <a:buFont typeface="Arial" panose="020B0604020202020204" pitchFamily="34" charset="0"/>
                        <a:defRPr sz="2400">
                          <a:solidFill>
                            <a:schemeClr val="tx1"/>
                          </a:solidFill>
                          <a:latin typeface="Arial" panose="020B0604020202020204" pitchFamily="34" charset="0"/>
                        </a:defRPr>
                      </a:lvl2pPr>
                      <a:lvl3pPr marL="1143000" indent="-228600" defTabSz="455613">
                        <a:spcBef>
                          <a:spcPct val="20000"/>
                        </a:spcBef>
                        <a:buFont typeface="Arial" panose="020B0604020202020204" pitchFamily="34" charset="0"/>
                        <a:defRPr sz="2000">
                          <a:solidFill>
                            <a:schemeClr val="tx1"/>
                          </a:solidFill>
                          <a:latin typeface="Arial" panose="020B0604020202020204" pitchFamily="34" charset="0"/>
                        </a:defRPr>
                      </a:lvl3pPr>
                      <a:lvl4pPr marL="1600200" indent="-228600" defTabSz="455613">
                        <a:spcBef>
                          <a:spcPct val="20000"/>
                        </a:spcBef>
                        <a:buFont typeface="Arial" panose="020B0604020202020204" pitchFamily="34" charset="0"/>
                        <a:defRPr>
                          <a:solidFill>
                            <a:schemeClr val="tx1"/>
                          </a:solidFill>
                          <a:latin typeface="Arial" panose="020B0604020202020204" pitchFamily="34" charset="0"/>
                        </a:defRPr>
                      </a:lvl4pPr>
                      <a:lvl5pPr marL="2057400" indent="-228600" defTabSz="455613">
                        <a:spcBef>
                          <a:spcPct val="20000"/>
                        </a:spcBef>
                        <a:buFont typeface="Arial" panose="020B0604020202020204" pitchFamily="34" charset="0"/>
                        <a:defRPr>
                          <a:solidFill>
                            <a:schemeClr val="tx1"/>
                          </a:solidFill>
                          <a:latin typeface="Arial" panose="020B0604020202020204" pitchFamily="34" charset="0"/>
                        </a:defRPr>
                      </a:lvl5pPr>
                      <a:lvl6pPr marL="25146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6pPr>
                      <a:lvl7pPr marL="29718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7pPr>
                      <a:lvl8pPr marL="34290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8pPr>
                      <a:lvl9pPr marL="3886200" indent="-228600" defTabSz="455613" fontAlgn="base">
                        <a:spcBef>
                          <a:spcPct val="20000"/>
                        </a:spcBef>
                        <a:spcAft>
                          <a:spcPct val="0"/>
                        </a:spcAft>
                        <a:buFont typeface="Arial" panose="020B0604020202020204" pitchFamily="34" charset="0"/>
                        <a:defRPr>
                          <a:solidFill>
                            <a:schemeClr val="tx1"/>
                          </a:solidFill>
                          <a:latin typeface="Arial" panose="020B0604020202020204" pitchFamily="34" charset="0"/>
                        </a:defRPr>
                      </a:lvl9pPr>
                    </a:lstStyle>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Arial" panose="020B0604020202020204" pitchFamily="34" charset="0"/>
                        </a:rPr>
                        <a:t>V: vincristine, D: doxorubicin, A: actinomycin D, C: cyclophosphamide,</a:t>
                      </a:r>
                    </a:p>
                    <a:p>
                      <a:pPr marL="457200" marR="0" lvl="0" indent="0" algn="just" defTabSz="455613"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Arial" panose="020B0604020202020204" pitchFamily="34" charset="0"/>
                        </a:rPr>
                        <a:t> E: etoposide, </a:t>
                      </a:r>
                      <a:r>
                        <a:rPr kumimoji="0" lang="en-US" altLang="en-US" sz="2000" b="1" i="0" u="none" strike="noStrike" cap="none" normalizeH="0" baseline="0" dirty="0" err="1">
                          <a:ln>
                            <a:noFill/>
                          </a:ln>
                          <a:solidFill>
                            <a:srgbClr val="FFFFFF"/>
                          </a:solidFill>
                          <a:effectLst/>
                          <a:latin typeface="Arial" panose="020B0604020202020204" pitchFamily="34" charset="0"/>
                        </a:rPr>
                        <a:t>Cb</a:t>
                      </a:r>
                      <a:r>
                        <a:rPr kumimoji="0" lang="en-US" altLang="en-US" sz="2000" b="1" i="0" u="none" strike="noStrike" cap="none" normalizeH="0" baseline="0" dirty="0">
                          <a:ln>
                            <a:noFill/>
                          </a:ln>
                          <a:solidFill>
                            <a:srgbClr val="FFFFFF"/>
                          </a:solidFill>
                          <a:effectLst/>
                          <a:latin typeface="Arial" panose="020B0604020202020204" pitchFamily="34" charset="0"/>
                        </a:rPr>
                        <a:t>: carboplatin; XRT: radiation</a:t>
                      </a:r>
                      <a:endParaRPr kumimoji="0" lang="en-US" altLang="en-US" sz="2000" b="1" i="0" u="none" strike="noStrike" cap="none" normalizeH="0" baseline="0" dirty="0">
                        <a:ln>
                          <a:noFill/>
                        </a:ln>
                        <a:solidFill>
                          <a:srgbClr val="FFFFFF"/>
                        </a:solidFill>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89526050"/>
                  </a:ext>
                </a:extLst>
              </a:tr>
            </a:tbl>
          </a:graphicData>
        </a:graphic>
      </p:graphicFrame>
      <p:sp>
        <p:nvSpPr>
          <p:cNvPr id="2" name="TextBox 1">
            <a:extLst>
              <a:ext uri="{FF2B5EF4-FFF2-40B4-BE49-F238E27FC236}">
                <a16:creationId xmlns:a16="http://schemas.microsoft.com/office/drawing/2014/main" id="{E6DC02C1-A051-4A33-93E8-5C67804C124B}"/>
              </a:ext>
            </a:extLst>
          </p:cNvPr>
          <p:cNvSpPr txBox="1"/>
          <p:nvPr/>
        </p:nvSpPr>
        <p:spPr>
          <a:xfrm>
            <a:off x="3771389" y="6673334"/>
            <a:ext cx="4649221" cy="369332"/>
          </a:xfrm>
          <a:prstGeom prst="rect">
            <a:avLst/>
          </a:prstGeom>
          <a:noFill/>
        </p:spPr>
        <p:txBody>
          <a:bodyPr wrap="none" rtlCol="0">
            <a:spAutoFit/>
          </a:bodyPr>
          <a:lstStyle/>
          <a:p>
            <a:r>
              <a:rPr lang="en-US" dirty="0"/>
              <a:t>Slide adapted with permission of Jeff Dome MD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9758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CA56-F9C0-4D07-BE5C-527A61FDB680}"/>
              </a:ext>
            </a:extLst>
          </p:cNvPr>
          <p:cNvSpPr>
            <a:spLocks noGrp="1"/>
          </p:cNvSpPr>
          <p:nvPr>
            <p:ph type="title"/>
          </p:nvPr>
        </p:nvSpPr>
        <p:spPr/>
        <p:txBody>
          <a:bodyPr/>
          <a:lstStyle/>
          <a:p>
            <a:pPr algn="ctr"/>
            <a:r>
              <a:rPr lang="en-US" dirty="0"/>
              <a:t>Renal Cell Carcinoma</a:t>
            </a:r>
          </a:p>
        </p:txBody>
      </p:sp>
      <p:sp>
        <p:nvSpPr>
          <p:cNvPr id="3" name="Content Placeholder 2">
            <a:extLst>
              <a:ext uri="{FF2B5EF4-FFF2-40B4-BE49-F238E27FC236}">
                <a16:creationId xmlns:a16="http://schemas.microsoft.com/office/drawing/2014/main" id="{68D1848F-BC5D-49E7-B680-5827CF94CF31}"/>
              </a:ext>
            </a:extLst>
          </p:cNvPr>
          <p:cNvSpPr>
            <a:spLocks noGrp="1"/>
          </p:cNvSpPr>
          <p:nvPr>
            <p:ph idx="1"/>
          </p:nvPr>
        </p:nvSpPr>
        <p:spPr/>
        <p:txBody>
          <a:bodyPr/>
          <a:lstStyle/>
          <a:p>
            <a:pPr marL="914400" indent="-914400">
              <a:buFont typeface="+mj-lt"/>
              <a:buAutoNum type="arabicPeriod"/>
            </a:pPr>
            <a:r>
              <a:rPr lang="en-US" altLang="en-US" sz="4800" dirty="0"/>
              <a:t>Basic Science and Pathophysiology</a:t>
            </a:r>
          </a:p>
          <a:p>
            <a:pPr marL="914400" indent="-914400">
              <a:buFont typeface="+mj-lt"/>
              <a:buAutoNum type="arabicPeriod"/>
            </a:pPr>
            <a:r>
              <a:rPr lang="en-US" altLang="en-US" sz="4800" dirty="0">
                <a:solidFill>
                  <a:schemeClr val="tx1"/>
                </a:solidFill>
              </a:rPr>
              <a:t>Epidemiology and Risk Assessment</a:t>
            </a:r>
          </a:p>
          <a:p>
            <a:pPr marL="914400" indent="-914400">
              <a:buFont typeface="+mj-lt"/>
              <a:buAutoNum type="arabicPeriod"/>
            </a:pPr>
            <a:r>
              <a:rPr lang="en-US" altLang="en-US" sz="4800" dirty="0">
                <a:solidFill>
                  <a:schemeClr val="tx1"/>
                </a:solidFill>
              </a:rPr>
              <a:t>Diagnosis</a:t>
            </a:r>
          </a:p>
          <a:p>
            <a:pPr marL="914400" indent="-914400">
              <a:buFont typeface="+mj-lt"/>
              <a:buAutoNum type="arabicPeriod"/>
            </a:pPr>
            <a:r>
              <a:rPr lang="en-US" altLang="en-US" sz="4800" dirty="0">
                <a:solidFill>
                  <a:schemeClr val="tx1"/>
                </a:solidFill>
              </a:rPr>
              <a:t>Management and Treatment</a:t>
            </a:r>
          </a:p>
          <a:p>
            <a:endParaRPr lang="en-US" dirty="0"/>
          </a:p>
        </p:txBody>
      </p:sp>
    </p:spTree>
    <p:extLst>
      <p:ext uri="{BB962C8B-B14F-4D97-AF65-F5344CB8AC3E}">
        <p14:creationId xmlns:p14="http://schemas.microsoft.com/office/powerpoint/2010/main" val="17852332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6EC0-198C-4132-96CB-223A1F216E60}"/>
              </a:ext>
            </a:extLst>
          </p:cNvPr>
          <p:cNvSpPr>
            <a:spLocks noGrp="1"/>
          </p:cNvSpPr>
          <p:nvPr>
            <p:ph type="title"/>
          </p:nvPr>
        </p:nvSpPr>
        <p:spPr>
          <a:xfrm>
            <a:off x="481011" y="327025"/>
            <a:ext cx="5324477" cy="1630363"/>
          </a:xfrm>
        </p:spPr>
        <p:txBody>
          <a:bodyPr anchor="b">
            <a:normAutofit/>
          </a:bodyPr>
          <a:lstStyle/>
          <a:p>
            <a:pPr algn="ctr"/>
            <a:r>
              <a:rPr lang="en-US" sz="3600" dirty="0"/>
              <a:t>Renal Cell Carcinoma (RCC)  </a:t>
            </a:r>
            <a:r>
              <a:rPr lang="en-US" sz="3600" b="0" dirty="0"/>
              <a:t>- </a:t>
            </a:r>
            <a:r>
              <a:rPr lang="en-US" sz="3600" dirty="0"/>
              <a:t>Overview</a:t>
            </a:r>
          </a:p>
        </p:txBody>
      </p:sp>
      <p:sp>
        <p:nvSpPr>
          <p:cNvPr id="3" name="Content Placeholder 2">
            <a:extLst>
              <a:ext uri="{FF2B5EF4-FFF2-40B4-BE49-F238E27FC236}">
                <a16:creationId xmlns:a16="http://schemas.microsoft.com/office/drawing/2014/main" id="{C6108DF5-E66B-4631-A2B9-D8C2328C5B5F}"/>
              </a:ext>
            </a:extLst>
          </p:cNvPr>
          <p:cNvSpPr>
            <a:spLocks noGrp="1"/>
          </p:cNvSpPr>
          <p:nvPr>
            <p:ph idx="1"/>
          </p:nvPr>
        </p:nvSpPr>
        <p:spPr>
          <a:xfrm>
            <a:off x="481013" y="2286001"/>
            <a:ext cx="5324475" cy="3919538"/>
          </a:xfrm>
        </p:spPr>
        <p:txBody>
          <a:bodyPr anchor="t">
            <a:normAutofit/>
          </a:bodyPr>
          <a:lstStyle/>
          <a:p>
            <a:r>
              <a:rPr lang="en-US" sz="2400" dirty="0"/>
              <a:t>RCC is most common renal tumor in adults, increasing recognition in children</a:t>
            </a:r>
          </a:p>
          <a:p>
            <a:r>
              <a:rPr lang="en-US" sz="2400" dirty="0"/>
              <a:t>Represents about 5% of pediatric renal tumors, incidence increases with age</a:t>
            </a:r>
          </a:p>
          <a:p>
            <a:pPr lvl="1"/>
            <a:r>
              <a:rPr lang="en-US" dirty="0"/>
              <a:t>Extremely rare &lt; age 10, most common renal tumor in children &gt; 15 years of age</a:t>
            </a:r>
          </a:p>
          <a:p>
            <a:r>
              <a:rPr lang="en-US" sz="2400" dirty="0"/>
              <a:t>Subtypes are associated with genetic predisposition, other risk factors</a:t>
            </a:r>
          </a:p>
          <a:p>
            <a:pPr lvl="1"/>
            <a:endParaRPr lang="en-US" sz="1800" dirty="0"/>
          </a:p>
          <a:p>
            <a:pPr lvl="2"/>
            <a:endParaRPr lang="en-US" sz="1800" dirty="0"/>
          </a:p>
          <a:p>
            <a:pPr marL="457200" lvl="1" indent="0">
              <a:buNone/>
            </a:pPr>
            <a:endParaRPr lang="en-US" sz="1800" dirty="0"/>
          </a:p>
        </p:txBody>
      </p:sp>
      <p:pic>
        <p:nvPicPr>
          <p:cNvPr id="4" name="Picture 3">
            <a:extLst>
              <a:ext uri="{FF2B5EF4-FFF2-40B4-BE49-F238E27FC236}">
                <a16:creationId xmlns:a16="http://schemas.microsoft.com/office/drawing/2014/main" id="{DEF467FF-A4C6-4A48-A831-37656638EB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30" r="16396"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2072254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08D52D-4E64-444A-BAC0-2C3A04FC99B9}"/>
              </a:ext>
            </a:extLst>
          </p:cNvPr>
          <p:cNvSpPr>
            <a:spLocks noGrp="1"/>
          </p:cNvSpPr>
          <p:nvPr>
            <p:ph type="title"/>
          </p:nvPr>
        </p:nvSpPr>
        <p:spPr>
          <a:xfrm>
            <a:off x="864846" y="95593"/>
            <a:ext cx="4103751" cy="1267636"/>
          </a:xfrm>
        </p:spPr>
        <p:txBody>
          <a:bodyPr>
            <a:normAutofit/>
          </a:bodyPr>
          <a:lstStyle/>
          <a:p>
            <a:pPr algn="ctr"/>
            <a:r>
              <a:rPr lang="en-US" sz="4000" dirty="0"/>
              <a:t>Nephrogenic Rests</a:t>
            </a:r>
          </a:p>
        </p:txBody>
      </p:sp>
      <p:sp>
        <p:nvSpPr>
          <p:cNvPr id="3" name="Content Placeholder 2">
            <a:extLst>
              <a:ext uri="{FF2B5EF4-FFF2-40B4-BE49-F238E27FC236}">
                <a16:creationId xmlns:a16="http://schemas.microsoft.com/office/drawing/2014/main" id="{66E698D1-AA32-4645-AABB-6205E0E0A0D9}"/>
              </a:ext>
            </a:extLst>
          </p:cNvPr>
          <p:cNvSpPr>
            <a:spLocks noGrp="1"/>
          </p:cNvSpPr>
          <p:nvPr>
            <p:ph idx="1"/>
          </p:nvPr>
        </p:nvSpPr>
        <p:spPr>
          <a:xfrm>
            <a:off x="570918" y="1172758"/>
            <a:ext cx="4826000" cy="5407835"/>
          </a:xfrm>
        </p:spPr>
        <p:txBody>
          <a:bodyPr>
            <a:noAutofit/>
          </a:bodyPr>
          <a:lstStyle/>
          <a:p>
            <a:pPr marL="457200" lvl="1" indent="0">
              <a:lnSpc>
                <a:spcPct val="100000"/>
              </a:lnSpc>
              <a:buNone/>
            </a:pPr>
            <a:r>
              <a:rPr lang="en-US" b="1" dirty="0" err="1"/>
              <a:t>Intralobar</a:t>
            </a:r>
            <a:r>
              <a:rPr lang="en-US" dirty="0"/>
              <a:t> rests </a:t>
            </a:r>
          </a:p>
          <a:p>
            <a:pPr lvl="1">
              <a:lnSpc>
                <a:spcPct val="100000"/>
              </a:lnSpc>
            </a:pPr>
            <a:r>
              <a:rPr lang="en-US" sz="2000" dirty="0"/>
              <a:t>Randomly distributed within cortex and medulla of kidney, irregular margins, stromal rich</a:t>
            </a:r>
          </a:p>
          <a:p>
            <a:pPr lvl="1">
              <a:lnSpc>
                <a:spcPct val="100000"/>
              </a:lnSpc>
            </a:pPr>
            <a:r>
              <a:rPr lang="en-US" sz="2000" dirty="0"/>
              <a:t>Increased rate of progression to WT, associated with WT1 mutations (DDS and WAGR)</a:t>
            </a:r>
          </a:p>
          <a:p>
            <a:pPr marL="457200" lvl="1" indent="0">
              <a:lnSpc>
                <a:spcPct val="100000"/>
              </a:lnSpc>
              <a:buNone/>
            </a:pPr>
            <a:endParaRPr lang="en-US" sz="1800" dirty="0"/>
          </a:p>
          <a:p>
            <a:pPr marL="457200" lvl="1" indent="0">
              <a:buNone/>
            </a:pPr>
            <a:r>
              <a:rPr lang="en-US" b="1" dirty="0"/>
              <a:t>Perilobar</a:t>
            </a:r>
            <a:r>
              <a:rPr lang="en-US" dirty="0"/>
              <a:t> rests </a:t>
            </a:r>
          </a:p>
          <a:p>
            <a:pPr lvl="1"/>
            <a:r>
              <a:rPr lang="en-US" sz="2000" dirty="0"/>
              <a:t>Mostly subcapsular, sharply demarcated and contain largely tubules and blastemal elements</a:t>
            </a:r>
          </a:p>
          <a:p>
            <a:pPr lvl="1"/>
            <a:r>
              <a:rPr lang="en-US" sz="2000" dirty="0"/>
              <a:t>Seen in sporadic tumors, associated with BWS, hemihypertrophy and genetic/epigenetic dysregulation at 11p15</a:t>
            </a:r>
          </a:p>
          <a:p>
            <a:endParaRPr lang="en-US" sz="1800" dirty="0"/>
          </a:p>
          <a:p>
            <a:endParaRPr lang="en-US" sz="1800" dirty="0"/>
          </a:p>
          <a:p>
            <a:endParaRPr lang="en-US" sz="1800" dirty="0"/>
          </a:p>
          <a:p>
            <a:endParaRPr lang="en-US" sz="1800" dirty="0"/>
          </a:p>
          <a:p>
            <a:endParaRPr lang="en-US" sz="1800" dirty="0"/>
          </a:p>
          <a:p>
            <a:r>
              <a:rPr lang="en-US" sz="1800" dirty="0"/>
              <a:t>From Lancet Oncology (5) 2004</a:t>
            </a:r>
          </a:p>
        </p:txBody>
      </p:sp>
      <p:pic>
        <p:nvPicPr>
          <p:cNvPr id="5" name="Picture 4">
            <a:extLst>
              <a:ext uri="{FF2B5EF4-FFF2-40B4-BE49-F238E27FC236}">
                <a16:creationId xmlns:a16="http://schemas.microsoft.com/office/drawing/2014/main" id="{D0673722-FCED-467F-9F10-DEAE03A49CD1}"/>
              </a:ext>
            </a:extLst>
          </p:cNvPr>
          <p:cNvPicPr/>
          <p:nvPr/>
        </p:nvPicPr>
        <p:blipFill>
          <a:blip r:embed="rId3">
            <a:extLst>
              <a:ext uri="{28A0092B-C50C-407E-A947-70E740481C1C}">
                <a14:useLocalDpi xmlns:a14="http://schemas.microsoft.com/office/drawing/2010/main" val="0"/>
              </a:ext>
            </a:extLst>
          </a:blip>
          <a:stretch>
            <a:fillRect/>
          </a:stretch>
        </p:blipFill>
        <p:spPr>
          <a:xfrm>
            <a:off x="6711218" y="3876676"/>
            <a:ext cx="3242407" cy="2172232"/>
          </a:xfrm>
          <a:prstGeom prst="rect">
            <a:avLst/>
          </a:prstGeom>
        </p:spPr>
      </p:pic>
      <p:pic>
        <p:nvPicPr>
          <p:cNvPr id="7" name="Picture 6">
            <a:extLst>
              <a:ext uri="{FF2B5EF4-FFF2-40B4-BE49-F238E27FC236}">
                <a16:creationId xmlns:a16="http://schemas.microsoft.com/office/drawing/2014/main" id="{33D756B0-D97A-4BF9-A5F4-A0EC72F6B319}"/>
              </a:ext>
            </a:extLst>
          </p:cNvPr>
          <p:cNvPicPr/>
          <p:nvPr/>
        </p:nvPicPr>
        <p:blipFill>
          <a:blip r:embed="rId4"/>
          <a:stretch>
            <a:fillRect/>
          </a:stretch>
        </p:blipFill>
        <p:spPr>
          <a:xfrm>
            <a:off x="6711218" y="904876"/>
            <a:ext cx="3280507" cy="2066924"/>
          </a:xfrm>
          <a:prstGeom prst="rect">
            <a:avLst/>
          </a:prstGeom>
        </p:spPr>
      </p:pic>
      <p:pic>
        <p:nvPicPr>
          <p:cNvPr id="11" name="Picture 10">
            <a:extLst>
              <a:ext uri="{FF2B5EF4-FFF2-40B4-BE49-F238E27FC236}">
                <a16:creationId xmlns:a16="http://schemas.microsoft.com/office/drawing/2014/main" id="{28BD53B9-C861-432D-94C4-0FE79B5D1CCE}"/>
              </a:ext>
            </a:extLst>
          </p:cNvPr>
          <p:cNvPicPr>
            <a:picLocks noChangeAspect="1"/>
          </p:cNvPicPr>
          <p:nvPr/>
        </p:nvPicPr>
        <p:blipFill>
          <a:blip r:embed="rId5"/>
          <a:stretch>
            <a:fillRect/>
          </a:stretch>
        </p:blipFill>
        <p:spPr>
          <a:xfrm>
            <a:off x="2080138" y="6264580"/>
            <a:ext cx="287879" cy="414265"/>
          </a:xfrm>
          <a:prstGeom prst="rect">
            <a:avLst/>
          </a:prstGeom>
        </p:spPr>
      </p:pic>
      <p:pic>
        <p:nvPicPr>
          <p:cNvPr id="13" name="Picture 12">
            <a:extLst>
              <a:ext uri="{FF2B5EF4-FFF2-40B4-BE49-F238E27FC236}">
                <a16:creationId xmlns:a16="http://schemas.microsoft.com/office/drawing/2014/main" id="{E6E3059C-B59D-4D39-8FA4-5D3199752EED}"/>
              </a:ext>
            </a:extLst>
          </p:cNvPr>
          <p:cNvPicPr>
            <a:picLocks noChangeAspect="1"/>
          </p:cNvPicPr>
          <p:nvPr/>
        </p:nvPicPr>
        <p:blipFill>
          <a:blip r:embed="rId5"/>
          <a:stretch>
            <a:fillRect/>
          </a:stretch>
        </p:blipFill>
        <p:spPr>
          <a:xfrm>
            <a:off x="2626895" y="3235721"/>
            <a:ext cx="289826" cy="417066"/>
          </a:xfrm>
          <a:prstGeom prst="rect">
            <a:avLst/>
          </a:prstGeom>
        </p:spPr>
      </p:pic>
      <p:sp>
        <p:nvSpPr>
          <p:cNvPr id="14" name="TextBox 13">
            <a:extLst>
              <a:ext uri="{FF2B5EF4-FFF2-40B4-BE49-F238E27FC236}">
                <a16:creationId xmlns:a16="http://schemas.microsoft.com/office/drawing/2014/main" id="{840F4E5D-2256-4A1F-93D2-0A378F1BDEAF}"/>
              </a:ext>
            </a:extLst>
          </p:cNvPr>
          <p:cNvSpPr txBox="1"/>
          <p:nvPr/>
        </p:nvSpPr>
        <p:spPr>
          <a:xfrm>
            <a:off x="10629900" y="1450165"/>
            <a:ext cx="1421030" cy="461665"/>
          </a:xfrm>
          <a:prstGeom prst="rect">
            <a:avLst/>
          </a:prstGeom>
          <a:noFill/>
        </p:spPr>
        <p:txBody>
          <a:bodyPr wrap="none" rtlCol="0">
            <a:spAutoFit/>
          </a:bodyPr>
          <a:lstStyle/>
          <a:p>
            <a:r>
              <a:rPr lang="en-US" sz="2400" dirty="0" err="1"/>
              <a:t>Intralobar</a:t>
            </a:r>
            <a:endParaRPr lang="en-US" sz="2400" dirty="0"/>
          </a:p>
        </p:txBody>
      </p:sp>
      <p:sp>
        <p:nvSpPr>
          <p:cNvPr id="15" name="TextBox 14">
            <a:extLst>
              <a:ext uri="{FF2B5EF4-FFF2-40B4-BE49-F238E27FC236}">
                <a16:creationId xmlns:a16="http://schemas.microsoft.com/office/drawing/2014/main" id="{14D01C9A-6ABF-412C-AD79-E8672493A2E7}"/>
              </a:ext>
            </a:extLst>
          </p:cNvPr>
          <p:cNvSpPr txBox="1"/>
          <p:nvPr/>
        </p:nvSpPr>
        <p:spPr>
          <a:xfrm>
            <a:off x="10820400" y="4410075"/>
            <a:ext cx="1318246" cy="461665"/>
          </a:xfrm>
          <a:prstGeom prst="rect">
            <a:avLst/>
          </a:prstGeom>
          <a:noFill/>
        </p:spPr>
        <p:txBody>
          <a:bodyPr wrap="none" rtlCol="0">
            <a:spAutoFit/>
          </a:bodyPr>
          <a:lstStyle/>
          <a:p>
            <a:r>
              <a:rPr lang="en-US" sz="2400" dirty="0"/>
              <a:t>Perilobar</a:t>
            </a:r>
          </a:p>
        </p:txBody>
      </p:sp>
      <p:sp>
        <p:nvSpPr>
          <p:cNvPr id="4" name="Rectangle 3">
            <a:extLst>
              <a:ext uri="{FF2B5EF4-FFF2-40B4-BE49-F238E27FC236}">
                <a16:creationId xmlns:a16="http://schemas.microsoft.com/office/drawing/2014/main" id="{0265630E-1D94-44E5-9F74-B59FBA4B7E2C}"/>
              </a:ext>
            </a:extLst>
          </p:cNvPr>
          <p:cNvSpPr/>
          <p:nvPr/>
        </p:nvSpPr>
        <p:spPr>
          <a:xfrm>
            <a:off x="5251938" y="6141792"/>
            <a:ext cx="6798992" cy="600164"/>
          </a:xfrm>
          <a:prstGeom prst="rect">
            <a:avLst/>
          </a:prstGeom>
        </p:spPr>
        <p:txBody>
          <a:bodyPr wrap="square">
            <a:spAutoFit/>
          </a:bodyPr>
          <a:lstStyle/>
          <a:p>
            <a:r>
              <a:rPr lang="en-US" sz="1100" dirty="0">
                <a:solidFill>
                  <a:srgbClr val="000000"/>
                </a:solidFill>
              </a:rPr>
              <a:t>Images from Imaging Characteristics of Nephrogenic Rests Versus Small Wilms Tumors: A Report From the Children's Oncology Group Study AREN03B2, by Sandberg JK, et al, </a:t>
            </a:r>
            <a:r>
              <a:rPr lang="en-US" sz="1100" i="1" dirty="0">
                <a:solidFill>
                  <a:srgbClr val="000000"/>
                </a:solidFill>
              </a:rPr>
              <a:t>AJR Am J </a:t>
            </a:r>
            <a:r>
              <a:rPr lang="en-US" sz="1100" i="1" dirty="0" err="1">
                <a:solidFill>
                  <a:srgbClr val="000000"/>
                </a:solidFill>
              </a:rPr>
              <a:t>Roentgenol</a:t>
            </a:r>
            <a:r>
              <a:rPr lang="en-US" sz="1100" i="1" dirty="0">
                <a:solidFill>
                  <a:srgbClr val="000000"/>
                </a:solidFill>
              </a:rPr>
              <a:t>,</a:t>
            </a:r>
            <a:r>
              <a:rPr lang="en-US" sz="1100" dirty="0">
                <a:solidFill>
                  <a:srgbClr val="000000"/>
                </a:solidFill>
              </a:rPr>
              <a:t> 2020 May;214(5):987-994. </a:t>
            </a:r>
            <a:r>
              <a:rPr lang="en-US" sz="1100" dirty="0" err="1">
                <a:solidFill>
                  <a:srgbClr val="000000"/>
                </a:solidFill>
              </a:rPr>
              <a:t>doi</a:t>
            </a:r>
            <a:r>
              <a:rPr lang="en-US" sz="1100" dirty="0">
                <a:solidFill>
                  <a:srgbClr val="000000"/>
                </a:solidFill>
              </a:rPr>
              <a:t>: 10.2214/AJR.19.22301. PMID: 32160052. © 2020 of The American Roentgen Ray Society.</a:t>
            </a:r>
            <a:endParaRPr lang="en-US" sz="1100" dirty="0"/>
          </a:p>
        </p:txBody>
      </p:sp>
    </p:spTree>
    <p:extLst>
      <p:ext uri="{BB962C8B-B14F-4D97-AF65-F5344CB8AC3E}">
        <p14:creationId xmlns:p14="http://schemas.microsoft.com/office/powerpoint/2010/main" val="238732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36EC0-198C-4132-96CB-223A1F216E60}"/>
              </a:ext>
            </a:extLst>
          </p:cNvPr>
          <p:cNvSpPr>
            <a:spLocks noGrp="1"/>
          </p:cNvSpPr>
          <p:nvPr>
            <p:ph type="title"/>
          </p:nvPr>
        </p:nvSpPr>
        <p:spPr>
          <a:xfrm>
            <a:off x="368301" y="327025"/>
            <a:ext cx="5437188" cy="1044575"/>
          </a:xfrm>
        </p:spPr>
        <p:txBody>
          <a:bodyPr anchor="b">
            <a:normAutofit fontScale="90000"/>
          </a:bodyPr>
          <a:lstStyle/>
          <a:p>
            <a:pPr algn="ctr"/>
            <a:r>
              <a:rPr lang="en-US" sz="3600" dirty="0"/>
              <a:t>Renal Cell Carcinoma (RCC)  </a:t>
            </a:r>
            <a:r>
              <a:rPr lang="en-US" sz="3600" b="0" dirty="0"/>
              <a:t>- </a:t>
            </a:r>
            <a:r>
              <a:rPr lang="en-US" sz="3600" dirty="0"/>
              <a:t>Overview</a:t>
            </a:r>
          </a:p>
        </p:txBody>
      </p:sp>
      <p:sp>
        <p:nvSpPr>
          <p:cNvPr id="3" name="Content Placeholder 2">
            <a:extLst>
              <a:ext uri="{FF2B5EF4-FFF2-40B4-BE49-F238E27FC236}">
                <a16:creationId xmlns:a16="http://schemas.microsoft.com/office/drawing/2014/main" id="{C6108DF5-E66B-4631-A2B9-D8C2328C5B5F}"/>
              </a:ext>
            </a:extLst>
          </p:cNvPr>
          <p:cNvSpPr>
            <a:spLocks noGrp="1"/>
          </p:cNvSpPr>
          <p:nvPr>
            <p:ph idx="1"/>
          </p:nvPr>
        </p:nvSpPr>
        <p:spPr>
          <a:xfrm>
            <a:off x="368301" y="1371600"/>
            <a:ext cx="5437188" cy="5159375"/>
          </a:xfrm>
        </p:spPr>
        <p:txBody>
          <a:bodyPr anchor="t">
            <a:normAutofit fontScale="85000" lnSpcReduction="20000"/>
          </a:bodyPr>
          <a:lstStyle/>
          <a:p>
            <a:r>
              <a:rPr lang="en-US" dirty="0"/>
              <a:t>Chemotherapy and radiotherapy largely ineffective</a:t>
            </a:r>
          </a:p>
          <a:p>
            <a:r>
              <a:rPr lang="en-US" dirty="0"/>
              <a:t>Surgery is the most effective therapy</a:t>
            </a:r>
          </a:p>
          <a:p>
            <a:pPr lvl="1"/>
            <a:r>
              <a:rPr lang="en-US" sz="2800" dirty="0"/>
              <a:t>Surgical treatment should include lymph node dissection</a:t>
            </a:r>
          </a:p>
          <a:p>
            <a:pPr lvl="1"/>
            <a:r>
              <a:rPr lang="en-US" sz="2800" dirty="0"/>
              <a:t>Recent study of pediatric RCC showed good cure rates even for locally metastatic RCC (Geller et al, Cancer 2020)</a:t>
            </a:r>
          </a:p>
          <a:p>
            <a:r>
              <a:rPr lang="en-US" dirty="0"/>
              <a:t>Systemic therapy varies according to subtype</a:t>
            </a:r>
          </a:p>
          <a:p>
            <a:pPr lvl="1"/>
            <a:r>
              <a:rPr lang="en-US" sz="2800" dirty="0"/>
              <a:t>Immunotherapy and targeted therapy</a:t>
            </a:r>
          </a:p>
          <a:p>
            <a:pPr lvl="2"/>
            <a:r>
              <a:rPr lang="en-US" sz="2800" dirty="0"/>
              <a:t>VEGF tyrosine kinase inhibitors, mTOR inhibition, anti-PDL1 antibodies</a:t>
            </a:r>
          </a:p>
          <a:p>
            <a:pPr lvl="1"/>
            <a:endParaRPr lang="en-US" sz="1800" dirty="0"/>
          </a:p>
          <a:p>
            <a:pPr lvl="2"/>
            <a:endParaRPr lang="en-US" sz="1800" dirty="0"/>
          </a:p>
          <a:p>
            <a:pPr marL="457200" lvl="1" indent="0">
              <a:buNone/>
            </a:pPr>
            <a:endParaRPr lang="en-US" sz="1800" dirty="0"/>
          </a:p>
        </p:txBody>
      </p:sp>
      <p:pic>
        <p:nvPicPr>
          <p:cNvPr id="4" name="Picture 3">
            <a:extLst>
              <a:ext uri="{FF2B5EF4-FFF2-40B4-BE49-F238E27FC236}">
                <a16:creationId xmlns:a16="http://schemas.microsoft.com/office/drawing/2014/main" id="{8DD9C1E9-2690-440B-A944-42260B3C0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10" r="15116"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Tree>
    <p:extLst>
      <p:ext uri="{BB962C8B-B14F-4D97-AF65-F5344CB8AC3E}">
        <p14:creationId xmlns:p14="http://schemas.microsoft.com/office/powerpoint/2010/main" val="15917814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Placeholder 1">
            <a:extLst>
              <a:ext uri="{FF2B5EF4-FFF2-40B4-BE49-F238E27FC236}">
                <a16:creationId xmlns:a16="http://schemas.microsoft.com/office/drawing/2014/main" id="{8305A311-11BD-4474-8830-E980BA5D3825}"/>
              </a:ext>
            </a:extLst>
          </p:cNvPr>
          <p:cNvSpPr>
            <a:spLocks noGrp="1"/>
          </p:cNvSpPr>
          <p:nvPr>
            <p:ph type="body" sz="quarter" idx="12"/>
          </p:nvPr>
        </p:nvSpPr>
        <p:spPr bwMode="auto">
          <a:xfrm>
            <a:off x="9742488" y="6223000"/>
            <a:ext cx="44884" cy="1538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t" anchorCtr="0" compatLnSpc="1">
            <a:prstTxWarp prst="textNoShape">
              <a:avLst/>
            </a:prstTxWarp>
          </a:bodyPr>
          <a:lstStyle/>
          <a:p>
            <a:pPr marL="0" indent="0">
              <a:spcBef>
                <a:spcPct val="0"/>
              </a:spcBef>
            </a:pPr>
            <a:endParaRPr lang="en-US" alt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73EE75FA-7D9D-4184-83FE-FFC728DB543C}"/>
              </a:ext>
            </a:extLst>
          </p:cNvPr>
          <p:cNvSpPr>
            <a:spLocks noGrp="1"/>
          </p:cNvSpPr>
          <p:nvPr>
            <p:ph type="title"/>
          </p:nvPr>
        </p:nvSpPr>
        <p:spPr>
          <a:xfrm>
            <a:off x="2133600" y="304800"/>
            <a:ext cx="8229600" cy="787400"/>
          </a:xfrm>
        </p:spPr>
        <p:txBody>
          <a:bodyPr/>
          <a:lstStyle/>
          <a:p>
            <a:pPr algn="ctr" fontAlgn="auto">
              <a:spcAft>
                <a:spcPts val="0"/>
              </a:spcAft>
              <a:defRPr/>
            </a:pPr>
            <a:r>
              <a:rPr lang="en-US" sz="2800" dirty="0">
                <a:latin typeface="+mn-lt"/>
              </a:rPr>
              <a:t>Renal Cell Carcinoma (RCC)*</a:t>
            </a:r>
          </a:p>
        </p:txBody>
      </p:sp>
      <p:sp>
        <p:nvSpPr>
          <p:cNvPr id="9221" name="Rectangle 3">
            <a:extLst>
              <a:ext uri="{FF2B5EF4-FFF2-40B4-BE49-F238E27FC236}">
                <a16:creationId xmlns:a16="http://schemas.microsoft.com/office/drawing/2014/main" id="{EBE9E829-C8EF-48F7-B79C-77AF2C0FAF8C}"/>
              </a:ext>
            </a:extLst>
          </p:cNvPr>
          <p:cNvSpPr>
            <a:spLocks noChangeArrowheads="1"/>
          </p:cNvSpPr>
          <p:nvPr/>
        </p:nvSpPr>
        <p:spPr bwMode="auto">
          <a:xfrm>
            <a:off x="1905000" y="1066801"/>
            <a:ext cx="90678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buFont typeface="Arial" panose="020B0604020202020204" pitchFamily="34" charset="0"/>
              <a:buChar char="•"/>
            </a:pPr>
            <a:r>
              <a:rPr lang="en-US" altLang="en-US" sz="2400"/>
              <a:t>154 patients (4.2%)</a:t>
            </a:r>
          </a:p>
          <a:p>
            <a:pPr eaLnBrk="1" hangingPunct="1">
              <a:buFont typeface="Arial" panose="020B0604020202020204" pitchFamily="34" charset="0"/>
              <a:buChar char="•"/>
            </a:pPr>
            <a:endParaRPr lang="en-US" altLang="en-US" sz="1500"/>
          </a:p>
          <a:p>
            <a:pPr eaLnBrk="1" hangingPunct="1">
              <a:buFont typeface="Arial" panose="020B0604020202020204" pitchFamily="34" charset="0"/>
              <a:buChar char="•"/>
            </a:pPr>
            <a:r>
              <a:rPr lang="en-US" altLang="en-US" sz="2400"/>
              <a:t>78 (50.7%)  	   	76 (49.3%) </a:t>
            </a:r>
          </a:p>
          <a:p>
            <a:pPr eaLnBrk="1" hangingPunct="1">
              <a:buFont typeface="Arial" panose="020B0604020202020204" pitchFamily="34" charset="0"/>
              <a:buChar char="•"/>
            </a:pPr>
            <a:endParaRPr lang="en-US" altLang="en-US" sz="1500"/>
          </a:p>
          <a:p>
            <a:pPr eaLnBrk="1" hangingPunct="1">
              <a:buFont typeface="Arial" panose="020B0604020202020204" pitchFamily="34" charset="0"/>
              <a:buChar char="•"/>
            </a:pPr>
            <a:r>
              <a:rPr lang="en-US" altLang="en-US" sz="2400"/>
              <a:t>Mean age at presentation 12.2  years  (</a:t>
            </a:r>
            <a:r>
              <a:rPr lang="en-US" altLang="en-US" sz="2400" i="1"/>
              <a:t>median 13,  range 27.5</a:t>
            </a:r>
            <a:r>
              <a:rPr lang="en-US" altLang="en-US" sz="2400"/>
              <a:t>)</a:t>
            </a:r>
          </a:p>
        </p:txBody>
      </p:sp>
      <p:graphicFrame>
        <p:nvGraphicFramePr>
          <p:cNvPr id="8" name="Table 7">
            <a:extLst>
              <a:ext uri="{FF2B5EF4-FFF2-40B4-BE49-F238E27FC236}">
                <a16:creationId xmlns:a16="http://schemas.microsoft.com/office/drawing/2014/main" id="{9F5A300C-F721-481C-8502-E3576ADE2F9E}"/>
              </a:ext>
            </a:extLst>
          </p:cNvPr>
          <p:cNvGraphicFramePr>
            <a:graphicFrameLocks noGrp="1"/>
          </p:cNvGraphicFramePr>
          <p:nvPr/>
        </p:nvGraphicFramePr>
        <p:xfrm>
          <a:off x="1981201" y="3276600"/>
          <a:ext cx="5105401" cy="2331722"/>
        </p:xfrm>
        <a:graphic>
          <a:graphicData uri="http://schemas.openxmlformats.org/drawingml/2006/table">
            <a:tbl>
              <a:tblPr firstRow="1" bandRow="1">
                <a:tableStyleId>{284E427A-3D55-4303-BF80-6455036E1DE7}</a:tableStyleId>
              </a:tblPr>
              <a:tblGrid>
                <a:gridCol w="2990306">
                  <a:extLst>
                    <a:ext uri="{9D8B030D-6E8A-4147-A177-3AD203B41FA5}">
                      <a16:colId xmlns:a16="http://schemas.microsoft.com/office/drawing/2014/main" val="20000"/>
                    </a:ext>
                  </a:extLst>
                </a:gridCol>
                <a:gridCol w="1166949">
                  <a:extLst>
                    <a:ext uri="{9D8B030D-6E8A-4147-A177-3AD203B41FA5}">
                      <a16:colId xmlns:a16="http://schemas.microsoft.com/office/drawing/2014/main" val="20001"/>
                    </a:ext>
                  </a:extLst>
                </a:gridCol>
                <a:gridCol w="948146">
                  <a:extLst>
                    <a:ext uri="{9D8B030D-6E8A-4147-A177-3AD203B41FA5}">
                      <a16:colId xmlns:a16="http://schemas.microsoft.com/office/drawing/2014/main" val="20002"/>
                    </a:ext>
                  </a:extLst>
                </a:gridCol>
              </a:tblGrid>
              <a:tr h="405517">
                <a:tc>
                  <a:txBody>
                    <a:bodyPr/>
                    <a:lstStyle/>
                    <a:p>
                      <a:pPr algn="ctr"/>
                      <a:r>
                        <a:rPr lang="en-US" dirty="0"/>
                        <a:t>Histologic</a:t>
                      </a:r>
                      <a:r>
                        <a:rPr lang="en-US" baseline="0" dirty="0"/>
                        <a:t> subtype</a:t>
                      </a:r>
                      <a:endParaRPr lang="en-US" dirty="0"/>
                    </a:p>
                  </a:txBody>
                  <a:tcPr/>
                </a:tc>
                <a:tc>
                  <a:txBody>
                    <a:bodyPr/>
                    <a:lstStyle/>
                    <a:p>
                      <a:pPr algn="ctr"/>
                      <a:r>
                        <a:rPr lang="en-US" dirty="0"/>
                        <a:t>Patient #</a:t>
                      </a:r>
                    </a:p>
                  </a:txBody>
                  <a:tcPr/>
                </a:tc>
                <a:tc>
                  <a:txBody>
                    <a:bodyPr/>
                    <a:lstStyle/>
                    <a:p>
                      <a:pPr algn="ctr"/>
                      <a:r>
                        <a:rPr lang="en-US" dirty="0"/>
                        <a:t>%</a:t>
                      </a:r>
                    </a:p>
                  </a:txBody>
                  <a:tcPr/>
                </a:tc>
                <a:extLst>
                  <a:ext uri="{0D108BD9-81ED-4DB2-BD59-A6C34878D82A}">
                    <a16:rowId xmlns:a16="http://schemas.microsoft.com/office/drawing/2014/main" val="10000"/>
                  </a:ext>
                </a:extLst>
              </a:tr>
              <a:tr h="709654">
                <a:tc>
                  <a:txBody>
                    <a:bodyPr/>
                    <a:lstStyle/>
                    <a:p>
                      <a:pPr algn="ctr"/>
                      <a:r>
                        <a:rPr lang="en-US" dirty="0"/>
                        <a:t>TFE3 or TFEB translocation associated</a:t>
                      </a:r>
                    </a:p>
                  </a:txBody>
                  <a:tcPr>
                    <a:solidFill>
                      <a:schemeClr val="accent2">
                        <a:alpha val="35000"/>
                      </a:schemeClr>
                    </a:solidFill>
                  </a:tcPr>
                </a:tc>
                <a:tc>
                  <a:txBody>
                    <a:bodyPr/>
                    <a:lstStyle/>
                    <a:p>
                      <a:pPr algn="ctr"/>
                      <a:r>
                        <a:rPr lang="en-US" dirty="0"/>
                        <a:t>67</a:t>
                      </a:r>
                    </a:p>
                  </a:txBody>
                  <a:tcPr>
                    <a:solidFill>
                      <a:schemeClr val="accent2">
                        <a:alpha val="35000"/>
                      </a:schemeClr>
                    </a:solidFill>
                  </a:tcPr>
                </a:tc>
                <a:tc>
                  <a:txBody>
                    <a:bodyPr/>
                    <a:lstStyle/>
                    <a:p>
                      <a:pPr algn="ctr"/>
                      <a:r>
                        <a:rPr lang="en-US" dirty="0"/>
                        <a:t>44%</a:t>
                      </a:r>
                    </a:p>
                  </a:txBody>
                  <a:tcPr>
                    <a:solidFill>
                      <a:schemeClr val="accent2">
                        <a:alpha val="35000"/>
                      </a:schemeClr>
                    </a:solidFill>
                  </a:tcPr>
                </a:tc>
                <a:extLst>
                  <a:ext uri="{0D108BD9-81ED-4DB2-BD59-A6C34878D82A}">
                    <a16:rowId xmlns:a16="http://schemas.microsoft.com/office/drawing/2014/main" val="10001"/>
                  </a:ext>
                </a:extLst>
              </a:tr>
              <a:tr h="405517">
                <a:tc>
                  <a:txBody>
                    <a:bodyPr/>
                    <a:lstStyle/>
                    <a:p>
                      <a:pPr algn="ctr"/>
                      <a:r>
                        <a:rPr lang="en-US" dirty="0"/>
                        <a:t>Papillary</a:t>
                      </a:r>
                    </a:p>
                  </a:txBody>
                  <a:tcPr/>
                </a:tc>
                <a:tc>
                  <a:txBody>
                    <a:bodyPr/>
                    <a:lstStyle/>
                    <a:p>
                      <a:pPr algn="ctr"/>
                      <a:r>
                        <a:rPr lang="en-US" dirty="0"/>
                        <a:t>20</a:t>
                      </a:r>
                    </a:p>
                  </a:txBody>
                  <a:tcPr/>
                </a:tc>
                <a:tc>
                  <a:txBody>
                    <a:bodyPr/>
                    <a:lstStyle/>
                    <a:p>
                      <a:pPr algn="ctr"/>
                      <a:r>
                        <a:rPr lang="en-US" dirty="0"/>
                        <a:t>13%</a:t>
                      </a:r>
                    </a:p>
                  </a:txBody>
                  <a:tcPr/>
                </a:tc>
                <a:extLst>
                  <a:ext uri="{0D108BD9-81ED-4DB2-BD59-A6C34878D82A}">
                    <a16:rowId xmlns:a16="http://schemas.microsoft.com/office/drawing/2014/main" val="10002"/>
                  </a:ext>
                </a:extLst>
              </a:tr>
              <a:tr h="405517">
                <a:tc>
                  <a:txBody>
                    <a:bodyPr/>
                    <a:lstStyle/>
                    <a:p>
                      <a:pPr algn="ctr"/>
                      <a:r>
                        <a:rPr lang="en-US" dirty="0"/>
                        <a:t>Renal Medullary</a:t>
                      </a:r>
                      <a:r>
                        <a:rPr lang="en-US" baseline="0" dirty="0"/>
                        <a:t> </a:t>
                      </a:r>
                      <a:endParaRPr lang="en-US" dirty="0"/>
                    </a:p>
                  </a:txBody>
                  <a:tcPr/>
                </a:tc>
                <a:tc>
                  <a:txBody>
                    <a:bodyPr/>
                    <a:lstStyle/>
                    <a:p>
                      <a:pPr algn="ctr"/>
                      <a:r>
                        <a:rPr lang="en-US" dirty="0"/>
                        <a:t>15</a:t>
                      </a:r>
                    </a:p>
                  </a:txBody>
                  <a:tcPr/>
                </a:tc>
                <a:tc>
                  <a:txBody>
                    <a:bodyPr/>
                    <a:lstStyle/>
                    <a:p>
                      <a:pPr algn="ctr"/>
                      <a:r>
                        <a:rPr lang="en-US" dirty="0"/>
                        <a:t>9.9%</a:t>
                      </a:r>
                    </a:p>
                  </a:txBody>
                  <a:tcPr/>
                </a:tc>
                <a:extLst>
                  <a:ext uri="{0D108BD9-81ED-4DB2-BD59-A6C34878D82A}">
                    <a16:rowId xmlns:a16="http://schemas.microsoft.com/office/drawing/2014/main" val="10003"/>
                  </a:ext>
                </a:extLst>
              </a:tr>
              <a:tr h="405517">
                <a:tc>
                  <a:txBody>
                    <a:bodyPr/>
                    <a:lstStyle/>
                    <a:p>
                      <a:pPr algn="ctr"/>
                      <a:r>
                        <a:rPr lang="en-US" dirty="0"/>
                        <a:t>RCC other</a:t>
                      </a:r>
                    </a:p>
                  </a:txBody>
                  <a:tcPr/>
                </a:tc>
                <a:tc>
                  <a:txBody>
                    <a:bodyPr/>
                    <a:lstStyle/>
                    <a:p>
                      <a:pPr algn="ctr"/>
                      <a:r>
                        <a:rPr lang="en-US" dirty="0"/>
                        <a:t>52</a:t>
                      </a:r>
                    </a:p>
                  </a:txBody>
                  <a:tcPr/>
                </a:tc>
                <a:tc>
                  <a:txBody>
                    <a:bodyPr/>
                    <a:lstStyle/>
                    <a:p>
                      <a:pPr algn="ctr"/>
                      <a:r>
                        <a:rPr lang="en-US" dirty="0"/>
                        <a:t>34.2%</a:t>
                      </a:r>
                    </a:p>
                  </a:txBody>
                  <a:tcPr/>
                </a:tc>
                <a:extLst>
                  <a:ext uri="{0D108BD9-81ED-4DB2-BD59-A6C34878D82A}">
                    <a16:rowId xmlns:a16="http://schemas.microsoft.com/office/drawing/2014/main" val="10004"/>
                  </a:ext>
                </a:extLst>
              </a:tr>
            </a:tbl>
          </a:graphicData>
        </a:graphic>
      </p:graphicFrame>
      <p:sp>
        <p:nvSpPr>
          <p:cNvPr id="8199" name="TextBox 8">
            <a:extLst>
              <a:ext uri="{FF2B5EF4-FFF2-40B4-BE49-F238E27FC236}">
                <a16:creationId xmlns:a16="http://schemas.microsoft.com/office/drawing/2014/main" id="{868BAE23-D0D0-4BAE-9FF5-82494D9CDF34}"/>
              </a:ext>
            </a:extLst>
          </p:cNvPr>
          <p:cNvSpPr txBox="1">
            <a:spLocks noChangeArrowheads="1"/>
          </p:cNvSpPr>
          <p:nvPr/>
        </p:nvSpPr>
        <p:spPr bwMode="auto">
          <a:xfrm>
            <a:off x="7273926" y="2819401"/>
            <a:ext cx="339708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t>Presence of metastatic disease</a:t>
            </a:r>
          </a:p>
          <a:p>
            <a:pPr eaLnBrk="1" hangingPunct="1"/>
            <a:r>
              <a:rPr lang="en-US" altLang="en-US" sz="2000" dirty="0"/>
              <a:t>      N1		30%</a:t>
            </a:r>
          </a:p>
          <a:p>
            <a:pPr eaLnBrk="1" hangingPunct="1"/>
            <a:r>
              <a:rPr lang="en-US" altLang="en-US" sz="2000" dirty="0"/>
              <a:t>      M1		19%</a:t>
            </a:r>
          </a:p>
        </p:txBody>
      </p:sp>
      <p:sp>
        <p:nvSpPr>
          <p:cNvPr id="64519" name="TextBox 9">
            <a:extLst>
              <a:ext uri="{FF2B5EF4-FFF2-40B4-BE49-F238E27FC236}">
                <a16:creationId xmlns:a16="http://schemas.microsoft.com/office/drawing/2014/main" id="{E3BD7236-D8D6-4773-A276-4DA0048589BD}"/>
              </a:ext>
            </a:extLst>
          </p:cNvPr>
          <p:cNvSpPr txBox="1">
            <a:spLocks noChangeArrowheads="1"/>
          </p:cNvSpPr>
          <p:nvPr/>
        </p:nvSpPr>
        <p:spPr bwMode="auto">
          <a:xfrm>
            <a:off x="8065376" y="5730717"/>
            <a:ext cx="160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t> Geller /2013</a:t>
            </a:r>
          </a:p>
        </p:txBody>
      </p:sp>
      <p:graphicFrame>
        <p:nvGraphicFramePr>
          <p:cNvPr id="9218" name="Chart 11">
            <a:extLst>
              <a:ext uri="{FF2B5EF4-FFF2-40B4-BE49-F238E27FC236}">
                <a16:creationId xmlns:a16="http://schemas.microsoft.com/office/drawing/2014/main" id="{F5CC6D75-AC3C-4D6D-BA00-B4A3C4647C3D}"/>
              </a:ext>
            </a:extLst>
          </p:cNvPr>
          <p:cNvGraphicFramePr>
            <a:graphicFrameLocks/>
          </p:cNvGraphicFramePr>
          <p:nvPr/>
        </p:nvGraphicFramePr>
        <p:xfrm>
          <a:off x="8585200" y="533400"/>
          <a:ext cx="2082800" cy="1854200"/>
        </p:xfrm>
        <a:graphic>
          <a:graphicData uri="http://schemas.openxmlformats.org/presentationml/2006/ole">
            <mc:AlternateContent xmlns:mc="http://schemas.openxmlformats.org/markup-compatibility/2006">
              <mc:Choice xmlns:v="urn:schemas-microsoft-com:vml" Requires="v">
                <p:oleObj spid="_x0000_s5127" name="Worksheet" r:id="rId4" imgW="2084660" imgH="1853031" progId="Excel.Sheet.8">
                  <p:embed/>
                </p:oleObj>
              </mc:Choice>
              <mc:Fallback>
                <p:oleObj name="Worksheet" r:id="rId4" imgW="2084660" imgH="1853031" progId="Excel.Sheet.8">
                  <p:embed/>
                  <p:pic>
                    <p:nvPicPr>
                      <p:cNvPr id="9218" name="Chart 11">
                        <a:extLst>
                          <a:ext uri="{FF2B5EF4-FFF2-40B4-BE49-F238E27FC236}">
                            <a16:creationId xmlns:a16="http://schemas.microsoft.com/office/drawing/2014/main" id="{F5CC6D75-AC3C-4D6D-BA00-B4A3C4647C3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5200" y="533400"/>
                        <a:ext cx="2082800"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225" name="Picture 1">
            <a:extLst>
              <a:ext uri="{FF2B5EF4-FFF2-40B4-BE49-F238E27FC236}">
                <a16:creationId xmlns:a16="http://schemas.microsoft.com/office/drawing/2014/main" id="{17E25FD7-6105-4B56-927B-2911CF3BC5F5}"/>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620001" y="3886200"/>
            <a:ext cx="2490951" cy="172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2" descr="File:Venus symbol.svg">
            <a:hlinkClick r:id="" action="ppaction://hlinkfile"/>
            <a:extLst>
              <a:ext uri="{FF2B5EF4-FFF2-40B4-BE49-F238E27FC236}">
                <a16:creationId xmlns:a16="http://schemas.microsoft.com/office/drawing/2014/main" id="{62EFC928-E290-44CC-A30D-F5DAEE14D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1700" y="1639886"/>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4" descr="File:Mars symbol.svg">
            <a:hlinkClick r:id="" action="ppaction://hlinkfile"/>
            <a:extLst>
              <a:ext uri="{FF2B5EF4-FFF2-40B4-BE49-F238E27FC236}">
                <a16:creationId xmlns:a16="http://schemas.microsoft.com/office/drawing/2014/main" id="{FE6A7ED5-B9A3-47AC-B23D-FC97197928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1524000"/>
            <a:ext cx="5524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197B896-7E4A-4329-AF8D-45B8AC769D86}"/>
              </a:ext>
            </a:extLst>
          </p:cNvPr>
          <p:cNvSpPr txBox="1"/>
          <p:nvPr/>
        </p:nvSpPr>
        <p:spPr>
          <a:xfrm>
            <a:off x="349684" y="5943600"/>
            <a:ext cx="1469590" cy="667406"/>
          </a:xfrm>
          <a:prstGeom prst="rect">
            <a:avLst/>
          </a:prstGeom>
          <a:solidFill>
            <a:schemeClr val="bg1"/>
          </a:solidFill>
        </p:spPr>
        <p:txBody>
          <a:bodyPr wrap="square" rtlCol="0">
            <a:spAutoFit/>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2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21">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9221">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2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19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C14DE-3183-400B-A825-F1D520C04352}"/>
              </a:ext>
            </a:extLst>
          </p:cNvPr>
          <p:cNvSpPr>
            <a:spLocks noGrp="1"/>
          </p:cNvSpPr>
          <p:nvPr>
            <p:ph type="title"/>
          </p:nvPr>
        </p:nvSpPr>
        <p:spPr/>
        <p:txBody>
          <a:bodyPr/>
          <a:lstStyle/>
          <a:p>
            <a:pPr algn="ctr"/>
            <a:r>
              <a:rPr lang="en-US" sz="3600" dirty="0">
                <a:latin typeface="+mn-lt"/>
                <a:ea typeface="ＭＳ Ｐゴシック" charset="0"/>
              </a:rPr>
              <a:t>Prevalence by Histology  Age &gt; 10 years</a:t>
            </a:r>
            <a:endParaRPr lang="en-US" sz="3600" dirty="0"/>
          </a:p>
        </p:txBody>
      </p:sp>
      <p:graphicFrame>
        <p:nvGraphicFramePr>
          <p:cNvPr id="5" name="Content Placeholder 4">
            <a:extLst>
              <a:ext uri="{FF2B5EF4-FFF2-40B4-BE49-F238E27FC236}">
                <a16:creationId xmlns:a16="http://schemas.microsoft.com/office/drawing/2014/main" id="{E2EB1334-80F8-4842-A844-DEC609CC4AD3}"/>
              </a:ext>
            </a:extLst>
          </p:cNvPr>
          <p:cNvGraphicFramePr>
            <a:graphicFrameLocks noGrp="1"/>
          </p:cNvGraphicFramePr>
          <p:nvPr>
            <p:ph idx="1"/>
            <p:extLst>
              <p:ext uri="{D42A27DB-BD31-4B8C-83A1-F6EECF244321}">
                <p14:modId xmlns:p14="http://schemas.microsoft.com/office/powerpoint/2010/main" val="3181826857"/>
              </p:ext>
            </p:extLst>
          </p:nvPr>
        </p:nvGraphicFramePr>
        <p:xfrm>
          <a:off x="277813" y="1825625"/>
          <a:ext cx="11609387" cy="4351338"/>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a:extLst>
              <a:ext uri="{FF2B5EF4-FFF2-40B4-BE49-F238E27FC236}">
                <a16:creationId xmlns:a16="http://schemas.microsoft.com/office/drawing/2014/main" id="{35C90CA8-6B91-4C4E-A19F-FD0247083BD5}"/>
              </a:ext>
            </a:extLst>
          </p:cNvPr>
          <p:cNvPicPr>
            <a:picLocks noChangeAspect="1"/>
          </p:cNvPicPr>
          <p:nvPr/>
        </p:nvPicPr>
        <p:blipFill>
          <a:blip r:embed="rId3"/>
          <a:stretch>
            <a:fillRect/>
          </a:stretch>
        </p:blipFill>
        <p:spPr>
          <a:xfrm>
            <a:off x="9429347" y="1989716"/>
            <a:ext cx="359695" cy="536741"/>
          </a:xfrm>
          <a:prstGeom prst="rect">
            <a:avLst/>
          </a:prstGeom>
        </p:spPr>
      </p:pic>
      <p:pic>
        <p:nvPicPr>
          <p:cNvPr id="6" name="Picture 5">
            <a:extLst>
              <a:ext uri="{FF2B5EF4-FFF2-40B4-BE49-F238E27FC236}">
                <a16:creationId xmlns:a16="http://schemas.microsoft.com/office/drawing/2014/main" id="{E7BEDB7C-1A54-4B96-9402-BE67C9517B54}"/>
              </a:ext>
            </a:extLst>
          </p:cNvPr>
          <p:cNvPicPr>
            <a:picLocks noChangeAspect="1"/>
          </p:cNvPicPr>
          <p:nvPr/>
        </p:nvPicPr>
        <p:blipFill>
          <a:blip r:embed="rId3"/>
          <a:stretch>
            <a:fillRect/>
          </a:stretch>
        </p:blipFill>
        <p:spPr>
          <a:xfrm>
            <a:off x="6926778" y="2892259"/>
            <a:ext cx="359695" cy="536741"/>
          </a:xfrm>
          <a:prstGeom prst="rect">
            <a:avLst/>
          </a:prstGeom>
        </p:spPr>
      </p:pic>
    </p:spTree>
    <p:extLst>
      <p:ext uri="{BB962C8B-B14F-4D97-AF65-F5344CB8AC3E}">
        <p14:creationId xmlns:p14="http://schemas.microsoft.com/office/powerpoint/2010/main" val="10227163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91D1BFDD-BF3C-EE4A-91F0-D41E0B105A81}"/>
              </a:ext>
            </a:extLst>
          </p:cNvPr>
          <p:cNvSpPr>
            <a:spLocks noGrp="1"/>
          </p:cNvSpPr>
          <p:nvPr>
            <p:ph type="title"/>
          </p:nvPr>
        </p:nvSpPr>
        <p:spPr>
          <a:xfrm>
            <a:off x="1090863" y="232029"/>
            <a:ext cx="9127958" cy="1143000"/>
          </a:xfrm>
        </p:spPr>
        <p:txBody>
          <a:bodyPr>
            <a:normAutofit/>
          </a:bodyPr>
          <a:lstStyle/>
          <a:p>
            <a:pPr algn="ctr"/>
            <a:r>
              <a:rPr lang="en-US" altLang="en-US" sz="3600" dirty="0"/>
              <a:t>Renal Cell Carcinoma Predisposition Syndromes</a:t>
            </a:r>
          </a:p>
        </p:txBody>
      </p:sp>
      <p:sp>
        <p:nvSpPr>
          <p:cNvPr id="74754" name="Content Placeholder 2">
            <a:extLst>
              <a:ext uri="{FF2B5EF4-FFF2-40B4-BE49-F238E27FC236}">
                <a16:creationId xmlns:a16="http://schemas.microsoft.com/office/drawing/2014/main" id="{3E364EF9-8F55-214C-B5AD-2D86D56F5827}"/>
              </a:ext>
            </a:extLst>
          </p:cNvPr>
          <p:cNvSpPr>
            <a:spLocks noGrp="1"/>
          </p:cNvSpPr>
          <p:nvPr>
            <p:ph idx="1"/>
          </p:nvPr>
        </p:nvSpPr>
        <p:spPr>
          <a:xfrm>
            <a:off x="933651" y="1375029"/>
            <a:ext cx="9986596" cy="5000546"/>
          </a:xfrm>
        </p:spPr>
        <p:txBody>
          <a:bodyPr>
            <a:normAutofit/>
          </a:bodyPr>
          <a:lstStyle/>
          <a:p>
            <a:r>
              <a:rPr lang="en-US" altLang="en-US" sz="2400" dirty="0"/>
              <a:t>von Hippel-Lindau (VHL) disease</a:t>
            </a:r>
          </a:p>
          <a:p>
            <a:pPr lvl="1"/>
            <a:r>
              <a:rPr lang="en-US" altLang="en-US" dirty="0"/>
              <a:t>autosomal dominant condition with mutation/deletion of VHL, tumor suppressor gene on chromosome 3p26. Increases angiogenesis, particularly in retina and cerebellum</a:t>
            </a:r>
          </a:p>
          <a:p>
            <a:pPr lvl="1"/>
            <a:r>
              <a:rPr lang="en-US" altLang="en-US" dirty="0"/>
              <a:t>60% of patients with VHL develop RCC. </a:t>
            </a:r>
          </a:p>
          <a:p>
            <a:pPr lvl="2"/>
            <a:r>
              <a:rPr lang="en-US" altLang="en-US" sz="2400" dirty="0"/>
              <a:t>Mean onset 39 years, but screening recommended as early as age 10</a:t>
            </a:r>
          </a:p>
          <a:p>
            <a:pPr lvl="1"/>
            <a:r>
              <a:rPr lang="en-US" altLang="en-US" dirty="0"/>
              <a:t> Treatment with nephron sparing surgery/cryotherapy/oblation</a:t>
            </a:r>
          </a:p>
          <a:p>
            <a:pPr lvl="1"/>
            <a:endParaRPr lang="en-US" altLang="en-US" dirty="0"/>
          </a:p>
          <a:p>
            <a:r>
              <a:rPr lang="en-US" altLang="en-US" sz="2400" dirty="0"/>
              <a:t>Tuberous sclerosis</a:t>
            </a:r>
          </a:p>
          <a:p>
            <a:pPr lvl="1"/>
            <a:r>
              <a:rPr lang="en-US" altLang="en-US" dirty="0"/>
              <a:t>Rare subtype, most common have prominent papillary architecture (TSC-associated papillary RCC). TS also associated with </a:t>
            </a:r>
            <a:r>
              <a:rPr lang="en-US" altLang="en-US" dirty="0" err="1"/>
              <a:t>angiomyolipomas</a:t>
            </a:r>
            <a:r>
              <a:rPr lang="en-US" altLang="en-US" dirty="0"/>
              <a:t> (AMLs). </a:t>
            </a:r>
          </a:p>
          <a:p>
            <a:pPr lvl="1"/>
            <a:r>
              <a:rPr lang="en-US" altLang="en-US" dirty="0"/>
              <a:t>Possible role of </a:t>
            </a:r>
            <a:r>
              <a:rPr lang="en-US" altLang="en-US" dirty="0" err="1"/>
              <a:t>mtor</a:t>
            </a:r>
            <a:r>
              <a:rPr lang="en-US" altLang="en-US" dirty="0"/>
              <a:t> inhibitors</a:t>
            </a:r>
          </a:p>
        </p:txBody>
      </p:sp>
    </p:spTree>
    <p:extLst>
      <p:ext uri="{BB962C8B-B14F-4D97-AF65-F5344CB8AC3E}">
        <p14:creationId xmlns:p14="http://schemas.microsoft.com/office/powerpoint/2010/main" val="28969723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91D1BFDD-BF3C-EE4A-91F0-D41E0B105A81}"/>
              </a:ext>
            </a:extLst>
          </p:cNvPr>
          <p:cNvSpPr>
            <a:spLocks noGrp="1"/>
          </p:cNvSpPr>
          <p:nvPr>
            <p:ph type="title"/>
          </p:nvPr>
        </p:nvSpPr>
        <p:spPr>
          <a:xfrm>
            <a:off x="1090863" y="232029"/>
            <a:ext cx="9127958" cy="1143000"/>
          </a:xfrm>
        </p:spPr>
        <p:txBody>
          <a:bodyPr>
            <a:normAutofit/>
          </a:bodyPr>
          <a:lstStyle/>
          <a:p>
            <a:pPr algn="ctr"/>
            <a:r>
              <a:rPr lang="en-US" altLang="en-US" sz="3600" dirty="0"/>
              <a:t>Renal Cell Carcinoma Predisposition Syndromes</a:t>
            </a:r>
          </a:p>
        </p:txBody>
      </p:sp>
      <p:sp>
        <p:nvSpPr>
          <p:cNvPr id="74754" name="Content Placeholder 2">
            <a:extLst>
              <a:ext uri="{FF2B5EF4-FFF2-40B4-BE49-F238E27FC236}">
                <a16:creationId xmlns:a16="http://schemas.microsoft.com/office/drawing/2014/main" id="{3E364EF9-8F55-214C-B5AD-2D86D56F5827}"/>
              </a:ext>
            </a:extLst>
          </p:cNvPr>
          <p:cNvSpPr>
            <a:spLocks noGrp="1"/>
          </p:cNvSpPr>
          <p:nvPr>
            <p:ph idx="1"/>
          </p:nvPr>
        </p:nvSpPr>
        <p:spPr>
          <a:xfrm>
            <a:off x="1434164" y="1626669"/>
            <a:ext cx="8784657" cy="4427622"/>
          </a:xfrm>
        </p:spPr>
        <p:txBody>
          <a:bodyPr>
            <a:normAutofit/>
          </a:bodyPr>
          <a:lstStyle/>
          <a:p>
            <a:r>
              <a:rPr lang="en-US" altLang="en-US" sz="2400" dirty="0"/>
              <a:t>Familial RCC</a:t>
            </a:r>
          </a:p>
          <a:p>
            <a:pPr lvl="1"/>
            <a:r>
              <a:rPr lang="en-US" altLang="en-US" dirty="0"/>
              <a:t>inherited chromosome 3 translocation</a:t>
            </a:r>
          </a:p>
          <a:p>
            <a:pPr lvl="1"/>
            <a:r>
              <a:rPr lang="en-US" altLang="en-US" dirty="0"/>
              <a:t>Succinate dehydrogenases (</a:t>
            </a:r>
            <a:r>
              <a:rPr lang="en-US" altLang="en-US" i="1" dirty="0"/>
              <a:t>SDHB</a:t>
            </a:r>
            <a:r>
              <a:rPr lang="en-US" altLang="en-US" dirty="0"/>
              <a:t>, </a:t>
            </a:r>
            <a:r>
              <a:rPr lang="en-US" altLang="en-US" i="1" dirty="0"/>
              <a:t>SDHC</a:t>
            </a:r>
            <a:r>
              <a:rPr lang="en-US" altLang="en-US" dirty="0"/>
              <a:t>, and </a:t>
            </a:r>
            <a:r>
              <a:rPr lang="en-US" altLang="en-US" i="1" dirty="0"/>
              <a:t>SDHD</a:t>
            </a:r>
            <a:r>
              <a:rPr lang="en-US" altLang="en-US" dirty="0"/>
              <a:t>) mutations, also associated with pheochromocytoma</a:t>
            </a:r>
          </a:p>
          <a:p>
            <a:pPr lvl="1"/>
            <a:endParaRPr lang="en-US" altLang="en-US" dirty="0"/>
          </a:p>
          <a:p>
            <a:r>
              <a:rPr lang="en-US" altLang="en-US" sz="2400" dirty="0"/>
              <a:t>Hereditary </a:t>
            </a:r>
            <a:r>
              <a:rPr lang="en-US" altLang="en-US" sz="2400" dirty="0" err="1"/>
              <a:t>leiomyomatosis</a:t>
            </a:r>
            <a:r>
              <a:rPr lang="en-US" altLang="en-US" sz="2400" dirty="0"/>
              <a:t> and RCC</a:t>
            </a:r>
          </a:p>
          <a:p>
            <a:pPr lvl="1"/>
            <a:r>
              <a:rPr lang="en-US" dirty="0"/>
              <a:t>autosomal dominant susceptibility for development of cutaneous leiomyomas, early onset multiple uterine leiomyomas and an aggressive form of type 2 papillary renal cell cancer</a:t>
            </a:r>
            <a:endParaRPr lang="en-US" altLang="en-US" dirty="0"/>
          </a:p>
        </p:txBody>
      </p:sp>
    </p:spTree>
    <p:extLst>
      <p:ext uri="{BB962C8B-B14F-4D97-AF65-F5344CB8AC3E}">
        <p14:creationId xmlns:p14="http://schemas.microsoft.com/office/powerpoint/2010/main" val="36158336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8C941-3D8A-6443-8E9F-95D995BB837C}"/>
              </a:ext>
            </a:extLst>
          </p:cNvPr>
          <p:cNvSpPr>
            <a:spLocks noGrp="1"/>
          </p:cNvSpPr>
          <p:nvPr>
            <p:ph type="title"/>
          </p:nvPr>
        </p:nvSpPr>
        <p:spPr>
          <a:xfrm>
            <a:off x="193008" y="15389"/>
            <a:ext cx="11610109" cy="1325563"/>
          </a:xfrm>
        </p:spPr>
        <p:txBody>
          <a:bodyPr>
            <a:normAutofit/>
          </a:bodyPr>
          <a:lstStyle/>
          <a:p>
            <a:pPr algn="ctr"/>
            <a:r>
              <a:rPr lang="en-US" altLang="en-US" sz="3600" dirty="0"/>
              <a:t>Renal Medullary Carcinoma (RMC)</a:t>
            </a:r>
            <a:endParaRPr lang="en-US" sz="3600" dirty="0"/>
          </a:p>
        </p:txBody>
      </p:sp>
      <p:sp>
        <p:nvSpPr>
          <p:cNvPr id="3" name="Content Placeholder 2">
            <a:extLst>
              <a:ext uri="{FF2B5EF4-FFF2-40B4-BE49-F238E27FC236}">
                <a16:creationId xmlns:a16="http://schemas.microsoft.com/office/drawing/2014/main" id="{BEF3D33C-D5E8-8545-8B11-5D5CF75FC66F}"/>
              </a:ext>
            </a:extLst>
          </p:cNvPr>
          <p:cNvSpPr>
            <a:spLocks noGrp="1"/>
          </p:cNvSpPr>
          <p:nvPr>
            <p:ph idx="1"/>
          </p:nvPr>
        </p:nvSpPr>
        <p:spPr>
          <a:xfrm>
            <a:off x="614199" y="1456834"/>
            <a:ext cx="11188918" cy="4828052"/>
          </a:xfrm>
        </p:spPr>
        <p:txBody>
          <a:bodyPr/>
          <a:lstStyle/>
          <a:p>
            <a:r>
              <a:rPr lang="en-US" dirty="0"/>
              <a:t>Seen almost exclusively in individuals with sickle cell trait. </a:t>
            </a:r>
          </a:p>
          <a:p>
            <a:r>
              <a:rPr lang="en-US" dirty="0"/>
              <a:t>Originally described in 1995, extremely rare, but increasingly recognized</a:t>
            </a:r>
          </a:p>
          <a:p>
            <a:r>
              <a:rPr lang="en-US" dirty="0"/>
              <a:t>Usually presents in young adults, male predominance (66%)</a:t>
            </a:r>
          </a:p>
          <a:p>
            <a:pPr lvl="1"/>
            <a:r>
              <a:rPr lang="en-US" dirty="0"/>
              <a:t>Presents most often with pain and hematuria</a:t>
            </a:r>
          </a:p>
          <a:p>
            <a:pPr lvl="1"/>
            <a:r>
              <a:rPr lang="en-US" dirty="0"/>
              <a:t>Highly aggressive, most often presents with widespread metastatic disease, very poor prognosis</a:t>
            </a:r>
          </a:p>
          <a:p>
            <a:r>
              <a:rPr lang="en-US" dirty="0"/>
              <a:t>Characteristic histology, and also defined by loss of INI-1 </a:t>
            </a:r>
          </a:p>
          <a:p>
            <a:r>
              <a:rPr lang="en-US" dirty="0"/>
              <a:t>Responses reported with chemotherapy in some patients </a:t>
            </a:r>
          </a:p>
          <a:p>
            <a:pPr lvl="1"/>
            <a:r>
              <a:rPr lang="en-US" dirty="0"/>
              <a:t>Gemcitabine, paclitaxel, dox, methotrexate</a:t>
            </a:r>
          </a:p>
          <a:p>
            <a:pPr lvl="1"/>
            <a:r>
              <a:rPr lang="en-US" dirty="0"/>
              <a:t>Investigation of targeted agents, EZH2 inhibition, PDL-1 inhibition</a:t>
            </a:r>
          </a:p>
        </p:txBody>
      </p:sp>
      <p:pic>
        <p:nvPicPr>
          <p:cNvPr id="5" name="Picture 4">
            <a:extLst>
              <a:ext uri="{FF2B5EF4-FFF2-40B4-BE49-F238E27FC236}">
                <a16:creationId xmlns:a16="http://schemas.microsoft.com/office/drawing/2014/main" id="{41E2F8E5-A5F2-4690-B9D4-D6F4DCBC44C8}"/>
              </a:ext>
            </a:extLst>
          </p:cNvPr>
          <p:cNvPicPr>
            <a:picLocks noChangeAspect="1"/>
          </p:cNvPicPr>
          <p:nvPr/>
        </p:nvPicPr>
        <p:blipFill>
          <a:blip r:embed="rId2"/>
          <a:stretch>
            <a:fillRect/>
          </a:stretch>
        </p:blipFill>
        <p:spPr>
          <a:xfrm>
            <a:off x="9688989" y="1197732"/>
            <a:ext cx="359695" cy="518205"/>
          </a:xfrm>
          <a:prstGeom prst="rect">
            <a:avLst/>
          </a:prstGeom>
        </p:spPr>
      </p:pic>
      <p:pic>
        <p:nvPicPr>
          <p:cNvPr id="6" name="Picture 5">
            <a:extLst>
              <a:ext uri="{FF2B5EF4-FFF2-40B4-BE49-F238E27FC236}">
                <a16:creationId xmlns:a16="http://schemas.microsoft.com/office/drawing/2014/main" id="{10B7921A-404C-49BD-91AB-BEC82BA1B17F}"/>
              </a:ext>
            </a:extLst>
          </p:cNvPr>
          <p:cNvPicPr>
            <a:picLocks noChangeAspect="1"/>
          </p:cNvPicPr>
          <p:nvPr/>
        </p:nvPicPr>
        <p:blipFill>
          <a:blip r:embed="rId2"/>
          <a:stretch>
            <a:fillRect/>
          </a:stretch>
        </p:blipFill>
        <p:spPr>
          <a:xfrm>
            <a:off x="9329294" y="3878981"/>
            <a:ext cx="359695" cy="412179"/>
          </a:xfrm>
          <a:prstGeom prst="rect">
            <a:avLst/>
          </a:prstGeom>
        </p:spPr>
      </p:pic>
    </p:spTree>
    <p:extLst>
      <p:ext uri="{BB962C8B-B14F-4D97-AF65-F5344CB8AC3E}">
        <p14:creationId xmlns:p14="http://schemas.microsoft.com/office/powerpoint/2010/main" val="37141871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BB42267-E835-40F5-A2D9-08DE606AE6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3840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4" name="Picture 3">
            <a:extLst>
              <a:ext uri="{FF2B5EF4-FFF2-40B4-BE49-F238E27FC236}">
                <a16:creationId xmlns:a16="http://schemas.microsoft.com/office/drawing/2014/main" id="{E11781FF-EB88-4132-993C-3ED7F4230A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6617" r="-2" b="2179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9F0EA780-52DC-4C1E-AAD6-BF728957429C}"/>
              </a:ext>
            </a:extLst>
          </p:cNvPr>
          <p:cNvSpPr>
            <a:spLocks noGrp="1"/>
          </p:cNvSpPr>
          <p:nvPr>
            <p:ph type="title"/>
          </p:nvPr>
        </p:nvSpPr>
        <p:spPr>
          <a:xfrm>
            <a:off x="448056" y="859536"/>
            <a:ext cx="4832802" cy="1243584"/>
          </a:xfrm>
        </p:spPr>
        <p:txBody>
          <a:bodyPr>
            <a:normAutofit/>
          </a:bodyPr>
          <a:lstStyle/>
          <a:p>
            <a:pPr algn="ctr"/>
            <a:r>
              <a:rPr lang="en-US" sz="3400" dirty="0"/>
              <a:t>Translocation associated RCC  (</a:t>
            </a:r>
            <a:r>
              <a:rPr lang="en-US" sz="3400" dirty="0" err="1"/>
              <a:t>tRCC</a:t>
            </a:r>
            <a:r>
              <a:rPr lang="en-US" sz="3400" dirty="0"/>
              <a:t>)</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5E01126-1827-47CB-B9CF-23DE54C94B3B}"/>
              </a:ext>
            </a:extLst>
          </p:cNvPr>
          <p:cNvSpPr>
            <a:spLocks noGrp="1"/>
          </p:cNvSpPr>
          <p:nvPr>
            <p:ph idx="1"/>
          </p:nvPr>
        </p:nvSpPr>
        <p:spPr>
          <a:xfrm>
            <a:off x="581729" y="2392342"/>
            <a:ext cx="4832803" cy="3664351"/>
          </a:xfrm>
        </p:spPr>
        <p:txBody>
          <a:bodyPr>
            <a:normAutofit/>
          </a:bodyPr>
          <a:lstStyle/>
          <a:p>
            <a:r>
              <a:rPr lang="en-US" sz="2000" dirty="0"/>
              <a:t>Rare tumor – accounts for only 1-5% of all cases of RCC. Most common in adolescents and young adults – accounts for almost 50 % of RCC in childhood</a:t>
            </a:r>
          </a:p>
          <a:p>
            <a:r>
              <a:rPr lang="en-US" sz="2000" dirty="0"/>
              <a:t>Slight female predominance, presents in all races</a:t>
            </a:r>
          </a:p>
          <a:p>
            <a:r>
              <a:rPr lang="en-US" sz="2000" dirty="0"/>
              <a:t>Recognized in 2004 as distinct entity – defined by Xp11.2 translocation (multiple fusion partners),  characteristic morphology, strong nuclear expression of TFE3 or </a:t>
            </a:r>
            <a:r>
              <a:rPr lang="en-US" sz="2000" dirty="0" err="1"/>
              <a:t>TFEb</a:t>
            </a:r>
            <a:endParaRPr lang="en-US" sz="2000" dirty="0"/>
          </a:p>
        </p:txBody>
      </p:sp>
      <p:pic>
        <p:nvPicPr>
          <p:cNvPr id="13" name="Picture 12">
            <a:extLst>
              <a:ext uri="{FF2B5EF4-FFF2-40B4-BE49-F238E27FC236}">
                <a16:creationId xmlns:a16="http://schemas.microsoft.com/office/drawing/2014/main" id="{CF404E4B-EECA-40E9-91AD-E52EF8B6EC9A}"/>
              </a:ext>
            </a:extLst>
          </p:cNvPr>
          <p:cNvPicPr>
            <a:picLocks noChangeAspect="1"/>
          </p:cNvPicPr>
          <p:nvPr/>
        </p:nvPicPr>
        <p:blipFill>
          <a:blip r:embed="rId4"/>
          <a:stretch>
            <a:fillRect/>
          </a:stretch>
        </p:blipFill>
        <p:spPr>
          <a:xfrm>
            <a:off x="5280858" y="3096621"/>
            <a:ext cx="359695" cy="536741"/>
          </a:xfrm>
          <a:prstGeom prst="rect">
            <a:avLst/>
          </a:prstGeom>
        </p:spPr>
      </p:pic>
      <p:pic>
        <p:nvPicPr>
          <p:cNvPr id="15" name="Picture 14">
            <a:extLst>
              <a:ext uri="{FF2B5EF4-FFF2-40B4-BE49-F238E27FC236}">
                <a16:creationId xmlns:a16="http://schemas.microsoft.com/office/drawing/2014/main" id="{D206060D-C288-4F48-BC42-637EF60CD1EC}"/>
              </a:ext>
            </a:extLst>
          </p:cNvPr>
          <p:cNvPicPr>
            <a:picLocks noChangeAspect="1"/>
          </p:cNvPicPr>
          <p:nvPr/>
        </p:nvPicPr>
        <p:blipFill>
          <a:blip r:embed="rId4"/>
          <a:stretch>
            <a:fillRect/>
          </a:stretch>
        </p:blipFill>
        <p:spPr>
          <a:xfrm>
            <a:off x="2372682" y="5535509"/>
            <a:ext cx="359695" cy="518205"/>
          </a:xfrm>
          <a:prstGeom prst="rect">
            <a:avLst/>
          </a:prstGeom>
        </p:spPr>
      </p:pic>
      <p:sp>
        <p:nvSpPr>
          <p:cNvPr id="6" name="TextBox 5">
            <a:extLst>
              <a:ext uri="{FF2B5EF4-FFF2-40B4-BE49-F238E27FC236}">
                <a16:creationId xmlns:a16="http://schemas.microsoft.com/office/drawing/2014/main" id="{10885ED1-8EC1-46EB-9D7B-C6F067BFC177}"/>
              </a:ext>
            </a:extLst>
          </p:cNvPr>
          <p:cNvSpPr txBox="1"/>
          <p:nvPr/>
        </p:nvSpPr>
        <p:spPr>
          <a:xfrm>
            <a:off x="10005202" y="5825860"/>
            <a:ext cx="784189" cy="461665"/>
          </a:xfrm>
          <a:prstGeom prst="rect">
            <a:avLst/>
          </a:prstGeom>
          <a:noFill/>
        </p:spPr>
        <p:txBody>
          <a:bodyPr wrap="none" rtlCol="0">
            <a:spAutoFit/>
          </a:bodyPr>
          <a:lstStyle/>
          <a:p>
            <a:r>
              <a:rPr lang="en-US" sz="2400" b="1" dirty="0"/>
              <a:t>TFE3</a:t>
            </a:r>
          </a:p>
        </p:txBody>
      </p:sp>
    </p:spTree>
    <p:extLst>
      <p:ext uri="{BB962C8B-B14F-4D97-AF65-F5344CB8AC3E}">
        <p14:creationId xmlns:p14="http://schemas.microsoft.com/office/powerpoint/2010/main" val="15865568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EA780-52DC-4C1E-AAD6-BF728957429C}"/>
              </a:ext>
            </a:extLst>
          </p:cNvPr>
          <p:cNvSpPr>
            <a:spLocks noGrp="1"/>
          </p:cNvSpPr>
          <p:nvPr>
            <p:ph type="title"/>
          </p:nvPr>
        </p:nvSpPr>
        <p:spPr>
          <a:xfrm>
            <a:off x="481011" y="327025"/>
            <a:ext cx="5324477" cy="1630363"/>
          </a:xfrm>
        </p:spPr>
        <p:txBody>
          <a:bodyPr anchor="b">
            <a:normAutofit/>
          </a:bodyPr>
          <a:lstStyle/>
          <a:p>
            <a:r>
              <a:rPr lang="en-US" sz="3600"/>
              <a:t>Translocation associated RCC  (tRCC)</a:t>
            </a:r>
          </a:p>
        </p:txBody>
      </p:sp>
      <p:sp>
        <p:nvSpPr>
          <p:cNvPr id="3" name="Content Placeholder 2">
            <a:extLst>
              <a:ext uri="{FF2B5EF4-FFF2-40B4-BE49-F238E27FC236}">
                <a16:creationId xmlns:a16="http://schemas.microsoft.com/office/drawing/2014/main" id="{55E01126-1827-47CB-B9CF-23DE54C94B3B}"/>
              </a:ext>
            </a:extLst>
          </p:cNvPr>
          <p:cNvSpPr>
            <a:spLocks noGrp="1"/>
          </p:cNvSpPr>
          <p:nvPr>
            <p:ph idx="1"/>
          </p:nvPr>
        </p:nvSpPr>
        <p:spPr>
          <a:xfrm>
            <a:off x="481013" y="2286001"/>
            <a:ext cx="5324475" cy="3919538"/>
          </a:xfrm>
        </p:spPr>
        <p:txBody>
          <a:bodyPr anchor="t">
            <a:normAutofit/>
          </a:bodyPr>
          <a:lstStyle/>
          <a:p>
            <a:r>
              <a:rPr lang="en-US" sz="1800"/>
              <a:t>Surgery curative for localized, and locally metastatic disease. </a:t>
            </a:r>
          </a:p>
          <a:p>
            <a:r>
              <a:rPr lang="en-US" sz="1800"/>
              <a:t>Can be associated with previous childhood malignancy</a:t>
            </a:r>
          </a:p>
          <a:p>
            <a:r>
              <a:rPr lang="en-US" sz="1800"/>
              <a:t>Poor prognosis for distant or recurrent metastatic disease. </a:t>
            </a:r>
          </a:p>
          <a:p>
            <a:pPr lvl="1"/>
            <a:r>
              <a:rPr lang="en-US" sz="1800"/>
              <a:t>Chemotherapy and radiation therapy not effective</a:t>
            </a:r>
          </a:p>
          <a:p>
            <a:pPr lvl="1"/>
            <a:r>
              <a:rPr lang="en-US" sz="1800"/>
              <a:t>Targeted therapies being explored</a:t>
            </a:r>
          </a:p>
          <a:p>
            <a:pPr lvl="2"/>
            <a:r>
              <a:rPr lang="en-US" sz="1800" dirty="0"/>
              <a:t>Ongoing study of VEGFR tyrosine kinase inhibitors (</a:t>
            </a:r>
            <a:r>
              <a:rPr lang="en-US" sz="1800"/>
              <a:t>axitinib</a:t>
            </a:r>
            <a:r>
              <a:rPr lang="en-US" sz="1800" dirty="0"/>
              <a:t>) and PD/PD-L1 targeted therapy (nivolumab) - COG Protocol AREN1721</a:t>
            </a:r>
          </a:p>
        </p:txBody>
      </p:sp>
      <p:pic>
        <p:nvPicPr>
          <p:cNvPr id="4" name="Content Placeholder 3">
            <a:extLst>
              <a:ext uri="{FF2B5EF4-FFF2-40B4-BE49-F238E27FC236}">
                <a16:creationId xmlns:a16="http://schemas.microsoft.com/office/drawing/2014/main" id="{C7AD4C64-6AD9-4B91-8731-71252B4B25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36" r="17904"/>
          <a:stretch/>
        </p:blipFill>
        <p:spPr bwMode="auto">
          <a:xfrm>
            <a:off x="5966354" y="11214"/>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358C26E-F48A-4A81-9B66-38000E005C46}"/>
              </a:ext>
            </a:extLst>
          </p:cNvPr>
          <p:cNvSpPr txBox="1"/>
          <p:nvPr/>
        </p:nvSpPr>
        <p:spPr>
          <a:xfrm>
            <a:off x="1" y="6379394"/>
            <a:ext cx="12192000" cy="488232"/>
          </a:xfrm>
          <a:prstGeom prst="rect">
            <a:avLst/>
          </a:prstGeom>
          <a:solidFill>
            <a:schemeClr val="accent1">
              <a:lumMod val="60000"/>
              <a:lumOff val="40000"/>
            </a:schemeClr>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FD55D476-A24F-4DBF-B952-BFF805DE626E}"/>
              </a:ext>
            </a:extLst>
          </p:cNvPr>
          <p:cNvSpPr txBox="1"/>
          <p:nvPr/>
        </p:nvSpPr>
        <p:spPr>
          <a:xfrm>
            <a:off x="0" y="11213"/>
            <a:ext cx="12192001" cy="315811"/>
          </a:xfrm>
          <a:prstGeom prst="rect">
            <a:avLst/>
          </a:prstGeom>
          <a:solidFill>
            <a:schemeClr val="accent1">
              <a:lumMod val="60000"/>
              <a:lumOff val="40000"/>
            </a:schemeClr>
          </a:solidFill>
        </p:spPr>
        <p:txBody>
          <a:bodyPr wrap="square" rtlCol="0">
            <a:spAutoFit/>
          </a:bodyPr>
          <a:lstStyle/>
          <a:p>
            <a:endParaRPr lang="en-US" dirty="0"/>
          </a:p>
        </p:txBody>
      </p:sp>
    </p:spTree>
    <p:extLst>
      <p:ext uri="{BB962C8B-B14F-4D97-AF65-F5344CB8AC3E}">
        <p14:creationId xmlns:p14="http://schemas.microsoft.com/office/powerpoint/2010/main" val="33588493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CA56-F9C0-4D07-BE5C-527A61FDB680}"/>
              </a:ext>
            </a:extLst>
          </p:cNvPr>
          <p:cNvSpPr>
            <a:spLocks noGrp="1"/>
          </p:cNvSpPr>
          <p:nvPr>
            <p:ph type="title"/>
          </p:nvPr>
        </p:nvSpPr>
        <p:spPr/>
        <p:txBody>
          <a:bodyPr/>
          <a:lstStyle/>
          <a:p>
            <a:pPr algn="ctr"/>
            <a:r>
              <a:rPr lang="en-US" dirty="0"/>
              <a:t>Clear Cell Sarcoma of the Kidney</a:t>
            </a:r>
          </a:p>
        </p:txBody>
      </p:sp>
      <p:sp>
        <p:nvSpPr>
          <p:cNvPr id="3" name="Content Placeholder 2">
            <a:extLst>
              <a:ext uri="{FF2B5EF4-FFF2-40B4-BE49-F238E27FC236}">
                <a16:creationId xmlns:a16="http://schemas.microsoft.com/office/drawing/2014/main" id="{68D1848F-BC5D-49E7-B680-5827CF94CF31}"/>
              </a:ext>
            </a:extLst>
          </p:cNvPr>
          <p:cNvSpPr>
            <a:spLocks noGrp="1"/>
          </p:cNvSpPr>
          <p:nvPr>
            <p:ph idx="1"/>
          </p:nvPr>
        </p:nvSpPr>
        <p:spPr/>
        <p:txBody>
          <a:bodyPr/>
          <a:lstStyle/>
          <a:p>
            <a:pPr marL="914400" indent="-914400">
              <a:buFont typeface="+mj-lt"/>
              <a:buAutoNum type="arabicPeriod"/>
            </a:pPr>
            <a:r>
              <a:rPr lang="en-US" altLang="en-US" sz="4800" dirty="0"/>
              <a:t>Basic Science and Pathophysiology</a:t>
            </a:r>
          </a:p>
          <a:p>
            <a:pPr marL="914400" indent="-914400">
              <a:buFont typeface="+mj-lt"/>
              <a:buAutoNum type="arabicPeriod"/>
            </a:pPr>
            <a:r>
              <a:rPr lang="en-US" altLang="en-US" sz="4800" dirty="0">
                <a:solidFill>
                  <a:schemeClr val="tx1"/>
                </a:solidFill>
              </a:rPr>
              <a:t>Epidemiology and Risk Assessment</a:t>
            </a:r>
          </a:p>
          <a:p>
            <a:pPr marL="914400" indent="-914400">
              <a:buFont typeface="+mj-lt"/>
              <a:buAutoNum type="arabicPeriod"/>
            </a:pPr>
            <a:r>
              <a:rPr lang="en-US" altLang="en-US" sz="4800" dirty="0">
                <a:solidFill>
                  <a:schemeClr val="tx1"/>
                </a:solidFill>
              </a:rPr>
              <a:t>Diagnosis</a:t>
            </a:r>
          </a:p>
          <a:p>
            <a:pPr marL="914400" indent="-914400">
              <a:buFont typeface="+mj-lt"/>
              <a:buAutoNum type="arabicPeriod"/>
            </a:pPr>
            <a:r>
              <a:rPr lang="en-US" altLang="en-US" sz="4800" dirty="0">
                <a:solidFill>
                  <a:schemeClr val="tx1"/>
                </a:solidFill>
              </a:rPr>
              <a:t>Management and Treatment</a:t>
            </a:r>
          </a:p>
          <a:p>
            <a:endParaRPr lang="en-US" dirty="0"/>
          </a:p>
        </p:txBody>
      </p:sp>
    </p:spTree>
    <p:extLst>
      <p:ext uri="{BB962C8B-B14F-4D97-AF65-F5344CB8AC3E}">
        <p14:creationId xmlns:p14="http://schemas.microsoft.com/office/powerpoint/2010/main" val="29474583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71C961-DB07-46D5-BB54-5C0B178E24AB}"/>
              </a:ext>
            </a:extLst>
          </p:cNvPr>
          <p:cNvSpPr/>
          <p:nvPr/>
        </p:nvSpPr>
        <p:spPr>
          <a:xfrm>
            <a:off x="481013" y="163397"/>
            <a:ext cx="4220081" cy="737982"/>
          </a:xfrm>
          <a:prstGeom prst="rect">
            <a:avLst/>
          </a:prstGeom>
        </p:spPr>
        <p:txBody>
          <a:bodyPr vert="horz" lIns="91440" tIns="45720" rIns="91440" bIns="45720" rtlCol="0" anchor="b">
            <a:normAutofit/>
          </a:bodyPr>
          <a:lstStyle/>
          <a:p>
            <a:pPr algn="ctr" eaLnBrk="1" hangingPunct="1">
              <a:lnSpc>
                <a:spcPct val="90000"/>
              </a:lnSpc>
              <a:spcAft>
                <a:spcPts val="600"/>
              </a:spcAft>
            </a:pPr>
            <a:r>
              <a:rPr lang="en-US" altLang="en-US" sz="3600" dirty="0">
                <a:latin typeface="+mj-lt"/>
                <a:ea typeface="+mj-ea"/>
                <a:cs typeface="+mj-cs"/>
              </a:rPr>
              <a:t>Clear Cell Sarcoma</a:t>
            </a:r>
            <a:endParaRPr lang="en-US" sz="3600" dirty="0">
              <a:latin typeface="+mj-lt"/>
              <a:ea typeface="+mj-ea"/>
              <a:cs typeface="+mj-cs"/>
            </a:endParaRPr>
          </a:p>
        </p:txBody>
      </p:sp>
      <p:sp>
        <p:nvSpPr>
          <p:cNvPr id="4" name="Rectangle 3">
            <a:extLst>
              <a:ext uri="{FF2B5EF4-FFF2-40B4-BE49-F238E27FC236}">
                <a16:creationId xmlns:a16="http://schemas.microsoft.com/office/drawing/2014/main" id="{ED04A56E-1D5D-4CCF-9796-333E1183E10F}"/>
              </a:ext>
            </a:extLst>
          </p:cNvPr>
          <p:cNvSpPr/>
          <p:nvPr/>
        </p:nvSpPr>
        <p:spPr>
          <a:xfrm>
            <a:off x="508581" y="1078030"/>
            <a:ext cx="5457774" cy="5144936"/>
          </a:xfrm>
          <a:prstGeom prst="rect">
            <a:avLst/>
          </a:prstGeom>
        </p:spPr>
        <p:txBody>
          <a:bodyPr vert="horz" lIns="91440" tIns="45720" rIns="91440" bIns="45720" rtlCol="0" anchor="t">
            <a:noAutofit/>
          </a:bodyPr>
          <a:lstStyle/>
          <a:p>
            <a:pPr indent="-228600" eaLnBrk="1" hangingPunct="1">
              <a:lnSpc>
                <a:spcPts val="2000"/>
              </a:lnSpc>
              <a:spcAft>
                <a:spcPts val="600"/>
              </a:spcAft>
              <a:buFont typeface="Arial" panose="020B0604020202020204" pitchFamily="34" charset="0"/>
              <a:buChar char="•"/>
              <a:defRPr/>
            </a:pPr>
            <a:r>
              <a:rPr lang="en-US" sz="2400" dirty="0">
                <a:latin typeface="+mn-lt"/>
              </a:rPr>
              <a:t>Propensity to metastasize </a:t>
            </a:r>
          </a:p>
          <a:p>
            <a:pPr eaLnBrk="1" hangingPunct="1">
              <a:lnSpc>
                <a:spcPts val="2000"/>
              </a:lnSpc>
              <a:spcAft>
                <a:spcPts val="600"/>
              </a:spcAft>
              <a:defRPr/>
            </a:pPr>
            <a:r>
              <a:rPr lang="en-US" sz="2400" dirty="0">
                <a:latin typeface="+mn-lt"/>
              </a:rPr>
              <a:t>     </a:t>
            </a:r>
            <a:r>
              <a:rPr lang="en-US" sz="2000" dirty="0">
                <a:latin typeface="+mn-lt"/>
              </a:rPr>
              <a:t>(Bone </a:t>
            </a:r>
            <a:r>
              <a:rPr lang="en-US" sz="2000" dirty="0" err="1">
                <a:latin typeface="+mn-lt"/>
              </a:rPr>
              <a:t>metastizing</a:t>
            </a:r>
            <a:r>
              <a:rPr lang="en-US" sz="2000" dirty="0">
                <a:latin typeface="+mn-lt"/>
              </a:rPr>
              <a:t> renal tumor of infancy)</a:t>
            </a:r>
          </a:p>
          <a:p>
            <a:pPr lvl="1" indent="-228600" eaLnBrk="1" hangingPunct="1">
              <a:lnSpc>
                <a:spcPct val="90000"/>
              </a:lnSpc>
              <a:spcAft>
                <a:spcPts val="600"/>
              </a:spcAft>
              <a:buFont typeface="Arial" panose="020B0604020202020204" pitchFamily="34" charset="0"/>
              <a:buChar char="•"/>
              <a:defRPr/>
            </a:pPr>
            <a:r>
              <a:rPr lang="en-US" sz="2000" dirty="0">
                <a:latin typeface="+mn-lt"/>
              </a:rPr>
              <a:t>Bone, brain, and soft tissue</a:t>
            </a:r>
          </a:p>
          <a:p>
            <a:pPr lvl="1" indent="-228600" eaLnBrk="1" hangingPunct="1">
              <a:lnSpc>
                <a:spcPct val="90000"/>
              </a:lnSpc>
              <a:spcAft>
                <a:spcPts val="600"/>
              </a:spcAft>
              <a:buFont typeface="Arial" panose="020B0604020202020204" pitchFamily="34" charset="0"/>
              <a:buChar char="•"/>
              <a:defRPr/>
            </a:pPr>
            <a:r>
              <a:rPr lang="en-US" sz="2000" dirty="0"/>
              <a:t>Historic high recurrence rate and poor outcome for stage IV disease</a:t>
            </a:r>
            <a:endParaRPr lang="en-US" sz="2000" dirty="0">
              <a:latin typeface="+mn-lt"/>
            </a:endParaRPr>
          </a:p>
          <a:p>
            <a:pPr indent="-228600" eaLnBrk="1" hangingPunct="1">
              <a:lnSpc>
                <a:spcPct val="90000"/>
              </a:lnSpc>
              <a:spcAft>
                <a:spcPts val="600"/>
              </a:spcAft>
              <a:buFont typeface="Arial" panose="020B0604020202020204" pitchFamily="34" charset="0"/>
              <a:buChar char="•"/>
              <a:defRPr/>
            </a:pPr>
            <a:r>
              <a:rPr lang="en-US" sz="2400" dirty="0"/>
              <a:t>Male predominance </a:t>
            </a:r>
          </a:p>
          <a:p>
            <a:pPr indent="-228600" eaLnBrk="1" hangingPunct="1">
              <a:lnSpc>
                <a:spcPct val="90000"/>
              </a:lnSpc>
              <a:spcAft>
                <a:spcPts val="600"/>
              </a:spcAft>
              <a:buFont typeface="Arial" panose="020B0604020202020204" pitchFamily="34" charset="0"/>
              <a:buChar char="•"/>
              <a:defRPr/>
            </a:pPr>
            <a:r>
              <a:rPr lang="en-US" sz="2400" dirty="0"/>
              <a:t>Mean age of presentation 3 years</a:t>
            </a:r>
            <a:endParaRPr lang="en-US" sz="2000" dirty="0">
              <a:latin typeface="+mn-lt"/>
            </a:endParaRPr>
          </a:p>
          <a:p>
            <a:pPr indent="-228600" eaLnBrk="1" hangingPunct="1">
              <a:lnSpc>
                <a:spcPct val="90000"/>
              </a:lnSpc>
              <a:spcAft>
                <a:spcPts val="600"/>
              </a:spcAft>
              <a:buFont typeface="Arial" panose="020B0604020202020204" pitchFamily="34" charset="0"/>
              <a:buChar char="•"/>
              <a:defRPr/>
            </a:pPr>
            <a:r>
              <a:rPr lang="en-US" sz="2400" dirty="0">
                <a:latin typeface="+mn-lt"/>
              </a:rPr>
              <a:t>Histology: </a:t>
            </a:r>
          </a:p>
          <a:p>
            <a:pPr lvl="1" indent="-228600" eaLnBrk="1" hangingPunct="1">
              <a:lnSpc>
                <a:spcPct val="90000"/>
              </a:lnSpc>
              <a:spcAft>
                <a:spcPts val="600"/>
              </a:spcAft>
              <a:buFont typeface="Arial" panose="020B0604020202020204" pitchFamily="34" charset="0"/>
              <a:buChar char="•"/>
              <a:defRPr/>
            </a:pPr>
            <a:r>
              <a:rPr lang="en-US" sz="2000" dirty="0">
                <a:latin typeface="+mn-lt"/>
              </a:rPr>
              <a:t>Cords and nests of pale-stained tumor cells     with abundant extracellular matrix separated by a network of fine capillary arcades</a:t>
            </a:r>
            <a:r>
              <a:rPr lang="en-US" sz="2400" dirty="0">
                <a:latin typeface="+mn-lt"/>
              </a:rPr>
              <a:t>. </a:t>
            </a:r>
          </a:p>
          <a:p>
            <a:pPr lvl="1" indent="-228600" eaLnBrk="1" hangingPunct="1">
              <a:lnSpc>
                <a:spcPct val="90000"/>
              </a:lnSpc>
              <a:spcAft>
                <a:spcPts val="600"/>
              </a:spcAft>
              <a:buFont typeface="Arial" panose="020B0604020202020204" pitchFamily="34" charset="0"/>
              <a:buChar char="•"/>
              <a:defRPr/>
            </a:pPr>
            <a:r>
              <a:rPr lang="en-US" sz="2000" dirty="0">
                <a:latin typeface="+mn-lt"/>
              </a:rPr>
              <a:t>Histologically often confused with Wilms and other pediatric renal tumors</a:t>
            </a:r>
          </a:p>
          <a:p>
            <a:pPr indent="-228600" eaLnBrk="1" hangingPunct="1">
              <a:lnSpc>
                <a:spcPct val="90000"/>
              </a:lnSpc>
              <a:spcAft>
                <a:spcPts val="600"/>
              </a:spcAft>
              <a:buFont typeface="Arial" panose="020B0604020202020204" pitchFamily="34" charset="0"/>
              <a:buChar char="•"/>
              <a:defRPr/>
            </a:pPr>
            <a:r>
              <a:rPr lang="en-US" sz="2400" dirty="0">
                <a:latin typeface="+mn-lt"/>
              </a:rPr>
              <a:t>Distinctive molecular findings</a:t>
            </a:r>
          </a:p>
          <a:p>
            <a:pPr lvl="1" indent="-228600" eaLnBrk="1" hangingPunct="1">
              <a:lnSpc>
                <a:spcPct val="90000"/>
              </a:lnSpc>
              <a:spcAft>
                <a:spcPts val="600"/>
              </a:spcAft>
              <a:buFont typeface="Arial" panose="020B0604020202020204" pitchFamily="34" charset="0"/>
              <a:buChar char="•"/>
              <a:defRPr/>
            </a:pPr>
            <a:r>
              <a:rPr lang="en-US" sz="2000" dirty="0">
                <a:latin typeface="+mn-lt"/>
              </a:rPr>
              <a:t>BCOR ITD’s in 80% of cases</a:t>
            </a:r>
          </a:p>
          <a:p>
            <a:pPr lvl="1" indent="-228600" eaLnBrk="1" hangingPunct="1">
              <a:lnSpc>
                <a:spcPct val="90000"/>
              </a:lnSpc>
              <a:spcAft>
                <a:spcPts val="600"/>
              </a:spcAft>
              <a:buFont typeface="Arial" panose="020B0604020202020204" pitchFamily="34" charset="0"/>
              <a:buChar char="•"/>
              <a:defRPr/>
            </a:pPr>
            <a:r>
              <a:rPr lang="en-US" sz="2000" dirty="0">
                <a:latin typeface="+mn-lt"/>
              </a:rPr>
              <a:t>YWHAE-NITM2 fusions in up to 10%</a:t>
            </a:r>
          </a:p>
        </p:txBody>
      </p:sp>
      <p:pic>
        <p:nvPicPr>
          <p:cNvPr id="2" name="Picture 6">
            <a:extLst>
              <a:ext uri="{FF2B5EF4-FFF2-40B4-BE49-F238E27FC236}">
                <a16:creationId xmlns:a16="http://schemas.microsoft.com/office/drawing/2014/main" id="{267933C2-FCFD-49E8-95A2-B1AD8DA8F029}"/>
              </a:ext>
            </a:extLst>
          </p:cNvPr>
          <p:cNvPicPr>
            <a:picLocks/>
          </p:cNvPicPr>
          <p:nvPr/>
        </p:nvPicPr>
        <p:blipFill rotWithShape="1">
          <a:blip r:embed="rId2">
            <a:extLst>
              <a:ext uri="{28A0092B-C50C-407E-A947-70E740481C1C}">
                <a14:useLocalDpi xmlns:a14="http://schemas.microsoft.com/office/drawing/2010/main" val="0"/>
              </a:ext>
            </a:extLst>
          </a:blip>
          <a:srcRect l="20037" r="19128" b="1"/>
          <a:stretch/>
        </p:blipFill>
        <p:spPr bwMode="auto">
          <a:xfrm>
            <a:off x="6096000" y="1588"/>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995536C2-663C-4BDA-A9E5-E7E707A3A29C}"/>
              </a:ext>
            </a:extLst>
          </p:cNvPr>
          <p:cNvPicPr>
            <a:picLocks noChangeAspect="1"/>
          </p:cNvPicPr>
          <p:nvPr/>
        </p:nvPicPr>
        <p:blipFill>
          <a:blip r:embed="rId3"/>
          <a:stretch>
            <a:fillRect/>
          </a:stretch>
        </p:blipFill>
        <p:spPr>
          <a:xfrm>
            <a:off x="4883564" y="5779970"/>
            <a:ext cx="403145" cy="580135"/>
          </a:xfrm>
          <a:prstGeom prst="rect">
            <a:avLst/>
          </a:prstGeom>
        </p:spPr>
      </p:pic>
    </p:spTree>
    <p:extLst>
      <p:ext uri="{BB962C8B-B14F-4D97-AF65-F5344CB8AC3E}">
        <p14:creationId xmlns:p14="http://schemas.microsoft.com/office/powerpoint/2010/main" val="951210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A156A716-7857-D34B-9CDB-2C2B37804448}" vid="{94BA6E4C-853C-4A43-B92C-A561C3530A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hildren's Oncology Group 2">
    <a:dk1>
      <a:srgbClr val="006579"/>
    </a:dk1>
    <a:lt1>
      <a:srgbClr val="D6D6D6"/>
    </a:lt1>
    <a:dk2>
      <a:srgbClr val="81CCDD"/>
    </a:dk2>
    <a:lt2>
      <a:srgbClr val="ECDE29"/>
    </a:lt2>
    <a:accent1>
      <a:srgbClr val="BDBDBD"/>
    </a:accent1>
    <a:accent2>
      <a:srgbClr val="73AD56"/>
    </a:accent2>
    <a:accent3>
      <a:srgbClr val="262626"/>
    </a:accent3>
    <a:accent4>
      <a:srgbClr val="006579"/>
    </a:accent4>
    <a:accent5>
      <a:srgbClr val="FFFFFF"/>
    </a:accent5>
    <a:accent6>
      <a:srgbClr val="000000"/>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hildren's Oncology Group 2">
    <a:dk1>
      <a:srgbClr val="006579"/>
    </a:dk1>
    <a:lt1>
      <a:srgbClr val="D6D6D6"/>
    </a:lt1>
    <a:dk2>
      <a:srgbClr val="81CCDD"/>
    </a:dk2>
    <a:lt2>
      <a:srgbClr val="ECDE29"/>
    </a:lt2>
    <a:accent1>
      <a:srgbClr val="BDBDBD"/>
    </a:accent1>
    <a:accent2>
      <a:srgbClr val="73AD56"/>
    </a:accent2>
    <a:accent3>
      <a:srgbClr val="262626"/>
    </a:accent3>
    <a:accent4>
      <a:srgbClr val="006579"/>
    </a:accent4>
    <a:accent5>
      <a:srgbClr val="FFFFFF"/>
    </a:accent5>
    <a:accent6>
      <a:srgbClr val="000000"/>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hildren's Oncology Group 2">
    <a:dk1>
      <a:srgbClr val="006579"/>
    </a:dk1>
    <a:lt1>
      <a:srgbClr val="D6D6D6"/>
    </a:lt1>
    <a:dk2>
      <a:srgbClr val="81CCDD"/>
    </a:dk2>
    <a:lt2>
      <a:srgbClr val="ECDE29"/>
    </a:lt2>
    <a:accent1>
      <a:srgbClr val="BDBDBD"/>
    </a:accent1>
    <a:accent2>
      <a:srgbClr val="73AD56"/>
    </a:accent2>
    <a:accent3>
      <a:srgbClr val="262626"/>
    </a:accent3>
    <a:accent4>
      <a:srgbClr val="006579"/>
    </a:accent4>
    <a:accent5>
      <a:srgbClr val="FFFFFF"/>
    </a:accent5>
    <a:accent6>
      <a:srgbClr val="000000"/>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hildren's Oncology Group 2">
    <a:dk1>
      <a:srgbClr val="006579"/>
    </a:dk1>
    <a:lt1>
      <a:srgbClr val="D6D6D6"/>
    </a:lt1>
    <a:dk2>
      <a:srgbClr val="81CCDD"/>
    </a:dk2>
    <a:lt2>
      <a:srgbClr val="ECDE29"/>
    </a:lt2>
    <a:accent1>
      <a:srgbClr val="BDBDBD"/>
    </a:accent1>
    <a:accent2>
      <a:srgbClr val="73AD56"/>
    </a:accent2>
    <a:accent3>
      <a:srgbClr val="262626"/>
    </a:accent3>
    <a:accent4>
      <a:srgbClr val="006579"/>
    </a:accent4>
    <a:accent5>
      <a:srgbClr val="FFFFFF"/>
    </a:accent5>
    <a:accent6>
      <a:srgbClr val="000000"/>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hildren's Oncology Group 2">
    <a:dk1>
      <a:srgbClr val="006579"/>
    </a:dk1>
    <a:lt1>
      <a:srgbClr val="D6D6D6"/>
    </a:lt1>
    <a:dk2>
      <a:srgbClr val="81CCDD"/>
    </a:dk2>
    <a:lt2>
      <a:srgbClr val="ECDE29"/>
    </a:lt2>
    <a:accent1>
      <a:srgbClr val="BDBDBD"/>
    </a:accent1>
    <a:accent2>
      <a:srgbClr val="73AD56"/>
    </a:accent2>
    <a:accent3>
      <a:srgbClr val="262626"/>
    </a:accent3>
    <a:accent4>
      <a:srgbClr val="006579"/>
    </a:accent4>
    <a:accent5>
      <a:srgbClr val="FFFFFF"/>
    </a:accent5>
    <a:accent6>
      <a:srgbClr val="000000"/>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e0533bb-bfdf-45c4-9e5c-1558b0841ffd">
      <UserInfo>
        <DisplayName>ACL_ASPHO-F</DisplayName>
        <AccountId>2384</AccountId>
        <AccountType/>
      </UserInfo>
      <UserInfo>
        <DisplayName>Ryan Wilkinson</DisplayName>
        <AccountId>2390</AccountId>
        <AccountType/>
      </UserInfo>
      <UserInfo>
        <DisplayName>System Account</DisplayName>
        <AccountId>1073741823</AccountId>
        <AccountType/>
      </UserInfo>
      <UserInfo>
        <DisplayName>AMC_Helpdesk_Admins</DisplayName>
        <AccountId>13</AccountId>
        <AccountType/>
      </UserInfo>
    </SharedWithUsers>
    <TaxCatchAll xmlns="5e0533bb-bfdf-45c4-9e5c-1558b0841ffd" xsi:nil="true"/>
    <lcf76f155ced4ddcb4097134ff3c332f xmlns="9c46be9e-554d-43f0-bc75-21fbb32bf30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9A214DB234C54691908C6F3DF6D4DB" ma:contentTypeVersion="16" ma:contentTypeDescription="Create a new document." ma:contentTypeScope="" ma:versionID="50ed737f5f2bd7ceaa98a187e0ccaa75">
  <xsd:schema xmlns:xsd="http://www.w3.org/2001/XMLSchema" xmlns:xs="http://www.w3.org/2001/XMLSchema" xmlns:p="http://schemas.microsoft.com/office/2006/metadata/properties" xmlns:ns2="5e0533bb-bfdf-45c4-9e5c-1558b0841ffd" xmlns:ns3="9c46be9e-554d-43f0-bc75-21fbb32bf30c" targetNamespace="http://schemas.microsoft.com/office/2006/metadata/properties" ma:root="true" ma:fieldsID="23697daaef9795037ab5ec31f3c509ee" ns2:_="" ns3:_="">
    <xsd:import namespace="5e0533bb-bfdf-45c4-9e5c-1558b0841ffd"/>
    <xsd:import namespace="9c46be9e-554d-43f0-bc75-21fbb32bf30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0533bb-bfdf-45c4-9e5c-1558b0841ff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2caf26-25ad-42a2-bb61-6898ce245ac9}" ma:internalName="TaxCatchAll" ma:showField="CatchAllData" ma:web="5e0533bb-bfdf-45c4-9e5c-1558b0841f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46be9e-554d-43f0-bc75-21fbb32bf30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e17280-6357-4f01-98d8-aff652f5469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0768A7-3251-45F1-9652-F6F13442B367}">
  <ds:schemaRefs>
    <ds:schemaRef ds:uri="http://schemas.microsoft.com/sharepoint/v3/contenttype/forms"/>
  </ds:schemaRefs>
</ds:datastoreItem>
</file>

<file path=customXml/itemProps2.xml><?xml version="1.0" encoding="utf-8"?>
<ds:datastoreItem xmlns:ds="http://schemas.openxmlformats.org/officeDocument/2006/customXml" ds:itemID="{A126DBE5-DA96-4E1E-A535-44613546E11C}">
  <ds:schemaRefs>
    <ds:schemaRef ds:uri="http://schemas.microsoft.com/office/2006/metadata/properties"/>
    <ds:schemaRef ds:uri="http://schemas.openxmlformats.org/package/2006/metadata/core-properties"/>
    <ds:schemaRef ds:uri="http://purl.org/dc/terms/"/>
    <ds:schemaRef ds:uri="http://schemas.microsoft.com/office/infopath/2007/PartnerControls"/>
    <ds:schemaRef ds:uri="http://purl.org/dc/dcmitype/"/>
    <ds:schemaRef ds:uri="http://schemas.microsoft.com/office/2006/documentManagement/types"/>
    <ds:schemaRef ds:uri="http://purl.org/dc/elements/1.1/"/>
    <ds:schemaRef ds:uri="8137cdbf-a7fb-42b1-8580-a051bf23762b"/>
    <ds:schemaRef ds:uri="ac69aa8d-d37c-4c22-a35d-bd170b15ce12"/>
    <ds:schemaRef ds:uri="http://www.w3.org/XML/1998/namespace"/>
  </ds:schemaRefs>
</ds:datastoreItem>
</file>

<file path=customXml/itemProps3.xml><?xml version="1.0" encoding="utf-8"?>
<ds:datastoreItem xmlns:ds="http://schemas.openxmlformats.org/officeDocument/2006/customXml" ds:itemID="{1C0644ED-D6F1-44C7-9F1E-292CF27333F4}"/>
</file>

<file path=docProps/app.xml><?xml version="1.0" encoding="utf-8"?>
<Properties xmlns="http://schemas.openxmlformats.org/officeDocument/2006/extended-properties" xmlns:vt="http://schemas.openxmlformats.org/officeDocument/2006/docPropsVTypes">
  <TotalTime>101</TotalTime>
  <Words>7302</Words>
  <Application>Microsoft Office PowerPoint</Application>
  <PresentationFormat>Widescreen</PresentationFormat>
  <Paragraphs>1159</Paragraphs>
  <Slides>118</Slides>
  <Notes>35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4</vt:i4>
      </vt:variant>
      <vt:variant>
        <vt:lpstr>Slide Titles</vt:lpstr>
      </vt:variant>
      <vt:variant>
        <vt:i4>118</vt:i4>
      </vt:variant>
    </vt:vector>
  </HeadingPairs>
  <TitlesOfParts>
    <vt:vector size="130" baseType="lpstr">
      <vt:lpstr>Arial</vt:lpstr>
      <vt:lpstr>Book Antiqua</vt:lpstr>
      <vt:lpstr>Calibri</vt:lpstr>
      <vt:lpstr>Calibri Light</vt:lpstr>
      <vt:lpstr>Corbel</vt:lpstr>
      <vt:lpstr>Times New Roman</vt:lpstr>
      <vt:lpstr>Wingdings</vt:lpstr>
      <vt:lpstr>Office Theme</vt:lpstr>
      <vt:lpstr>Worksheet</vt:lpstr>
      <vt:lpstr>Document</vt:lpstr>
      <vt:lpstr>Microsoft Excel 97-2003 Worksheet</vt:lpstr>
      <vt:lpstr>Bitmap Image</vt:lpstr>
      <vt:lpstr>Wilms’ Tumor and Other Renal Tumors</vt:lpstr>
      <vt:lpstr>This talk will follow the topical structure suggested by the ABP:</vt:lpstr>
      <vt:lpstr>Overview</vt:lpstr>
      <vt:lpstr>PowerPoint Presentation</vt:lpstr>
      <vt:lpstr>PowerPoint Presentation</vt:lpstr>
      <vt:lpstr>Wilms Tumor</vt:lpstr>
      <vt:lpstr>Tumorogenesis and Organogenesis </vt:lpstr>
      <vt:lpstr>Nephrogenic Rests</vt:lpstr>
      <vt:lpstr>Nephrogenic Rests</vt:lpstr>
      <vt:lpstr>Nephroblastomatosis</vt:lpstr>
      <vt:lpstr>PowerPoint Presentation</vt:lpstr>
      <vt:lpstr>Wilms Tumor Genetics</vt:lpstr>
      <vt:lpstr>Wilms Tumor Genetics</vt:lpstr>
      <vt:lpstr> Wilms Tumor Genetics </vt:lpstr>
      <vt:lpstr> Wilms Tumor Genetics </vt:lpstr>
      <vt:lpstr> Wilms Tumor Genetics </vt:lpstr>
      <vt:lpstr>PowerPoint Presentation</vt:lpstr>
      <vt:lpstr>Genetic syndromes associated with Wilms Tumor</vt:lpstr>
      <vt:lpstr>PowerPoint Presentation</vt:lpstr>
      <vt:lpstr>PowerPoint Presentation</vt:lpstr>
      <vt:lpstr>PowerPoint Presentation</vt:lpstr>
      <vt:lpstr>PowerPoint Presentation</vt:lpstr>
      <vt:lpstr>PowerPoint Presentation</vt:lpstr>
      <vt:lpstr>Wilms Tumor</vt:lpstr>
      <vt:lpstr>Epidemiology: Wilms Tumor</vt:lpstr>
      <vt:lpstr>Epidemiology: Wilms Tumor</vt:lpstr>
      <vt:lpstr>Risk Assessment – Risk Stratification Factors</vt:lpstr>
      <vt:lpstr>PowerPoint Presentation</vt:lpstr>
      <vt:lpstr>Wilms Tumor Histologic Appearance    </vt:lpstr>
      <vt:lpstr> </vt:lpstr>
      <vt:lpstr>Nephrogenic rests  versus Wilms tumor</vt:lpstr>
      <vt:lpstr>Anaplasia</vt:lpstr>
      <vt:lpstr>SIOP Post Chemotherapy  Histologic Risk Classification</vt:lpstr>
      <vt:lpstr>PowerPoint Presentation</vt:lpstr>
      <vt:lpstr>PowerPoint Presentation</vt:lpstr>
      <vt:lpstr>PowerPoint Presentation</vt:lpstr>
      <vt:lpstr>PowerPoint Presentation</vt:lpstr>
      <vt:lpstr>PowerPoint Presentation</vt:lpstr>
      <vt:lpstr>SIOP Staging: Post-chemotherapy</vt:lpstr>
      <vt:lpstr>Favorable Histology Wilms Tumor (FHWT)</vt:lpstr>
      <vt:lpstr>Wilms Tumor</vt:lpstr>
      <vt:lpstr>Clinical presentation of renal tumors </vt:lpstr>
      <vt:lpstr>Diagnosis</vt:lpstr>
      <vt:lpstr>PowerPoint Presentation</vt:lpstr>
      <vt:lpstr>PowerPoint Presentation</vt:lpstr>
      <vt:lpstr>Wilms Tumor</vt:lpstr>
      <vt:lpstr>Survival Rates for Wilms Tumor</vt:lpstr>
      <vt:lpstr>Treatment of Stage I – IV Favorable Histology WT</vt:lpstr>
      <vt:lpstr>Treatment of Stage I – IV Favorable Histology WT</vt:lpstr>
      <vt:lpstr>Standards of Care –Therapy Very Low Risk FHWT</vt:lpstr>
      <vt:lpstr>PowerPoint Presentation</vt:lpstr>
      <vt:lpstr>Very Low Risk  - Outcomes</vt:lpstr>
      <vt:lpstr>Very Low Risk  - Outcomes and Standard of Care</vt:lpstr>
      <vt:lpstr>PowerPoint Presentation</vt:lpstr>
      <vt:lpstr>Standards of Care –Therapy Low Risk FHWT</vt:lpstr>
      <vt:lpstr>PowerPoint Presentation</vt:lpstr>
      <vt:lpstr>Standards of Care –  Stage III FHWT</vt:lpstr>
      <vt:lpstr>Factors associated with relapse on AREN0532 </vt:lpstr>
      <vt:lpstr>Factors associated with relapse on AREN0532</vt:lpstr>
      <vt:lpstr>Stage III WT FH - Future Directions</vt:lpstr>
      <vt:lpstr>PowerPoint Presentation</vt:lpstr>
      <vt:lpstr>Stage IV Favorable Histology Wilms Tumor*</vt:lpstr>
      <vt:lpstr>Late Effects of therapy for NWTS patients</vt:lpstr>
      <vt:lpstr>COG AREN0533 Approach to Patients with  FHWT and Lung Nodules</vt:lpstr>
      <vt:lpstr>PowerPoint Presentation</vt:lpstr>
      <vt:lpstr>Conclusions</vt:lpstr>
      <vt:lpstr>PowerPoint Presentation</vt:lpstr>
      <vt:lpstr>AREN0533 Approach to Patients with FHWT and Lung Nodules</vt:lpstr>
      <vt:lpstr>PowerPoint Presentation</vt:lpstr>
      <vt:lpstr>PowerPoint Presentation</vt:lpstr>
      <vt:lpstr>Summary of RCR patients</vt:lpstr>
      <vt:lpstr>Impact of 1q Gain for RCR patients</vt:lpstr>
      <vt:lpstr>Impact of 1q Gain for RCR and SIR  patients</vt:lpstr>
      <vt:lpstr>PowerPoint Presentation</vt:lpstr>
      <vt:lpstr>Treatment of Stage IV Favorable Histology Wilms tumor with Extrapulmonary Metastasis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Anaplastic Wilms Tumor</vt:lpstr>
      <vt:lpstr>Anaplastic Wilms Tumor</vt:lpstr>
      <vt:lpstr>Anaplastic Wilms Tumor (AWT)</vt:lpstr>
      <vt:lpstr>Diffuse Anaplastic WT</vt:lpstr>
      <vt:lpstr>PowerPoint Presentation</vt:lpstr>
      <vt:lpstr>Renal Cell Carcinoma</vt:lpstr>
      <vt:lpstr>Renal Cell Carcinoma (RCC)  - Overview</vt:lpstr>
      <vt:lpstr>Renal Cell Carcinoma (RCC)  - Overview</vt:lpstr>
      <vt:lpstr>Renal Cell Carcinoma (RCC)*</vt:lpstr>
      <vt:lpstr>Prevalence by Histology  Age &gt; 10 years</vt:lpstr>
      <vt:lpstr>Renal Cell Carcinoma Predisposition Syndromes</vt:lpstr>
      <vt:lpstr>Renal Cell Carcinoma Predisposition Syndromes</vt:lpstr>
      <vt:lpstr>Renal Medullary Carcinoma (RMC)</vt:lpstr>
      <vt:lpstr>Translocation associated RCC  (tRCC)</vt:lpstr>
      <vt:lpstr>Translocation associated RCC  (tRCC)</vt:lpstr>
      <vt:lpstr>Clear Cell Sarcoma of the Kidney</vt:lpstr>
      <vt:lpstr>PowerPoint Presentation</vt:lpstr>
      <vt:lpstr>Clear Cell Sarcoma of the Kidney (CCSK)</vt:lpstr>
      <vt:lpstr>Clear Cell Sarcoma of the Kidney</vt:lpstr>
      <vt:lpstr>Malignant Rhabdoid Tumor of the Kidney</vt:lpstr>
      <vt:lpstr>Malignant Rhabdoid Tumor</vt:lpstr>
      <vt:lpstr>Malignant Rhaboid Tumor (MRT)</vt:lpstr>
      <vt:lpstr>Malignant Rhabdoid Tumor</vt:lpstr>
      <vt:lpstr>PowerPoint Presentation</vt:lpstr>
      <vt:lpstr>Congenital Mesoblastic Nephroma</vt:lpstr>
      <vt:lpstr>Congenital Mesoblastic Nephroma</vt:lpstr>
      <vt:lpstr>PowerPoint Presentation</vt:lpstr>
      <vt:lpstr>Prevalence by Histology in First year of life</vt:lpstr>
      <vt:lpstr>Congenital Mesoblastic Nephroma</vt:lpstr>
      <vt:lpstr>PowerPoint Presentation</vt:lpstr>
      <vt:lpstr>Cystic Nephroma</vt:lpstr>
      <vt:lpstr>PowerPoint Presentation</vt:lpstr>
      <vt:lpstr>Cystic Nephroma (CN)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Renal Tumors</dc:title>
  <dc:creator>Mullen, Elizabeth A.,M.D.</dc:creator>
  <cp:lastModifiedBy>Jerrod Liveoak</cp:lastModifiedBy>
  <cp:revision>10</cp:revision>
  <cp:lastPrinted>2020-12-16T04:56:26Z</cp:lastPrinted>
  <dcterms:created xsi:type="dcterms:W3CDTF">2020-12-14T18:03:17Z</dcterms:created>
  <dcterms:modified xsi:type="dcterms:W3CDTF">2020-12-16T04:57:53Z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0x010100579A214DB234C54691908C6F3DF6D4DB</vt:lpwstr>
  </property>
</Properties>
</file>