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67" r:id="rId4"/>
    <p:sldId id="323" r:id="rId5"/>
    <p:sldId id="268" r:id="rId6"/>
    <p:sldId id="269" r:id="rId7"/>
    <p:sldId id="270" r:id="rId8"/>
    <p:sldId id="275" r:id="rId9"/>
    <p:sldId id="276" r:id="rId10"/>
    <p:sldId id="401" r:id="rId11"/>
    <p:sldId id="279" r:id="rId12"/>
    <p:sldId id="324" r:id="rId13"/>
    <p:sldId id="406" r:id="rId14"/>
    <p:sldId id="282" r:id="rId15"/>
    <p:sldId id="285" r:id="rId16"/>
    <p:sldId id="283" r:id="rId17"/>
    <p:sldId id="278" r:id="rId18"/>
    <p:sldId id="286" r:id="rId19"/>
    <p:sldId id="284" r:id="rId20"/>
    <p:sldId id="287" r:id="rId21"/>
    <p:sldId id="289" r:id="rId22"/>
    <p:sldId id="290" r:id="rId23"/>
    <p:sldId id="387" r:id="rId24"/>
    <p:sldId id="326" r:id="rId25"/>
    <p:sldId id="325" r:id="rId26"/>
    <p:sldId id="332" r:id="rId27"/>
    <p:sldId id="331" r:id="rId28"/>
    <p:sldId id="327" r:id="rId29"/>
    <p:sldId id="328" r:id="rId30"/>
    <p:sldId id="330" r:id="rId31"/>
    <p:sldId id="329" r:id="rId32"/>
    <p:sldId id="335" r:id="rId33"/>
    <p:sldId id="388" r:id="rId34"/>
    <p:sldId id="389" r:id="rId35"/>
    <p:sldId id="376" r:id="rId36"/>
    <p:sldId id="336" r:id="rId37"/>
    <p:sldId id="337" r:id="rId38"/>
    <p:sldId id="383" r:id="rId39"/>
    <p:sldId id="338" r:id="rId40"/>
    <p:sldId id="398" r:id="rId41"/>
    <p:sldId id="399" r:id="rId42"/>
    <p:sldId id="392" r:id="rId43"/>
    <p:sldId id="391" r:id="rId44"/>
    <p:sldId id="397" r:id="rId45"/>
    <p:sldId id="393" r:id="rId46"/>
    <p:sldId id="394" r:id="rId47"/>
    <p:sldId id="400" r:id="rId48"/>
    <p:sldId id="384" r:id="rId49"/>
    <p:sldId id="372" r:id="rId50"/>
    <p:sldId id="374" r:id="rId51"/>
    <p:sldId id="375" r:id="rId52"/>
    <p:sldId id="382" r:id="rId53"/>
    <p:sldId id="302" r:id="rId54"/>
    <p:sldId id="303" r:id="rId55"/>
    <p:sldId id="380" r:id="rId56"/>
    <p:sldId id="381" r:id="rId57"/>
    <p:sldId id="320" r:id="rId58"/>
    <p:sldId id="371" r:id="rId59"/>
    <p:sldId id="272" r:id="rId60"/>
    <p:sldId id="273" r:id="rId61"/>
    <p:sldId id="292" r:id="rId62"/>
    <p:sldId id="355" r:id="rId63"/>
    <p:sldId id="385" r:id="rId64"/>
    <p:sldId id="304" r:id="rId65"/>
    <p:sldId id="370" r:id="rId66"/>
    <p:sldId id="407" r:id="rId67"/>
    <p:sldId id="294" r:id="rId68"/>
    <p:sldId id="339" r:id="rId69"/>
    <p:sldId id="295" r:id="rId70"/>
    <p:sldId id="296" r:id="rId71"/>
    <p:sldId id="297" r:id="rId72"/>
    <p:sldId id="298" r:id="rId73"/>
    <p:sldId id="299" r:id="rId74"/>
    <p:sldId id="386" r:id="rId75"/>
    <p:sldId id="402" r:id="rId76"/>
    <p:sldId id="301" r:id="rId77"/>
    <p:sldId id="321" r:id="rId78"/>
    <p:sldId id="322" r:id="rId79"/>
    <p:sldId id="405" r:id="rId80"/>
    <p:sldId id="404" r:id="rId81"/>
    <p:sldId id="408" r:id="rId8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2"/>
    <p:restoredTop sz="89777" autoAdjust="0"/>
  </p:normalViewPr>
  <p:slideViewPr>
    <p:cSldViewPr snapToGrid="0" snapToObjects="1">
      <p:cViewPr varScale="1">
        <p:scale>
          <a:sx n="99" d="100"/>
          <a:sy n="99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openxmlformats.org/officeDocument/2006/relationships/customXml" Target="../customXml/item2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3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4CE1-E746-CD4C-A4CE-5F164BBC10BE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9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6B3C-DD9A-5F47-92DC-8D0C23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22369-DD4F-A64F-8FBE-460AAB12AF27}" type="datetimeFigureOut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C88-5FC5-3C45-B4A6-CD23B401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170D4-10D2-FC49-8933-460869B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15B82-B716-3E4F-A62D-764CBC6164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B4BA-77F7-854C-9381-CCB6772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251E4-A4F5-8049-9403-568B14079F31}" type="datetimeFigureOut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DA10-CF2C-E94E-B88E-E5C766C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88-E26B-2746-81F1-E61FAFAA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FD50D-FD06-CC41-9B36-AE578ECBC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EF48-5595-41D0-A389-D405A005A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5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3B04-3909-9F45-BCD9-03CE9A6E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E9921-C18A-604F-9069-8A997880C8BA}" type="datetimeFigureOut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B96B-090F-4348-BB84-288C0C15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4324-0123-B845-8B65-CB856CF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D5A93-B5B0-5D49-BF64-FE44E597D0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legalcod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legalcodehttps:/creativecommons.org/licenses/by-sa/3.0/legalcod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11775" y="1122363"/>
            <a:ext cx="6564313" cy="2387600"/>
          </a:xfrm>
        </p:spPr>
        <p:txBody>
          <a:bodyPr/>
          <a:lstStyle/>
          <a:p>
            <a:r>
              <a:rPr lang="en-US" dirty="0"/>
              <a:t>Transfusion Medicine</a:t>
            </a:r>
            <a:endParaRPr lang="en-US" altLang="en-US" dirty="0"/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11775" y="3602038"/>
            <a:ext cx="6564313" cy="1655762"/>
          </a:xfrm>
        </p:spPr>
        <p:txBody>
          <a:bodyPr/>
          <a:lstStyle/>
          <a:p>
            <a:r>
              <a:rPr lang="en-US" dirty="0"/>
              <a:t>Rachel S. Bercovitz, MD MS</a:t>
            </a:r>
          </a:p>
          <a:p>
            <a:r>
              <a:rPr lang="en-US" sz="2000" dirty="0"/>
              <a:t>Associate Professor of Pediatrics, Northwestern University Feinberg School of Medicine</a:t>
            </a:r>
          </a:p>
          <a:p>
            <a:r>
              <a:rPr lang="en-US" sz="2000" dirty="0"/>
              <a:t>Medical Director, Hemophilia Treatment Center at Ann &amp; Robert H. Lurie Children’s Hospital of Chicago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15" y="1428737"/>
            <a:ext cx="3867954" cy="487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Blood Cell Storage Solutions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54" y="2041759"/>
            <a:ext cx="6386246" cy="304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7E986E-E262-418D-B261-BDB2D4E7C388}"/>
              </a:ext>
            </a:extLst>
          </p:cNvPr>
          <p:cNvSpPr/>
          <p:nvPr/>
        </p:nvSpPr>
        <p:spPr>
          <a:xfrm>
            <a:off x="2130861" y="6338986"/>
            <a:ext cx="3158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Image courtesy of Rowena </a:t>
            </a:r>
            <a:r>
              <a:rPr lang="en-US" sz="1400" dirty="0" err="1">
                <a:solidFill>
                  <a:srgbClr val="000000"/>
                </a:solidFill>
              </a:rPr>
              <a:t>Punzalan</a:t>
            </a:r>
            <a:r>
              <a:rPr lang="en-US" sz="1400" dirty="0">
                <a:solidFill>
                  <a:srgbClr val="000000"/>
                </a:solidFill>
              </a:rPr>
              <a:t>, MD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994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DC1E-B912-420C-9CD0-5E409A01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Processing &amp; Storage: Clinical Pearls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88180-F64B-4610-9120-1A00AC2EF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RBCs are stored in the refrigerator</a:t>
            </a:r>
          </a:p>
          <a:p>
            <a:pPr lvl="1"/>
            <a:r>
              <a:rPr lang="en-US" i="1" dirty="0"/>
              <a:t>Yersinia enterocolitica</a:t>
            </a:r>
            <a:r>
              <a:rPr lang="en-US" dirty="0"/>
              <a:t>, </a:t>
            </a:r>
            <a:r>
              <a:rPr lang="en-US" i="1" dirty="0"/>
              <a:t>Listeria monocytogenes</a:t>
            </a:r>
            <a:r>
              <a:rPr lang="en-US" dirty="0"/>
              <a:t>, </a:t>
            </a:r>
            <a:r>
              <a:rPr lang="en-US" i="1" dirty="0"/>
              <a:t>Serratia liquefaciens</a:t>
            </a:r>
            <a:r>
              <a:rPr lang="en-US" dirty="0"/>
              <a:t>, and CoNS are all bacteria that can thrive in 1-6°C</a:t>
            </a:r>
          </a:p>
          <a:p>
            <a:pPr lvl="1"/>
            <a:r>
              <a:rPr lang="en-US" dirty="0"/>
              <a:t>Patients with cold agglutinin disease should be given RBCs through a warmer to prevent further hemolysis</a:t>
            </a:r>
          </a:p>
          <a:p>
            <a:r>
              <a:rPr lang="en-US" dirty="0"/>
              <a:t>Platelets are stored at room temperature for 5 days</a:t>
            </a:r>
          </a:p>
          <a:p>
            <a:pPr lvl="1"/>
            <a:r>
              <a:rPr lang="en-US" dirty="0"/>
              <a:t>Platelets have highest incident of bacterial contamination (1 in 1000-2000 units are contaminated). About 10% of these units cause infection.</a:t>
            </a:r>
          </a:p>
          <a:p>
            <a:pPr lvl="1"/>
            <a:r>
              <a:rPr lang="en-US" dirty="0"/>
              <a:t>Gram positive bacteria cause ~70% of infections, but gram negative bacteria cause ~80% of deaths</a:t>
            </a:r>
          </a:p>
          <a:p>
            <a:pPr lvl="1"/>
            <a:r>
              <a:rPr lang="en-US" dirty="0"/>
              <a:t>Platelets can be most difficult blood component to stock during disasters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732F1-2CA4-46AF-80DA-CDBB9B02D770}"/>
              </a:ext>
            </a:extLst>
          </p:cNvPr>
          <p:cNvSpPr txBox="1"/>
          <p:nvPr/>
        </p:nvSpPr>
        <p:spPr>
          <a:xfrm>
            <a:off x="1769091" y="6270563"/>
            <a:ext cx="577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Becher ME, Hay SN. 2005. Clin Microbiol Rev. 18(1):195-204</a:t>
            </a:r>
          </a:p>
        </p:txBody>
      </p:sp>
    </p:spTree>
    <p:extLst>
      <p:ext uri="{BB962C8B-B14F-4D97-AF65-F5344CB8AC3E}">
        <p14:creationId xmlns:p14="http://schemas.microsoft.com/office/powerpoint/2010/main" val="23829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8EF4-503A-474D-9B40-B6E836BB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&amp; Crossmatch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52DA9-6379-43AE-AFC7-D6413DDE5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do with blood components</a:t>
            </a:r>
          </a:p>
        </p:txBody>
      </p:sp>
    </p:spTree>
    <p:extLst>
      <p:ext uri="{BB962C8B-B14F-4D97-AF65-F5344CB8AC3E}">
        <p14:creationId xmlns:p14="http://schemas.microsoft.com/office/powerpoint/2010/main" val="254727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06F41A-F46D-554A-96D3-9ECB7A9F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A50CC5-85AC-AD40-8348-0915F089A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Type: Determine ABO and Rh (D) type of blood recipient</a:t>
            </a:r>
          </a:p>
          <a:p>
            <a:r>
              <a:rPr lang="en-US" dirty="0"/>
              <a:t>Screen: Evaluate for alloantibodies against common and clinically significant RBC antigens</a:t>
            </a:r>
          </a:p>
          <a:p>
            <a:r>
              <a:rPr lang="en-US" dirty="0"/>
              <a:t>Crossmatch (cross, Xmatch): Electronically or manually confirm compatibility between donor and recipient</a:t>
            </a:r>
          </a:p>
        </p:txBody>
      </p:sp>
    </p:spTree>
    <p:extLst>
      <p:ext uri="{BB962C8B-B14F-4D97-AF65-F5344CB8AC3E}">
        <p14:creationId xmlns:p14="http://schemas.microsoft.com/office/powerpoint/2010/main" val="123725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E990993-34F0-4DB5-BFC1-88DDE7A4E3A8}"/>
              </a:ext>
            </a:extLst>
          </p:cNvPr>
          <p:cNvGrpSpPr/>
          <p:nvPr/>
        </p:nvGrpSpPr>
        <p:grpSpPr>
          <a:xfrm>
            <a:off x="3782492" y="595033"/>
            <a:ext cx="7773307" cy="5969900"/>
            <a:chOff x="4418693" y="595033"/>
            <a:chExt cx="7773307" cy="596990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6F226BB7-D926-4F74-ADA0-A4C1FF0AC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8693" y="595033"/>
              <a:ext cx="7773307" cy="596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7A6501-8E02-48D7-89BF-C7AD0FFE27E3}"/>
                </a:ext>
              </a:extLst>
            </p:cNvPr>
            <p:cNvSpPr txBox="1"/>
            <p:nvPr/>
          </p:nvSpPr>
          <p:spPr>
            <a:xfrm>
              <a:off x="5905500" y="5622471"/>
              <a:ext cx="125597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A, 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0792C0-1B22-44F1-B29D-0F8EB3A4F330}"/>
                </a:ext>
              </a:extLst>
            </p:cNvPr>
            <p:cNvSpPr txBox="1"/>
            <p:nvPr/>
          </p:nvSpPr>
          <p:spPr>
            <a:xfrm>
              <a:off x="7587343" y="5622471"/>
              <a:ext cx="106094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B, 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B6411D-6DB5-44CE-8352-37BCF3E114E7}"/>
                </a:ext>
              </a:extLst>
            </p:cNvPr>
            <p:cNvSpPr txBox="1"/>
            <p:nvPr/>
          </p:nvSpPr>
          <p:spPr>
            <a:xfrm>
              <a:off x="9034252" y="5458363"/>
              <a:ext cx="1420586" cy="9848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 dirty="0"/>
                <a:t>A, B, AB, 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2BBB95-7950-447D-B1A9-B73A1F563CE9}"/>
                </a:ext>
              </a:extLst>
            </p:cNvPr>
            <p:cNvSpPr txBox="1"/>
            <p:nvPr/>
          </p:nvSpPr>
          <p:spPr>
            <a:xfrm>
              <a:off x="10710547" y="5708969"/>
              <a:ext cx="1420586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 dirty="0"/>
                <a:t>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E9509C-6016-4D00-9246-67C0F0314167}"/>
                </a:ext>
              </a:extLst>
            </p:cNvPr>
            <p:cNvSpPr txBox="1"/>
            <p:nvPr/>
          </p:nvSpPr>
          <p:spPr>
            <a:xfrm>
              <a:off x="5905499" y="968880"/>
              <a:ext cx="125597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/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33D0CE-3BD0-4D4D-AFD5-9E4D83957A7B}"/>
                </a:ext>
              </a:extLst>
            </p:cNvPr>
            <p:cNvSpPr txBox="1"/>
            <p:nvPr/>
          </p:nvSpPr>
          <p:spPr>
            <a:xfrm>
              <a:off x="7511028" y="968880"/>
              <a:ext cx="125597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5BC096-158C-462E-8904-053855AF6C5E}"/>
                </a:ext>
              </a:extLst>
            </p:cNvPr>
            <p:cNvSpPr txBox="1"/>
            <p:nvPr/>
          </p:nvSpPr>
          <p:spPr>
            <a:xfrm>
              <a:off x="9116557" y="968879"/>
              <a:ext cx="125597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/>
                <a:t>AB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1DDCB1-6016-46CB-BC62-C27619872489}"/>
                </a:ext>
              </a:extLst>
            </p:cNvPr>
            <p:cNvSpPr txBox="1"/>
            <p:nvPr/>
          </p:nvSpPr>
          <p:spPr>
            <a:xfrm>
              <a:off x="10792851" y="968878"/>
              <a:ext cx="125597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 dirty="0"/>
                <a:t>O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6ED3B0-F700-9241-A18E-BAB601BC1B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1609388" cy="1325563"/>
          </a:xfrm>
        </p:spPr>
        <p:txBody>
          <a:bodyPr/>
          <a:lstStyle/>
          <a:p>
            <a:r>
              <a:rPr lang="en-US" dirty="0"/>
              <a:t>Type &amp; Crossmatch –</a:t>
            </a:r>
            <a:br>
              <a:rPr lang="en-US" dirty="0"/>
            </a:br>
            <a:r>
              <a:rPr lang="en-US" dirty="0"/>
              <a:t>ABO 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DEA26-1C30-4A61-AFBF-ABBB41025557}"/>
              </a:ext>
            </a:extLst>
          </p:cNvPr>
          <p:cNvSpPr txBox="1"/>
          <p:nvPr/>
        </p:nvSpPr>
        <p:spPr>
          <a:xfrm>
            <a:off x="2100105" y="2160396"/>
            <a:ext cx="1771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Front Type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D80DDB-75B0-4948-8537-B794067A71EF}"/>
              </a:ext>
            </a:extLst>
          </p:cNvPr>
          <p:cNvSpPr txBox="1"/>
          <p:nvPr/>
        </p:nvSpPr>
        <p:spPr>
          <a:xfrm>
            <a:off x="2100104" y="3515162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Back Type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1CBD8-4A3F-4950-8ADF-C71022F06E5D}"/>
              </a:ext>
            </a:extLst>
          </p:cNvPr>
          <p:cNvSpPr txBox="1"/>
          <p:nvPr/>
        </p:nvSpPr>
        <p:spPr>
          <a:xfrm>
            <a:off x="59472" y="5622471"/>
            <a:ext cx="3530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© 1999-2020, OpenStax, Rice University. Except where otherwise noted, content created on this site is licensed under a </a:t>
            </a:r>
            <a:r>
              <a:rPr lang="en-US" sz="1050" dirty="0">
                <a:hlinkClick r:id="rId3"/>
              </a:rPr>
              <a:t>Creative Commons Attribution 4.0 International Public License</a:t>
            </a:r>
            <a:r>
              <a:rPr lang="en-US" sz="1050" dirty="0"/>
              <a:t>; partners@openstaxcollege.org.</a:t>
            </a:r>
          </a:p>
        </p:txBody>
      </p:sp>
    </p:spTree>
    <p:extLst>
      <p:ext uri="{BB962C8B-B14F-4D97-AF65-F5344CB8AC3E}">
        <p14:creationId xmlns:p14="http://schemas.microsoft.com/office/powerpoint/2010/main" val="329091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30F1-5C12-47A8-8E94-43CB720A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&amp; Crossmatch – ABO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291B7-1323-40F1-9689-BA55BA5F8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Isohemagglutinins (anti-A and anti-B) are IgM antibodies formed by non-A and non-B individuals, respectively, due to environmental exposures</a:t>
            </a:r>
          </a:p>
          <a:p>
            <a:r>
              <a:rPr lang="en-US" dirty="0"/>
              <a:t>Type O individuals have anti-A and anti-B (IgM) </a:t>
            </a:r>
            <a:r>
              <a:rPr lang="en-US" i="1" dirty="0"/>
              <a:t>and</a:t>
            </a:r>
            <a:r>
              <a:rPr lang="en-US" dirty="0"/>
              <a:t> anti-AB (IgG)</a:t>
            </a:r>
          </a:p>
          <a:p>
            <a:pPr lvl="1"/>
            <a:r>
              <a:rPr lang="en-US" dirty="0"/>
              <a:t>IgM antibodies responsible for acute hemolytic transfusion reaction</a:t>
            </a:r>
          </a:p>
          <a:p>
            <a:pPr lvl="1"/>
            <a:r>
              <a:rPr lang="en-US" dirty="0"/>
              <a:t>Anti-AB IgG is what causes hemolytic disease of the fetus/newborn (HDFN)</a:t>
            </a:r>
          </a:p>
          <a:p>
            <a:r>
              <a:rPr lang="en-US" dirty="0"/>
              <a:t>Match ABO type</a:t>
            </a:r>
          </a:p>
          <a:p>
            <a:r>
              <a:rPr lang="en-US" dirty="0"/>
              <a:t>Anti-RBC antibodies should always be avoided</a:t>
            </a:r>
          </a:p>
          <a:p>
            <a:pPr lvl="1"/>
            <a:r>
              <a:rPr lang="en-US" dirty="0"/>
              <a:t>Donor anti-recipient is a minor mismatch (Avoid when possible)</a:t>
            </a:r>
          </a:p>
          <a:p>
            <a:pPr lvl="1"/>
            <a:r>
              <a:rPr lang="en-US" dirty="0"/>
              <a:t>Recipient anti-donor is a major mismatch (Avoid at all costs)</a:t>
            </a:r>
          </a:p>
        </p:txBody>
      </p:sp>
    </p:spTree>
    <p:extLst>
      <p:ext uri="{BB962C8B-B14F-4D97-AF65-F5344CB8AC3E}">
        <p14:creationId xmlns:p14="http://schemas.microsoft.com/office/powerpoint/2010/main" val="339242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B1C7-5DDA-49B6-B8A1-07028ECC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&amp; Crossmatch – Front &amp; Back Types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21068-4AAD-4C04-8578-105774566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this looks like (examples)</a:t>
            </a:r>
          </a:p>
          <a:p>
            <a:pPr lvl="1"/>
            <a:r>
              <a:rPr lang="en-US" dirty="0"/>
              <a:t>Patient has A RBCs but no anti-B antibodies</a:t>
            </a:r>
          </a:p>
          <a:p>
            <a:pPr lvl="1"/>
            <a:r>
              <a:rPr lang="en-US" dirty="0"/>
              <a:t>Patient has AB RBCs and also has anti-B antibodies</a:t>
            </a:r>
          </a:p>
          <a:p>
            <a:r>
              <a:rPr lang="en-US" dirty="0"/>
              <a:t>Causes</a:t>
            </a:r>
          </a:p>
          <a:p>
            <a:pPr lvl="1"/>
            <a:r>
              <a:rPr lang="en-US" dirty="0"/>
              <a:t>Immunosuppressed</a:t>
            </a:r>
          </a:p>
          <a:p>
            <a:pPr lvl="1"/>
            <a:r>
              <a:rPr lang="en-US" dirty="0"/>
              <a:t>Young infants</a:t>
            </a:r>
          </a:p>
          <a:p>
            <a:pPr lvl="1"/>
            <a:r>
              <a:rPr lang="en-US" dirty="0"/>
              <a:t>Patients undergoing ABO-mismatch HSCT</a:t>
            </a:r>
          </a:p>
          <a:p>
            <a:pPr lvl="1"/>
            <a:r>
              <a:rPr lang="en-US" dirty="0"/>
              <a:t>Chimerism</a:t>
            </a:r>
          </a:p>
          <a:p>
            <a:r>
              <a:rPr lang="en-US" dirty="0"/>
              <a:t>When in doubt, give O RBCs</a:t>
            </a:r>
          </a:p>
        </p:txBody>
      </p:sp>
    </p:spTree>
    <p:extLst>
      <p:ext uri="{BB962C8B-B14F-4D97-AF65-F5344CB8AC3E}">
        <p14:creationId xmlns:p14="http://schemas.microsoft.com/office/powerpoint/2010/main" val="27357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D3B0-F700-9241-A18E-BAB601BC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&amp; Crossmatch – Alloantibody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7F178-1F2D-8F4A-BFB0-B2E3A8C12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 </a:t>
            </a:r>
          </a:p>
          <a:p>
            <a:pPr lvl="1"/>
            <a:r>
              <a:rPr lang="en-US" dirty="0"/>
              <a:t>Patient plasma is mixed with panel RBCs that have known antigen profiles</a:t>
            </a:r>
          </a:p>
          <a:p>
            <a:pPr lvl="1"/>
            <a:r>
              <a:rPr lang="en-US" dirty="0"/>
              <a:t>Tests for common and clinically significant alloantibodies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If positive, a larger panel is done to identify antibody (10-15 cells/panel)</a:t>
            </a:r>
          </a:p>
          <a:p>
            <a:r>
              <a:rPr lang="en-US" dirty="0"/>
              <a:t>Can take </a:t>
            </a:r>
            <a:r>
              <a:rPr lang="en-US" sz="3200" dirty="0"/>
              <a:t>≥</a:t>
            </a:r>
            <a:r>
              <a:rPr lang="en-US" dirty="0"/>
              <a:t> 30 minutes depending on complexity 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C53E2D-D20C-4496-8C62-39B21E382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14836"/>
              </p:ext>
            </p:extLst>
          </p:nvPr>
        </p:nvGraphicFramePr>
        <p:xfrm>
          <a:off x="277091" y="3150394"/>
          <a:ext cx="11606565" cy="13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32013">
                  <a:extLst>
                    <a:ext uri="{9D8B030D-6E8A-4147-A177-3AD203B41FA5}">
                      <a16:colId xmlns:a16="http://schemas.microsoft.com/office/drawing/2014/main" val="2758907362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2471321473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468227781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927667555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3082880107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1036979579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1741671879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1294942304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531381823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2633255278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1059062421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778634540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1499928119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538999723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28309015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4244868404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3067035612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2659173601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4243203685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4228617086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3010818345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val="373970852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1265247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45004253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400128665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31730388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RH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Kell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Kidd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Duffy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Lewis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LU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MNS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Test Tube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3355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Jk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Jk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Fy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Fy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</a:t>
                      </a:r>
                      <a:r>
                        <a:rPr lang="en-US" strike="noStrike" baseline="300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</a:t>
                      </a:r>
                      <a:r>
                        <a:rPr lang="en-US" strike="noStrike" baseline="300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Lu</a:t>
                      </a:r>
                      <a:r>
                        <a:rPr lang="en-US" strike="noStrike" baseline="300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Lu</a:t>
                      </a:r>
                      <a:r>
                        <a:rPr lang="en-US" strike="noStrike" baseline="300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267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5930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0539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021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41DA63A-7515-4FC3-B100-909D061C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0"/>
            <a:ext cx="7334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2266C-C709-4B00-9EA1-3BC0467922CC}"/>
              </a:ext>
            </a:extLst>
          </p:cNvPr>
          <p:cNvSpPr txBox="1"/>
          <p:nvPr/>
        </p:nvSpPr>
        <p:spPr>
          <a:xfrm>
            <a:off x="0" y="1463458"/>
            <a:ext cx="2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Screen for RBC-bound antibodies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E3FC5-8BB2-42A0-9F0B-4F95F3120993}"/>
              </a:ext>
            </a:extLst>
          </p:cNvPr>
          <p:cNvSpPr txBox="1"/>
          <p:nvPr/>
        </p:nvSpPr>
        <p:spPr>
          <a:xfrm>
            <a:off x="114300" y="4390788"/>
            <a:ext cx="2558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Screen for antibodies in plasma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763C2-B1A2-49B0-8612-C1EA8A6A0490}"/>
              </a:ext>
            </a:extLst>
          </p:cNvPr>
          <p:cNvSpPr txBox="1"/>
          <p:nvPr/>
        </p:nvSpPr>
        <p:spPr>
          <a:xfrm>
            <a:off x="10063843" y="1248014"/>
            <a:ext cx="1774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Immune hemolytic anemia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21900-B134-4AC2-8468-8D1F7645025B}"/>
              </a:ext>
            </a:extLst>
          </p:cNvPr>
          <p:cNvSpPr txBox="1"/>
          <p:nvPr/>
        </p:nvSpPr>
        <p:spPr>
          <a:xfrm>
            <a:off x="9889672" y="4606232"/>
            <a:ext cx="2356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Alloantibody testing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99CDD8-53BD-4F72-95D9-4993036E0D63}"/>
              </a:ext>
            </a:extLst>
          </p:cNvPr>
          <p:cNvSpPr txBox="1"/>
          <p:nvPr/>
        </p:nvSpPr>
        <p:spPr>
          <a:xfrm>
            <a:off x="9763126" y="5771271"/>
            <a:ext cx="2433932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© 2006 Aria Rad. This file is licensed under a </a:t>
            </a:r>
            <a:r>
              <a:rPr lang="en-US" sz="1050" dirty="0">
                <a:hlinkClick r:id="rId3"/>
              </a:rPr>
              <a:t>Creative Commons Attribution-</a:t>
            </a:r>
            <a:r>
              <a:rPr lang="en-US" sz="1050" dirty="0" err="1">
                <a:hlinkClick r:id="rId3"/>
              </a:rPr>
              <a:t>ShareAlike</a:t>
            </a:r>
            <a:r>
              <a:rPr lang="en-US" sz="1050" dirty="0">
                <a:hlinkClick r:id="rId3"/>
              </a:rPr>
              <a:t> 3.0 </a:t>
            </a:r>
            <a:r>
              <a:rPr lang="en-US" sz="1050" dirty="0" err="1">
                <a:hlinkClick r:id="rId3"/>
              </a:rPr>
              <a:t>Unported</a:t>
            </a:r>
            <a:r>
              <a:rPr lang="en-US" sz="1050" dirty="0">
                <a:hlinkClick r:id="rId3"/>
              </a:rPr>
              <a:t> </a:t>
            </a:r>
            <a:r>
              <a:rPr lang="en-US" sz="1050" dirty="0"/>
              <a:t>(CC BY-SA 3.0); https://upload.wikimedia.org/wikipedia/commons/1/1c/Coombs_test_schematic.png.</a:t>
            </a:r>
          </a:p>
        </p:txBody>
      </p:sp>
    </p:spTree>
    <p:extLst>
      <p:ext uri="{BB962C8B-B14F-4D97-AF65-F5344CB8AC3E}">
        <p14:creationId xmlns:p14="http://schemas.microsoft.com/office/powerpoint/2010/main" val="233058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D3B0-F700-9241-A18E-BAB601BC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&amp; Crossmatch – RBC Crossmatch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7F178-1F2D-8F4A-BFB0-B2E3A8C12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plasma mixed with RBCs from the unit to be transfused</a:t>
            </a:r>
          </a:p>
          <a:p>
            <a:r>
              <a:rPr lang="en-US" dirty="0"/>
              <a:t>Anti-human IgG can be added to make the test more sensitive</a:t>
            </a:r>
          </a:p>
          <a:p>
            <a:r>
              <a:rPr lang="en-US" dirty="0"/>
              <a:t>If antibody screen is negative, usually electronic crossmatch is done</a:t>
            </a:r>
          </a:p>
          <a:p>
            <a:r>
              <a:rPr lang="en-US" dirty="0"/>
              <a:t>Screen and crossmatch are good for 72 hours</a:t>
            </a:r>
          </a:p>
          <a:p>
            <a:r>
              <a:rPr lang="en-US" dirty="0"/>
              <a:t>Emergency, uncrossmatched blood</a:t>
            </a:r>
          </a:p>
          <a:p>
            <a:pPr lvl="1"/>
            <a:r>
              <a:rPr lang="en-US" dirty="0"/>
              <a:t>O- blood issued</a:t>
            </a:r>
          </a:p>
          <a:p>
            <a:pPr lvl="1"/>
            <a:r>
              <a:rPr lang="en-US" dirty="0"/>
              <a:t>1:14,000 chance of a delayed hemolytic transfusion reaction from pre-formed alloantibodies (likely much lower in pediatric patients)</a:t>
            </a:r>
          </a:p>
          <a:p>
            <a:pPr lvl="1"/>
            <a:r>
              <a:rPr lang="en-US" dirty="0"/>
              <a:t>Chance of alloantibodies in a transfusion-naïve, nulliparous patient is very low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3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DA75EEC-E50A-0844-B502-D1E32D5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This talk will try to follow the topical structure suggested by the ABP when appropriate: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78EB8F-E836-451E-9FA2-0AA22A1D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9" y="1780180"/>
            <a:ext cx="11322321" cy="41373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738A1-B005-4142-87B9-E35487F4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&amp; Crossmatch – Platelet Crossmatch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825FC-53C9-4F0A-A30E-B0703D6E3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Anti-human platelet antigen (HPA) antibodies (see below)</a:t>
            </a:r>
          </a:p>
          <a:p>
            <a:r>
              <a:rPr lang="en-US" dirty="0"/>
              <a:t>Anti-human leukocyte antigen (HLA) antibodies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s://ars.els-cdn.com/content/image/1-s2.0-S1744165X15001432-gr1_lrg.jpg">
            <a:extLst>
              <a:ext uri="{FF2B5EF4-FFF2-40B4-BE49-F238E27FC236}">
                <a16:creationId xmlns:a16="http://schemas.microsoft.com/office/drawing/2014/main" id="{84A5D589-3B8A-4C9D-AEC0-38962146B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29" y="2869562"/>
            <a:ext cx="6847742" cy="398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753045-BD46-4D30-82A3-2B72BA6D3835}"/>
              </a:ext>
            </a:extLst>
          </p:cNvPr>
          <p:cNvSpPr txBox="1"/>
          <p:nvPr/>
        </p:nvSpPr>
        <p:spPr>
          <a:xfrm>
            <a:off x="9814609" y="4844927"/>
            <a:ext cx="2377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From “Fetal and neonatal alloimmune thrombocytopenia” (Fig 1), by D </a:t>
            </a:r>
            <a:r>
              <a:rPr lang="en-US" sz="1100" dirty="0" err="1"/>
              <a:t>Zdravic</a:t>
            </a:r>
            <a:r>
              <a:rPr lang="en-US" sz="1100" dirty="0"/>
              <a:t>, I </a:t>
            </a:r>
            <a:r>
              <a:rPr lang="en-US" sz="1100" dirty="0" err="1"/>
              <a:t>Yougbare</a:t>
            </a:r>
            <a:r>
              <a:rPr lang="en-US" sz="1100" dirty="0"/>
              <a:t>, B </a:t>
            </a:r>
            <a:r>
              <a:rPr lang="en-US" sz="1100" dirty="0" err="1"/>
              <a:t>Vadasz</a:t>
            </a:r>
            <a:r>
              <a:rPr lang="en-US" sz="1100" dirty="0"/>
              <a:t>, et al., </a:t>
            </a:r>
            <a:r>
              <a:rPr lang="en-US" sz="1100" i="1" dirty="0" err="1"/>
              <a:t>Semin</a:t>
            </a:r>
            <a:r>
              <a:rPr lang="en-US" sz="1100" i="1" dirty="0"/>
              <a:t> Fetal Neonatal Med, </a:t>
            </a:r>
            <a:r>
              <a:rPr lang="en-US" sz="1100" dirty="0"/>
              <a:t>2016 Feb;21(1):19-27. © 2016 by Elsevier. Reproduced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2289705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4728-58F4-4995-AF95-D190589C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&amp; Crossmatch - Platelets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4EDEC-D7EA-421E-9537-79911C17F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Rarely is a physical crossmatch performed</a:t>
            </a:r>
          </a:p>
          <a:p>
            <a:r>
              <a:rPr lang="en-US" dirty="0"/>
              <a:t>Platelets need to be ABO and Rh compatible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A4B11A2-468D-4731-8461-1CCDE7692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120139"/>
              </p:ext>
            </p:extLst>
          </p:nvPr>
        </p:nvGraphicFramePr>
        <p:xfrm>
          <a:off x="2032000" y="2982800"/>
          <a:ext cx="8128000" cy="29870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59359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8274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Patient Type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Compatible Platelets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828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A, </a:t>
                      </a:r>
                      <a:r>
                        <a:rPr lang="en-US" sz="4000" b="0" dirty="0"/>
                        <a:t>AB</a:t>
                      </a:r>
                      <a:endParaRPr lang="en-US" sz="40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71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B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B, </a:t>
                      </a:r>
                      <a:r>
                        <a:rPr lang="en-US" sz="4000" b="0" dirty="0"/>
                        <a:t>AB</a:t>
                      </a:r>
                      <a:endParaRPr lang="en-US" sz="40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52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O, </a:t>
                      </a:r>
                      <a:r>
                        <a:rPr lang="en-US" sz="4000" b="0" dirty="0"/>
                        <a:t>B, A, AB</a:t>
                      </a:r>
                      <a:endParaRPr lang="en-US" sz="4000" b="1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1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AB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AB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851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1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4728-58F4-4995-AF95-D190589C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&amp; Crossmatch - Platelets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4EDEC-D7EA-421E-9537-79911C17F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Rarely is a physical crossmatch performed</a:t>
            </a:r>
          </a:p>
          <a:p>
            <a:r>
              <a:rPr lang="en-US" dirty="0"/>
              <a:t>Platelets need to be ABO and Rh compatible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A4B11A2-468D-4731-8461-1CCDE7692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21745"/>
              </p:ext>
            </p:extLst>
          </p:nvPr>
        </p:nvGraphicFramePr>
        <p:xfrm>
          <a:off x="2032000" y="2982800"/>
          <a:ext cx="8128000" cy="29870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59359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82748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Patient Type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Compatible Platelets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828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A, </a:t>
                      </a:r>
                      <a:r>
                        <a:rPr lang="en-US" sz="4000" b="0" u="sng" dirty="0"/>
                        <a:t>AB</a:t>
                      </a:r>
                      <a:endParaRPr lang="en-US" sz="4000" b="1" u="sng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71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B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B, </a:t>
                      </a:r>
                      <a:r>
                        <a:rPr lang="en-US" sz="4000" b="0" u="sng" dirty="0"/>
                        <a:t>AB</a:t>
                      </a:r>
                      <a:endParaRPr lang="en-US" sz="4000" b="1" u="sng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52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O, </a:t>
                      </a:r>
                      <a:r>
                        <a:rPr lang="en-US" sz="4000" b="0" dirty="0"/>
                        <a:t>B, A, </a:t>
                      </a:r>
                      <a:r>
                        <a:rPr lang="en-US" sz="4000" b="0" u="sng" dirty="0"/>
                        <a:t>AB</a:t>
                      </a:r>
                      <a:endParaRPr lang="en-US" sz="4000" b="1" u="sng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1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/>
                        <a:t>AB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u="sng" dirty="0"/>
                        <a:t>AB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85120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7BAD78C-3110-443E-8C16-F46DCBE7D232}"/>
              </a:ext>
            </a:extLst>
          </p:cNvPr>
          <p:cNvGrpSpPr/>
          <p:nvPr/>
        </p:nvGrpSpPr>
        <p:grpSpPr>
          <a:xfrm>
            <a:off x="6939644" y="500743"/>
            <a:ext cx="5078186" cy="2347120"/>
            <a:chOff x="6939644" y="500743"/>
            <a:chExt cx="5078186" cy="2347120"/>
          </a:xfrm>
        </p:grpSpPr>
        <p:sp>
          <p:nvSpPr>
            <p:cNvPr id="5" name="Star: 7 Points 4">
              <a:extLst>
                <a:ext uri="{FF2B5EF4-FFF2-40B4-BE49-F238E27FC236}">
                  <a16:creationId xmlns:a16="http://schemas.microsoft.com/office/drawing/2014/main" id="{14FB4B52-CF9B-48EE-86DA-09E0AE8B20F1}"/>
                </a:ext>
              </a:extLst>
            </p:cNvPr>
            <p:cNvSpPr/>
            <p:nvPr/>
          </p:nvSpPr>
          <p:spPr>
            <a:xfrm>
              <a:off x="6939644" y="500743"/>
              <a:ext cx="5078186" cy="2347120"/>
            </a:xfrm>
            <a:prstGeom prst="star7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DDAEF0-E4E6-42E3-80B6-C58EACD31578}"/>
                </a:ext>
              </a:extLst>
            </p:cNvPr>
            <p:cNvSpPr txBox="1"/>
            <p:nvPr/>
          </p:nvSpPr>
          <p:spPr>
            <a:xfrm>
              <a:off x="7611837" y="1044357"/>
              <a:ext cx="37338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i="1" dirty="0">
                  <a:latin typeface="Georgia" panose="02040502050405020303" pitchFamily="18" charset="0"/>
                </a:rPr>
                <a:t>AB</a:t>
              </a:r>
              <a:r>
                <a:rPr lang="en-US" sz="2600" i="1" dirty="0">
                  <a:latin typeface="Georgia" panose="02040502050405020303" pitchFamily="18" charset="0"/>
                </a:rPr>
                <a:t> is the universal plasma/platelet donor</a:t>
              </a:r>
            </a:p>
            <a:p>
              <a:pPr algn="ctr"/>
              <a:r>
                <a:rPr lang="en-US" sz="2600" i="1" dirty="0">
                  <a:latin typeface="Georgia" panose="02040502050405020303" pitchFamily="18" charset="0"/>
                </a:rPr>
                <a:t>(</a:t>
              </a:r>
              <a:r>
                <a:rPr lang="en-US" sz="2600" b="1" i="1" dirty="0">
                  <a:latin typeface="Georgia" panose="02040502050405020303" pitchFamily="18" charset="0"/>
                </a:rPr>
                <a:t>4% </a:t>
              </a:r>
              <a:r>
                <a:rPr lang="en-US" sz="2600" i="1" dirty="0">
                  <a:latin typeface="Georgia" panose="02040502050405020303" pitchFamily="18" charset="0"/>
                </a:rPr>
                <a:t>of population)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04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C086-88EF-7E41-928E-3E2FCF94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CA520-A2C9-5E49-92EE-B925A746C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 antigen is an Rh antigen, but not all Rh antigens are D</a:t>
            </a:r>
          </a:p>
          <a:p>
            <a:r>
              <a:rPr lang="en-US" dirty="0"/>
              <a:t>People are either D positive or negative</a:t>
            </a:r>
          </a:p>
          <a:p>
            <a:r>
              <a:rPr lang="en-US" dirty="0"/>
              <a:t>Rh type is tested as part of the Type &amp; Screen/Crossmatch process</a:t>
            </a:r>
          </a:p>
          <a:p>
            <a:pPr lvl="1"/>
            <a:r>
              <a:rPr lang="en-US" dirty="0"/>
              <a:t>People do not have naturally occurring anti-D antibodies</a:t>
            </a:r>
          </a:p>
          <a:p>
            <a:pPr lvl="1"/>
            <a:r>
              <a:rPr lang="en-US" dirty="0"/>
              <a:t>Anti-D is most common alloantibody</a:t>
            </a:r>
          </a:p>
          <a:p>
            <a:pPr lvl="1"/>
            <a:r>
              <a:rPr lang="en-US" dirty="0"/>
              <a:t>Approximately 20-30% of D- people exposed to D-antigen will form antibody</a:t>
            </a:r>
          </a:p>
          <a:p>
            <a:r>
              <a:rPr lang="en-US" dirty="0"/>
              <a:t>Anti-D antibodies can cause serious pregnancy complications with hemolytic disease of the fetus and newborn (HDFN)</a:t>
            </a:r>
          </a:p>
          <a:p>
            <a:r>
              <a:rPr lang="en-US" dirty="0"/>
              <a:t>If D status unknown, give D negative blood</a:t>
            </a:r>
          </a:p>
          <a:p>
            <a:r>
              <a:rPr lang="en-US" dirty="0"/>
              <a:t>RBCs, granulocytes, and platelets should be D-matched</a:t>
            </a:r>
          </a:p>
        </p:txBody>
      </p:sp>
    </p:spTree>
    <p:extLst>
      <p:ext uri="{BB962C8B-B14F-4D97-AF65-F5344CB8AC3E}">
        <p14:creationId xmlns:p14="http://schemas.microsoft.com/office/powerpoint/2010/main" val="2289124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81B39-D427-4041-932C-D9FF7074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Transfusion Indications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C941C-0E81-42E4-A0F8-4F3082DC8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do what we do</a:t>
            </a:r>
          </a:p>
        </p:txBody>
      </p:sp>
    </p:spTree>
    <p:extLst>
      <p:ext uri="{BB962C8B-B14F-4D97-AF65-F5344CB8AC3E}">
        <p14:creationId xmlns:p14="http://schemas.microsoft.com/office/powerpoint/2010/main" val="3495406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53E2-48F4-4BE5-B3D4-538107BA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Transfusion 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ED46-1575-43BD-9B08-3B0A106FE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Erythrocytes</a:t>
            </a:r>
          </a:p>
          <a:p>
            <a:r>
              <a:rPr lang="en-US" dirty="0"/>
              <a:t>Platelets</a:t>
            </a:r>
          </a:p>
          <a:p>
            <a:r>
              <a:rPr lang="en-US" dirty="0"/>
              <a:t>Granulocytes</a:t>
            </a:r>
          </a:p>
          <a:p>
            <a:r>
              <a:rPr lang="en-US" dirty="0"/>
              <a:t>Plasma and cryoprecipitate</a:t>
            </a:r>
          </a:p>
          <a:p>
            <a:r>
              <a:rPr lang="en-US" dirty="0"/>
              <a:t>Therapeutic apheresis</a:t>
            </a:r>
          </a:p>
          <a:p>
            <a:r>
              <a:rPr lang="en-US" dirty="0"/>
              <a:t>Directed donors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3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6237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2465FCA-F493-BB4D-ADF2-8D0109D972AD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54810"/>
              </p:ext>
            </p:extLst>
          </p:nvPr>
        </p:nvGraphicFramePr>
        <p:xfrm>
          <a:off x="724172" y="1456512"/>
          <a:ext cx="10715946" cy="481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/>
                        </a:rPr>
                        <a:t>Component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/>
                        </a:rPr>
                        <a:t>Indication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RBCs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274320" algn="l"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Anemia</a:t>
                      </a:r>
                    </a:p>
                    <a:p>
                      <a:pPr marL="0" indent="274320" algn="l"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Acute blood loss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P</a:t>
                      </a: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latelets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274320" algn="l"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Thrombocytopenia</a:t>
                      </a:r>
                    </a:p>
                    <a:p>
                      <a:pPr marL="0" indent="274320" algn="l"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Platelet</a:t>
                      </a:r>
                      <a:r>
                        <a:rPr lang="en-US" sz="28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 function defect</a:t>
                      </a:r>
                      <a:endParaRPr lang="en-U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Granulocytes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274320" algn="l"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Severe, resistant infection in patient with severe neutropenia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52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Plasma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274320" algn="l"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Multiple coagulation factor deficiency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Cryoprecipitate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274320" algn="l"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Hypofibrinogenemia</a:t>
                      </a:r>
                    </a:p>
                    <a:p>
                      <a:pPr marL="0" indent="274320" algn="l"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Dysfibrinogenemia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507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 &amp;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6237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2465FCA-F493-BB4D-ADF2-8D0109D972AD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689644"/>
              </p:ext>
            </p:extLst>
          </p:nvPr>
        </p:nvGraphicFramePr>
        <p:xfrm>
          <a:off x="446066" y="1690688"/>
          <a:ext cx="10995067" cy="472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2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6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/>
                        </a:rPr>
                        <a:t>Component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/>
                        </a:rPr>
                        <a:t>Dose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/>
                        </a:rPr>
                        <a:t>Expected</a:t>
                      </a:r>
                      <a:r>
                        <a:rPr lang="en-US" sz="28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/>
                        </a:rPr>
                        <a:t> Response</a:t>
                      </a:r>
                      <a:endParaRPr lang="en-U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RBCs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10</a:t>
                      </a:r>
                      <a:r>
                        <a:rPr lang="en-US" sz="28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 mL/kg</a:t>
                      </a:r>
                    </a:p>
                    <a:p>
                      <a:pPr algn="l"/>
                      <a:r>
                        <a:rPr lang="en-US" sz="28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or 1 unit (~250 mL) </a:t>
                      </a:r>
                      <a:r>
                        <a:rPr lang="en-US" sz="2800" i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whichever is smaller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Hemoglobin: </a:t>
                      </a:r>
                      <a:r>
                        <a:rPr lang="en-US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1 </a:t>
                      </a: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g/dL</a:t>
                      </a:r>
                    </a:p>
                    <a:p>
                      <a:pPr algn="l"/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Hematocrit:</a:t>
                      </a:r>
                      <a:r>
                        <a:rPr lang="en-US" sz="28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3</a:t>
                      </a:r>
                      <a:r>
                        <a:rPr lang="en-US" sz="28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%</a:t>
                      </a:r>
                      <a:endParaRPr lang="en-U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P</a:t>
                      </a: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latelets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Apheresis unit: 10 mL/kg or 1 unit (250-300 mL)</a:t>
                      </a:r>
                    </a:p>
                    <a:p>
                      <a:pPr algn="l"/>
                      <a:r>
                        <a:rPr lang="en-US" sz="2800" i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whichever is smaller</a:t>
                      </a:r>
                      <a:endParaRPr lang="en-U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30-60 minute post-transfusion increase of ~</a:t>
                      </a:r>
                      <a:r>
                        <a:rPr lang="en-US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50,000 </a:t>
                      </a:r>
                      <a:r>
                        <a:rPr 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platelets</a:t>
                      </a: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/µL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Plasma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15 mL/kg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15% </a:t>
                      </a: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coagulation factor</a:t>
                      </a:r>
                      <a:r>
                        <a:rPr lang="en-US" sz="28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 levels</a:t>
                      </a:r>
                      <a:endParaRPr lang="en-U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Cryo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1-2 units/10 kg (round up)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Fibrinogen: </a:t>
                      </a:r>
                      <a:r>
                        <a:rPr lang="en-US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60-100 </a:t>
                      </a:r>
                      <a:r>
                        <a:rPr lang="en-U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/>
                        </a:rPr>
                        <a:t>mg/dL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434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4D02-E765-4D4A-B638-910414F6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Blood Cell 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1E722-9809-402C-A739-69D7C5D7C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increase O</a:t>
            </a:r>
            <a:r>
              <a:rPr lang="en-US" baseline="-25000" dirty="0"/>
              <a:t>2</a:t>
            </a:r>
            <a:r>
              <a:rPr lang="en-US" dirty="0"/>
              <a:t> carrying capacity by increasing RBC mass in severe or symptomatic anemia</a:t>
            </a:r>
          </a:p>
          <a:p>
            <a:r>
              <a:rPr lang="en-US" dirty="0"/>
              <a:t>Studies of adults who refuse transfusion demonstrate</a:t>
            </a:r>
            <a:r>
              <a:rPr lang="en-US" baseline="30000" dirty="0"/>
              <a:t>1,2</a:t>
            </a:r>
            <a:endParaRPr lang="en-US" dirty="0"/>
          </a:p>
          <a:p>
            <a:pPr lvl="1"/>
            <a:r>
              <a:rPr lang="en-US" dirty="0"/>
              <a:t>Morbidity and mortality increase at Hb &lt; 8 g/dL</a:t>
            </a:r>
          </a:p>
          <a:p>
            <a:pPr lvl="1"/>
            <a:r>
              <a:rPr lang="en-US" dirty="0"/>
              <a:t>For every 1 g/dL drop in Hb, risk of mortality increases 2.5-fold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Sharp increase in mortality when Hb &lt; 5 g/dL</a:t>
            </a:r>
            <a:r>
              <a:rPr lang="en-US" baseline="30000" dirty="0"/>
              <a:t>2</a:t>
            </a:r>
          </a:p>
          <a:p>
            <a:r>
              <a:rPr lang="en-US" dirty="0"/>
              <a:t>Typical transfusion dose is 1 unit (~250 mL) or 10 mL/kg, whichever is smaller</a:t>
            </a:r>
          </a:p>
          <a:p>
            <a:pPr lvl="1"/>
            <a:r>
              <a:rPr lang="en-US" dirty="0"/>
              <a:t>Expected rise in Hb is 1 g/dL with this dose</a:t>
            </a:r>
          </a:p>
          <a:p>
            <a:pPr lvl="1"/>
            <a:r>
              <a:rPr lang="en-US" dirty="0"/>
              <a:t>Usual administration is over 2-4 hours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A728D-B220-42D7-BAAD-49A24B5B3EA0}"/>
              </a:ext>
            </a:extLst>
          </p:cNvPr>
          <p:cNvSpPr txBox="1"/>
          <p:nvPr/>
        </p:nvSpPr>
        <p:spPr>
          <a:xfrm>
            <a:off x="1587653" y="5826949"/>
            <a:ext cx="841047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Carson et al. Mortality and morbidity in patients with very low postoperative Hb levels who decline blood transfusion. Transfusion 2002;42:812-8.</a:t>
            </a:r>
          </a:p>
          <a:p>
            <a:pPr>
              <a:spcBef>
                <a:spcPts val="600"/>
              </a:spcBef>
            </a:pPr>
            <a:r>
              <a:rPr lang="en-US" sz="1400" baseline="30000" dirty="0"/>
              <a:t>2</a:t>
            </a:r>
            <a:r>
              <a:rPr lang="en-US" sz="1400" dirty="0"/>
              <a:t>Shander et al. An update on mortality and morbidity in patients with very low postoperative hemoglobin levels who decline blood transfusion. Transfusion 2014;54</a:t>
            </a:r>
          </a:p>
        </p:txBody>
      </p:sp>
    </p:spTree>
    <p:extLst>
      <p:ext uri="{BB962C8B-B14F-4D97-AF65-F5344CB8AC3E}">
        <p14:creationId xmlns:p14="http://schemas.microsoft.com/office/powerpoint/2010/main" val="4001822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8767-303D-4304-9811-7DA16801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Erythrocytes – General Transfusion Thresholds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D55ACB4-574F-4A9B-83C4-2F2D28E93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53663"/>
              </p:ext>
            </p:extLst>
          </p:nvPr>
        </p:nvGraphicFramePr>
        <p:xfrm>
          <a:off x="1173843" y="2328455"/>
          <a:ext cx="9844314" cy="2804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33072">
                  <a:extLst>
                    <a:ext uri="{9D8B030D-6E8A-4147-A177-3AD203B41FA5}">
                      <a16:colId xmlns:a16="http://schemas.microsoft.com/office/drawing/2014/main" val="3839149278"/>
                    </a:ext>
                  </a:extLst>
                </a:gridCol>
                <a:gridCol w="8311242">
                  <a:extLst>
                    <a:ext uri="{9D8B030D-6E8A-4147-A177-3AD203B41FA5}">
                      <a16:colId xmlns:a16="http://schemas.microsoft.com/office/drawing/2014/main" val="134766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Hb (g/dL)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What to 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6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&lt; 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Transfuse*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929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7 –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Transfuse based on clinical situation.**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7187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&gt;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Transfusion rarely indicated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41673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E412B4-FED2-4DC3-A215-FC9DFAF99EC2}"/>
              </a:ext>
            </a:extLst>
          </p:cNvPr>
          <p:cNvSpPr txBox="1"/>
          <p:nvPr/>
        </p:nvSpPr>
        <p:spPr>
          <a:xfrm>
            <a:off x="1714500" y="5835525"/>
            <a:ext cx="81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*Exceptions include iron deficiency anemia due to the fact that oral iron therapy can increase Hb rapidly</a:t>
            </a:r>
          </a:p>
        </p:txBody>
      </p:sp>
    </p:spTree>
    <p:extLst>
      <p:ext uri="{BB962C8B-B14F-4D97-AF65-F5344CB8AC3E}">
        <p14:creationId xmlns:p14="http://schemas.microsoft.com/office/powerpoint/2010/main" val="315044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A851-7ACD-40AC-896C-43462317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6B78-8664-48E6-949A-D04705769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Transfusion medicine questions make up 5% of Boards</a:t>
            </a:r>
          </a:p>
          <a:p>
            <a:r>
              <a:rPr lang="en-US" dirty="0"/>
              <a:t>Objective is to give you knowledge and confidence to ace this 5%</a:t>
            </a:r>
          </a:p>
          <a:p>
            <a:r>
              <a:rPr lang="en-US" dirty="0"/>
              <a:t>Topics</a:t>
            </a:r>
          </a:p>
          <a:p>
            <a:pPr lvl="1"/>
            <a:r>
              <a:rPr lang="en-US" dirty="0"/>
              <a:t>What we do to blood components</a:t>
            </a:r>
          </a:p>
          <a:p>
            <a:pPr lvl="1"/>
            <a:r>
              <a:rPr lang="en-US" dirty="0"/>
              <a:t>Why we do what we do</a:t>
            </a:r>
          </a:p>
          <a:p>
            <a:pPr lvl="1"/>
            <a:r>
              <a:rPr lang="en-US" dirty="0"/>
              <a:t>What blood transfusions can do to our patients</a:t>
            </a:r>
          </a:p>
        </p:txBody>
      </p:sp>
    </p:spTree>
    <p:extLst>
      <p:ext uri="{BB962C8B-B14F-4D97-AF65-F5344CB8AC3E}">
        <p14:creationId xmlns:p14="http://schemas.microsoft.com/office/powerpoint/2010/main" val="6516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F18A-55F0-4522-9C9F-B7D4DF88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**RBCs – Additional Threshold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CBFF3-ABA5-4BC5-AC6B-8D1080698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 of anemia development</a:t>
            </a:r>
          </a:p>
          <a:p>
            <a:r>
              <a:rPr lang="en-US" dirty="0"/>
              <a:t>Ability to compensate</a:t>
            </a:r>
          </a:p>
          <a:p>
            <a:r>
              <a:rPr lang="en-US" dirty="0"/>
              <a:t>Comorbidities that can effect oxygenation of RBCs or delivery of oxygenation</a:t>
            </a:r>
          </a:p>
          <a:p>
            <a:r>
              <a:rPr lang="en-US" dirty="0"/>
              <a:t>Expected recovery time</a:t>
            </a:r>
          </a:p>
          <a:p>
            <a:pPr lvl="1"/>
            <a:r>
              <a:rPr lang="en-US" dirty="0"/>
              <a:t>Bone marrow failure</a:t>
            </a:r>
          </a:p>
          <a:p>
            <a:pPr lvl="1"/>
            <a:r>
              <a:rPr lang="en-US" dirty="0"/>
              <a:t>Iron deficiency anemia</a:t>
            </a:r>
          </a:p>
          <a:p>
            <a:pPr lvl="1"/>
            <a:r>
              <a:rPr lang="en-US" dirty="0"/>
              <a:t>Hemolytic anemia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Evidence of end-organ damage or dysfunction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92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CC311-F257-4E66-A4B6-F87611FC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TRIPICU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B1180-5A42-40DB-998B-A3161D235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825625"/>
            <a:ext cx="4920487" cy="4351338"/>
          </a:xfrm>
        </p:spPr>
        <p:txBody>
          <a:bodyPr/>
          <a:lstStyle/>
          <a:p>
            <a:r>
              <a:rPr lang="en-US" dirty="0"/>
              <a:t>637 pediatric patients in the ICU randomized</a:t>
            </a:r>
          </a:p>
          <a:p>
            <a:pPr lvl="1"/>
            <a:r>
              <a:rPr lang="en-US" dirty="0"/>
              <a:t>320 in restrictive group (Hb &lt;7)</a:t>
            </a:r>
          </a:p>
          <a:p>
            <a:pPr lvl="1"/>
            <a:r>
              <a:rPr lang="en-US" dirty="0"/>
              <a:t>317 in liberal group (Hb &lt;9.5)</a:t>
            </a:r>
          </a:p>
          <a:p>
            <a:r>
              <a:rPr lang="en-US" dirty="0"/>
              <a:t>Excluded: active bleeding, heme/onc</a:t>
            </a:r>
          </a:p>
          <a:p>
            <a:r>
              <a:rPr lang="en-US" dirty="0"/>
              <a:t>Reduced transfused patients by &gt; 50%</a:t>
            </a:r>
          </a:p>
          <a:p>
            <a:r>
              <a:rPr lang="en-US" dirty="0"/>
              <a:t>No difference in multi-organ dysfunction (MODS, primary outcome) or other outcomes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9BF21B7-029B-453F-A9C7-7134F7641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401" y="5807631"/>
            <a:ext cx="1596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/>
              <a:t>NI: Not inferior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D5C4113-1086-554B-8DA4-9979F102A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556888"/>
              </p:ext>
            </p:extLst>
          </p:nvPr>
        </p:nvGraphicFramePr>
        <p:xfrm>
          <a:off x="5294671" y="1690688"/>
          <a:ext cx="6495436" cy="40843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11209">
                  <a:extLst>
                    <a:ext uri="{9D8B030D-6E8A-4147-A177-3AD203B41FA5}">
                      <a16:colId xmlns:a16="http://schemas.microsoft.com/office/drawing/2014/main" val="3365828739"/>
                    </a:ext>
                  </a:extLst>
                </a:gridCol>
                <a:gridCol w="1237303">
                  <a:extLst>
                    <a:ext uri="{9D8B030D-6E8A-4147-A177-3AD203B41FA5}">
                      <a16:colId xmlns:a16="http://schemas.microsoft.com/office/drawing/2014/main" val="3923391673"/>
                    </a:ext>
                  </a:extLst>
                </a:gridCol>
                <a:gridCol w="1237303">
                  <a:extLst>
                    <a:ext uri="{9D8B030D-6E8A-4147-A177-3AD203B41FA5}">
                      <a16:colId xmlns:a16="http://schemas.microsoft.com/office/drawing/2014/main" val="347217014"/>
                    </a:ext>
                  </a:extLst>
                </a:gridCol>
                <a:gridCol w="909621">
                  <a:extLst>
                    <a:ext uri="{9D8B030D-6E8A-4147-A177-3AD203B41FA5}">
                      <a16:colId xmlns:a16="http://schemas.microsoft.com/office/drawing/2014/main" val="179806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Hb 7, n=320 (%)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Hb 9.5, n=317 (%)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P </a:t>
                      </a:r>
                      <a:r>
                        <a:rPr lang="en-US" sz="2000" i="0" dirty="0"/>
                        <a:t>value</a:t>
                      </a:r>
                      <a:endParaRPr lang="en-US" sz="20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729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Received transfusion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146 (46)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310 (98)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&lt;0.001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1284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Units/transfused patient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1.9 ± 3.4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 ± 2.1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0748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New/progressive MODS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(12)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 (12)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7569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Suspension of Protocol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39 (12)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(6)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2967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Pre-first transfusion Hb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6.7 ± 0.5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8.1 ± 0.1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&lt;0.001</a:t>
                      </a:r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5775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Post-first transfusion Hb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9.4 ± 1.2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11.2 ± 1.1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&lt;0.001</a:t>
                      </a:r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83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 (7%)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26 (7%)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524263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5BF5B20-60BA-3E41-813D-B29A4C958291}"/>
              </a:ext>
            </a:extLst>
          </p:cNvPr>
          <p:cNvSpPr/>
          <p:nvPr/>
        </p:nvSpPr>
        <p:spPr>
          <a:xfrm>
            <a:off x="2232025" y="6492875"/>
            <a:ext cx="7727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Lacroix J, Hebert PC, Hutchinson JS, et al. Transfusion Strategies for Patients in PICUs. </a:t>
            </a:r>
            <a:r>
              <a:rPr lang="en-US" sz="1200" b="0" i="1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N Engl J Med.</a:t>
            </a:r>
            <a:r>
              <a:rPr lang="en-US" sz="1200" b="0" i="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 2007; 356:1609-1619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2763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Platelet 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6237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2465FCA-F493-BB4D-ADF2-8D0109D972A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168239" y="5480777"/>
            <a:ext cx="8129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40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D80D59-5366-554C-A5EB-51F44C81A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99640"/>
              </p:ext>
            </p:extLst>
          </p:nvPr>
        </p:nvGraphicFramePr>
        <p:xfrm>
          <a:off x="304800" y="1406438"/>
          <a:ext cx="11582399" cy="4807233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3709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3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5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Platelet</a:t>
                      </a:r>
                      <a:r>
                        <a:rPr lang="en-US" sz="2400" b="1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count (platelets/µL)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Trigger for transfusion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5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Uncomplicated, hypoproliferative thrombocytopenia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28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20,000 – 25,000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Inflammation (sepsis, mucositis)</a:t>
                      </a:r>
                    </a:p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Coagulation defects (DIC, anticoagulation medication)</a:t>
                      </a:r>
                    </a:p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Recent bleeding 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Procedure (CVL placement, </a:t>
                      </a:r>
                    </a:p>
                  </a:txBody>
                  <a:tcPr marL="7479" marR="7479" marT="747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40,000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Lumbar puncture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5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50,000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Moderate hemorrhage (GI bleeding)</a:t>
                      </a:r>
                    </a:p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Surgery</a:t>
                      </a:r>
                    </a:p>
                    <a:p>
                      <a:pPr algn="l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Sick neonate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5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75,000-100,000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Major hemorrhage or postoperative bleeding</a:t>
                      </a:r>
                    </a:p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CNS or eye surgery, surgery in prone position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9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Any platelet</a:t>
                      </a:r>
                      <a:r>
                        <a:rPr lang="en-US" sz="24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count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Platelet</a:t>
                      </a:r>
                      <a:r>
                        <a:rPr lang="en-US" sz="24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function defect and significant bleeding or surgery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79" marR="7479" marT="747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E6E88AC-4B45-CD49-8D11-623A2CF76EA4}"/>
              </a:ext>
            </a:extLst>
          </p:cNvPr>
          <p:cNvSpPr txBox="1"/>
          <p:nvPr/>
        </p:nvSpPr>
        <p:spPr>
          <a:xfrm>
            <a:off x="1661823" y="6321027"/>
            <a:ext cx="6821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Based on UK National Health Service Pediatric 2017 and ASCO 2018 Guidelines</a:t>
            </a:r>
          </a:p>
        </p:txBody>
      </p:sp>
    </p:spTree>
    <p:extLst>
      <p:ext uri="{BB962C8B-B14F-4D97-AF65-F5344CB8AC3E}">
        <p14:creationId xmlns:p14="http://schemas.microsoft.com/office/powerpoint/2010/main" val="349671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Platelet Transfusion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294173" y="3530775"/>
            <a:ext cx="263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Platelet count increase/ul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56532" y="3465181"/>
            <a:ext cx="37147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Corrected count increment = [(Post-plt count – Pre plt count) x BSA (m</a:t>
            </a:r>
            <a:r>
              <a:rPr lang="en-US" sz="2400" baseline="30000" dirty="0"/>
              <a:t>2</a:t>
            </a:r>
            <a:r>
              <a:rPr lang="en-US" sz="2400" dirty="0"/>
              <a:t>) x 10</a:t>
            </a:r>
            <a:r>
              <a:rPr lang="en-US" sz="2400" baseline="30000" dirty="0"/>
              <a:t>11</a:t>
            </a:r>
            <a:r>
              <a:rPr lang="en-US" sz="2400" dirty="0"/>
              <a:t>]/# of platelets transfused*</a:t>
            </a:r>
          </a:p>
          <a:p>
            <a:endParaRPr lang="en-US" sz="2400" dirty="0"/>
          </a:p>
          <a:p>
            <a:r>
              <a:rPr lang="en-US" sz="2400" dirty="0"/>
              <a:t>*Use 3x10</a:t>
            </a:r>
            <a:r>
              <a:rPr lang="en-US" sz="2400" baseline="30000" dirty="0"/>
              <a:t>11 </a:t>
            </a:r>
            <a:r>
              <a:rPr lang="en-US" sz="2400" dirty="0"/>
              <a:t>if unsure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59" y="1809750"/>
            <a:ext cx="7162273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FC8EC5-8572-4672-AE4C-EA475F9E3114}"/>
              </a:ext>
            </a:extLst>
          </p:cNvPr>
          <p:cNvSpPr/>
          <p:nvPr/>
        </p:nvSpPr>
        <p:spPr>
          <a:xfrm>
            <a:off x="5297719" y="6136797"/>
            <a:ext cx="3158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Image courtesy of Rowena </a:t>
            </a:r>
            <a:r>
              <a:rPr lang="en-US" sz="1400" dirty="0" err="1">
                <a:solidFill>
                  <a:srgbClr val="000000"/>
                </a:solidFill>
              </a:rPr>
              <a:t>Punzalan</a:t>
            </a:r>
            <a:r>
              <a:rPr lang="en-US" sz="1400" dirty="0">
                <a:solidFill>
                  <a:srgbClr val="000000"/>
                </a:solidFill>
              </a:rPr>
              <a:t>, MD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3528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Platelet Refractoriness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Consider if patients fail to achieve expected platelet count rise after 2 transfusions</a:t>
            </a:r>
          </a:p>
          <a:p>
            <a:r>
              <a:rPr lang="en-US" dirty="0"/>
              <a:t>Antigens on platelets</a:t>
            </a:r>
          </a:p>
          <a:p>
            <a:pPr lvl="1"/>
            <a:r>
              <a:rPr lang="en-US" dirty="0"/>
              <a:t>HLA class I</a:t>
            </a:r>
          </a:p>
          <a:p>
            <a:pPr lvl="1"/>
            <a:r>
              <a:rPr lang="en-US" dirty="0"/>
              <a:t>AB antigens on platelets</a:t>
            </a:r>
          </a:p>
          <a:p>
            <a:pPr lvl="1"/>
            <a:r>
              <a:rPr lang="en-US" dirty="0"/>
              <a:t>Platelet glycoproteins</a:t>
            </a:r>
          </a:p>
          <a:p>
            <a:pPr lvl="1"/>
            <a:r>
              <a:rPr lang="en-US" dirty="0"/>
              <a:t>Drug-induced</a:t>
            </a:r>
          </a:p>
          <a:p>
            <a:r>
              <a:rPr lang="en-US" dirty="0"/>
              <a:t>Typically due to alloantibodies, but patients with autoimmune thrombocytopenia will be refractory to transfused platelets</a:t>
            </a:r>
          </a:p>
          <a:p>
            <a:r>
              <a:rPr lang="en-US" dirty="0"/>
              <a:t>Anti-HLA class 1 antibodies is most common cause</a:t>
            </a:r>
          </a:p>
        </p:txBody>
      </p:sp>
    </p:spTree>
    <p:extLst>
      <p:ext uri="{BB962C8B-B14F-4D97-AF65-F5344CB8AC3E}">
        <p14:creationId xmlns:p14="http://schemas.microsoft.com/office/powerpoint/2010/main" val="3531078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Approach to platelet refractoriness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5F654-D18F-024A-9248-DFA578BD6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90" y="2712572"/>
            <a:ext cx="6204645" cy="372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3AFD580-4B24-F640-8BD2-A7519C67DD83}"/>
              </a:ext>
            </a:extLst>
          </p:cNvPr>
          <p:cNvSpPr/>
          <p:nvPr/>
        </p:nvSpPr>
        <p:spPr>
          <a:xfrm>
            <a:off x="4479403" y="3020349"/>
            <a:ext cx="1041721" cy="355406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Get 30-60 minute post-transfusion platelet count (immune vs. non-immune clearance)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HLA-matching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Recipient HLA type and HLA antibody screen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Must be irradiated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Platelet crossmatch (recipient plasma + donor platelets)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ABO matching (to avoid recipient anti-donor platelet-bound antibodies)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Increase platelet dose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Decrease manipulation (washing, plasma reduction)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FCEB49-6E8D-4981-B953-A2AFA051023B}"/>
              </a:ext>
            </a:extLst>
          </p:cNvPr>
          <p:cNvSpPr/>
          <p:nvPr/>
        </p:nvSpPr>
        <p:spPr>
          <a:xfrm>
            <a:off x="6295722" y="6428488"/>
            <a:ext cx="3158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Image courtesy of Rowena </a:t>
            </a:r>
            <a:r>
              <a:rPr lang="en-US" sz="1400" dirty="0" err="1">
                <a:solidFill>
                  <a:srgbClr val="000000"/>
                </a:solidFill>
              </a:rPr>
              <a:t>Punzalan</a:t>
            </a:r>
            <a:r>
              <a:rPr lang="en-US" sz="1400" dirty="0">
                <a:solidFill>
                  <a:srgbClr val="000000"/>
                </a:solidFill>
              </a:rPr>
              <a:t>, MD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15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627" grpId="0" uiExpand="1" build="p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during disseminated intravascular coagulopathy (DIC) or massive transfusion</a:t>
            </a:r>
          </a:p>
          <a:p>
            <a:r>
              <a:rPr lang="en-US" dirty="0"/>
              <a:t>Factor replacement when factor concentrates are unavailable (Factors V &amp; XI)</a:t>
            </a:r>
          </a:p>
          <a:p>
            <a:r>
              <a:rPr lang="en-US" dirty="0"/>
              <a:t>Replacement in plasma exchange when indicated</a:t>
            </a:r>
          </a:p>
          <a:p>
            <a:r>
              <a:rPr lang="en-US" dirty="0"/>
              <a:t>Warfarin reversal </a:t>
            </a:r>
          </a:p>
          <a:p>
            <a:pPr lvl="1"/>
            <a:r>
              <a:rPr lang="en-US" dirty="0"/>
              <a:t>If urgent or no other options available</a:t>
            </a:r>
          </a:p>
          <a:p>
            <a:pPr lvl="1"/>
            <a:r>
              <a:rPr lang="en-US" dirty="0"/>
              <a:t>3- and 4-factor prothrombin complex concentrates not approved in pediatric patients (≤ 16 years old)</a:t>
            </a:r>
          </a:p>
          <a:p>
            <a:r>
              <a:rPr lang="en-US" dirty="0"/>
              <a:t>Second- or third-line treatment of ACE inhibitor-induced angioedema</a:t>
            </a:r>
          </a:p>
        </p:txBody>
      </p:sp>
    </p:spTree>
    <p:extLst>
      <p:ext uri="{BB962C8B-B14F-4D97-AF65-F5344CB8AC3E}">
        <p14:creationId xmlns:p14="http://schemas.microsoft.com/office/powerpoint/2010/main" val="32653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Cryoprecipitate 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during disseminated intravascular coagulopathy (DIC) or massive transfusion</a:t>
            </a:r>
          </a:p>
          <a:p>
            <a:r>
              <a:rPr lang="en-US" dirty="0"/>
              <a:t>Hypofibrinogenemia, dysfibrinogenemia, hypodysfibrinogenemia</a:t>
            </a:r>
          </a:p>
          <a:p>
            <a:r>
              <a:rPr lang="en-US" dirty="0"/>
              <a:t>Factor replacement when factor concentrates are unavailable </a:t>
            </a:r>
          </a:p>
          <a:p>
            <a:pPr lvl="1"/>
            <a:r>
              <a:rPr lang="en-US" dirty="0"/>
              <a:t>Factor VIII</a:t>
            </a:r>
          </a:p>
          <a:p>
            <a:pPr lvl="1"/>
            <a:r>
              <a:rPr lang="en-US" dirty="0"/>
              <a:t>Factor XIII</a:t>
            </a:r>
          </a:p>
          <a:p>
            <a:pPr lvl="1"/>
            <a:r>
              <a:rPr lang="en-US" dirty="0"/>
              <a:t>von Willebrand factor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DCB428-D52A-974E-9BAE-B591D61E136C}"/>
              </a:ext>
            </a:extLst>
          </p:cNvPr>
          <p:cNvSpPr/>
          <p:nvPr/>
        </p:nvSpPr>
        <p:spPr>
          <a:xfrm>
            <a:off x="304800" y="3620570"/>
            <a:ext cx="2650732" cy="86767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03283-8522-6B41-BA83-0E2ECD562F29}"/>
              </a:ext>
            </a:extLst>
          </p:cNvPr>
          <p:cNvSpPr txBox="1"/>
          <p:nvPr/>
        </p:nvSpPr>
        <p:spPr>
          <a:xfrm>
            <a:off x="4426989" y="3773483"/>
            <a:ext cx="6830016" cy="8309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Bonus Boards Hint: </a:t>
            </a:r>
            <a:r>
              <a:rPr lang="en-US" sz="2400" i="1" dirty="0"/>
              <a:t>Pay attention to Roman numerals</a:t>
            </a:r>
            <a:r>
              <a:rPr lang="en-US" sz="2400" dirty="0"/>
              <a:t>. It is easy to confuse VIII and XIII.</a:t>
            </a:r>
          </a:p>
        </p:txBody>
      </p:sp>
    </p:spTree>
    <p:extLst>
      <p:ext uri="{BB962C8B-B14F-4D97-AF65-F5344CB8AC3E}">
        <p14:creationId xmlns:p14="http://schemas.microsoft.com/office/powerpoint/2010/main" val="404091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08F58-447C-FA40-BEDB-A0249464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Granulocyte 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BB4C1-F7A9-E540-8BC2-5388DD85A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data that demonstrate benefit of granulocyte transfusion compared to standard antimicrobial therapy</a:t>
            </a:r>
          </a:p>
          <a:p>
            <a:r>
              <a:rPr lang="en-US" dirty="0"/>
              <a:t>No definitive guidelines</a:t>
            </a:r>
          </a:p>
          <a:p>
            <a:pPr lvl="1"/>
            <a:r>
              <a:rPr lang="en-US" dirty="0"/>
              <a:t>Absolute neutrophil count &lt; 500/µL</a:t>
            </a:r>
          </a:p>
          <a:p>
            <a:pPr lvl="1"/>
            <a:r>
              <a:rPr lang="en-US" dirty="0"/>
              <a:t>Clinical evidence of bacterial or fungal infection</a:t>
            </a:r>
          </a:p>
          <a:p>
            <a:pPr lvl="1"/>
            <a:r>
              <a:rPr lang="en-US" dirty="0"/>
              <a:t>Poor response to antimicrobial therapy (typically 3-5 days)</a:t>
            </a:r>
          </a:p>
          <a:p>
            <a:pPr lvl="1"/>
            <a:r>
              <a:rPr lang="en-US" dirty="0"/>
              <a:t>Consideration of co-morbidities and anticipated neutrophil recovery</a:t>
            </a:r>
          </a:p>
          <a:p>
            <a:r>
              <a:rPr lang="en-US" dirty="0"/>
              <a:t>Question of efficacy of granulocyte transfusion unlikely to be settled after most recent randomized controlled trial (2008-2014) enrolled &lt; 50% of needed subjects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83E96-8D35-0D40-9B26-D93F8B6A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Transfusion Indications – Directed Donor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ECFBD-693E-9943-843B-EA7EACDD6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Directed donors – family members (less commonly friends) donate blood to a specific patient rather than to the general blood supply</a:t>
            </a:r>
          </a:p>
          <a:p>
            <a:r>
              <a:rPr lang="en-US" b="1" dirty="0"/>
              <a:t>DIRECTED DONATION IS NOT RECOMMENDED</a:t>
            </a:r>
            <a:endParaRPr lang="en-US" dirty="0"/>
          </a:p>
          <a:p>
            <a:pPr lvl="1"/>
            <a:r>
              <a:rPr lang="en-US" dirty="0"/>
              <a:t>Less safe – family and friends may lie re: qualifications to avoid embarrassment of not donating or because they feel they are exceptional</a:t>
            </a:r>
          </a:p>
          <a:p>
            <a:pPr lvl="1"/>
            <a:r>
              <a:rPr lang="en-US" dirty="0"/>
              <a:t>Creates inventory issues and potential scenario where directed-donor unit is transfused to another patient</a:t>
            </a:r>
          </a:p>
          <a:p>
            <a:pPr lvl="1"/>
            <a:r>
              <a:rPr lang="en-US" dirty="0"/>
              <a:t>Directed-donor units are not given to other patients if patient does not need it</a:t>
            </a:r>
          </a:p>
          <a:p>
            <a:pPr lvl="1"/>
            <a:r>
              <a:rPr lang="en-US" dirty="0"/>
              <a:t>Risk of transfusion-associated graft-vs-host disease (TA-GVHD)</a:t>
            </a:r>
          </a:p>
          <a:p>
            <a:r>
              <a:rPr lang="en-US" dirty="0"/>
              <a:t>Exception: Patient has a rare RBC or platelet phenotype and family member is only one able to provide compatible blood</a:t>
            </a:r>
          </a:p>
        </p:txBody>
      </p:sp>
    </p:spTree>
    <p:extLst>
      <p:ext uri="{BB962C8B-B14F-4D97-AF65-F5344CB8AC3E}">
        <p14:creationId xmlns:p14="http://schemas.microsoft.com/office/powerpoint/2010/main" val="12900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49953-715A-4246-9965-4A6DB66B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Collection &amp; Storage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EE1EB-95D4-4CD6-BED7-F1BC260E5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do to blood components</a:t>
            </a:r>
          </a:p>
        </p:txBody>
      </p:sp>
    </p:spTree>
    <p:extLst>
      <p:ext uri="{BB962C8B-B14F-4D97-AF65-F5344CB8AC3E}">
        <p14:creationId xmlns:p14="http://schemas.microsoft.com/office/powerpoint/2010/main" val="3502635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687B8-C579-2142-8816-2762929B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Apheresis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A4A89-AAC1-5640-92AE-9C63023CA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do to blood components and what they do to our patients</a:t>
            </a:r>
          </a:p>
        </p:txBody>
      </p:sp>
    </p:spTree>
    <p:extLst>
      <p:ext uri="{BB962C8B-B14F-4D97-AF65-F5344CB8AC3E}">
        <p14:creationId xmlns:p14="http://schemas.microsoft.com/office/powerpoint/2010/main" val="290873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674D91-0549-0E4E-875D-8FB8DAB7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Apheresis – Out With the Old, In with the New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E25D8-DB82-BE41-BAA9-F229193B8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#1 is to remove the problem</a:t>
            </a:r>
          </a:p>
          <a:p>
            <a:pPr lvl="1"/>
            <a:r>
              <a:rPr lang="en-US" dirty="0"/>
              <a:t>Sickled cells</a:t>
            </a:r>
          </a:p>
          <a:p>
            <a:pPr lvl="1"/>
            <a:r>
              <a:rPr lang="en-US" dirty="0"/>
              <a:t>Plasma containing antibodies</a:t>
            </a:r>
          </a:p>
          <a:p>
            <a:r>
              <a:rPr lang="en-US" dirty="0"/>
              <a:t>Objective #2 is to replace with something helpful</a:t>
            </a:r>
          </a:p>
          <a:p>
            <a:pPr lvl="1"/>
            <a:r>
              <a:rPr lang="en-US" dirty="0"/>
              <a:t>Normal RBCs</a:t>
            </a:r>
          </a:p>
          <a:p>
            <a:pPr lvl="1"/>
            <a:r>
              <a:rPr lang="en-US" dirty="0"/>
              <a:t>Healthy plasma</a:t>
            </a:r>
          </a:p>
          <a:p>
            <a:r>
              <a:rPr lang="en-US" dirty="0"/>
              <a:t>Importance of Objective 1 vs. 2 is dependent on indication </a:t>
            </a:r>
          </a:p>
          <a:p>
            <a:pPr lvl="1"/>
            <a:r>
              <a:rPr lang="en-US" dirty="0"/>
              <a:t>In TTP provision of healthy ADAMTS13 is more the goal than removal of antibodies</a:t>
            </a:r>
          </a:p>
          <a:p>
            <a:pPr lvl="1"/>
            <a:r>
              <a:rPr lang="en-US" dirty="0"/>
              <a:t>In RBC exchange goal is removal of sickle cells and replacement with healthy cells </a:t>
            </a:r>
          </a:p>
          <a:p>
            <a:pPr lvl="1"/>
            <a:r>
              <a:rPr lang="en-US" dirty="0"/>
              <a:t>For Guillain Barré, removal of antibodies is the goal and replacement with albumin is merely to replace volume and maintain oncotic pressure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Apheresis (TA) Modalities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69227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Therapeutic plasma exchange (TPE, plasmapheresis, plasma exchange, PLEX)</a:t>
            </a:r>
          </a:p>
          <a:p>
            <a:r>
              <a:rPr lang="en-US" dirty="0"/>
              <a:t>Red cell exchange</a:t>
            </a:r>
          </a:p>
          <a:p>
            <a:r>
              <a:rPr lang="en-US" dirty="0"/>
              <a:t>Leukocytapheresis </a:t>
            </a:r>
          </a:p>
          <a:p>
            <a:r>
              <a:rPr lang="en-US" dirty="0"/>
              <a:t>Thrombocytapheresis</a:t>
            </a:r>
          </a:p>
          <a:p>
            <a:r>
              <a:rPr lang="en-US" dirty="0"/>
              <a:t>Extracorporeal photopheresis</a:t>
            </a:r>
          </a:p>
          <a:p>
            <a:r>
              <a:rPr lang="en-US" dirty="0"/>
              <a:t>Selective adsorption (lipids)</a:t>
            </a:r>
          </a:p>
          <a:p>
            <a:r>
              <a:rPr lang="en-US" dirty="0"/>
              <a:t>Rheopheresis (selective protein removal)</a:t>
            </a:r>
          </a:p>
          <a:p>
            <a:r>
              <a:rPr lang="en-US" dirty="0"/>
              <a:t>Hematopoietic stem cell collection</a:t>
            </a:r>
          </a:p>
        </p:txBody>
      </p:sp>
    </p:spTree>
    <p:extLst>
      <p:ext uri="{BB962C8B-B14F-4D97-AF65-F5344CB8AC3E}">
        <p14:creationId xmlns:p14="http://schemas.microsoft.com/office/powerpoint/2010/main" val="3119806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Centrifugation Apheresis</a:t>
            </a:r>
          </a:p>
        </p:txBody>
      </p:sp>
      <p:pic>
        <p:nvPicPr>
          <p:cNvPr id="4" name="Picture 3" descr="co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4" y="1581969"/>
            <a:ext cx="3548542" cy="47313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41834" y="4470567"/>
            <a:ext cx="1143000" cy="1280160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2441834" y="1690686"/>
            <a:ext cx="4517778" cy="4060043"/>
            <a:chOff x="1534283" y="2072389"/>
            <a:chExt cx="5169981" cy="4646165"/>
          </a:xfrm>
        </p:grpSpPr>
        <p:cxnSp>
          <p:nvCxnSpPr>
            <p:cNvPr id="9" name="Straight Connector 8"/>
            <p:cNvCxnSpPr>
              <a:cxnSpLocks/>
            </p:cNvCxnSpPr>
            <p:nvPr/>
          </p:nvCxnSpPr>
          <p:spPr>
            <a:xfrm flipV="1">
              <a:off x="2842290" y="2072391"/>
              <a:ext cx="3861974" cy="318119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V="1">
              <a:off x="2842290" y="4655191"/>
              <a:ext cx="3861974" cy="206336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 flipV="1">
              <a:off x="1534283" y="4655191"/>
              <a:ext cx="2883981" cy="206336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flipV="1">
              <a:off x="1534283" y="2072389"/>
              <a:ext cx="2883981" cy="3181195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apheresis-machine-cobe-spectra.ith218152_180_2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264" y="2115192"/>
              <a:ext cx="2286000" cy="2539999"/>
            </a:xfrm>
            <a:prstGeom prst="rect">
              <a:avLst/>
            </a:prstGeom>
            <a:ln w="57150" cmpd="sng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18" name="Picture 17" descr="Spec grav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24" y="1581969"/>
            <a:ext cx="4841285" cy="42717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0039859-BB63-B14D-A857-2F330BC09BEC}"/>
              </a:ext>
            </a:extLst>
          </p:cNvPr>
          <p:cNvSpPr/>
          <p:nvPr/>
        </p:nvSpPr>
        <p:spPr>
          <a:xfrm>
            <a:off x="3061981" y="4732107"/>
            <a:ext cx="410966" cy="914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4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A373693-CD03-E24E-8C64-A11C6B69D6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620904"/>
              </p:ext>
            </p:extLst>
          </p:nvPr>
        </p:nvGraphicFramePr>
        <p:xfrm>
          <a:off x="243840" y="959005"/>
          <a:ext cx="11704320" cy="499761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6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7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9057">
                <a:tc>
                  <a:txBody>
                    <a:bodyPr/>
                    <a:lstStyle/>
                    <a:p>
                      <a:r>
                        <a:rPr lang="en-US" sz="2200" b="0" dirty="0"/>
                        <a:t>Plasmapheresis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dirty="0"/>
                        <a:t>Thrombotic thrombocytopenic purpura (TTP)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dirty="0"/>
                        <a:t>Antibody-mediated solid organ transplant rejection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dirty="0"/>
                        <a:t>Autoimmune neurologic disorders (myasthenia gravis, Guillain Barré, transverse myelitis, neuromyelitis optica)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dirty="0"/>
                        <a:t>Autoimmune diseases (ANCA vasculitis)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dirty="0"/>
                        <a:t>Catastrophic antiphospholipid antibody syndrome (CAPS)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dirty="0"/>
                        <a:t>Pretransplant sensitization (ABO incompatible)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4196">
                <a:tc>
                  <a:txBody>
                    <a:bodyPr/>
                    <a:lstStyle/>
                    <a:p>
                      <a:r>
                        <a:rPr lang="en-US" sz="2200" b="0" dirty="0"/>
                        <a:t>Erythrocytaphoresis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dirty="0"/>
                        <a:t>Acute chest syndrome with respiratory insufficiency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dirty="0"/>
                        <a:t>Acute stroke in sickle cell disease patients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200" b="0" dirty="0"/>
                        <a:t>Primary and secondary stroke prevention in patients with sickle cell disease if simple transfusion is contraindicated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6658">
                <a:tc>
                  <a:txBody>
                    <a:bodyPr/>
                    <a:lstStyle/>
                    <a:p>
                      <a:r>
                        <a:rPr lang="en-US" sz="2200" b="0" dirty="0"/>
                        <a:t>Extracorporeal Photopheresis</a:t>
                      </a: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dirty="0"/>
                        <a:t>Cutaneous T cell leukemia/lymphoma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dirty="0"/>
                        <a:t>Cellular solid organ transplant rejection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dirty="0"/>
                        <a:t>Graft-versus-host disease (steroid-refractory)</a:t>
                      </a:r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EB4BB73-3892-A64A-B22F-D03FB0ED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Common Therapeutic Apheresis Indications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C6C31B-86A5-2E47-B8A5-B51E58375783}"/>
              </a:ext>
            </a:extLst>
          </p:cNvPr>
          <p:cNvSpPr/>
          <p:nvPr/>
        </p:nvSpPr>
        <p:spPr>
          <a:xfrm>
            <a:off x="159834" y="3323064"/>
            <a:ext cx="11905583" cy="2720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51699-6551-3042-A22A-894267E890B3}"/>
              </a:ext>
            </a:extLst>
          </p:cNvPr>
          <p:cNvSpPr txBox="1"/>
          <p:nvPr/>
        </p:nvSpPr>
        <p:spPr>
          <a:xfrm>
            <a:off x="1643743" y="6103947"/>
            <a:ext cx="8142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Padmanabhan A, et al. Guidelines on the Use of Therapeutic Apheresis in Clinical Practice - Evidence-Based Approach from the Writing Committee of the American Society for Apheresis: The Eighth Special Issue. J Clin Apher</a:t>
            </a:r>
            <a:r>
              <a:rPr lang="en-US" sz="1400" cap="small" dirty="0"/>
              <a:t>.</a:t>
            </a:r>
            <a:r>
              <a:rPr lang="en-US" sz="1400" dirty="0"/>
              <a:t> 2019 Jun;34(3):171-354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CFAD9-92B4-B841-843B-9F28BF16E2B5}"/>
              </a:ext>
            </a:extLst>
          </p:cNvPr>
          <p:cNvSpPr/>
          <p:nvPr/>
        </p:nvSpPr>
        <p:spPr>
          <a:xfrm>
            <a:off x="243840" y="4928839"/>
            <a:ext cx="11788326" cy="11146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Considerations for Therapeutic Apheresis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Refer to the ASFA Apheresis Guidelines</a:t>
            </a:r>
          </a:p>
          <a:p>
            <a:pPr lvl="1"/>
            <a:r>
              <a:rPr lang="en-US" dirty="0"/>
              <a:t>Indication</a:t>
            </a:r>
          </a:p>
          <a:p>
            <a:pPr lvl="1"/>
            <a:r>
              <a:rPr lang="en-US" dirty="0"/>
              <a:t>Replacement fluid (plasma versus albumin for TPE)</a:t>
            </a:r>
          </a:p>
          <a:p>
            <a:pPr lvl="1"/>
            <a:r>
              <a:rPr lang="en-US" dirty="0"/>
              <a:t>Frequency and duration</a:t>
            </a:r>
          </a:p>
          <a:p>
            <a:r>
              <a:rPr lang="en-US" dirty="0"/>
              <a:t>Vascular access: how many procedures</a:t>
            </a:r>
          </a:p>
          <a:p>
            <a:pPr lvl="1"/>
            <a:r>
              <a:rPr lang="en-US" dirty="0"/>
              <a:t>Peripheral access preferred</a:t>
            </a:r>
          </a:p>
          <a:p>
            <a:pPr lvl="1"/>
            <a:r>
              <a:rPr lang="en-US" dirty="0"/>
              <a:t>Central venous catheter able to accommodate negative pressure of withdrawal</a:t>
            </a:r>
          </a:p>
          <a:p>
            <a:r>
              <a:rPr lang="en-US" dirty="0"/>
              <a:t>Miscellaneous items: Patient age/size re: blood prime or sedation for procedure, medications that can be removed through apheresis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9E065-B01B-7B45-8395-51F85FFAA3A3}"/>
              </a:ext>
            </a:extLst>
          </p:cNvPr>
          <p:cNvSpPr txBox="1"/>
          <p:nvPr/>
        </p:nvSpPr>
        <p:spPr>
          <a:xfrm>
            <a:off x="1752600" y="6119336"/>
            <a:ext cx="8142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Padmanabhan A, et al. Guidelines on the Use of Therapeutic Apheresis in Clinical Practice - Evidence-Based Approach from the Writing Committee of the American Society for Apheresis: The Eighth Special Issue. J Clin Apher</a:t>
            </a:r>
            <a:r>
              <a:rPr lang="en-US" sz="1400" cap="small" dirty="0"/>
              <a:t>.</a:t>
            </a:r>
            <a:r>
              <a:rPr lang="en-US" sz="1400" dirty="0"/>
              <a:t> 2019 Jun;34(3):171-354</a:t>
            </a:r>
          </a:p>
        </p:txBody>
      </p:sp>
    </p:spTree>
    <p:extLst>
      <p:ext uri="{BB962C8B-B14F-4D97-AF65-F5344CB8AC3E}">
        <p14:creationId xmlns:p14="http://schemas.microsoft.com/office/powerpoint/2010/main" val="3374659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of Therapeutic Apheresis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risks of procedure</a:t>
            </a:r>
          </a:p>
          <a:p>
            <a:pPr lvl="1"/>
            <a:r>
              <a:rPr lang="en-US" dirty="0"/>
              <a:t>Hypotension due to fluid shifts and extracorporeal fluid volume</a:t>
            </a:r>
          </a:p>
          <a:p>
            <a:pPr lvl="1"/>
            <a:r>
              <a:rPr lang="en-US" dirty="0"/>
              <a:t>If citrate is used, hypocalcemia ± hypomagnesemia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Reduced coagulation factors (esp. fibrinogen) if using albumin as replacement fluid. Risk is correlated with frequency of procedure.</a:t>
            </a:r>
          </a:p>
          <a:p>
            <a:r>
              <a:rPr lang="en-US" dirty="0"/>
              <a:t>Indirect risks</a:t>
            </a:r>
          </a:p>
          <a:p>
            <a:pPr lvl="1"/>
            <a:r>
              <a:rPr lang="en-US" dirty="0"/>
              <a:t>Transfusion reaction – if plasma used for TPE or from RBC exchange</a:t>
            </a:r>
          </a:p>
          <a:p>
            <a:pPr lvl="1"/>
            <a:r>
              <a:rPr lang="en-US" dirty="0"/>
              <a:t>Risks of central venous catheter – infection, thrombus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86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2797-E2D6-064C-BC8A-EFA7154B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Apheresis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52B3-3B3B-3742-9718-60915A354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hematopoietic stem cells for allogeneic or autologous transplant</a:t>
            </a:r>
          </a:p>
          <a:p>
            <a:r>
              <a:rPr lang="en-US" dirty="0"/>
              <a:t>Collection of cells for cellular therapy</a:t>
            </a:r>
          </a:p>
          <a:p>
            <a:pPr lvl="1"/>
            <a:r>
              <a:rPr lang="en-US" dirty="0"/>
              <a:t>CAR T-Cell Therapy</a:t>
            </a:r>
          </a:p>
          <a:p>
            <a:pPr lvl="1"/>
            <a:r>
              <a:rPr lang="en-US" dirty="0"/>
              <a:t>Anti-cancer vaccines</a:t>
            </a:r>
          </a:p>
          <a:p>
            <a:pPr lvl="1"/>
            <a:r>
              <a:rPr lang="en-US" dirty="0"/>
              <a:t>Genetic modification of stem cells to treat hemoglobinopathy</a:t>
            </a:r>
          </a:p>
          <a:p>
            <a:pPr lvl="1"/>
            <a:r>
              <a:rPr lang="en-US" dirty="0"/>
              <a:t>NK cells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22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Uncommon Apheresis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Leukocytapheresis</a:t>
            </a:r>
          </a:p>
          <a:p>
            <a:pPr lvl="1"/>
            <a:r>
              <a:rPr lang="en-US" dirty="0"/>
              <a:t>Used for symptomatic hyperleukocytosis in leukemia</a:t>
            </a:r>
          </a:p>
          <a:p>
            <a:pPr lvl="2"/>
            <a:r>
              <a:rPr lang="en-US" dirty="0"/>
              <a:t>Acute myeloid leukemia (AML): WBC &gt; 100 x 10</a:t>
            </a:r>
            <a:r>
              <a:rPr lang="en-US" baseline="30000" dirty="0"/>
              <a:t>9</a:t>
            </a:r>
            <a:r>
              <a:rPr lang="en-US" dirty="0"/>
              <a:t>/L</a:t>
            </a:r>
          </a:p>
          <a:p>
            <a:pPr lvl="2"/>
            <a:r>
              <a:rPr lang="en-US" dirty="0"/>
              <a:t>Acute lymphoblastic leukemia (ALL): WBC &gt; 400 x 10</a:t>
            </a:r>
            <a:r>
              <a:rPr lang="en-US" baseline="30000" dirty="0"/>
              <a:t>9</a:t>
            </a:r>
            <a:r>
              <a:rPr lang="en-US" dirty="0"/>
              <a:t>/L</a:t>
            </a:r>
          </a:p>
          <a:p>
            <a:pPr lvl="1"/>
            <a:r>
              <a:rPr lang="en-US" dirty="0"/>
              <a:t>Can reduce early mortality (≤ 3 weeks after diagnosis), but no affect on long-term event-free or overall survival</a:t>
            </a:r>
          </a:p>
          <a:p>
            <a:pPr lvl="1"/>
            <a:r>
              <a:rPr lang="en-US" dirty="0"/>
              <a:t>Procedure can reduce WBCs by 30-60%</a:t>
            </a:r>
          </a:p>
          <a:p>
            <a:pPr lvl="1"/>
            <a:r>
              <a:rPr lang="en-US" dirty="0"/>
              <a:t>Chemotherapy should be given ASAP to prevent reaccumulation</a:t>
            </a:r>
          </a:p>
          <a:p>
            <a:r>
              <a:rPr lang="en-US" dirty="0"/>
              <a:t>Thrombocytapheresis</a:t>
            </a:r>
          </a:p>
          <a:p>
            <a:pPr lvl="1"/>
            <a:r>
              <a:rPr lang="en-US" dirty="0"/>
              <a:t>Very rare in pediatrics</a:t>
            </a:r>
          </a:p>
          <a:p>
            <a:pPr lvl="1"/>
            <a:r>
              <a:rPr lang="en-US" dirty="0"/>
              <a:t>Symptomatic thrombocytosis (bleeding or clotting) with platelet count &gt; 1000-1500/dL</a:t>
            </a:r>
          </a:p>
        </p:txBody>
      </p:sp>
    </p:spTree>
    <p:extLst>
      <p:ext uri="{BB962C8B-B14F-4D97-AF65-F5344CB8AC3E}">
        <p14:creationId xmlns:p14="http://schemas.microsoft.com/office/powerpoint/2010/main" val="299430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D25AB-D576-D447-923A-25322335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Modification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C6D60-CC14-D147-975E-85BAC969D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do to blood components</a:t>
            </a:r>
          </a:p>
        </p:txBody>
      </p:sp>
    </p:spTree>
    <p:extLst>
      <p:ext uri="{BB962C8B-B14F-4D97-AF65-F5344CB8AC3E}">
        <p14:creationId xmlns:p14="http://schemas.microsoft.com/office/powerpoint/2010/main" val="385635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5405-B82B-4BAF-A3E5-0E0F75EF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7A349-68BF-458F-B853-E57BCB70F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Cellular products</a:t>
            </a:r>
          </a:p>
          <a:p>
            <a:pPr lvl="1"/>
            <a:r>
              <a:rPr lang="en-US" dirty="0"/>
              <a:t>Red blood cells (RBCs, packed red blood cells, pRBCs)</a:t>
            </a:r>
          </a:p>
          <a:p>
            <a:pPr lvl="1"/>
            <a:r>
              <a:rPr lang="en-US" dirty="0"/>
              <a:t>Platelets</a:t>
            </a:r>
          </a:p>
          <a:p>
            <a:pPr lvl="1"/>
            <a:r>
              <a:rPr lang="en-US" dirty="0"/>
              <a:t>Granulocytes</a:t>
            </a:r>
          </a:p>
          <a:p>
            <a:r>
              <a:rPr lang="en-US" dirty="0"/>
              <a:t>Non-cellular products</a:t>
            </a:r>
          </a:p>
          <a:p>
            <a:pPr lvl="1"/>
            <a:r>
              <a:rPr lang="en-US" dirty="0"/>
              <a:t>Frozen plasma (FP, fresh frozen plasma, FFP, PF-24)</a:t>
            </a:r>
          </a:p>
          <a:p>
            <a:pPr lvl="1"/>
            <a:r>
              <a:rPr lang="en-US" dirty="0"/>
              <a:t>Cryoprecipitate (cryo)</a:t>
            </a:r>
          </a:p>
          <a:p>
            <a:r>
              <a:rPr lang="en-US" dirty="0"/>
              <a:t>Collection</a:t>
            </a:r>
          </a:p>
          <a:p>
            <a:pPr lvl="1"/>
            <a:r>
              <a:rPr lang="en-US" dirty="0"/>
              <a:t>Whole blood – component separation via centrifugation and processing</a:t>
            </a:r>
          </a:p>
          <a:p>
            <a:pPr lvl="1"/>
            <a:r>
              <a:rPr lang="en-US" dirty="0"/>
              <a:t>Apheresis – single component collection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6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Blood Component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Leukoreduction</a:t>
            </a:r>
          </a:p>
          <a:p>
            <a:r>
              <a:rPr lang="en-US" dirty="0"/>
              <a:t>Irradiation</a:t>
            </a:r>
          </a:p>
          <a:p>
            <a:r>
              <a:rPr lang="en-US" dirty="0"/>
              <a:t>Volume/plasma reduction</a:t>
            </a:r>
          </a:p>
        </p:txBody>
      </p:sp>
    </p:spTree>
    <p:extLst>
      <p:ext uri="{BB962C8B-B14F-4D97-AF65-F5344CB8AC3E}">
        <p14:creationId xmlns:p14="http://schemas.microsoft.com/office/powerpoint/2010/main" val="246368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Modifications – Leukoreduction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Universally done by most (but not all) blood centers in the U.S.</a:t>
            </a:r>
          </a:p>
          <a:p>
            <a:pPr lvl="1"/>
            <a:r>
              <a:rPr lang="en-US" dirty="0"/>
              <a:t>Typically performed on RBCs after separation from plasma</a:t>
            </a:r>
          </a:p>
          <a:p>
            <a:pPr lvl="1"/>
            <a:r>
              <a:rPr lang="en-US" dirty="0"/>
              <a:t>Preferred method is pre-storage (≤24 hours after collection)</a:t>
            </a:r>
          </a:p>
          <a:p>
            <a:pPr lvl="1"/>
            <a:r>
              <a:rPr lang="en-US" dirty="0"/>
              <a:t>Previous methods include in-line filter during transfusion</a:t>
            </a:r>
          </a:p>
          <a:p>
            <a:r>
              <a:rPr lang="en-US" b="1" u="sng" dirty="0"/>
              <a:t>Reduces</a:t>
            </a:r>
            <a:r>
              <a:rPr lang="en-US" dirty="0"/>
              <a:t> WBC to &lt; 5x10</a:t>
            </a:r>
            <a:r>
              <a:rPr lang="en-US" baseline="30000" dirty="0"/>
              <a:t>6</a:t>
            </a:r>
          </a:p>
          <a:p>
            <a:r>
              <a:rPr lang="en-US" dirty="0"/>
              <a:t>Done via filtration</a:t>
            </a:r>
          </a:p>
          <a:p>
            <a:r>
              <a:rPr lang="en-US" dirty="0"/>
              <a:t>Done via centrifugation – either post-collection or during apheresis collection</a:t>
            </a:r>
          </a:p>
          <a:p>
            <a:r>
              <a:rPr lang="en-US" dirty="0"/>
              <a:t>You cannot leukoreduce granulocytes</a:t>
            </a:r>
          </a:p>
        </p:txBody>
      </p:sp>
    </p:spTree>
    <p:extLst>
      <p:ext uri="{BB962C8B-B14F-4D97-AF65-F5344CB8AC3E}">
        <p14:creationId xmlns:p14="http://schemas.microsoft.com/office/powerpoint/2010/main" val="351677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AEB3-C623-8D43-9229-BC9D72EB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Modifications - Leukoreduction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158A2-7321-3D49-AEA2-0BC85264A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Reduces risk of alloimmunization</a:t>
            </a:r>
          </a:p>
          <a:p>
            <a:r>
              <a:rPr lang="en-US" dirty="0"/>
              <a:t>Reduces incidence of febrile non-hemolytic transfusion reaction (FNHTR)</a:t>
            </a:r>
          </a:p>
          <a:p>
            <a:r>
              <a:rPr lang="en-US" dirty="0"/>
              <a:t>Is considered cytomegalovirus (CMV) safe and reduces transmission</a:t>
            </a:r>
          </a:p>
          <a:p>
            <a:r>
              <a:rPr lang="en-US" dirty="0"/>
              <a:t>Can reduce risk of TA-GVHD</a:t>
            </a:r>
          </a:p>
          <a:p>
            <a:r>
              <a:rPr lang="en-US" dirty="0"/>
              <a:t>Universal leukoreduction has eliminated need for indications</a:t>
            </a:r>
          </a:p>
          <a:p>
            <a:r>
              <a:rPr lang="en-US" dirty="0"/>
              <a:t>Patients for whom the above things would be bad should receive leukoreduced blood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9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Modifications – Irradiation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Blood products are exposed to radiation</a:t>
            </a:r>
          </a:p>
          <a:p>
            <a:pPr lvl="1"/>
            <a:r>
              <a:rPr lang="en-US" dirty="0"/>
              <a:t>Devices using x-rays</a:t>
            </a:r>
          </a:p>
          <a:p>
            <a:pPr lvl="1"/>
            <a:r>
              <a:rPr lang="en-US" dirty="0"/>
              <a:t>Devices using gamma rays from cesium-137 or cobalt-60</a:t>
            </a:r>
          </a:p>
          <a:p>
            <a:r>
              <a:rPr lang="en-US" dirty="0"/>
              <a:t>Irradiation prevents proliferation of donor T lymphocytes to prevent TA-GVHD</a:t>
            </a:r>
          </a:p>
          <a:p>
            <a:r>
              <a:rPr lang="en-US" dirty="0"/>
              <a:t>Done to cellular products (RBCs, platelets, granulocytes)</a:t>
            </a:r>
          </a:p>
          <a:p>
            <a:r>
              <a:rPr lang="en-US" dirty="0"/>
              <a:t>Do </a:t>
            </a:r>
            <a:r>
              <a:rPr lang="en-US" i="1" dirty="0"/>
              <a:t>not</a:t>
            </a:r>
            <a:r>
              <a:rPr lang="en-US" dirty="0"/>
              <a:t> irradiate hematopoietic stem cells 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goal</a:t>
            </a:r>
            <a:r>
              <a:rPr lang="en-US" dirty="0"/>
              <a:t> is to have these cells engraft</a:t>
            </a:r>
          </a:p>
          <a:p>
            <a:pPr lvl="1"/>
            <a:r>
              <a:rPr lang="en-US" dirty="0"/>
              <a:t>Irradiation would defeat the purpose of a stem cell transplant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Modification – Irradiation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not change out-date of platelets or granulocytes</a:t>
            </a:r>
          </a:p>
          <a:p>
            <a:r>
              <a:rPr lang="en-US" dirty="0"/>
              <a:t>Shortens RBC shelf life to 28 days</a:t>
            </a:r>
          </a:p>
          <a:p>
            <a:pPr lvl="1"/>
            <a:r>
              <a:rPr lang="en-US" dirty="0"/>
              <a:t>From day of collection</a:t>
            </a:r>
          </a:p>
          <a:p>
            <a:pPr lvl="1"/>
            <a:r>
              <a:rPr lang="en-US" dirty="0"/>
              <a:t>From day of irradiation</a:t>
            </a:r>
          </a:p>
          <a:p>
            <a:pPr lvl="1"/>
            <a:r>
              <a:rPr lang="en-US" dirty="0"/>
              <a:t>Whichever is shorter</a:t>
            </a:r>
          </a:p>
          <a:p>
            <a:r>
              <a:rPr lang="en-US" dirty="0"/>
              <a:t>Best to irradiate RBCs at issue</a:t>
            </a:r>
          </a:p>
          <a:p>
            <a:pPr lvl="1"/>
            <a:r>
              <a:rPr lang="en-US" dirty="0"/>
              <a:t>Reduces free potassium in the unit</a:t>
            </a:r>
          </a:p>
          <a:p>
            <a:pPr lvl="1"/>
            <a:r>
              <a:rPr lang="en-US" dirty="0"/>
              <a:t>Otherwise, if &gt;24-48 hours, wash or volume reduce the product</a:t>
            </a:r>
          </a:p>
        </p:txBody>
      </p:sp>
    </p:spTree>
    <p:extLst>
      <p:ext uri="{BB962C8B-B14F-4D97-AF65-F5344CB8AC3E}">
        <p14:creationId xmlns:p14="http://schemas.microsoft.com/office/powerpoint/2010/main" val="329466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D8027-435F-084D-88FB-496D7081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Irradiation 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E57F7-D243-A14A-AF24-2E654E5AE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Fetal and neonatal recipients of intrauterine transfusions</a:t>
            </a:r>
          </a:p>
          <a:p>
            <a:r>
              <a:rPr lang="en-US" dirty="0"/>
              <a:t>Selected immunocompromised recipients</a:t>
            </a:r>
          </a:p>
          <a:p>
            <a:r>
              <a:rPr lang="en-US" dirty="0"/>
              <a:t>Recipients of cellular components known to be from a blood relative</a:t>
            </a:r>
          </a:p>
          <a:p>
            <a:r>
              <a:rPr lang="en-US" dirty="0"/>
              <a:t>Recipients who have undergone marrow or peripheral blood progenitor cell transplantation</a:t>
            </a:r>
          </a:p>
          <a:p>
            <a:r>
              <a:rPr lang="en-US" dirty="0"/>
              <a:t>Recipients of cellular components whose donor is selected for HLA compatibility</a:t>
            </a:r>
          </a:p>
        </p:txBody>
      </p:sp>
    </p:spTree>
    <p:extLst>
      <p:ext uri="{BB962C8B-B14F-4D97-AF65-F5344CB8AC3E}">
        <p14:creationId xmlns:p14="http://schemas.microsoft.com/office/powerpoint/2010/main" val="35903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F7C2-33BD-5A41-AA2A-E64375D2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Immunocompromised Recipients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DCA25-4ADD-5B42-B96E-73F59F1FC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Pre-term neonates</a:t>
            </a:r>
          </a:p>
          <a:p>
            <a:r>
              <a:rPr lang="en-US" dirty="0"/>
              <a:t>Young children who may not yet have presented with an immunodeficiency (typically &lt; 1 year, up to &lt; 6 years)</a:t>
            </a:r>
          </a:p>
          <a:p>
            <a:r>
              <a:rPr lang="en-US" dirty="0"/>
              <a:t>Congenital immune deficiencies</a:t>
            </a:r>
          </a:p>
          <a:p>
            <a:r>
              <a:rPr lang="en-US" dirty="0"/>
              <a:t>Aplastic anemia</a:t>
            </a:r>
          </a:p>
          <a:p>
            <a:r>
              <a:rPr lang="en-US" dirty="0"/>
              <a:t>Hematologic malignancy</a:t>
            </a:r>
          </a:p>
          <a:p>
            <a:r>
              <a:rPr lang="en-US" dirty="0"/>
              <a:t>Patients receiving chemotherapy (including autologous stem cell transplant)</a:t>
            </a:r>
          </a:p>
          <a:p>
            <a:r>
              <a:rPr lang="en-US" dirty="0"/>
              <a:t>Allogeneic stem cell transplant recipients </a:t>
            </a:r>
            <a:r>
              <a:rPr lang="en-US" i="1" dirty="0"/>
              <a:t>and</a:t>
            </a:r>
            <a:r>
              <a:rPr lang="en-US" dirty="0"/>
              <a:t> donors</a:t>
            </a:r>
          </a:p>
          <a:p>
            <a:r>
              <a:rPr lang="en-US" dirty="0"/>
              <a:t>Receipt of purine analogue chemotherapy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7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Modifications – Volume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Centrifugation to remove the supernatant</a:t>
            </a:r>
          </a:p>
          <a:p>
            <a:pPr lvl="1"/>
            <a:r>
              <a:rPr lang="en-US" dirty="0"/>
              <a:t>Patients with a history of anaphylaxis during transfusion</a:t>
            </a:r>
          </a:p>
          <a:p>
            <a:pPr lvl="1"/>
            <a:r>
              <a:rPr lang="en-US" dirty="0"/>
              <a:t>Patients with a history of escalating allergic reactions despite prophylaxis</a:t>
            </a:r>
          </a:p>
          <a:p>
            <a:pPr lvl="1"/>
            <a:r>
              <a:rPr lang="en-US" dirty="0"/>
              <a:t>Minor ABO mismatch when it matters (donor has anti-recipient antibodies)</a:t>
            </a:r>
          </a:p>
          <a:p>
            <a:pPr lvl="1"/>
            <a:r>
              <a:rPr lang="en-US" dirty="0"/>
              <a:t>Irradiated RBCs that are ≥24 hours old</a:t>
            </a:r>
          </a:p>
          <a:p>
            <a:r>
              <a:rPr lang="en-US" dirty="0"/>
              <a:t>Patients with volume issues (can reduce transfusion by 50 – 150 mL/unit transfused)</a:t>
            </a:r>
          </a:p>
          <a:p>
            <a:r>
              <a:rPr lang="en-US" dirty="0"/>
              <a:t>Cannot be done to plasma or cryo (because they are 100% “supernatant”)</a:t>
            </a:r>
          </a:p>
          <a:p>
            <a:r>
              <a:rPr lang="en-US" dirty="0"/>
              <a:t>Alternative is washing – centrifugation and replacement of supernatant with saline</a:t>
            </a:r>
          </a:p>
        </p:txBody>
      </p:sp>
    </p:spTree>
    <p:extLst>
      <p:ext uri="{BB962C8B-B14F-4D97-AF65-F5344CB8AC3E}">
        <p14:creationId xmlns:p14="http://schemas.microsoft.com/office/powerpoint/2010/main" val="30607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DD88-D2C5-7F48-B90C-B4CD369B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Transfusion Reactions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841A7-53CC-2246-A738-80AAAE01E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blood transfusions can do to our patients</a:t>
            </a:r>
          </a:p>
        </p:txBody>
      </p:sp>
    </p:spTree>
    <p:extLst>
      <p:ext uri="{BB962C8B-B14F-4D97-AF65-F5344CB8AC3E}">
        <p14:creationId xmlns:p14="http://schemas.microsoft.com/office/powerpoint/2010/main" val="25379565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Taxonomy of Transfusion Reactions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6891879" y="2548967"/>
            <a:ext cx="0" cy="383207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3472559" y="3443515"/>
            <a:ext cx="7982276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320144" y="1634957"/>
            <a:ext cx="2405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Acute (hours)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6479" y="1634957"/>
            <a:ext cx="34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/>
              <a:t>Delayed (days-weeks)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9436" y="2645295"/>
            <a:ext cx="1651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/>
              <a:t>Infectious</a:t>
            </a:r>
          </a:p>
        </p:txBody>
      </p:sp>
      <p:sp>
        <p:nvSpPr>
          <p:cNvPr id="9" name="Rectangle 8"/>
          <p:cNvSpPr/>
          <p:nvPr/>
        </p:nvSpPr>
        <p:spPr>
          <a:xfrm>
            <a:off x="737158" y="4226601"/>
            <a:ext cx="237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/>
              <a:t>Non-infectious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1762" y="2617495"/>
            <a:ext cx="23839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Hepatitis B,C</a:t>
            </a:r>
          </a:p>
          <a:p>
            <a:r>
              <a:rPr lang="en-US" sz="2600" dirty="0"/>
              <a:t>HIV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9887" y="2645295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/>
              <a:t>Bacteria/Sepsis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2819" y="3703381"/>
            <a:ext cx="353905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Simple fever (FNHTR)</a:t>
            </a:r>
          </a:p>
          <a:p>
            <a:r>
              <a:rPr lang="en-US" sz="2600" dirty="0"/>
              <a:t>Hemolysis (AHTR)</a:t>
            </a:r>
          </a:p>
          <a:p>
            <a:r>
              <a:rPr lang="en-US" sz="2600" dirty="0"/>
              <a:t>Cardiac overload (TACO)</a:t>
            </a:r>
          </a:p>
          <a:p>
            <a:r>
              <a:rPr lang="en-US" sz="2600" dirty="0"/>
              <a:t>Acute lung injury (TRALI)</a:t>
            </a:r>
          </a:p>
          <a:p>
            <a:r>
              <a:rPr lang="en-US" sz="2600" dirty="0"/>
              <a:t>Allergic/anaphylaxis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31760" y="3722977"/>
            <a:ext cx="43230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Graft vs host disease (GVHD)</a:t>
            </a:r>
          </a:p>
          <a:p>
            <a:r>
              <a:rPr lang="en-US" sz="2600" dirty="0"/>
              <a:t>Iron overload</a:t>
            </a:r>
          </a:p>
          <a:p>
            <a:r>
              <a:rPr lang="en-US" sz="2600" dirty="0"/>
              <a:t>Hemolysis (DHTR)</a:t>
            </a:r>
          </a:p>
          <a:p>
            <a:r>
              <a:rPr lang="en-US" sz="2600" dirty="0"/>
              <a:t>Post transfusion purpura (PTP)</a:t>
            </a:r>
          </a:p>
        </p:txBody>
      </p:sp>
    </p:spTree>
    <p:extLst>
      <p:ext uri="{BB962C8B-B14F-4D97-AF65-F5344CB8AC3E}">
        <p14:creationId xmlns:p14="http://schemas.microsoft.com/office/powerpoint/2010/main" val="301341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F84444-2AFD-46BC-907D-522C86783A6A}"/>
              </a:ext>
            </a:extLst>
          </p:cNvPr>
          <p:cNvSpPr/>
          <p:nvPr/>
        </p:nvSpPr>
        <p:spPr>
          <a:xfrm>
            <a:off x="148942" y="1759527"/>
            <a:ext cx="2244436" cy="3338946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62DCA1-A0FE-4175-A7D6-3582A0AC7798}"/>
              </a:ext>
            </a:extLst>
          </p:cNvPr>
          <p:cNvSpPr/>
          <p:nvPr/>
        </p:nvSpPr>
        <p:spPr>
          <a:xfrm>
            <a:off x="225126" y="2649683"/>
            <a:ext cx="2022763" cy="11291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WHOLE BLOOD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CACBB7-7E98-4316-8D44-FC7DF84FB60C}"/>
              </a:ext>
            </a:extLst>
          </p:cNvPr>
          <p:cNvGrpSpPr/>
          <p:nvPr/>
        </p:nvGrpSpPr>
        <p:grpSpPr>
          <a:xfrm>
            <a:off x="4018291" y="1759527"/>
            <a:ext cx="2244438" cy="3338946"/>
            <a:chOff x="6206834" y="2119746"/>
            <a:chExt cx="2244438" cy="33389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C223E5C-3CF1-4389-A652-F2038B40ABEF}"/>
                </a:ext>
              </a:extLst>
            </p:cNvPr>
            <p:cNvGrpSpPr/>
            <p:nvPr/>
          </p:nvGrpSpPr>
          <p:grpSpPr>
            <a:xfrm>
              <a:off x="6206836" y="2119746"/>
              <a:ext cx="2244436" cy="3338946"/>
              <a:chOff x="4128654" y="824347"/>
              <a:chExt cx="2244436" cy="3338946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4D0307F-F6E3-4828-8E4A-9051309B5ADB}"/>
                  </a:ext>
                </a:extLst>
              </p:cNvPr>
              <p:cNvSpPr/>
              <p:nvPr/>
            </p:nvSpPr>
            <p:spPr>
              <a:xfrm>
                <a:off x="4128654" y="824347"/>
                <a:ext cx="2244436" cy="3338946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7" name="Rectangle: Top Corners Rounded 16">
                <a:extLst>
                  <a:ext uri="{FF2B5EF4-FFF2-40B4-BE49-F238E27FC236}">
                    <a16:creationId xmlns:a16="http://schemas.microsoft.com/office/drawing/2014/main" id="{732C6A7A-82CA-4ADC-BCBA-F0C57D09F153}"/>
                  </a:ext>
                </a:extLst>
              </p:cNvPr>
              <p:cNvSpPr/>
              <p:nvPr/>
            </p:nvSpPr>
            <p:spPr>
              <a:xfrm rot="10800000">
                <a:off x="4128654" y="2479964"/>
                <a:ext cx="2244436" cy="1683328"/>
              </a:xfrm>
              <a:prstGeom prst="round2SameRect">
                <a:avLst>
                  <a:gd name="adj1" fmla="val 18889"/>
                  <a:gd name="adj2" fmla="val 0"/>
                </a:avLst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266CE5D-DE9F-48C4-A123-0311F41F97F3}"/>
                  </a:ext>
                </a:extLst>
              </p:cNvPr>
              <p:cNvSpPr/>
              <p:nvPr/>
            </p:nvSpPr>
            <p:spPr>
              <a:xfrm>
                <a:off x="4239489" y="2770910"/>
                <a:ext cx="2022763" cy="76893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</a:rPr>
                  <a:t>RBCs</a:t>
                </a:r>
              </a:p>
            </p:txBody>
          </p:sp>
        </p:grp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F36480BB-02E1-4C16-B9C4-BB428C8A94CD}"/>
                </a:ext>
              </a:extLst>
            </p:cNvPr>
            <p:cNvSpPr/>
            <p:nvPr/>
          </p:nvSpPr>
          <p:spPr>
            <a:xfrm>
              <a:off x="6206834" y="2119746"/>
              <a:ext cx="2244436" cy="1655617"/>
            </a:xfrm>
            <a:prstGeom prst="round2SameRect">
              <a:avLst>
                <a:gd name="adj1" fmla="val 18889"/>
                <a:gd name="adj2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1B4B581-ED9A-4A4A-AE23-B428E97B97A5}"/>
                </a:ext>
              </a:extLst>
            </p:cNvPr>
            <p:cNvSpPr/>
            <p:nvPr/>
          </p:nvSpPr>
          <p:spPr>
            <a:xfrm>
              <a:off x="6317670" y="2337950"/>
              <a:ext cx="2022763" cy="76893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Plasma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A9325E-4943-4843-A413-0DD1F6E8E151}"/>
                </a:ext>
              </a:extLst>
            </p:cNvPr>
            <p:cNvSpPr/>
            <p:nvPr/>
          </p:nvSpPr>
          <p:spPr>
            <a:xfrm>
              <a:off x="6206836" y="3442857"/>
              <a:ext cx="2244434" cy="33250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Platelets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F577433-7A63-D142-B983-C975BCACE694}"/>
              </a:ext>
            </a:extLst>
          </p:cNvPr>
          <p:cNvGrpSpPr/>
          <p:nvPr/>
        </p:nvGrpSpPr>
        <p:grpSpPr>
          <a:xfrm>
            <a:off x="2555062" y="2503737"/>
            <a:ext cx="1315477" cy="1851185"/>
            <a:chOff x="2555062" y="2503737"/>
            <a:chExt cx="1315477" cy="1851185"/>
          </a:xfrm>
        </p:grpSpPr>
        <p:sp>
          <p:nvSpPr>
            <p:cNvPr id="33" name="Arrow: Curved Left 32">
              <a:extLst>
                <a:ext uri="{FF2B5EF4-FFF2-40B4-BE49-F238E27FC236}">
                  <a16:creationId xmlns:a16="http://schemas.microsoft.com/office/drawing/2014/main" id="{164F2C2C-FC98-4D07-9DAB-83A5C9E0A49E}"/>
                </a:ext>
              </a:extLst>
            </p:cNvPr>
            <p:cNvSpPr/>
            <p:nvPr/>
          </p:nvSpPr>
          <p:spPr>
            <a:xfrm>
              <a:off x="3024457" y="3118487"/>
              <a:ext cx="846082" cy="1236435"/>
            </a:xfrm>
            <a:prstGeom prst="curvedLeftArrow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Arrow: Curved Left 34">
              <a:extLst>
                <a:ext uri="{FF2B5EF4-FFF2-40B4-BE49-F238E27FC236}">
                  <a16:creationId xmlns:a16="http://schemas.microsoft.com/office/drawing/2014/main" id="{D9BD29FF-E8ED-4F1E-AEAD-4B54A5893C8C}"/>
                </a:ext>
              </a:extLst>
            </p:cNvPr>
            <p:cNvSpPr/>
            <p:nvPr/>
          </p:nvSpPr>
          <p:spPr>
            <a:xfrm flipH="1" flipV="1">
              <a:off x="2555062" y="2503737"/>
              <a:ext cx="846082" cy="1236435"/>
            </a:xfrm>
            <a:prstGeom prst="curvedLef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BF8E93-69ED-A540-897C-83934D06A522}"/>
              </a:ext>
            </a:extLst>
          </p:cNvPr>
          <p:cNvGrpSpPr/>
          <p:nvPr/>
        </p:nvGrpSpPr>
        <p:grpSpPr>
          <a:xfrm>
            <a:off x="6440369" y="530720"/>
            <a:ext cx="3156424" cy="2632367"/>
            <a:chOff x="6440369" y="530720"/>
            <a:chExt cx="3156424" cy="263236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B2CFA4-2538-4408-BFE1-A28535C1A402}"/>
                </a:ext>
              </a:extLst>
            </p:cNvPr>
            <p:cNvGrpSpPr/>
            <p:nvPr/>
          </p:nvGrpSpPr>
          <p:grpSpPr>
            <a:xfrm>
              <a:off x="7643297" y="530720"/>
              <a:ext cx="1953496" cy="2632367"/>
              <a:chOff x="4128654" y="824347"/>
              <a:chExt cx="2244436" cy="333894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7FAA6E7-CB5C-476E-9EF7-6835916667D3}"/>
                  </a:ext>
                </a:extLst>
              </p:cNvPr>
              <p:cNvSpPr/>
              <p:nvPr/>
            </p:nvSpPr>
            <p:spPr>
              <a:xfrm>
                <a:off x="4128654" y="824347"/>
                <a:ext cx="2244436" cy="3338946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EF4991DC-7F3F-4A78-978C-68534C20C15B}"/>
                  </a:ext>
                </a:extLst>
              </p:cNvPr>
              <p:cNvSpPr/>
              <p:nvPr/>
            </p:nvSpPr>
            <p:spPr>
              <a:xfrm rot="10800000">
                <a:off x="4128654" y="2109355"/>
                <a:ext cx="2244436" cy="2053937"/>
              </a:xfrm>
              <a:prstGeom prst="round2SameRect">
                <a:avLst>
                  <a:gd name="adj1" fmla="val 18889"/>
                  <a:gd name="adj2" fmla="val 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1659257-7F15-4B43-8154-3BA10EDF5D2A}"/>
                  </a:ext>
                </a:extLst>
              </p:cNvPr>
              <p:cNvSpPr/>
              <p:nvPr/>
            </p:nvSpPr>
            <p:spPr>
              <a:xfrm>
                <a:off x="4239489" y="2660070"/>
                <a:ext cx="2022763" cy="76893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</a:rPr>
                  <a:t>Plasma</a:t>
                </a:r>
              </a:p>
            </p:txBody>
          </p:sp>
        </p:grpSp>
        <p:sp>
          <p:nvSpPr>
            <p:cNvPr id="38" name="Arrow: Up 37">
              <a:extLst>
                <a:ext uri="{FF2B5EF4-FFF2-40B4-BE49-F238E27FC236}">
                  <a16:creationId xmlns:a16="http://schemas.microsoft.com/office/drawing/2014/main" id="{3EE88C0E-4A3B-4014-86D1-2A779F62C18D}"/>
                </a:ext>
              </a:extLst>
            </p:cNvPr>
            <p:cNvSpPr/>
            <p:nvPr/>
          </p:nvSpPr>
          <p:spPr>
            <a:xfrm rot="3246570">
              <a:off x="6731441" y="1884406"/>
              <a:ext cx="443499" cy="1025644"/>
            </a:xfrm>
            <a:prstGeom prst="up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BAC713F-5B4D-1845-8B3A-4F731C6DB855}"/>
              </a:ext>
            </a:extLst>
          </p:cNvPr>
          <p:cNvGrpSpPr/>
          <p:nvPr/>
        </p:nvGrpSpPr>
        <p:grpSpPr>
          <a:xfrm>
            <a:off x="6440369" y="3693807"/>
            <a:ext cx="3155908" cy="2633472"/>
            <a:chOff x="6440369" y="3693807"/>
            <a:chExt cx="3155908" cy="26334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3BF1131-4594-443F-8A43-4BB25057D9C4}"/>
                </a:ext>
              </a:extLst>
            </p:cNvPr>
            <p:cNvGrpSpPr/>
            <p:nvPr/>
          </p:nvGrpSpPr>
          <p:grpSpPr>
            <a:xfrm>
              <a:off x="7639461" y="3693807"/>
              <a:ext cx="1956816" cy="2633472"/>
              <a:chOff x="4128654" y="824347"/>
              <a:chExt cx="2244436" cy="3338946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BB23FD8-3E97-487A-B902-7D42DB374119}"/>
                  </a:ext>
                </a:extLst>
              </p:cNvPr>
              <p:cNvSpPr/>
              <p:nvPr/>
            </p:nvSpPr>
            <p:spPr>
              <a:xfrm>
                <a:off x="4128654" y="824347"/>
                <a:ext cx="2244436" cy="3338946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6516283C-8984-4769-AB1C-24186A4EBF1A}"/>
                  </a:ext>
                </a:extLst>
              </p:cNvPr>
              <p:cNvSpPr/>
              <p:nvPr/>
            </p:nvSpPr>
            <p:spPr>
              <a:xfrm rot="10800000">
                <a:off x="4128654" y="2479964"/>
                <a:ext cx="2244436" cy="1683328"/>
              </a:xfrm>
              <a:prstGeom prst="round2SameRect">
                <a:avLst>
                  <a:gd name="adj1" fmla="val 18889"/>
                  <a:gd name="adj2" fmla="val 0"/>
                </a:avLst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721B5E2-F495-4B6A-9B57-23F7198B9F35}"/>
                  </a:ext>
                </a:extLst>
              </p:cNvPr>
              <p:cNvSpPr/>
              <p:nvPr/>
            </p:nvSpPr>
            <p:spPr>
              <a:xfrm>
                <a:off x="4239489" y="2660070"/>
                <a:ext cx="2022763" cy="76893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</a:rPr>
                  <a:t>RBCs</a:t>
                </a:r>
              </a:p>
            </p:txBody>
          </p:sp>
        </p:grpSp>
        <p:sp>
          <p:nvSpPr>
            <p:cNvPr id="39" name="Arrow: Up 38">
              <a:extLst>
                <a:ext uri="{FF2B5EF4-FFF2-40B4-BE49-F238E27FC236}">
                  <a16:creationId xmlns:a16="http://schemas.microsoft.com/office/drawing/2014/main" id="{B04350A6-6D25-4ABD-9468-F0522C0A4553}"/>
                </a:ext>
              </a:extLst>
            </p:cNvPr>
            <p:cNvSpPr/>
            <p:nvPr/>
          </p:nvSpPr>
          <p:spPr>
            <a:xfrm rot="18353430" flipV="1">
              <a:off x="6731441" y="3786690"/>
              <a:ext cx="443499" cy="1025644"/>
            </a:xfrm>
            <a:prstGeom prst="upArrow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5F05A9-236E-6247-AFA8-E857D5A40DD5}"/>
              </a:ext>
            </a:extLst>
          </p:cNvPr>
          <p:cNvGrpSpPr/>
          <p:nvPr/>
        </p:nvGrpSpPr>
        <p:grpSpPr>
          <a:xfrm>
            <a:off x="9751843" y="735605"/>
            <a:ext cx="2045865" cy="1617836"/>
            <a:chOff x="9751843" y="735605"/>
            <a:chExt cx="2045865" cy="161783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3A02A39-BCA7-064E-865B-9674692201BD}"/>
                </a:ext>
              </a:extLst>
            </p:cNvPr>
            <p:cNvGrpSpPr/>
            <p:nvPr/>
          </p:nvGrpSpPr>
          <p:grpSpPr>
            <a:xfrm>
              <a:off x="10425862" y="735605"/>
              <a:ext cx="1371846" cy="1555960"/>
              <a:chOff x="4128654" y="824347"/>
              <a:chExt cx="2244436" cy="3338946"/>
            </a:xfrm>
          </p:grpSpPr>
          <p:sp>
            <p:nvSpPr>
              <p:cNvPr id="26" name="Rectangle: Rounded Corners 11">
                <a:extLst>
                  <a:ext uri="{FF2B5EF4-FFF2-40B4-BE49-F238E27FC236}">
                    <a16:creationId xmlns:a16="http://schemas.microsoft.com/office/drawing/2014/main" id="{81D69CD4-51F8-DB46-8E79-F5DA1BD575D9}"/>
                  </a:ext>
                </a:extLst>
              </p:cNvPr>
              <p:cNvSpPr/>
              <p:nvPr/>
            </p:nvSpPr>
            <p:spPr>
              <a:xfrm>
                <a:off x="4128654" y="824347"/>
                <a:ext cx="2244436" cy="3338946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27" name="Rectangle: Top Corners Rounded 12">
                <a:extLst>
                  <a:ext uri="{FF2B5EF4-FFF2-40B4-BE49-F238E27FC236}">
                    <a16:creationId xmlns:a16="http://schemas.microsoft.com/office/drawing/2014/main" id="{2B23C8EC-DFA1-DD4B-A5EA-F5BA317CB6BD}"/>
                  </a:ext>
                </a:extLst>
              </p:cNvPr>
              <p:cNvSpPr/>
              <p:nvPr/>
            </p:nvSpPr>
            <p:spPr>
              <a:xfrm rot="10800000">
                <a:off x="4128654" y="3512341"/>
                <a:ext cx="2244436" cy="65095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000" dirty="0"/>
              </a:p>
            </p:txBody>
          </p:sp>
          <p:sp>
            <p:nvSpPr>
              <p:cNvPr id="28" name="Rectangle: Rounded Corners 13">
                <a:extLst>
                  <a:ext uri="{FF2B5EF4-FFF2-40B4-BE49-F238E27FC236}">
                    <a16:creationId xmlns:a16="http://schemas.microsoft.com/office/drawing/2014/main" id="{E8D29A46-6B31-B94F-A1F2-C084373F6747}"/>
                  </a:ext>
                </a:extLst>
              </p:cNvPr>
              <p:cNvSpPr/>
              <p:nvPr/>
            </p:nvSpPr>
            <p:spPr>
              <a:xfrm>
                <a:off x="4239490" y="2014184"/>
                <a:ext cx="2022763" cy="76893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Cryo</a:t>
                </a:r>
              </a:p>
            </p:txBody>
          </p:sp>
        </p:grpSp>
        <p:sp>
          <p:nvSpPr>
            <p:cNvPr id="29" name="Arrow: Up 37">
              <a:extLst>
                <a:ext uri="{FF2B5EF4-FFF2-40B4-BE49-F238E27FC236}">
                  <a16:creationId xmlns:a16="http://schemas.microsoft.com/office/drawing/2014/main" id="{1CA53812-11DA-4547-B158-54ECA88E45E8}"/>
                </a:ext>
              </a:extLst>
            </p:cNvPr>
            <p:cNvSpPr/>
            <p:nvPr/>
          </p:nvSpPr>
          <p:spPr>
            <a:xfrm rot="5400000">
              <a:off x="9789578" y="1872207"/>
              <a:ext cx="443499" cy="518970"/>
            </a:xfrm>
            <a:prstGeom prst="upArrow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B0CC34-C76C-B64A-A362-BF22CE268528}"/>
              </a:ext>
            </a:extLst>
          </p:cNvPr>
          <p:cNvGrpSpPr/>
          <p:nvPr/>
        </p:nvGrpSpPr>
        <p:grpSpPr>
          <a:xfrm>
            <a:off x="6414737" y="2897138"/>
            <a:ext cx="5552137" cy="2632367"/>
            <a:chOff x="6414737" y="2897138"/>
            <a:chExt cx="5552137" cy="263236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E7494C-BBB6-4344-B076-46A7007C7D63}"/>
                </a:ext>
              </a:extLst>
            </p:cNvPr>
            <p:cNvSpPr/>
            <p:nvPr/>
          </p:nvSpPr>
          <p:spPr>
            <a:xfrm>
              <a:off x="10013378" y="3170281"/>
              <a:ext cx="1953496" cy="2743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Platelets</a:t>
              </a:r>
            </a:p>
          </p:txBody>
        </p:sp>
        <p:sp>
          <p:nvSpPr>
            <p:cNvPr id="30" name="Rectangle: Rounded Corners 11">
              <a:extLst>
                <a:ext uri="{FF2B5EF4-FFF2-40B4-BE49-F238E27FC236}">
                  <a16:creationId xmlns:a16="http://schemas.microsoft.com/office/drawing/2014/main" id="{72453DE8-E704-1F4F-9BD6-C36E0E77444A}"/>
                </a:ext>
              </a:extLst>
            </p:cNvPr>
            <p:cNvSpPr/>
            <p:nvPr/>
          </p:nvSpPr>
          <p:spPr>
            <a:xfrm>
              <a:off x="10013378" y="2897138"/>
              <a:ext cx="1953496" cy="2632367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8833B2-AC9D-6A4F-A33E-F431EDEFCAF2}"/>
                </a:ext>
              </a:extLst>
            </p:cNvPr>
            <p:cNvSpPr/>
            <p:nvPr/>
          </p:nvSpPr>
          <p:spPr>
            <a:xfrm>
              <a:off x="10013378" y="3535372"/>
              <a:ext cx="1953496" cy="2743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Platelets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BED22F8-5C86-374D-9FFF-9F1A608B9080}"/>
                </a:ext>
              </a:extLst>
            </p:cNvPr>
            <p:cNvSpPr/>
            <p:nvPr/>
          </p:nvSpPr>
          <p:spPr>
            <a:xfrm>
              <a:off x="10013378" y="3900463"/>
              <a:ext cx="1953496" cy="2743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Platelets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2822D3F-F187-C04A-8549-40552BF15AB4}"/>
                </a:ext>
              </a:extLst>
            </p:cNvPr>
            <p:cNvSpPr/>
            <p:nvPr/>
          </p:nvSpPr>
          <p:spPr>
            <a:xfrm>
              <a:off x="10013378" y="4265554"/>
              <a:ext cx="1953496" cy="2743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Platelets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E4B0FDF-41D0-FD44-A72C-0F6510783DF6}"/>
                </a:ext>
              </a:extLst>
            </p:cNvPr>
            <p:cNvSpPr/>
            <p:nvPr/>
          </p:nvSpPr>
          <p:spPr>
            <a:xfrm>
              <a:off x="10013378" y="4630645"/>
              <a:ext cx="1953496" cy="2743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Platelets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CC78C4B-C4E4-8146-A637-C8B788F10F23}"/>
                </a:ext>
              </a:extLst>
            </p:cNvPr>
            <p:cNvSpPr/>
            <p:nvPr/>
          </p:nvSpPr>
          <p:spPr>
            <a:xfrm>
              <a:off x="10013378" y="4995735"/>
              <a:ext cx="1953496" cy="2743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Platelets</a:t>
              </a:r>
            </a:p>
          </p:txBody>
        </p:sp>
        <p:sp>
          <p:nvSpPr>
            <p:cNvPr id="40" name="Arrow: Up 37">
              <a:extLst>
                <a:ext uri="{FF2B5EF4-FFF2-40B4-BE49-F238E27FC236}">
                  <a16:creationId xmlns:a16="http://schemas.microsoft.com/office/drawing/2014/main" id="{6B1D3397-B961-A04B-BE2F-F618AF1156E3}"/>
                </a:ext>
              </a:extLst>
            </p:cNvPr>
            <p:cNvSpPr/>
            <p:nvPr/>
          </p:nvSpPr>
          <p:spPr>
            <a:xfrm rot="5593547">
              <a:off x="7989384" y="1613896"/>
              <a:ext cx="347297" cy="3496592"/>
            </a:xfrm>
            <a:prstGeom prst="upArrow">
              <a:avLst>
                <a:gd name="adj1" fmla="val 43302"/>
                <a:gd name="adj2" fmla="val 100966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A9D3CBED-BC4F-6B4D-9055-D70287D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– Whole Blood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9E93B3-14B7-D244-9F3F-1A3E638FE03A}"/>
              </a:ext>
            </a:extLst>
          </p:cNvPr>
          <p:cNvSpPr txBox="1"/>
          <p:nvPr/>
        </p:nvSpPr>
        <p:spPr>
          <a:xfrm>
            <a:off x="225126" y="5166348"/>
            <a:ext cx="7273519" cy="120032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Cryoprecipitate is made by thawing FP in 1-6°C. The precipitate is suspended in 10 mL of plasma. The leftover plasma (cryo-poor) is not routinely transfused.</a:t>
            </a:r>
          </a:p>
        </p:txBody>
      </p:sp>
    </p:spTree>
    <p:extLst>
      <p:ext uri="{BB962C8B-B14F-4D97-AF65-F5344CB8AC3E}">
        <p14:creationId xmlns:p14="http://schemas.microsoft.com/office/powerpoint/2010/main" val="24008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Taxonomy of Acute Transfusion Reactions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1903" y="1779511"/>
            <a:ext cx="188167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>
                <a:solidFill>
                  <a:srgbClr val="000000"/>
                </a:solidFill>
              </a:rPr>
              <a:t>FEVER</a:t>
            </a: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FNHTR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Hemolysis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Sepsis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957334" y="1779511"/>
            <a:ext cx="0" cy="232478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2625361" y="4070557"/>
            <a:ext cx="3352794" cy="13803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6518461" y="1779511"/>
            <a:ext cx="216738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>
                <a:solidFill>
                  <a:srgbClr val="000000"/>
                </a:solidFill>
              </a:rPr>
              <a:t>DYSPNEA</a:t>
            </a:r>
          </a:p>
          <a:p>
            <a:pPr algn="ctr"/>
            <a:endParaRPr lang="en-US" sz="3200" b="1" u="sng" dirty="0">
              <a:solidFill>
                <a:srgbClr val="000000"/>
              </a:solidFill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TRALI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TACO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Anaphylaxis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07051" y="4474814"/>
            <a:ext cx="34254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>
                <a:solidFill>
                  <a:srgbClr val="000000"/>
                </a:solidFill>
              </a:rPr>
              <a:t>PRURITIS</a:t>
            </a: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Allergy/anaphylaxis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928731" y="4070557"/>
            <a:ext cx="3352794" cy="13803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44933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Odds?</a:t>
            </a: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1390646"/>
            <a:ext cx="8839200" cy="4649702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33900" y="6446838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latin typeface="+mj-lt"/>
              </a:rPr>
              <a:t>Risk per unit transfused</a:t>
            </a:r>
          </a:p>
        </p:txBody>
      </p:sp>
    </p:spTree>
    <p:extLst>
      <p:ext uri="{BB962C8B-B14F-4D97-AF65-F5344CB8AC3E}">
        <p14:creationId xmlns:p14="http://schemas.microsoft.com/office/powerpoint/2010/main" val="599159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49"/>
          </a:xfrm>
        </p:spPr>
        <p:txBody>
          <a:bodyPr>
            <a:normAutofit/>
          </a:bodyPr>
          <a:lstStyle/>
          <a:p>
            <a:r>
              <a:rPr lang="en-US" sz="3600" dirty="0"/>
              <a:t>Relative risks of transfusion (UK data 2017)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2481" y="6169977"/>
            <a:ext cx="754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PHB Bolton-Maggs (Ed) D Poles et al. on behalf of the Serious Hazards of Transfusion (SHOT) Steering Group. The 2017</a:t>
            </a:r>
            <a:br>
              <a:rPr lang="en-US" sz="1200" i="1" dirty="0"/>
            </a:br>
            <a:r>
              <a:rPr lang="en-US" sz="1200" i="1" dirty="0"/>
              <a:t>Annual SHOT Report (2018).  https://www.shotuk.org/wp-content/uploads/myimages/SHOT-Report-2017-WEB-Final-v4-25-9-18.pdf . © Serious Hazards of Transfusion (SHOT). Reproduced with permission.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883" t="17612" r="30888" b="76952"/>
          <a:stretch/>
        </p:blipFill>
        <p:spPr bwMode="auto">
          <a:xfrm>
            <a:off x="1058292" y="-848159"/>
            <a:ext cx="7129462" cy="644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019E4D-9761-5448-AFDD-FFE0C96D2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83" t="27273" r="30888" b="40533"/>
          <a:stretch/>
        </p:blipFill>
        <p:spPr bwMode="auto">
          <a:xfrm>
            <a:off x="185195" y="1242237"/>
            <a:ext cx="8876781" cy="4750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AA34441-D8E4-424D-A07C-8846BDC4D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844526"/>
              </p:ext>
            </p:extLst>
          </p:nvPr>
        </p:nvGraphicFramePr>
        <p:xfrm>
          <a:off x="5927415" y="4954954"/>
          <a:ext cx="616116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863">
                  <a:extLst>
                    <a:ext uri="{9D8B030D-6E8A-4147-A177-3AD203B41FA5}">
                      <a16:colId xmlns:a16="http://schemas.microsoft.com/office/drawing/2014/main" val="2108495558"/>
                    </a:ext>
                  </a:extLst>
                </a:gridCol>
                <a:gridCol w="2196814">
                  <a:extLst>
                    <a:ext uri="{9D8B030D-6E8A-4147-A177-3AD203B41FA5}">
                      <a16:colId xmlns:a16="http://schemas.microsoft.com/office/drawing/2014/main" val="2815356895"/>
                    </a:ext>
                  </a:extLst>
                </a:gridCol>
                <a:gridCol w="2122483">
                  <a:extLst>
                    <a:ext uri="{9D8B030D-6E8A-4147-A177-3AD203B41FA5}">
                      <a16:colId xmlns:a16="http://schemas.microsoft.com/office/drawing/2014/main" val="864501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per 100,000 units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Incidence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45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Total morbidity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4.67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 in 21,426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35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Total mortality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0.88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 in 114,273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411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0729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056C37-4040-4246-8E75-F30EAD856D98}"/>
              </a:ext>
            </a:extLst>
          </p:cNvPr>
          <p:cNvSpPr txBox="1"/>
          <p:nvPr/>
        </p:nvSpPr>
        <p:spPr>
          <a:xfrm>
            <a:off x="1689315" y="6121830"/>
            <a:ext cx="8180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</a:t>
            </a:r>
            <a:r>
              <a:rPr lang="en-US" sz="1400" i="1" dirty="0"/>
              <a:t>Fatalities Reported to FDA Following Blood Collection and Transfusion Annual Summary for FY2018</a:t>
            </a:r>
            <a:r>
              <a:rPr lang="en-US" sz="1400" dirty="0"/>
              <a:t>, p. 5, </a:t>
            </a:r>
            <a:br>
              <a:rPr lang="en-US" sz="1400" dirty="0"/>
            </a:br>
            <a:r>
              <a:rPr lang="en-US" sz="1400" dirty="0"/>
              <a:t>https://www.fda.gov/media/136907/download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050B5-6F76-4842-94FD-002A66F20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305"/>
            <a:ext cx="12192000" cy="49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088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Donor screening for infectious disease in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HIV Ab, RNA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Hepatitis C Ab, RNA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Hepatitis B surface Ag, core Ab, RNA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HTLV I/II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Syphilis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West Nile virus RNA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Zika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/>
              <a:t>T. cruzi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Babesia: not all states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CMV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screened:</a:t>
            </a:r>
          </a:p>
          <a:p>
            <a:pPr lvl="1"/>
            <a:r>
              <a:rPr lang="en-US" sz="2800" dirty="0"/>
              <a:t>Creutzfeldt-Jakob disease</a:t>
            </a:r>
          </a:p>
          <a:p>
            <a:pPr lvl="1"/>
            <a:r>
              <a:rPr lang="en-US" sz="2800" dirty="0"/>
              <a:t>Variant Creutzfeldt-Jakob disease</a:t>
            </a:r>
          </a:p>
          <a:p>
            <a:pPr lvl="1"/>
            <a:r>
              <a:rPr lang="en-US" sz="2800" dirty="0"/>
              <a:t>Malaria </a:t>
            </a:r>
          </a:p>
          <a:p>
            <a:pPr lvl="1"/>
            <a:r>
              <a:rPr lang="en-US" sz="2800" dirty="0"/>
              <a:t>Hepatitis E</a:t>
            </a:r>
          </a:p>
          <a:p>
            <a:pPr lvl="1"/>
            <a:r>
              <a:rPr lang="en-US" sz="2800" dirty="0"/>
              <a:t>Unknown pathogens</a:t>
            </a:r>
          </a:p>
          <a:p>
            <a:pPr lvl="1"/>
            <a:r>
              <a:rPr lang="en-US" sz="2800" dirty="0"/>
              <a:t>Non-blood borne pathogens</a:t>
            </a:r>
          </a:p>
        </p:txBody>
      </p:sp>
    </p:spTree>
    <p:extLst>
      <p:ext uri="{BB962C8B-B14F-4D97-AF65-F5344CB8AC3E}">
        <p14:creationId xmlns:p14="http://schemas.microsoft.com/office/powerpoint/2010/main" val="5833572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Risk of transfusion-transmitted infection in US</a:t>
            </a:r>
          </a:p>
        </p:txBody>
      </p:sp>
      <p:graphicFrame>
        <p:nvGraphicFramePr>
          <p:cNvPr id="65569" name="Group 3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949815746"/>
              </p:ext>
            </p:extLst>
          </p:nvPr>
        </p:nvGraphicFramePr>
        <p:xfrm>
          <a:off x="1127125" y="1495425"/>
          <a:ext cx="9937750" cy="4436215"/>
        </p:xfrm>
        <a:graphic>
          <a:graphicData uri="http://schemas.openxmlformats.org/drawingml/2006/table">
            <a:tbl>
              <a:tblPr/>
              <a:tblGrid>
                <a:gridCol w="496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Infection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 unit transfused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724913"/>
                  </a:ext>
                </a:extLst>
              </a:tr>
              <a:tr h="633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Hepatitis B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1:250,000-1.5 million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Hepatitis 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1:1.5 million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HIV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1:2.9 – 4.7 million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HTLV I &amp; II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1:2,000,000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Syphilis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None since 1966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601191"/>
                  </a:ext>
                </a:extLst>
              </a:tr>
              <a:tr h="633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West Nile Virus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 1 case per year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108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8479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66A2-9550-0047-B93B-FDCBBF01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Thoughts on Transfusion Reactions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695D37-A154-9245-B2FE-86FE69E4B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step is to STOP THE TRANSFUSION!!!</a:t>
            </a:r>
          </a:p>
          <a:p>
            <a:r>
              <a:rPr lang="en-US" dirty="0"/>
              <a:t>It’s better to overcall a transfusion reaction than under call a transfusion reaction</a:t>
            </a:r>
          </a:p>
          <a:p>
            <a:r>
              <a:rPr lang="en-US" dirty="0"/>
              <a:t>Additional symptoms matter</a:t>
            </a:r>
          </a:p>
          <a:p>
            <a:pPr lvl="1"/>
            <a:r>
              <a:rPr lang="en-US" dirty="0"/>
              <a:t>Fever + hypotension is worse than fever alone</a:t>
            </a:r>
          </a:p>
          <a:p>
            <a:pPr lvl="1"/>
            <a:r>
              <a:rPr lang="en-US" dirty="0"/>
              <a:t>Respiratory distress + hypertension = TACO</a:t>
            </a:r>
          </a:p>
          <a:p>
            <a:pPr lvl="1"/>
            <a:r>
              <a:rPr lang="en-US" dirty="0"/>
              <a:t>Respiratory distress + hypotension = TRALI</a:t>
            </a:r>
          </a:p>
          <a:p>
            <a:r>
              <a:rPr lang="en-US" dirty="0"/>
              <a:t>Not everything that occurs during a transfusion is a transfusion reaction</a:t>
            </a:r>
          </a:p>
          <a:p>
            <a:r>
              <a:rPr lang="en-US" dirty="0"/>
              <a:t>Some weird things that occur during a transfusion may be a reaction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Allergic Reactions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78107"/>
              </p:ext>
            </p:extLst>
          </p:nvPr>
        </p:nvGraphicFramePr>
        <p:xfrm>
          <a:off x="244928" y="1027906"/>
          <a:ext cx="11702143" cy="54254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60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1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757">
                <a:tc>
                  <a:txBody>
                    <a:bodyPr/>
                    <a:lstStyle/>
                    <a:p>
                      <a:r>
                        <a:rPr lang="en-US" sz="2200" b="0" dirty="0"/>
                        <a:t>Type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Non-infectious, acute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69">
                <a:tc>
                  <a:txBody>
                    <a:bodyPr/>
                    <a:lstStyle/>
                    <a:p>
                      <a:r>
                        <a:rPr lang="en-US" sz="2200" dirty="0"/>
                        <a:t>Risk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Mild: 1:100</a:t>
                      </a:r>
                      <a:r>
                        <a:rPr lang="en-US" sz="2200" baseline="0" dirty="0"/>
                        <a:t> (Platelets most common, up to 6%), Severe: 1:40,000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186">
                <a:tc>
                  <a:txBody>
                    <a:bodyPr/>
                    <a:lstStyle/>
                    <a:p>
                      <a:r>
                        <a:rPr lang="en-US" sz="2200" dirty="0"/>
                        <a:t>Timing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Mild - seconds to 2-3 hours after start</a:t>
                      </a:r>
                    </a:p>
                    <a:p>
                      <a:r>
                        <a:rPr lang="en-US" sz="2200" dirty="0"/>
                        <a:t>Severe - seconds to 45 min after start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614">
                <a:tc>
                  <a:txBody>
                    <a:bodyPr/>
                    <a:lstStyle/>
                    <a:p>
                      <a:r>
                        <a:rPr lang="en-US" sz="2200" dirty="0"/>
                        <a:t>Clinical</a:t>
                      </a:r>
                      <a:r>
                        <a:rPr lang="en-US" sz="2200" baseline="0" dirty="0"/>
                        <a:t> presentation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Mild </a:t>
                      </a:r>
                      <a:r>
                        <a:rPr lang="en-US" sz="2200" dirty="0"/>
                        <a:t>- pruritus, hives, erythema,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dirty="0"/>
                        <a:t>angioedema</a:t>
                      </a:r>
                    </a:p>
                    <a:p>
                      <a:r>
                        <a:rPr lang="en-US" sz="2200" b="1" dirty="0"/>
                        <a:t>Severe </a:t>
                      </a:r>
                      <a:r>
                        <a:rPr lang="en-US" sz="2200" dirty="0"/>
                        <a:t>- airway obstruction (stridor/wheeze/dyspnea), hypotension/shock, tachycardia, GI symptoms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1614">
                <a:tc>
                  <a:txBody>
                    <a:bodyPr/>
                    <a:lstStyle/>
                    <a:p>
                      <a:r>
                        <a:rPr lang="en-US" sz="2200" dirty="0"/>
                        <a:t>Pathophysiology/etiology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dirty="0"/>
                        <a:t>Mild/severe: type 1 hypersensitivity (mast cell)</a:t>
                      </a:r>
                    </a:p>
                    <a:p>
                      <a:r>
                        <a:rPr lang="en-US" sz="2200" baseline="0" dirty="0"/>
                        <a:t>Severe: IgA deficiency*</a:t>
                      </a:r>
                    </a:p>
                    <a:p>
                      <a:r>
                        <a:rPr lang="en-US" sz="2200" baseline="0" dirty="0"/>
                        <a:t>Citrate allergy: Patients allergic to citrus fruits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757">
                <a:tc>
                  <a:txBody>
                    <a:bodyPr/>
                    <a:lstStyle/>
                    <a:p>
                      <a:r>
                        <a:rPr lang="en-US" sz="2200" dirty="0"/>
                        <a:t>Diagnosis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Based on symptoms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186">
                <a:tc>
                  <a:txBody>
                    <a:bodyPr/>
                    <a:lstStyle/>
                    <a:p>
                      <a:r>
                        <a:rPr lang="en-US" sz="2200" dirty="0"/>
                        <a:t>Treatment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2200" dirty="0"/>
                        <a:t>1) Mild: Stop Tx, antihistamine (you can restart)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200" dirty="0"/>
                        <a:t>2) Severe: Stop Tx, Epinephrine, ABC</a:t>
                      </a:r>
                      <a:r>
                        <a:rPr lang="en-US" sz="2200" baseline="0" dirty="0"/>
                        <a:t> support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Prevention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Volume</a:t>
                      </a:r>
                      <a:r>
                        <a:rPr lang="en-US" sz="2200" baseline="0" dirty="0"/>
                        <a:t> reduction, premedication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6459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5C16D3-6CC8-8B43-A6DE-F8F95047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*Allergic Reactions: Boards vs. the Real World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BBB70-C181-774D-B325-071071B4C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with IgA deficiency can develop anaphylaxis following blood transfusion due to anti-IgA antibodies</a:t>
            </a:r>
          </a:p>
          <a:p>
            <a:r>
              <a:rPr lang="en-US" dirty="0"/>
              <a:t>Prevention/Management: Transfuse washed products or products from IgA-deficient donor.</a:t>
            </a:r>
          </a:p>
          <a:p>
            <a:r>
              <a:rPr lang="en-US" dirty="0">
                <a:uFill>
                  <a:solidFill>
                    <a:schemeClr val="accent2"/>
                  </a:solidFill>
                </a:uFill>
              </a:rPr>
              <a:t>On Boards this happens </a:t>
            </a:r>
            <a:r>
              <a:rPr lang="en-US" i="1" dirty="0">
                <a:uFill>
                  <a:solidFill>
                    <a:schemeClr val="accent2"/>
                  </a:solidFill>
                </a:uFill>
              </a:rPr>
              <a:t>all the time. </a:t>
            </a:r>
            <a:r>
              <a:rPr lang="en-US" u="sng" dirty="0">
                <a:uFill>
                  <a:solidFill>
                    <a:schemeClr val="accent2"/>
                  </a:solidFill>
                </a:uFill>
              </a:rPr>
              <a:t>If the question mentions anaphylaxis, choose the answer that includes IgA.</a:t>
            </a:r>
            <a:endParaRPr lang="en-US" i="1" u="sng" dirty="0">
              <a:uFill>
                <a:solidFill>
                  <a:schemeClr val="accent2"/>
                </a:solidFill>
              </a:uFill>
            </a:endParaRPr>
          </a:p>
          <a:p>
            <a:r>
              <a:rPr lang="en-US" dirty="0"/>
              <a:t>In the real world, not so much.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A hemovigilance program in France reviewed &gt; 32,000,000 transfusions, 9085 of which resulted in allergic reaction (0.028%), 18 were diagnosed with IgA deficiency (0.2%) </a:t>
            </a:r>
          </a:p>
          <a:p>
            <a:pPr lvl="1"/>
            <a:r>
              <a:rPr lang="en-US" dirty="0"/>
              <a:t>Therefore, 99.8% of patients with allergic transfusion reaction did not have IgA deficiency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76986-9392-BF46-8416-4A1C736A8C34}"/>
              </a:ext>
            </a:extLst>
          </p:cNvPr>
          <p:cNvSpPr txBox="1"/>
          <p:nvPr/>
        </p:nvSpPr>
        <p:spPr>
          <a:xfrm>
            <a:off x="1940011" y="6400800"/>
            <a:ext cx="571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Tacquard et al. 2017. J Allergy Clin Immunol. 140(3):884-5 </a:t>
            </a:r>
          </a:p>
        </p:txBody>
      </p:sp>
    </p:spTree>
    <p:extLst>
      <p:ext uri="{BB962C8B-B14F-4D97-AF65-F5344CB8AC3E}">
        <p14:creationId xmlns:p14="http://schemas.microsoft.com/office/powerpoint/2010/main" val="3410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Febrile Non-Hemolytic Reactions (FNHTR)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40432610"/>
              </p:ext>
            </p:extLst>
          </p:nvPr>
        </p:nvGraphicFramePr>
        <p:xfrm>
          <a:off x="243840" y="1071563"/>
          <a:ext cx="11704320" cy="505305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5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006">
                <a:tc>
                  <a:txBody>
                    <a:bodyPr/>
                    <a:lstStyle/>
                    <a:p>
                      <a:r>
                        <a:rPr lang="en-US" sz="2400" b="0" dirty="0"/>
                        <a:t>Type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Non-infectious, acute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400" b="0" dirty="0"/>
                        <a:t>Risk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1:200 (0.5%), #2 most common!!!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400" b="0" dirty="0"/>
                        <a:t>Timing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During or within 4 hours of a transfusion (usually at end)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2287">
                <a:tc>
                  <a:txBody>
                    <a:bodyPr/>
                    <a:lstStyle/>
                    <a:p>
                      <a:r>
                        <a:rPr lang="en-US" sz="2400" b="0" dirty="0"/>
                        <a:t>Clinical</a:t>
                      </a:r>
                      <a:r>
                        <a:rPr lang="en-US" sz="2400" b="0" baseline="0" dirty="0"/>
                        <a:t> presentation</a:t>
                      </a:r>
                      <a:endParaRPr lang="en-US" sz="2400" b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b="0" dirty="0"/>
                        <a:t>Fever &gt; 37.5°C (100.4°F) and/or temperature rise of &gt;1°C (1.8°)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b="0" dirty="0"/>
                        <a:t>Chills, rigors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dirty="0"/>
                        <a:t>Cold sensation, discomfort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dirty="0"/>
                        <a:t>Headache, nausea/vomiting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214">
                <a:tc>
                  <a:txBody>
                    <a:bodyPr/>
                    <a:lstStyle/>
                    <a:p>
                      <a:r>
                        <a:rPr lang="en-US" sz="2400" b="0" dirty="0"/>
                        <a:t>Pathophysiology/etiology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dirty="0"/>
                        <a:t>IL-1,6</a:t>
                      </a:r>
                      <a:r>
                        <a:rPr lang="en-US" sz="2400" b="0" baseline="0" dirty="0"/>
                        <a:t> and TNF-a from activated monocytes and macrophages</a:t>
                      </a:r>
                      <a:endParaRPr lang="en-US" sz="2400" b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dirty="0"/>
                        <a:t>passive/induced</a:t>
                      </a:r>
                      <a:r>
                        <a:rPr lang="en-US" sz="2400" b="0" baseline="0" dirty="0"/>
                        <a:t> donor-derived cytokines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761">
                <a:tc>
                  <a:txBody>
                    <a:bodyPr/>
                    <a:lstStyle/>
                    <a:p>
                      <a:r>
                        <a:rPr lang="en-US" sz="2400" b="0" dirty="0"/>
                        <a:t>Diagnosis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dirty="0"/>
                        <a:t>Diagnosis of exclusion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dirty="0"/>
                        <a:t>Rule out hemolysis, sepsis, TRALI, underlying medical condition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400" b="0" dirty="0"/>
                        <a:t>Treatment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Stop transfusion, antipyretics (fever), meperidine (rigors)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400" b="0" dirty="0"/>
                        <a:t>Prevention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Leukoreduction, premedication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77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F05A-AB30-4799-8F53-B8B618F6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– Apheresis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2F916A-B43C-3C40-B195-A20A272C4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6179465" cy="4351338"/>
          </a:xfrm>
        </p:spPr>
        <p:txBody>
          <a:bodyPr/>
          <a:lstStyle/>
          <a:p>
            <a:r>
              <a:rPr lang="en-US" dirty="0"/>
              <a:t>Double RBC units (~ 500 mL)</a:t>
            </a:r>
          </a:p>
          <a:p>
            <a:r>
              <a:rPr lang="en-US" dirty="0"/>
              <a:t>Double plasma units (~ 500 mL)</a:t>
            </a:r>
          </a:p>
          <a:p>
            <a:r>
              <a:rPr lang="en-US" dirty="0"/>
              <a:t>Platelet units</a:t>
            </a:r>
          </a:p>
          <a:p>
            <a:pPr lvl="1"/>
            <a:r>
              <a:rPr lang="en-US" dirty="0"/>
              <a:t>Number of units produced depends on platelet count of the unit</a:t>
            </a:r>
          </a:p>
          <a:p>
            <a:pPr lvl="1"/>
            <a:r>
              <a:rPr lang="en-US" dirty="0"/>
              <a:t>Each unit has to have &gt; 3 x 10</a:t>
            </a:r>
            <a:r>
              <a:rPr lang="en-US" baseline="30000" dirty="0"/>
              <a:t>11 </a:t>
            </a:r>
            <a:r>
              <a:rPr lang="en-US" dirty="0"/>
              <a:t>platelets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D1AE1-D34E-4607-B58E-E15CE3E3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6676" y="1300082"/>
            <a:ext cx="5254432" cy="39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miley Face 4">
            <a:extLst>
              <a:ext uri="{FF2B5EF4-FFF2-40B4-BE49-F238E27FC236}">
                <a16:creationId xmlns:a16="http://schemas.microsoft.com/office/drawing/2014/main" id="{BF0FCE12-36C4-E740-ACB0-271B0C11A52D}"/>
              </a:ext>
            </a:extLst>
          </p:cNvPr>
          <p:cNvSpPr/>
          <p:nvPr/>
        </p:nvSpPr>
        <p:spPr>
          <a:xfrm>
            <a:off x="7407668" y="1435207"/>
            <a:ext cx="780836" cy="780836"/>
          </a:xfrm>
          <a:prstGeom prst="smileyFac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B94934-F497-4720-8666-A61D819885CB}"/>
              </a:ext>
            </a:extLst>
          </p:cNvPr>
          <p:cNvSpPr/>
          <p:nvPr/>
        </p:nvSpPr>
        <p:spPr>
          <a:xfrm>
            <a:off x="6704092" y="5886245"/>
            <a:ext cx="3158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Image courtesy of Rowena </a:t>
            </a:r>
            <a:r>
              <a:rPr lang="en-US" sz="1400" dirty="0" err="1">
                <a:solidFill>
                  <a:srgbClr val="000000"/>
                </a:solidFill>
              </a:rPr>
              <a:t>Punzalan</a:t>
            </a:r>
            <a:r>
              <a:rPr lang="en-US" sz="1400" dirty="0">
                <a:solidFill>
                  <a:srgbClr val="000000"/>
                </a:solidFill>
              </a:rPr>
              <a:t>, MD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23754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Transfusion-Related Acute Lung Injury (TRALI)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3325108"/>
              </p:ext>
            </p:extLst>
          </p:nvPr>
        </p:nvGraphicFramePr>
        <p:xfrm>
          <a:off x="243840" y="1027906"/>
          <a:ext cx="11704320" cy="5486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6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7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006">
                <a:tc>
                  <a:txBody>
                    <a:bodyPr/>
                    <a:lstStyle/>
                    <a:p>
                      <a:r>
                        <a:rPr lang="en-US" sz="2400" b="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Non-infectious, acute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400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1/5,000 (more common with plasma transfusions)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400" dirty="0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During or within 6 hours of a transfusion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7059">
                <a:tc>
                  <a:txBody>
                    <a:bodyPr/>
                    <a:lstStyle/>
                    <a:p>
                      <a:r>
                        <a:rPr lang="en-US" sz="2400" dirty="0"/>
                        <a:t>Clinical</a:t>
                      </a:r>
                      <a:r>
                        <a:rPr lang="en-US" sz="2400" baseline="0" dirty="0"/>
                        <a:t> presentation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/>
                        <a:t>Respiratory</a:t>
                      </a:r>
                      <a:r>
                        <a:rPr lang="en-US" sz="2400" b="1" baseline="0" dirty="0"/>
                        <a:t> distress, hypoxia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baseline="0" dirty="0"/>
                        <a:t>Pulmonary edema/infiltrates on CXR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baseline="0" dirty="0"/>
                        <a:t>Fever, hypotension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691">
                <a:tc>
                  <a:txBody>
                    <a:bodyPr/>
                    <a:lstStyle/>
                    <a:p>
                      <a:r>
                        <a:rPr lang="en-US" sz="2400" dirty="0"/>
                        <a:t>Pathophysiology/etiology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/>
                        <a:t>Donor anti-recipient antibodies (HNA or HLA)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/>
                        <a:t>Pro-inflammatory molecules (sCD40L)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761">
                <a:tc>
                  <a:txBody>
                    <a:bodyPr/>
                    <a:lstStyle/>
                    <a:p>
                      <a:r>
                        <a:rPr lang="en-US" sz="2400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/>
                        <a:t>Criteria-based (New ALI within 6 hours of transfusion)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/>
                        <a:t>Diagnostic</a:t>
                      </a:r>
                      <a:r>
                        <a:rPr lang="en-US" sz="2400" baseline="0" dirty="0"/>
                        <a:t> testing can look for antibody/cognate antigen pairs in donor/recipient (not needed for diagnosis)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400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Stop transfusion, supportive care (Resolves</a:t>
                      </a:r>
                      <a:r>
                        <a:rPr lang="en-US" sz="2400" baseline="0" dirty="0"/>
                        <a:t> in 24-48 hours)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400" dirty="0"/>
                        <a:t>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Male-only plasma</a:t>
                      </a:r>
                      <a:r>
                        <a:rPr lang="en-US" sz="2400" baseline="0" dirty="0"/>
                        <a:t> pool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508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TRALI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commonly caused by donor anti-human neutrophil antigen (HNA) antibodies binding to recipient neutrophils</a:t>
            </a:r>
          </a:p>
          <a:p>
            <a:r>
              <a:rPr lang="en-US" dirty="0"/>
              <a:t>Women who have previously been pregnant have highest incidence and titer of anti-HNA antibodies</a:t>
            </a:r>
          </a:p>
          <a:p>
            <a:r>
              <a:rPr lang="en-US" dirty="0"/>
              <a:t>Incidence has been decreasing due to restrictive plasma donation policies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C444F-D6BD-044D-BA5E-6FCAA584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123" y="4060556"/>
            <a:ext cx="5983657" cy="27974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793723-3E7F-334F-A908-25EBFC53663F}"/>
              </a:ext>
            </a:extLst>
          </p:cNvPr>
          <p:cNvSpPr/>
          <p:nvPr/>
        </p:nvSpPr>
        <p:spPr>
          <a:xfrm>
            <a:off x="8004705" y="5089946"/>
            <a:ext cx="3910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From “Fatalities Reported to FDA Following Blood Collection and Transfusion Annual Summary for FY2018”, p. 7,</a:t>
            </a:r>
            <a:br>
              <a:rPr lang="en-US" sz="1200" dirty="0"/>
            </a:br>
            <a:r>
              <a:rPr lang="en-US" sz="1200" dirty="0"/>
              <a:t>https://www.fda.gov/media/136907/download</a:t>
            </a:r>
          </a:p>
        </p:txBody>
      </p:sp>
    </p:spTree>
    <p:extLst>
      <p:ext uri="{BB962C8B-B14F-4D97-AF65-F5344CB8AC3E}">
        <p14:creationId xmlns:p14="http://schemas.microsoft.com/office/powerpoint/2010/main" val="26569853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300" dirty="0"/>
              <a:t>Transfusion-Associated Circulatory Overload (TACO)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44280019"/>
              </p:ext>
            </p:extLst>
          </p:nvPr>
        </p:nvGraphicFramePr>
        <p:xfrm>
          <a:off x="243840" y="1027906"/>
          <a:ext cx="11704320" cy="5120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92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1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006">
                <a:tc>
                  <a:txBody>
                    <a:bodyPr/>
                    <a:lstStyle/>
                    <a:p>
                      <a:r>
                        <a:rPr lang="en-US" sz="2400" b="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Non-infectious, acute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400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1/700 (more common with large volume transfusions)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400" dirty="0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During or within 6 hours of a transfusion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8358">
                <a:tc>
                  <a:txBody>
                    <a:bodyPr/>
                    <a:lstStyle/>
                    <a:p>
                      <a:r>
                        <a:rPr lang="en-US" sz="2400" dirty="0"/>
                        <a:t>Clinical</a:t>
                      </a:r>
                      <a:r>
                        <a:rPr lang="en-US" sz="2400" baseline="0" dirty="0"/>
                        <a:t> presentation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dirty="0"/>
                        <a:t>Respiratory</a:t>
                      </a:r>
                      <a:r>
                        <a:rPr lang="en-US" sz="2400" b="1" baseline="0" dirty="0"/>
                        <a:t> distress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baseline="0" dirty="0"/>
                        <a:t>Hypoxia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1" baseline="0" dirty="0"/>
                        <a:t>Pulmonary edema/infiltrates on CXR</a:t>
                      </a:r>
                      <a:endParaRPr lang="en-US" sz="2400" b="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="0" baseline="0" dirty="0"/>
                        <a:t>Evidence of fluid overload such as hypertension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797">
                <a:tc>
                  <a:txBody>
                    <a:bodyPr/>
                    <a:lstStyle/>
                    <a:p>
                      <a:r>
                        <a:rPr lang="en-US" sz="2400" dirty="0"/>
                        <a:t>Pathophysiology/etiology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/>
                        <a:t>Volume overload leading to pulmonary edema</a:t>
                      </a:r>
                      <a:endParaRPr lang="en-US" sz="2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761">
                <a:tc>
                  <a:txBody>
                    <a:bodyPr/>
                    <a:lstStyle/>
                    <a:p>
                      <a:r>
                        <a:rPr lang="en-US" sz="2400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/>
                        <a:t>CXR findings of pulmonary edema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/>
                        <a:t>Response to Lasix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400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Stop transfusion, give diuretics and supportive respiratory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400" dirty="0"/>
                        <a:t>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Minimize </a:t>
                      </a:r>
                      <a:r>
                        <a:rPr lang="en-US" sz="2400" baseline="0" dirty="0"/>
                        <a:t>volume, give Lasix between units, stop other IVF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1812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Acute Hemolytic Transfusion Reaction (AHTR)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5093084"/>
              </p:ext>
            </p:extLst>
          </p:nvPr>
        </p:nvGraphicFramePr>
        <p:xfrm>
          <a:off x="243840" y="914400"/>
          <a:ext cx="11671069" cy="5760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41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9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006">
                <a:tc>
                  <a:txBody>
                    <a:bodyPr/>
                    <a:lstStyle/>
                    <a:p>
                      <a:r>
                        <a:rPr lang="en-US" sz="2200" b="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Non-infectious, acute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200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1/40,000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200" dirty="0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During transfusion (as little as 5-10 mL of donor blood transfused)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8358">
                <a:tc>
                  <a:txBody>
                    <a:bodyPr/>
                    <a:lstStyle/>
                    <a:p>
                      <a:r>
                        <a:rPr lang="en-US" sz="2200" dirty="0"/>
                        <a:t>Clinical</a:t>
                      </a:r>
                      <a:r>
                        <a:rPr lang="en-US" sz="2200" baseline="0" dirty="0"/>
                        <a:t> presentation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1" dirty="0"/>
                        <a:t>Fever</a:t>
                      </a:r>
                      <a:endParaRPr lang="en-US" sz="2200" b="1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1" baseline="0" dirty="0"/>
                        <a:t>Anxiety/Panic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baseline="0" dirty="0"/>
                        <a:t>Low back pain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baseline="0" dirty="0"/>
                        <a:t>Evidence of hemolysis (hemoglobinuria, hyperbilirubinemia)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baseline="0" dirty="0"/>
                        <a:t>Hypotension</a:t>
                      </a:r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691">
                <a:tc>
                  <a:txBody>
                    <a:bodyPr/>
                    <a:lstStyle/>
                    <a:p>
                      <a:r>
                        <a:rPr lang="en-US" sz="2200" dirty="0"/>
                        <a:t>Pathophysiology/etiology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dirty="0"/>
                        <a:t>Isohemagglutinins binding donor red cells and complement fixation causing RBC destruction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aseline="0" dirty="0"/>
                        <a:t>Mis-identification of crossmatch sample or transfusion recipient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300">
                <a:tc>
                  <a:txBody>
                    <a:bodyPr/>
                    <a:lstStyle/>
                    <a:p>
                      <a:r>
                        <a:rPr lang="en-US" sz="2200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dirty="0"/>
                        <a:t>+DAT, evidence of hemolysis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200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Stop transfusion! Fluid support including diuresis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200" dirty="0"/>
                        <a:t>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Careful labeling of crossmatch sample, dual</a:t>
                      </a:r>
                      <a:r>
                        <a:rPr lang="en-US" sz="2200" baseline="0" dirty="0"/>
                        <a:t> check to ensure blood and patient label match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7534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Delayed Hemolytic Transfusion Reaction (DHTR)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35768130"/>
              </p:ext>
            </p:extLst>
          </p:nvPr>
        </p:nvGraphicFramePr>
        <p:xfrm>
          <a:off x="243840" y="914400"/>
          <a:ext cx="11704320" cy="5486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22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006">
                <a:tc>
                  <a:txBody>
                    <a:bodyPr/>
                    <a:lstStyle/>
                    <a:p>
                      <a:r>
                        <a:rPr lang="en-US" sz="2400" b="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Non-infectious, delayed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400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in 2,500 hospitalized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400" dirty="0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– 28 days after transfusion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8358">
                <a:tc>
                  <a:txBody>
                    <a:bodyPr/>
                    <a:lstStyle/>
                    <a:p>
                      <a:r>
                        <a:rPr lang="en-US" sz="2400" dirty="0"/>
                        <a:t>Clinical</a:t>
                      </a:r>
                      <a:r>
                        <a:rPr lang="en-US" sz="2400" baseline="0" dirty="0"/>
                        <a:t> presentation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/>
                        <a:t>Anemia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/>
                        <a:t>Jaundice and indirect hyperbilirubinemia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/>
                        <a:t>Spherocytosis and reticulocytosis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/>
                        <a:t>Positive direct and indirect antibody tests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691">
                <a:tc>
                  <a:txBody>
                    <a:bodyPr/>
                    <a:lstStyle/>
                    <a:p>
                      <a:r>
                        <a:rPr lang="en-US" sz="2400" dirty="0"/>
                        <a:t>Pathophysiology/etiology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/>
                        <a:t>Pre-formed antibodies not seen on antibody screen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/>
                        <a:t>Development of new alloantibodies after transfusion exposure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300">
                <a:tc>
                  <a:txBody>
                    <a:bodyPr/>
                    <a:lstStyle/>
                    <a:p>
                      <a:r>
                        <a:rPr lang="en-US" sz="2400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/>
                        <a:t>+DAT, evidence of hemolysis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400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Often self-limiting, patient may require another transfusion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400" dirty="0"/>
                        <a:t>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Obtain accurate past transfusion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8016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Hemolytic Transfusion Reactions (HTR)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0D1427-3DCE-654B-BC1E-568D01A48F40}"/>
              </a:ext>
            </a:extLst>
          </p:cNvPr>
          <p:cNvGrpSpPr>
            <a:grpSpLocks noChangeAspect="1"/>
          </p:cNvGrpSpPr>
          <p:nvPr/>
        </p:nvGrpSpPr>
        <p:grpSpPr>
          <a:xfrm>
            <a:off x="464752" y="1520529"/>
            <a:ext cx="7202582" cy="2341540"/>
            <a:chOff x="-182991" y="119976"/>
            <a:chExt cx="12985640" cy="42215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7B84AB-562B-CD46-BA94-17D116818AD1}"/>
                </a:ext>
              </a:extLst>
            </p:cNvPr>
            <p:cNvGrpSpPr/>
            <p:nvPr/>
          </p:nvGrpSpPr>
          <p:grpSpPr>
            <a:xfrm>
              <a:off x="9182938" y="130541"/>
              <a:ext cx="325427" cy="2847754"/>
              <a:chOff x="10752737" y="310722"/>
              <a:chExt cx="550281" cy="4678901"/>
            </a:xfrm>
          </p:grpSpPr>
          <p:sp>
            <p:nvSpPr>
              <p:cNvPr id="40" name="Round Same Side Corner Rectangle 39">
                <a:extLst>
                  <a:ext uri="{FF2B5EF4-FFF2-40B4-BE49-F238E27FC236}">
                    <a16:creationId xmlns:a16="http://schemas.microsoft.com/office/drawing/2014/main" id="{5D31F277-BCD0-E647-B663-617B911EC923}"/>
                  </a:ext>
                </a:extLst>
              </p:cNvPr>
              <p:cNvSpPr/>
              <p:nvPr/>
            </p:nvSpPr>
            <p:spPr>
              <a:xfrm rot="10800000">
                <a:off x="10772076" y="3429000"/>
                <a:ext cx="530942" cy="1305790"/>
              </a:xfrm>
              <a:prstGeom prst="round2SameRect">
                <a:avLst>
                  <a:gd name="adj1" fmla="val 44445"/>
                  <a:gd name="adj2" fmla="val 0"/>
                </a:avLst>
              </a:prstGeom>
              <a:solidFill>
                <a:srgbClr val="FF6D74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ound Same Side Corner Rectangle 40">
                <a:extLst>
                  <a:ext uri="{FF2B5EF4-FFF2-40B4-BE49-F238E27FC236}">
                    <a16:creationId xmlns:a16="http://schemas.microsoft.com/office/drawing/2014/main" id="{9FFCBA2B-E7B6-4648-BADC-C29010682AA5}"/>
                  </a:ext>
                </a:extLst>
              </p:cNvPr>
              <p:cNvSpPr/>
              <p:nvPr/>
            </p:nvSpPr>
            <p:spPr>
              <a:xfrm rot="10800000">
                <a:off x="10767161" y="4386303"/>
                <a:ext cx="530942" cy="603320"/>
              </a:xfrm>
              <a:prstGeom prst="round2SameRect">
                <a:avLst>
                  <a:gd name="adj1" fmla="val 44445"/>
                  <a:gd name="adj2" fmla="val 0"/>
                </a:avLst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ound Same Side Corner Rectangle 41">
                <a:extLst>
                  <a:ext uri="{FF2B5EF4-FFF2-40B4-BE49-F238E27FC236}">
                    <a16:creationId xmlns:a16="http://schemas.microsoft.com/office/drawing/2014/main" id="{FA381459-8A90-6141-9845-C906FFF49216}"/>
                  </a:ext>
                </a:extLst>
              </p:cNvPr>
              <p:cNvSpPr/>
              <p:nvPr/>
            </p:nvSpPr>
            <p:spPr>
              <a:xfrm rot="10800000">
                <a:off x="10752737" y="3067625"/>
                <a:ext cx="525710" cy="1917998"/>
              </a:xfrm>
              <a:prstGeom prst="round2SameRect">
                <a:avLst>
                  <a:gd name="adj1" fmla="val 44445"/>
                  <a:gd name="adj2" fmla="val 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ound Same Side Corner Rectangle 43">
                <a:extLst>
                  <a:ext uri="{FF2B5EF4-FFF2-40B4-BE49-F238E27FC236}">
                    <a16:creationId xmlns:a16="http://schemas.microsoft.com/office/drawing/2014/main" id="{BA57FC7A-50B5-CE47-9C2C-2522E03BFFA2}"/>
                  </a:ext>
                </a:extLst>
              </p:cNvPr>
              <p:cNvSpPr/>
              <p:nvPr/>
            </p:nvSpPr>
            <p:spPr>
              <a:xfrm rot="10800000">
                <a:off x="10767161" y="1051775"/>
                <a:ext cx="530942" cy="1305790"/>
              </a:xfrm>
              <a:prstGeom prst="round2SameRect">
                <a:avLst>
                  <a:gd name="adj1" fmla="val 44445"/>
                  <a:gd name="adj2" fmla="val 0"/>
                </a:avLst>
              </a:prstGeom>
              <a:solidFill>
                <a:srgbClr val="FF6D74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ound Same Side Corner Rectangle 42">
                <a:extLst>
                  <a:ext uri="{FF2B5EF4-FFF2-40B4-BE49-F238E27FC236}">
                    <a16:creationId xmlns:a16="http://schemas.microsoft.com/office/drawing/2014/main" id="{C4921BE9-EB61-534D-8EC3-BC87C6DBF51D}"/>
                  </a:ext>
                </a:extLst>
              </p:cNvPr>
              <p:cNvSpPr/>
              <p:nvPr/>
            </p:nvSpPr>
            <p:spPr>
              <a:xfrm rot="10800000">
                <a:off x="10772076" y="310722"/>
                <a:ext cx="530942" cy="2034606"/>
              </a:xfrm>
              <a:prstGeom prst="round2SameRect">
                <a:avLst>
                  <a:gd name="adj1" fmla="val 44445"/>
                  <a:gd name="adj2" fmla="val 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585F6DD-5203-1A47-8F29-6537F65AACD3}"/>
                </a:ext>
              </a:extLst>
            </p:cNvPr>
            <p:cNvSpPr/>
            <p:nvPr/>
          </p:nvSpPr>
          <p:spPr>
            <a:xfrm>
              <a:off x="619972" y="675207"/>
              <a:ext cx="575839" cy="716451"/>
            </a:xfrm>
            <a:prstGeom prst="ellipse">
              <a:avLst/>
            </a:prstGeom>
            <a:gradFill flip="none" rotWithShape="1">
              <a:gsLst>
                <a:gs pos="2200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F2FC510-35CF-9447-A840-4B5E67DE7BB1}"/>
                </a:ext>
              </a:extLst>
            </p:cNvPr>
            <p:cNvSpPr/>
            <p:nvPr/>
          </p:nvSpPr>
          <p:spPr>
            <a:xfrm>
              <a:off x="241318" y="1366705"/>
              <a:ext cx="575839" cy="716451"/>
            </a:xfrm>
            <a:prstGeom prst="ellipse">
              <a:avLst/>
            </a:prstGeom>
            <a:gradFill flip="none" rotWithShape="1">
              <a:gsLst>
                <a:gs pos="2200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BBF40B-3B56-FE4A-96A4-9934B67CA260}"/>
                </a:ext>
              </a:extLst>
            </p:cNvPr>
            <p:cNvSpPr/>
            <p:nvPr/>
          </p:nvSpPr>
          <p:spPr>
            <a:xfrm>
              <a:off x="1286544" y="1256172"/>
              <a:ext cx="575839" cy="716451"/>
            </a:xfrm>
            <a:prstGeom prst="ellipse">
              <a:avLst/>
            </a:prstGeom>
            <a:gradFill flip="none" rotWithShape="1">
              <a:gsLst>
                <a:gs pos="2200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4064A3-FD59-FC41-B0C0-4A56E8DA9B38}"/>
                </a:ext>
              </a:extLst>
            </p:cNvPr>
            <p:cNvSpPr/>
            <p:nvPr/>
          </p:nvSpPr>
          <p:spPr>
            <a:xfrm>
              <a:off x="1561246" y="431199"/>
              <a:ext cx="575839" cy="716451"/>
            </a:xfrm>
            <a:prstGeom prst="ellipse">
              <a:avLst/>
            </a:prstGeom>
            <a:gradFill flip="none" rotWithShape="1">
              <a:gsLst>
                <a:gs pos="2200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A2B402-7CE6-854A-939D-ADF7A283CEB8}"/>
                </a:ext>
              </a:extLst>
            </p:cNvPr>
            <p:cNvSpPr/>
            <p:nvPr/>
          </p:nvSpPr>
          <p:spPr>
            <a:xfrm>
              <a:off x="812514" y="1973626"/>
              <a:ext cx="575839" cy="716451"/>
            </a:xfrm>
            <a:prstGeom prst="ellipse">
              <a:avLst/>
            </a:prstGeom>
            <a:gradFill flip="none" rotWithShape="1">
              <a:gsLst>
                <a:gs pos="2200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5-Point Star 13">
              <a:extLst>
                <a:ext uri="{FF2B5EF4-FFF2-40B4-BE49-F238E27FC236}">
                  <a16:creationId xmlns:a16="http://schemas.microsoft.com/office/drawing/2014/main" id="{A561EDD0-21CD-4845-A103-41B2EBA05FA6}"/>
                </a:ext>
              </a:extLst>
            </p:cNvPr>
            <p:cNvSpPr/>
            <p:nvPr/>
          </p:nvSpPr>
          <p:spPr>
            <a:xfrm>
              <a:off x="2941711" y="1225768"/>
              <a:ext cx="319239" cy="319239"/>
            </a:xfrm>
            <a:prstGeom prst="star5">
              <a:avLst>
                <a:gd name="adj" fmla="val 0"/>
                <a:gd name="hf" fmla="val 105146"/>
                <a:gd name="vf" fmla="val 110557"/>
              </a:avLst>
            </a:prstGeom>
            <a:ln w="476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5-Point Star 14">
              <a:extLst>
                <a:ext uri="{FF2B5EF4-FFF2-40B4-BE49-F238E27FC236}">
                  <a16:creationId xmlns:a16="http://schemas.microsoft.com/office/drawing/2014/main" id="{AC609E93-7CDF-B542-8AFC-2C42508A9BE0}"/>
                </a:ext>
              </a:extLst>
            </p:cNvPr>
            <p:cNvSpPr/>
            <p:nvPr/>
          </p:nvSpPr>
          <p:spPr>
            <a:xfrm>
              <a:off x="3526407" y="1942219"/>
              <a:ext cx="319239" cy="319239"/>
            </a:xfrm>
            <a:prstGeom prst="star5">
              <a:avLst>
                <a:gd name="adj" fmla="val 0"/>
                <a:gd name="hf" fmla="val 105146"/>
                <a:gd name="vf" fmla="val 110557"/>
              </a:avLst>
            </a:prstGeom>
            <a:ln w="476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9DBD7D74-ABE1-824D-95EC-AC1CC50140F5}"/>
                </a:ext>
              </a:extLst>
            </p:cNvPr>
            <p:cNvSpPr/>
            <p:nvPr/>
          </p:nvSpPr>
          <p:spPr>
            <a:xfrm>
              <a:off x="2464072" y="2107516"/>
              <a:ext cx="319239" cy="319239"/>
            </a:xfrm>
            <a:prstGeom prst="star5">
              <a:avLst>
                <a:gd name="adj" fmla="val 0"/>
                <a:gd name="hf" fmla="val 105146"/>
                <a:gd name="vf" fmla="val 110557"/>
              </a:avLst>
            </a:prstGeom>
            <a:ln w="476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F07FCC3-7E94-4641-B0DB-35DAFDF7EA94}"/>
                </a:ext>
              </a:extLst>
            </p:cNvPr>
            <p:cNvSpPr/>
            <p:nvPr/>
          </p:nvSpPr>
          <p:spPr>
            <a:xfrm>
              <a:off x="6756968" y="1706633"/>
              <a:ext cx="575839" cy="716451"/>
            </a:xfrm>
            <a:prstGeom prst="ellipse">
              <a:avLst/>
            </a:prstGeom>
            <a:gradFill flip="none" rotWithShape="1">
              <a:gsLst>
                <a:gs pos="1000">
                  <a:srgbClr val="EAA6BB"/>
                </a:gs>
                <a:gs pos="44000">
                  <a:srgbClr val="F8DDE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4984D8B-CBF5-B743-AD6C-075073051631}"/>
                </a:ext>
              </a:extLst>
            </p:cNvPr>
            <p:cNvSpPr/>
            <p:nvPr/>
          </p:nvSpPr>
          <p:spPr>
            <a:xfrm>
              <a:off x="7802195" y="1596101"/>
              <a:ext cx="575839" cy="716451"/>
            </a:xfrm>
            <a:prstGeom prst="ellipse">
              <a:avLst/>
            </a:prstGeom>
            <a:gradFill flip="none" rotWithShape="1">
              <a:gsLst>
                <a:gs pos="1000">
                  <a:srgbClr val="EAA6BB"/>
                </a:gs>
                <a:gs pos="44000">
                  <a:srgbClr val="F8DDE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2440D37-D29D-1F4B-BD9D-4B8E83F68933}"/>
                </a:ext>
              </a:extLst>
            </p:cNvPr>
            <p:cNvSpPr/>
            <p:nvPr/>
          </p:nvSpPr>
          <p:spPr>
            <a:xfrm>
              <a:off x="7328164" y="2313555"/>
              <a:ext cx="575839" cy="716451"/>
            </a:xfrm>
            <a:prstGeom prst="ellipse">
              <a:avLst/>
            </a:prstGeom>
            <a:gradFill flip="none" rotWithShape="1">
              <a:gsLst>
                <a:gs pos="1000">
                  <a:srgbClr val="EAA6BB"/>
                </a:gs>
                <a:gs pos="44000">
                  <a:srgbClr val="F8DDE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E55D0FB-82EB-6A4E-A52D-E35355AD3839}"/>
                </a:ext>
              </a:extLst>
            </p:cNvPr>
            <p:cNvGrpSpPr/>
            <p:nvPr/>
          </p:nvGrpSpPr>
          <p:grpSpPr>
            <a:xfrm>
              <a:off x="4086142" y="119976"/>
              <a:ext cx="2284731" cy="2312906"/>
              <a:chOff x="5139314" y="2982629"/>
              <a:chExt cx="2858448" cy="3086124"/>
            </a:xfrm>
            <a:gradFill flip="none" rotWithShape="1">
              <a:gsLst>
                <a:gs pos="1000">
                  <a:srgbClr val="C00000"/>
                </a:gs>
                <a:gs pos="67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8281083-67AE-C946-B5D5-D56F4DBA63F9}"/>
                  </a:ext>
                </a:extLst>
              </p:cNvPr>
              <p:cNvGrpSpPr/>
              <p:nvPr/>
            </p:nvGrpSpPr>
            <p:grpSpPr>
              <a:xfrm>
                <a:off x="5139314" y="2982629"/>
                <a:ext cx="2858448" cy="3086124"/>
                <a:chOff x="5160776" y="3018133"/>
                <a:chExt cx="2858448" cy="3086124"/>
              </a:xfrm>
              <a:grpFill/>
            </p:grpSpPr>
            <p:sp>
              <p:nvSpPr>
                <p:cNvPr id="34" name="Teardrop 33">
                  <a:extLst>
                    <a:ext uri="{FF2B5EF4-FFF2-40B4-BE49-F238E27FC236}">
                      <a16:creationId xmlns:a16="http://schemas.microsoft.com/office/drawing/2014/main" id="{C0AD11B5-8021-284B-BF13-50B5ECEB9320}"/>
                    </a:ext>
                  </a:extLst>
                </p:cNvPr>
                <p:cNvSpPr/>
                <p:nvPr/>
              </p:nvSpPr>
              <p:spPr>
                <a:xfrm rot="3834842">
                  <a:off x="5109122" y="3692060"/>
                  <a:ext cx="516819" cy="413511"/>
                </a:xfrm>
                <a:prstGeom prst="teardrop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Teardrop 34">
                  <a:extLst>
                    <a:ext uri="{FF2B5EF4-FFF2-40B4-BE49-F238E27FC236}">
                      <a16:creationId xmlns:a16="http://schemas.microsoft.com/office/drawing/2014/main" id="{BEE27183-677C-DC41-895B-C7431C0C0121}"/>
                    </a:ext>
                  </a:extLst>
                </p:cNvPr>
                <p:cNvSpPr/>
                <p:nvPr/>
              </p:nvSpPr>
              <p:spPr>
                <a:xfrm rot="6843495">
                  <a:off x="5735656" y="3069787"/>
                  <a:ext cx="516819" cy="413511"/>
                </a:xfrm>
                <a:prstGeom prst="teardrop">
                  <a:avLst>
                    <a:gd name="adj" fmla="val 200000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Teardrop 35">
                  <a:extLst>
                    <a:ext uri="{FF2B5EF4-FFF2-40B4-BE49-F238E27FC236}">
                      <a16:creationId xmlns:a16="http://schemas.microsoft.com/office/drawing/2014/main" id="{7688A371-FE5F-8241-AFCE-066E530478BB}"/>
                    </a:ext>
                  </a:extLst>
                </p:cNvPr>
                <p:cNvSpPr/>
                <p:nvPr/>
              </p:nvSpPr>
              <p:spPr>
                <a:xfrm rot="10800000">
                  <a:off x="6670758" y="3276542"/>
                  <a:ext cx="516819" cy="413511"/>
                </a:xfrm>
                <a:prstGeom prst="teardrop">
                  <a:avLst>
                    <a:gd name="adj" fmla="val 114286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Teardrop 36">
                  <a:extLst>
                    <a:ext uri="{FF2B5EF4-FFF2-40B4-BE49-F238E27FC236}">
                      <a16:creationId xmlns:a16="http://schemas.microsoft.com/office/drawing/2014/main" id="{485799BF-2736-1D49-82BC-6C2F6A320D76}"/>
                    </a:ext>
                  </a:extLst>
                </p:cNvPr>
                <p:cNvSpPr/>
                <p:nvPr/>
              </p:nvSpPr>
              <p:spPr>
                <a:xfrm rot="9470089">
                  <a:off x="7502405" y="4190291"/>
                  <a:ext cx="516819" cy="413511"/>
                </a:xfrm>
                <a:prstGeom prst="teardrop">
                  <a:avLst>
                    <a:gd name="adj" fmla="val 200000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Teardrop 37">
                  <a:extLst>
                    <a:ext uri="{FF2B5EF4-FFF2-40B4-BE49-F238E27FC236}">
                      <a16:creationId xmlns:a16="http://schemas.microsoft.com/office/drawing/2014/main" id="{E22D02AE-BE81-3F49-B9E1-AE88ADF29F1A}"/>
                    </a:ext>
                  </a:extLst>
                </p:cNvPr>
                <p:cNvSpPr/>
                <p:nvPr/>
              </p:nvSpPr>
              <p:spPr>
                <a:xfrm rot="3411886">
                  <a:off x="6559010" y="5560492"/>
                  <a:ext cx="523081" cy="564450"/>
                </a:xfrm>
                <a:prstGeom prst="teardrop">
                  <a:avLst>
                    <a:gd name="adj" fmla="val 118622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Teardrop 38">
                  <a:extLst>
                    <a:ext uri="{FF2B5EF4-FFF2-40B4-BE49-F238E27FC236}">
                      <a16:creationId xmlns:a16="http://schemas.microsoft.com/office/drawing/2014/main" id="{714A2FA7-2852-6446-B3D3-E20B5A003862}"/>
                    </a:ext>
                  </a:extLst>
                </p:cNvPr>
                <p:cNvSpPr/>
                <p:nvPr/>
              </p:nvSpPr>
              <p:spPr>
                <a:xfrm rot="1152629">
                  <a:off x="5886250" y="5551643"/>
                  <a:ext cx="413320" cy="443496"/>
                </a:xfrm>
                <a:prstGeom prst="teardrop">
                  <a:avLst>
                    <a:gd name="adj" fmla="val 200000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46FA390-3306-694D-8962-8D317E8D0EC2}"/>
                  </a:ext>
                </a:extLst>
              </p:cNvPr>
              <p:cNvSpPr/>
              <p:nvPr/>
            </p:nvSpPr>
            <p:spPr>
              <a:xfrm rot="20284233">
                <a:off x="5335144" y="4398756"/>
                <a:ext cx="694014" cy="34853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ED2B1FB-FDF3-A545-8B74-0CC191C514A7}"/>
                  </a:ext>
                </a:extLst>
              </p:cNvPr>
              <p:cNvSpPr/>
              <p:nvPr/>
            </p:nvSpPr>
            <p:spPr>
              <a:xfrm>
                <a:off x="6172613" y="4849510"/>
                <a:ext cx="396516" cy="38612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293C288-9D6F-5E4C-81B4-67716991AD23}"/>
                </a:ext>
              </a:extLst>
            </p:cNvPr>
            <p:cNvSpPr/>
            <p:nvPr/>
          </p:nvSpPr>
          <p:spPr>
            <a:xfrm>
              <a:off x="4843713" y="702453"/>
              <a:ext cx="575839" cy="716451"/>
            </a:xfrm>
            <a:prstGeom prst="ellipse">
              <a:avLst/>
            </a:prstGeom>
            <a:gradFill flip="none" rotWithShape="1">
              <a:gsLst>
                <a:gs pos="2200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B84FD37-1506-3C43-BAA4-ADFD67EDEFBF}"/>
                </a:ext>
              </a:extLst>
            </p:cNvPr>
            <p:cNvSpPr/>
            <p:nvPr/>
          </p:nvSpPr>
          <p:spPr>
            <a:xfrm>
              <a:off x="5677880" y="1595600"/>
              <a:ext cx="575839" cy="716451"/>
            </a:xfrm>
            <a:prstGeom prst="ellipse">
              <a:avLst/>
            </a:prstGeom>
            <a:gradFill flip="none" rotWithShape="1">
              <a:gsLst>
                <a:gs pos="2200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4062332-0CAE-5749-9010-0D4DBFF6B9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2086" y="541777"/>
              <a:ext cx="700570" cy="391168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59DED22-A3C3-854C-8F01-C96E0B7284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3144" y="1329067"/>
              <a:ext cx="499837" cy="532062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10134A-AD1D-894C-B06B-40FE1739C1B3}"/>
                </a:ext>
              </a:extLst>
            </p:cNvPr>
            <p:cNvSpPr txBox="1"/>
            <p:nvPr/>
          </p:nvSpPr>
          <p:spPr>
            <a:xfrm>
              <a:off x="-182991" y="3024392"/>
              <a:ext cx="1883291" cy="545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Donor RBCs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DB3B87-C198-DC45-947D-7D2C4FB61A84}"/>
                </a:ext>
              </a:extLst>
            </p:cNvPr>
            <p:cNvSpPr txBox="1"/>
            <p:nvPr/>
          </p:nvSpPr>
          <p:spPr>
            <a:xfrm>
              <a:off x="2126053" y="2977390"/>
              <a:ext cx="1701986" cy="942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Recipient </a:t>
              </a:r>
              <a:br>
                <a:rPr lang="en-US" sz="1600" dirty="0"/>
              </a:br>
              <a:r>
                <a:rPr lang="en-US" sz="1600" dirty="0"/>
                <a:t>antibodies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B4C00D-50F7-0F47-860A-1164778E3614}"/>
                </a:ext>
              </a:extLst>
            </p:cNvPr>
            <p:cNvSpPr txBox="1"/>
            <p:nvPr/>
          </p:nvSpPr>
          <p:spPr>
            <a:xfrm>
              <a:off x="4213959" y="3002712"/>
              <a:ext cx="2543009" cy="133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Complement-</a:t>
              </a:r>
              <a:br>
                <a:rPr lang="en-US" sz="1600" dirty="0"/>
              </a:br>
              <a:r>
                <a:rPr lang="en-US" sz="1600" dirty="0"/>
                <a:t>mediated RBC destruction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D68B4C-4402-4A4B-9D9D-EE828482085A}"/>
                </a:ext>
              </a:extLst>
            </p:cNvPr>
            <p:cNvSpPr txBox="1"/>
            <p:nvPr/>
          </p:nvSpPr>
          <p:spPr>
            <a:xfrm>
              <a:off x="6674627" y="3053174"/>
              <a:ext cx="2180431" cy="94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Empty RBC membrane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F909CE-096F-7040-B1DD-865A69E55E08}"/>
                </a:ext>
              </a:extLst>
            </p:cNvPr>
            <p:cNvSpPr txBox="1"/>
            <p:nvPr/>
          </p:nvSpPr>
          <p:spPr>
            <a:xfrm>
              <a:off x="9538492" y="497245"/>
              <a:ext cx="3264157" cy="94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Red urine</a:t>
              </a:r>
            </a:p>
            <a:p>
              <a:r>
                <a:rPr lang="en-US" sz="1600" dirty="0"/>
                <a:t>(hemoglobinuria)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54B9D8-6712-9D4D-BE2D-315B60EBD1BE}"/>
                </a:ext>
              </a:extLst>
            </p:cNvPr>
            <p:cNvSpPr txBox="1"/>
            <p:nvPr/>
          </p:nvSpPr>
          <p:spPr>
            <a:xfrm>
              <a:off x="9538489" y="1999669"/>
              <a:ext cx="2505597" cy="545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Red plasma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4AEC46-8D2E-AA4D-9FE3-4F0214C599B6}"/>
              </a:ext>
            </a:extLst>
          </p:cNvPr>
          <p:cNvGrpSpPr/>
          <p:nvPr/>
        </p:nvGrpSpPr>
        <p:grpSpPr>
          <a:xfrm>
            <a:off x="4329795" y="3698446"/>
            <a:ext cx="7797337" cy="3021574"/>
            <a:chOff x="225257" y="487540"/>
            <a:chExt cx="7797337" cy="302157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D62A417-80FC-CF41-9D3A-DF2B62A27657}"/>
                </a:ext>
              </a:extLst>
            </p:cNvPr>
            <p:cNvGrpSpPr/>
            <p:nvPr/>
          </p:nvGrpSpPr>
          <p:grpSpPr>
            <a:xfrm>
              <a:off x="5948997" y="812481"/>
              <a:ext cx="186425" cy="1631371"/>
              <a:chOff x="10752737" y="310722"/>
              <a:chExt cx="550281" cy="4678901"/>
            </a:xfrm>
          </p:grpSpPr>
          <p:sp>
            <p:nvSpPr>
              <p:cNvPr id="73" name="Round Same Side Corner Rectangle 72">
                <a:extLst>
                  <a:ext uri="{FF2B5EF4-FFF2-40B4-BE49-F238E27FC236}">
                    <a16:creationId xmlns:a16="http://schemas.microsoft.com/office/drawing/2014/main" id="{FEE5175F-7B0B-2943-851F-707956295967}"/>
                  </a:ext>
                </a:extLst>
              </p:cNvPr>
              <p:cNvSpPr/>
              <p:nvPr/>
            </p:nvSpPr>
            <p:spPr>
              <a:xfrm rot="10800000">
                <a:off x="10772076" y="3429000"/>
                <a:ext cx="530942" cy="1305790"/>
              </a:xfrm>
              <a:prstGeom prst="round2SameRect">
                <a:avLst>
                  <a:gd name="adj1" fmla="val 44445"/>
                  <a:gd name="adj2" fmla="val 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4" name="Round Same Side Corner Rectangle 73">
                <a:extLst>
                  <a:ext uri="{FF2B5EF4-FFF2-40B4-BE49-F238E27FC236}">
                    <a16:creationId xmlns:a16="http://schemas.microsoft.com/office/drawing/2014/main" id="{7022E123-B2E2-8D42-9EE2-EAF4B41A231C}"/>
                  </a:ext>
                </a:extLst>
              </p:cNvPr>
              <p:cNvSpPr/>
              <p:nvPr/>
            </p:nvSpPr>
            <p:spPr>
              <a:xfrm rot="10800000">
                <a:off x="10767161" y="4386303"/>
                <a:ext cx="530942" cy="603320"/>
              </a:xfrm>
              <a:prstGeom prst="round2SameRect">
                <a:avLst>
                  <a:gd name="adj1" fmla="val 44445"/>
                  <a:gd name="adj2" fmla="val 0"/>
                </a:avLst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5" name="Round Same Side Corner Rectangle 74">
                <a:extLst>
                  <a:ext uri="{FF2B5EF4-FFF2-40B4-BE49-F238E27FC236}">
                    <a16:creationId xmlns:a16="http://schemas.microsoft.com/office/drawing/2014/main" id="{C8FBDA72-8B0F-144C-AB6F-A45031F386BC}"/>
                  </a:ext>
                </a:extLst>
              </p:cNvPr>
              <p:cNvSpPr/>
              <p:nvPr/>
            </p:nvSpPr>
            <p:spPr>
              <a:xfrm rot="10800000">
                <a:off x="10752737" y="3067625"/>
                <a:ext cx="525710" cy="1917998"/>
              </a:xfrm>
              <a:prstGeom prst="round2SameRect">
                <a:avLst>
                  <a:gd name="adj1" fmla="val 44445"/>
                  <a:gd name="adj2" fmla="val 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6" name="Round Same Side Corner Rectangle 75">
                <a:extLst>
                  <a:ext uri="{FF2B5EF4-FFF2-40B4-BE49-F238E27FC236}">
                    <a16:creationId xmlns:a16="http://schemas.microsoft.com/office/drawing/2014/main" id="{B014865C-F24A-ED4E-B8D0-0A3082279AA8}"/>
                  </a:ext>
                </a:extLst>
              </p:cNvPr>
              <p:cNvSpPr/>
              <p:nvPr/>
            </p:nvSpPr>
            <p:spPr>
              <a:xfrm rot="10800000">
                <a:off x="10767161" y="1051775"/>
                <a:ext cx="530942" cy="1305790"/>
              </a:xfrm>
              <a:prstGeom prst="round2SameRect">
                <a:avLst>
                  <a:gd name="adj1" fmla="val 44445"/>
                  <a:gd name="adj2" fmla="val 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7" name="Round Same Side Corner Rectangle 76">
                <a:extLst>
                  <a:ext uri="{FF2B5EF4-FFF2-40B4-BE49-F238E27FC236}">
                    <a16:creationId xmlns:a16="http://schemas.microsoft.com/office/drawing/2014/main" id="{A1A78944-3B4B-C44F-822C-997D3B566F4A}"/>
                  </a:ext>
                </a:extLst>
              </p:cNvPr>
              <p:cNvSpPr/>
              <p:nvPr/>
            </p:nvSpPr>
            <p:spPr>
              <a:xfrm rot="10800000">
                <a:off x="10772076" y="310722"/>
                <a:ext cx="530942" cy="2034606"/>
              </a:xfrm>
              <a:prstGeom prst="round2SameRect">
                <a:avLst>
                  <a:gd name="adj1" fmla="val 44445"/>
                  <a:gd name="adj2" fmla="val 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0207C1D-9E47-A745-8BB2-561BAB0A6585}"/>
                </a:ext>
              </a:extLst>
            </p:cNvPr>
            <p:cNvSpPr/>
            <p:nvPr/>
          </p:nvSpPr>
          <p:spPr>
            <a:xfrm>
              <a:off x="685245" y="1124500"/>
              <a:ext cx="329877" cy="410428"/>
            </a:xfrm>
            <a:prstGeom prst="ellipse">
              <a:avLst/>
            </a:prstGeom>
            <a:gradFill flip="none" rotWithShape="1">
              <a:gsLst>
                <a:gs pos="2200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E129F64-793D-D84D-A816-82CC9B6FB41B}"/>
                </a:ext>
              </a:extLst>
            </p:cNvPr>
            <p:cNvSpPr/>
            <p:nvPr/>
          </p:nvSpPr>
          <p:spPr>
            <a:xfrm>
              <a:off x="468328" y="1520633"/>
              <a:ext cx="329877" cy="410428"/>
            </a:xfrm>
            <a:prstGeom prst="ellipse">
              <a:avLst/>
            </a:prstGeom>
            <a:gradFill flip="none" rotWithShape="1">
              <a:gsLst>
                <a:gs pos="2200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9908464-7F60-FB4F-AD37-F2FAE3910136}"/>
                </a:ext>
              </a:extLst>
            </p:cNvPr>
            <p:cNvSpPr/>
            <p:nvPr/>
          </p:nvSpPr>
          <p:spPr>
            <a:xfrm>
              <a:off x="1067099" y="1457313"/>
              <a:ext cx="329877" cy="410428"/>
            </a:xfrm>
            <a:prstGeom prst="ellipse">
              <a:avLst/>
            </a:prstGeom>
            <a:gradFill flip="none" rotWithShape="1">
              <a:gsLst>
                <a:gs pos="2200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43DA139-4760-6B4D-AE71-642C42EF51A6}"/>
                </a:ext>
              </a:extLst>
            </p:cNvPr>
            <p:cNvSpPr/>
            <p:nvPr/>
          </p:nvSpPr>
          <p:spPr>
            <a:xfrm>
              <a:off x="1224465" y="984717"/>
              <a:ext cx="329877" cy="410428"/>
            </a:xfrm>
            <a:prstGeom prst="ellipse">
              <a:avLst/>
            </a:prstGeom>
            <a:gradFill flip="none" rotWithShape="1">
              <a:gsLst>
                <a:gs pos="2200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643388A-9648-0D42-8775-897B0F24A14A}"/>
                </a:ext>
              </a:extLst>
            </p:cNvPr>
            <p:cNvSpPr/>
            <p:nvPr/>
          </p:nvSpPr>
          <p:spPr>
            <a:xfrm>
              <a:off x="795545" y="1868315"/>
              <a:ext cx="329877" cy="410428"/>
            </a:xfrm>
            <a:prstGeom prst="ellipse">
              <a:avLst/>
            </a:prstGeom>
            <a:gradFill flip="none" rotWithShape="1">
              <a:gsLst>
                <a:gs pos="2200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73781B3-BCB2-0A42-8CA1-E2DB755E6FAB}"/>
                </a:ext>
              </a:extLst>
            </p:cNvPr>
            <p:cNvSpPr/>
            <p:nvPr/>
          </p:nvSpPr>
          <p:spPr>
            <a:xfrm>
              <a:off x="3104868" y="1140108"/>
              <a:ext cx="329877" cy="410428"/>
            </a:xfrm>
            <a:prstGeom prst="ellipse">
              <a:avLst/>
            </a:prstGeom>
            <a:gradFill flip="none" rotWithShape="1">
              <a:gsLst>
                <a:gs pos="2200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A9D1FD5-36AC-5E42-92C4-124C7D117EE3}"/>
                </a:ext>
              </a:extLst>
            </p:cNvPr>
            <p:cNvSpPr/>
            <p:nvPr/>
          </p:nvSpPr>
          <p:spPr>
            <a:xfrm>
              <a:off x="3582731" y="1651759"/>
              <a:ext cx="329877" cy="410428"/>
            </a:xfrm>
            <a:prstGeom prst="ellipse">
              <a:avLst/>
            </a:prstGeom>
            <a:gradFill flip="none" rotWithShape="1">
              <a:gsLst>
                <a:gs pos="2200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40A1518-7510-F948-A830-6741106A2EC3}"/>
                </a:ext>
              </a:extLst>
            </p:cNvPr>
            <p:cNvSpPr txBox="1"/>
            <p:nvPr/>
          </p:nvSpPr>
          <p:spPr>
            <a:xfrm>
              <a:off x="225257" y="2678117"/>
              <a:ext cx="1168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Donor RBCs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AEAAAA2-6011-754E-8BB0-808CED774E26}"/>
                </a:ext>
              </a:extLst>
            </p:cNvPr>
            <p:cNvSpPr txBox="1"/>
            <p:nvPr/>
          </p:nvSpPr>
          <p:spPr>
            <a:xfrm>
              <a:off x="1548022" y="2678117"/>
              <a:ext cx="10563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Recipient </a:t>
              </a:r>
              <a:br>
                <a:rPr lang="en-US" sz="1600" dirty="0"/>
              </a:br>
              <a:r>
                <a:rPr lang="en-US" sz="1600" dirty="0"/>
                <a:t>antibodies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A2C2D54-CBE8-DE4C-B484-AE47FA6989DD}"/>
                </a:ext>
              </a:extLst>
            </p:cNvPr>
            <p:cNvSpPr txBox="1"/>
            <p:nvPr/>
          </p:nvSpPr>
          <p:spPr>
            <a:xfrm>
              <a:off x="2744105" y="2678117"/>
              <a:ext cx="1456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Antibody-coated RBCs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B96EAAB-251B-A64A-B415-A3633E89AA07}"/>
                </a:ext>
              </a:extLst>
            </p:cNvPr>
            <p:cNvSpPr txBox="1"/>
            <p:nvPr/>
          </p:nvSpPr>
          <p:spPr>
            <a:xfrm>
              <a:off x="4617980" y="1590054"/>
              <a:ext cx="6818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Liver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A25F2B4-F1F3-EB40-87A7-7CA05F5E8BD3}"/>
                </a:ext>
              </a:extLst>
            </p:cNvPr>
            <p:cNvSpPr txBox="1"/>
            <p:nvPr/>
          </p:nvSpPr>
          <p:spPr>
            <a:xfrm>
              <a:off x="6152680" y="1022552"/>
              <a:ext cx="18699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Yellow urine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1539030-CDD9-A14F-BE94-8A0F96704F5F}"/>
                </a:ext>
              </a:extLst>
            </p:cNvPr>
            <p:cNvSpPr txBox="1"/>
            <p:nvPr/>
          </p:nvSpPr>
          <p:spPr>
            <a:xfrm>
              <a:off x="6152679" y="1883234"/>
              <a:ext cx="15801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Yellow plasma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414611C-61D8-1B48-BE0C-D4B3CF883ED1}"/>
                </a:ext>
              </a:extLst>
            </p:cNvPr>
            <p:cNvSpPr txBox="1"/>
            <p:nvPr/>
          </p:nvSpPr>
          <p:spPr>
            <a:xfrm rot="11139378">
              <a:off x="1546243" y="1689247"/>
              <a:ext cx="4571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Century Gothic" panose="020B0502020202020204" pitchFamily="34" charset="0"/>
                </a:rPr>
                <a:t>Y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8408688-E207-2F45-A139-33AAC16DB64E}"/>
                </a:ext>
              </a:extLst>
            </p:cNvPr>
            <p:cNvSpPr txBox="1"/>
            <p:nvPr/>
          </p:nvSpPr>
          <p:spPr>
            <a:xfrm rot="1602118">
              <a:off x="1880884" y="1381503"/>
              <a:ext cx="4571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Century Gothic" panose="020B0502020202020204" pitchFamily="34" charset="0"/>
                </a:rPr>
                <a:t>Y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2F486AA-2E75-3F4C-9B9F-61BED946542B}"/>
                </a:ext>
              </a:extLst>
            </p:cNvPr>
            <p:cNvSpPr txBox="1"/>
            <p:nvPr/>
          </p:nvSpPr>
          <p:spPr>
            <a:xfrm rot="7796126">
              <a:off x="2037474" y="1789670"/>
              <a:ext cx="4571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Century Gothic" panose="020B0502020202020204" pitchFamily="34" charset="0"/>
                </a:rPr>
                <a:t>Y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74A1542-96AA-3C43-A935-D9D62A983C3A}"/>
                </a:ext>
              </a:extLst>
            </p:cNvPr>
            <p:cNvSpPr txBox="1"/>
            <p:nvPr/>
          </p:nvSpPr>
          <p:spPr>
            <a:xfrm rot="1602118">
              <a:off x="2917431" y="1328593"/>
              <a:ext cx="4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entury Gothic" panose="020B0502020202020204" pitchFamily="34" charset="0"/>
                </a:rPr>
                <a:t>Y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991EF8B-7D06-2D41-86C6-FE34288C6AAF}"/>
                </a:ext>
              </a:extLst>
            </p:cNvPr>
            <p:cNvSpPr txBox="1"/>
            <p:nvPr/>
          </p:nvSpPr>
          <p:spPr>
            <a:xfrm rot="9869786">
              <a:off x="3449635" y="1224825"/>
              <a:ext cx="4571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Century Gothic" panose="020B0502020202020204" pitchFamily="34" charset="0"/>
                </a:rPr>
                <a:t>Y</a:t>
              </a: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4D6BF328-FFB0-A845-B96F-79160651A5EE}"/>
                </a:ext>
              </a:extLst>
            </p:cNvPr>
            <p:cNvSpPr/>
            <p:nvPr/>
          </p:nvSpPr>
          <p:spPr>
            <a:xfrm>
              <a:off x="4365247" y="1193390"/>
              <a:ext cx="917297" cy="630876"/>
            </a:xfrm>
            <a:custGeom>
              <a:avLst/>
              <a:gdLst>
                <a:gd name="connsiteX0" fmla="*/ 837967 w 917297"/>
                <a:gd name="connsiteY0" fmla="*/ 47909 h 630876"/>
                <a:gd name="connsiteX1" fmla="*/ 84205 w 917297"/>
                <a:gd name="connsiteY1" fmla="*/ 35552 h 630876"/>
                <a:gd name="connsiteX2" fmla="*/ 22421 w 917297"/>
                <a:gd name="connsiteY2" fmla="*/ 468039 h 630876"/>
                <a:gd name="connsiteX3" fmla="*/ 121275 w 917297"/>
                <a:gd name="connsiteY3" fmla="*/ 628676 h 630876"/>
                <a:gd name="connsiteX4" fmla="*/ 331340 w 917297"/>
                <a:gd name="connsiteY4" fmla="*/ 369184 h 630876"/>
                <a:gd name="connsiteX5" fmla="*/ 590832 w 917297"/>
                <a:gd name="connsiteY5" fmla="*/ 369184 h 630876"/>
                <a:gd name="connsiteX6" fmla="*/ 862681 w 917297"/>
                <a:gd name="connsiteY6" fmla="*/ 233260 h 630876"/>
                <a:gd name="connsiteX7" fmla="*/ 837967 w 917297"/>
                <a:gd name="connsiteY7" fmla="*/ 47909 h 63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7297" h="630876">
                  <a:moveTo>
                    <a:pt x="837967" y="47909"/>
                  </a:moveTo>
                  <a:cubicBezTo>
                    <a:pt x="708221" y="14958"/>
                    <a:pt x="220129" y="-34470"/>
                    <a:pt x="84205" y="35552"/>
                  </a:cubicBezTo>
                  <a:cubicBezTo>
                    <a:pt x="-51719" y="105574"/>
                    <a:pt x="16243" y="369185"/>
                    <a:pt x="22421" y="468039"/>
                  </a:cubicBezTo>
                  <a:cubicBezTo>
                    <a:pt x="28599" y="566893"/>
                    <a:pt x="69789" y="645152"/>
                    <a:pt x="121275" y="628676"/>
                  </a:cubicBezTo>
                  <a:cubicBezTo>
                    <a:pt x="172761" y="612200"/>
                    <a:pt x="253081" y="412433"/>
                    <a:pt x="331340" y="369184"/>
                  </a:cubicBezTo>
                  <a:cubicBezTo>
                    <a:pt x="409599" y="325935"/>
                    <a:pt x="502275" y="391838"/>
                    <a:pt x="590832" y="369184"/>
                  </a:cubicBezTo>
                  <a:cubicBezTo>
                    <a:pt x="679389" y="346530"/>
                    <a:pt x="815313" y="286806"/>
                    <a:pt x="862681" y="233260"/>
                  </a:cubicBezTo>
                  <a:cubicBezTo>
                    <a:pt x="910049" y="179714"/>
                    <a:pt x="967713" y="80860"/>
                    <a:pt x="837967" y="4790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2F02"/>
                </a:gs>
                <a:gs pos="30000">
                  <a:srgbClr val="903108">
                    <a:shade val="67500"/>
                    <a:satMod val="115000"/>
                  </a:srgbClr>
                </a:gs>
              </a:gsLst>
              <a:lin ang="4800000" scaled="0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2BB7D45-A68E-0241-923D-FEC73A697478}"/>
                </a:ext>
              </a:extLst>
            </p:cNvPr>
            <p:cNvSpPr txBox="1"/>
            <p:nvPr/>
          </p:nvSpPr>
          <p:spPr>
            <a:xfrm>
              <a:off x="4823895" y="487540"/>
              <a:ext cx="12490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Spleen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D0EC944-0115-1247-9B07-104943D7F63A}"/>
                </a:ext>
              </a:extLst>
            </p:cNvPr>
            <p:cNvGrpSpPr/>
            <p:nvPr/>
          </p:nvGrpSpPr>
          <p:grpSpPr>
            <a:xfrm>
              <a:off x="4427313" y="1964533"/>
              <a:ext cx="789060" cy="529567"/>
              <a:chOff x="4505334" y="2409429"/>
              <a:chExt cx="952587" cy="823026"/>
            </a:xfrm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42C6C236-7B04-B441-B15E-052842AE1A40}"/>
                  </a:ext>
                </a:extLst>
              </p:cNvPr>
              <p:cNvSpPr/>
              <p:nvPr/>
            </p:nvSpPr>
            <p:spPr>
              <a:xfrm>
                <a:off x="4505334" y="2409429"/>
                <a:ext cx="952587" cy="823026"/>
              </a:xfrm>
              <a:custGeom>
                <a:avLst/>
                <a:gdLst>
                  <a:gd name="connsiteX0" fmla="*/ 857498 w 952587"/>
                  <a:gd name="connsiteY0" fmla="*/ 395555 h 823026"/>
                  <a:gd name="connsiteX1" fmla="*/ 894569 w 952587"/>
                  <a:gd name="connsiteY1" fmla="*/ 123706 h 823026"/>
                  <a:gd name="connsiteX2" fmla="*/ 573293 w 952587"/>
                  <a:gd name="connsiteY2" fmla="*/ 139 h 823026"/>
                  <a:gd name="connsiteX3" fmla="*/ 400298 w 952587"/>
                  <a:gd name="connsiteY3" fmla="*/ 98993 h 823026"/>
                  <a:gd name="connsiteX4" fmla="*/ 227304 w 952587"/>
                  <a:gd name="connsiteY4" fmla="*/ 86636 h 823026"/>
                  <a:gd name="connsiteX5" fmla="*/ 17239 w 952587"/>
                  <a:gd name="connsiteY5" fmla="*/ 234917 h 823026"/>
                  <a:gd name="connsiteX6" fmla="*/ 54309 w 952587"/>
                  <a:gd name="connsiteY6" fmla="*/ 568549 h 823026"/>
                  <a:gd name="connsiteX7" fmla="*/ 387942 w 952587"/>
                  <a:gd name="connsiteY7" fmla="*/ 642690 h 823026"/>
                  <a:gd name="connsiteX8" fmla="*/ 462082 w 952587"/>
                  <a:gd name="connsiteY8" fmla="*/ 704474 h 823026"/>
                  <a:gd name="connsiteX9" fmla="*/ 548580 w 952587"/>
                  <a:gd name="connsiteY9" fmla="*/ 803328 h 823026"/>
                  <a:gd name="connsiteX10" fmla="*/ 771001 w 952587"/>
                  <a:gd name="connsiteY10" fmla="*/ 815685 h 823026"/>
                  <a:gd name="connsiteX11" fmla="*/ 943996 w 952587"/>
                  <a:gd name="connsiteY11" fmla="*/ 716830 h 823026"/>
                  <a:gd name="connsiteX12" fmla="*/ 919282 w 952587"/>
                  <a:gd name="connsiteY12" fmla="*/ 457339 h 823026"/>
                  <a:gd name="connsiteX13" fmla="*/ 857498 w 952587"/>
                  <a:gd name="connsiteY13" fmla="*/ 395555 h 82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87" h="823026">
                    <a:moveTo>
                      <a:pt x="857498" y="395555"/>
                    </a:moveTo>
                    <a:cubicBezTo>
                      <a:pt x="853379" y="339950"/>
                      <a:pt x="941937" y="189609"/>
                      <a:pt x="894569" y="123706"/>
                    </a:cubicBezTo>
                    <a:cubicBezTo>
                      <a:pt x="847201" y="57803"/>
                      <a:pt x="655671" y="4258"/>
                      <a:pt x="573293" y="139"/>
                    </a:cubicBezTo>
                    <a:cubicBezTo>
                      <a:pt x="490914" y="-3980"/>
                      <a:pt x="457963" y="84577"/>
                      <a:pt x="400298" y="98993"/>
                    </a:cubicBezTo>
                    <a:cubicBezTo>
                      <a:pt x="342633" y="113409"/>
                      <a:pt x="291147" y="63982"/>
                      <a:pt x="227304" y="86636"/>
                    </a:cubicBezTo>
                    <a:cubicBezTo>
                      <a:pt x="163461" y="109290"/>
                      <a:pt x="46071" y="154598"/>
                      <a:pt x="17239" y="234917"/>
                    </a:cubicBezTo>
                    <a:cubicBezTo>
                      <a:pt x="-11593" y="315236"/>
                      <a:pt x="-7475" y="500587"/>
                      <a:pt x="54309" y="568549"/>
                    </a:cubicBezTo>
                    <a:cubicBezTo>
                      <a:pt x="116093" y="636511"/>
                      <a:pt x="319980" y="620036"/>
                      <a:pt x="387942" y="642690"/>
                    </a:cubicBezTo>
                    <a:cubicBezTo>
                      <a:pt x="455904" y="665344"/>
                      <a:pt x="435309" y="677701"/>
                      <a:pt x="462082" y="704474"/>
                    </a:cubicBezTo>
                    <a:cubicBezTo>
                      <a:pt x="488855" y="731247"/>
                      <a:pt x="497093" y="784793"/>
                      <a:pt x="548580" y="803328"/>
                    </a:cubicBezTo>
                    <a:cubicBezTo>
                      <a:pt x="600067" y="821863"/>
                      <a:pt x="705098" y="830101"/>
                      <a:pt x="771001" y="815685"/>
                    </a:cubicBezTo>
                    <a:cubicBezTo>
                      <a:pt x="836904" y="801269"/>
                      <a:pt x="919283" y="776554"/>
                      <a:pt x="943996" y="716830"/>
                    </a:cubicBezTo>
                    <a:cubicBezTo>
                      <a:pt x="968709" y="657106"/>
                      <a:pt x="933698" y="510885"/>
                      <a:pt x="919282" y="457339"/>
                    </a:cubicBezTo>
                    <a:cubicBezTo>
                      <a:pt x="904866" y="403793"/>
                      <a:pt x="861617" y="451160"/>
                      <a:pt x="857498" y="395555"/>
                    </a:cubicBezTo>
                    <a:close/>
                  </a:path>
                </a:pathLst>
              </a:custGeom>
              <a:solidFill>
                <a:srgbClr val="EAA6BB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BB898EFB-A8BE-DA40-AF19-CAE8EFC27522}"/>
                  </a:ext>
                </a:extLst>
              </p:cNvPr>
              <p:cNvSpPr/>
              <p:nvPr/>
            </p:nvSpPr>
            <p:spPr>
              <a:xfrm>
                <a:off x="4782065" y="2621115"/>
                <a:ext cx="501957" cy="443661"/>
              </a:xfrm>
              <a:custGeom>
                <a:avLst/>
                <a:gdLst>
                  <a:gd name="connsiteX0" fmla="*/ 444843 w 501957"/>
                  <a:gd name="connsiteY0" fmla="*/ 35588 h 443661"/>
                  <a:gd name="connsiteX1" fmla="*/ 172994 w 501957"/>
                  <a:gd name="connsiteY1" fmla="*/ 10874 h 443661"/>
                  <a:gd name="connsiteX2" fmla="*/ 0 w 501957"/>
                  <a:gd name="connsiteY2" fmla="*/ 134442 h 443661"/>
                  <a:gd name="connsiteX3" fmla="*/ 172994 w 501957"/>
                  <a:gd name="connsiteY3" fmla="*/ 307436 h 443661"/>
                  <a:gd name="connsiteX4" fmla="*/ 345989 w 501957"/>
                  <a:gd name="connsiteY4" fmla="*/ 443361 h 443661"/>
                  <a:gd name="connsiteX5" fmla="*/ 494270 w 501957"/>
                  <a:gd name="connsiteY5" fmla="*/ 270366 h 443661"/>
                  <a:gd name="connsiteX6" fmla="*/ 444843 w 501957"/>
                  <a:gd name="connsiteY6" fmla="*/ 35588 h 44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1957" h="443661">
                    <a:moveTo>
                      <a:pt x="444843" y="35588"/>
                    </a:moveTo>
                    <a:cubicBezTo>
                      <a:pt x="391297" y="-7661"/>
                      <a:pt x="247134" y="-5602"/>
                      <a:pt x="172994" y="10874"/>
                    </a:cubicBezTo>
                    <a:cubicBezTo>
                      <a:pt x="98853" y="27350"/>
                      <a:pt x="0" y="85015"/>
                      <a:pt x="0" y="134442"/>
                    </a:cubicBezTo>
                    <a:cubicBezTo>
                      <a:pt x="0" y="183869"/>
                      <a:pt x="115329" y="255949"/>
                      <a:pt x="172994" y="307436"/>
                    </a:cubicBezTo>
                    <a:cubicBezTo>
                      <a:pt x="230659" y="358923"/>
                      <a:pt x="292443" y="449539"/>
                      <a:pt x="345989" y="443361"/>
                    </a:cubicBezTo>
                    <a:cubicBezTo>
                      <a:pt x="399535" y="437183"/>
                      <a:pt x="475735" y="332150"/>
                      <a:pt x="494270" y="270366"/>
                    </a:cubicBezTo>
                    <a:cubicBezTo>
                      <a:pt x="512805" y="208582"/>
                      <a:pt x="498389" y="78837"/>
                      <a:pt x="444843" y="35588"/>
                    </a:cubicBezTo>
                    <a:close/>
                  </a:path>
                </a:pathLst>
              </a:custGeom>
              <a:blipFill>
                <a:blip r:embed="rId2"/>
                <a:tile tx="0" ty="0" sx="100000" sy="100000" flip="none" algn="tl"/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6AB6D39-3B7B-B840-A523-BA09881FB0DC}"/>
                </a:ext>
              </a:extLst>
            </p:cNvPr>
            <p:cNvSpPr txBox="1"/>
            <p:nvPr/>
          </p:nvSpPr>
          <p:spPr>
            <a:xfrm>
              <a:off x="5156569" y="2029743"/>
              <a:ext cx="6818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A876D69-A3AD-274F-9C47-E40B5A4FD1F5}"/>
                </a:ext>
              </a:extLst>
            </p:cNvPr>
            <p:cNvSpPr txBox="1"/>
            <p:nvPr/>
          </p:nvSpPr>
          <p:spPr>
            <a:xfrm>
              <a:off x="4258200" y="2678117"/>
              <a:ext cx="1580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Sequestration and macrophage consumption</a:t>
              </a: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2CFAE8E-DD2C-4241-89A5-35C702CDF3F6}"/>
                </a:ext>
              </a:extLst>
            </p:cNvPr>
            <p:cNvSpPr/>
            <p:nvPr/>
          </p:nvSpPr>
          <p:spPr>
            <a:xfrm>
              <a:off x="4151821" y="489682"/>
              <a:ext cx="634137" cy="611102"/>
            </a:xfrm>
            <a:custGeom>
              <a:avLst/>
              <a:gdLst>
                <a:gd name="connsiteX0" fmla="*/ 581544 w 634137"/>
                <a:gd name="connsiteY0" fmla="*/ 144887 h 611102"/>
                <a:gd name="connsiteX1" fmla="*/ 473967 w 634137"/>
                <a:gd name="connsiteY1" fmla="*/ 1452 h 611102"/>
                <a:gd name="connsiteX2" fmla="*/ 61591 w 634137"/>
                <a:gd name="connsiteY2" fmla="*/ 91099 h 611102"/>
                <a:gd name="connsiteX3" fmla="*/ 25732 w 634137"/>
                <a:gd name="connsiteY3" fmla="*/ 395899 h 611102"/>
                <a:gd name="connsiteX4" fmla="*/ 294673 w 634137"/>
                <a:gd name="connsiteY4" fmla="*/ 611052 h 611102"/>
                <a:gd name="connsiteX5" fmla="*/ 617403 w 634137"/>
                <a:gd name="connsiteY5" fmla="*/ 377969 h 611102"/>
                <a:gd name="connsiteX6" fmla="*/ 581544 w 634137"/>
                <a:gd name="connsiteY6" fmla="*/ 144887 h 61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4137" h="611102">
                  <a:moveTo>
                    <a:pt x="581544" y="144887"/>
                  </a:moveTo>
                  <a:cubicBezTo>
                    <a:pt x="557638" y="82134"/>
                    <a:pt x="560626" y="10417"/>
                    <a:pt x="473967" y="1452"/>
                  </a:cubicBezTo>
                  <a:cubicBezTo>
                    <a:pt x="387308" y="-7513"/>
                    <a:pt x="136297" y="25358"/>
                    <a:pt x="61591" y="91099"/>
                  </a:cubicBezTo>
                  <a:cubicBezTo>
                    <a:pt x="-13115" y="156840"/>
                    <a:pt x="-13115" y="309240"/>
                    <a:pt x="25732" y="395899"/>
                  </a:cubicBezTo>
                  <a:cubicBezTo>
                    <a:pt x="64579" y="482558"/>
                    <a:pt x="196061" y="614040"/>
                    <a:pt x="294673" y="611052"/>
                  </a:cubicBezTo>
                  <a:cubicBezTo>
                    <a:pt x="393285" y="608064"/>
                    <a:pt x="572579" y="452675"/>
                    <a:pt x="617403" y="377969"/>
                  </a:cubicBezTo>
                  <a:cubicBezTo>
                    <a:pt x="662227" y="303263"/>
                    <a:pt x="605450" y="207640"/>
                    <a:pt x="581544" y="14488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2F02"/>
                </a:gs>
                <a:gs pos="40000">
                  <a:srgbClr val="903108">
                    <a:shade val="675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A0CAAC07-B9DE-F44A-A20B-8524134C65E0}"/>
              </a:ext>
            </a:extLst>
          </p:cNvPr>
          <p:cNvSpPr txBox="1"/>
          <p:nvPr/>
        </p:nvSpPr>
        <p:spPr>
          <a:xfrm>
            <a:off x="7834548" y="1399532"/>
            <a:ext cx="4002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Acute HTR – </a:t>
            </a:r>
            <a:br>
              <a:rPr lang="en-US" sz="2800" dirty="0"/>
            </a:br>
            <a:r>
              <a:rPr lang="en-US" sz="2800" dirty="0"/>
              <a:t>Intravascular Hemolysis</a:t>
            </a:r>
          </a:p>
          <a:p>
            <a:r>
              <a:rPr lang="en-US" sz="2000" i="1" dirty="0"/>
              <a:t>Complement activation can result in destruction of recipient RBCs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32BB806-A323-4E48-A537-EABA39C52E61}"/>
              </a:ext>
            </a:extLst>
          </p:cNvPr>
          <p:cNvSpPr txBox="1"/>
          <p:nvPr/>
        </p:nvSpPr>
        <p:spPr>
          <a:xfrm>
            <a:off x="442535" y="4558118"/>
            <a:ext cx="4002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Delayed HTR – </a:t>
            </a:r>
            <a:br>
              <a:rPr lang="en-US" sz="2800" dirty="0"/>
            </a:br>
            <a:r>
              <a:rPr lang="en-US" sz="2800" dirty="0"/>
              <a:t>Extravascular Hemolysis</a:t>
            </a:r>
          </a:p>
          <a:p>
            <a:r>
              <a:rPr lang="en-US" sz="2000" i="1" dirty="0"/>
              <a:t>The recipient’s RBCs are usually spared destruction</a:t>
            </a:r>
          </a:p>
        </p:txBody>
      </p:sp>
    </p:spTree>
    <p:extLst>
      <p:ext uri="{BB962C8B-B14F-4D97-AF65-F5344CB8AC3E}">
        <p14:creationId xmlns:p14="http://schemas.microsoft.com/office/powerpoint/2010/main" val="54123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Acute Septic Transfusion Reaction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34403826"/>
              </p:ext>
            </p:extLst>
          </p:nvPr>
        </p:nvGraphicFramePr>
        <p:xfrm>
          <a:off x="243840" y="914400"/>
          <a:ext cx="11704320" cy="538658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6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7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006">
                <a:tc>
                  <a:txBody>
                    <a:bodyPr/>
                    <a:lstStyle/>
                    <a:p>
                      <a:r>
                        <a:rPr lang="en-US" sz="2000" b="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Infectious, acute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000" b="0" dirty="0"/>
                        <a:t>Epidemiology/Risk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0.6 (RBCs) and 9 - 14 (platelets) per 1,000,000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000" b="0" dirty="0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During transfusion or shortly thereafter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3550">
                <a:tc>
                  <a:txBody>
                    <a:bodyPr/>
                    <a:lstStyle/>
                    <a:p>
                      <a:r>
                        <a:rPr lang="en-US" sz="2000" b="0" dirty="0"/>
                        <a:t>Clinical</a:t>
                      </a:r>
                      <a:r>
                        <a:rPr lang="en-US" sz="2000" b="0" baseline="0" dirty="0"/>
                        <a:t> presentation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="1" dirty="0"/>
                        <a:t>Fever</a:t>
                      </a:r>
                      <a:endParaRPr lang="en-US" sz="2000" b="1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="1" baseline="0" dirty="0"/>
                        <a:t>Hypotension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="0" baseline="0" dirty="0"/>
                        <a:t>Respiratory distress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="0" baseline="0" dirty="0"/>
                        <a:t>Post-transfusion positive blood culture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691">
                <a:tc>
                  <a:txBody>
                    <a:bodyPr/>
                    <a:lstStyle/>
                    <a:p>
                      <a:r>
                        <a:rPr lang="en-US" sz="2000" b="0" dirty="0"/>
                        <a:t>Pathophysiology/etiology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/>
                        <a:t>Administration of bacteria directly</a:t>
                      </a:r>
                      <a:r>
                        <a:rPr lang="en-US" sz="2000" baseline="0" dirty="0"/>
                        <a:t> into bloodstream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/>
                        <a:t>Administration of endotoxin or other bacterial byproducts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300">
                <a:tc>
                  <a:txBody>
                    <a:bodyPr/>
                    <a:lstStyle/>
                    <a:p>
                      <a:r>
                        <a:rPr lang="en-US" sz="2000" b="0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/>
                        <a:t>Positive</a:t>
                      </a:r>
                      <a:r>
                        <a:rPr lang="en-US" sz="2000" baseline="0" dirty="0"/>
                        <a:t> blood culture of unit and patient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/>
                        <a:t>Positive blood culture of unit and sick patient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/>
                        <a:t>Positive blood culture in patient with no other possible source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000" b="0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Stop transfusion! Broad-spectrum antibiotics, supportive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000" b="0" dirty="0"/>
                        <a:t>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Donor screening, proper disinfection at time of collection, pathogen reduction, bacterial surveillance of platelets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5359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Septic Transfusion Reactions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7091" y="1825624"/>
            <a:ext cx="5742709" cy="47921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RBCs</a:t>
            </a:r>
          </a:p>
          <a:p>
            <a:r>
              <a:rPr lang="en-US" dirty="0"/>
              <a:t>0.56:1,000,000</a:t>
            </a:r>
          </a:p>
          <a:p>
            <a:r>
              <a:rPr lang="en-US" dirty="0"/>
              <a:t>Frequently gram positive bacteria</a:t>
            </a:r>
          </a:p>
          <a:p>
            <a:pPr lvl="1"/>
            <a:r>
              <a:rPr lang="en-US" dirty="0"/>
              <a:t>Skin flora</a:t>
            </a:r>
          </a:p>
          <a:p>
            <a:pPr lvl="1"/>
            <a:r>
              <a:rPr lang="en-US" dirty="0"/>
              <a:t>CoNS</a:t>
            </a:r>
          </a:p>
          <a:p>
            <a:r>
              <a:rPr lang="en-US" dirty="0"/>
              <a:t>Cold-tolerant bacteria</a:t>
            </a:r>
          </a:p>
          <a:p>
            <a:pPr lvl="1"/>
            <a:r>
              <a:rPr lang="en-US" i="1" dirty="0"/>
              <a:t>Serratia</a:t>
            </a:r>
          </a:p>
          <a:p>
            <a:pPr lvl="1"/>
            <a:r>
              <a:rPr lang="en-US" i="1" u="sng" dirty="0"/>
              <a:t>Yersinia</a:t>
            </a:r>
            <a:endParaRPr lang="en-US" u="sng" dirty="0"/>
          </a:p>
          <a:p>
            <a:pPr lvl="1"/>
            <a:r>
              <a:rPr lang="en-US" i="1" dirty="0"/>
              <a:t>Listeria</a:t>
            </a:r>
          </a:p>
          <a:p>
            <a:r>
              <a:rPr lang="en-US" dirty="0"/>
              <a:t>Include pseudomonal coverage when starting antibiotics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Platelets</a:t>
            </a:r>
          </a:p>
          <a:p>
            <a:r>
              <a:rPr lang="en-US" dirty="0"/>
              <a:t>1:70,000-110,000 (apheresis)</a:t>
            </a:r>
          </a:p>
          <a:p>
            <a:r>
              <a:rPr lang="en-US" dirty="0"/>
              <a:t>1:30,000 (whole blood-derived)</a:t>
            </a:r>
          </a:p>
          <a:p>
            <a:r>
              <a:rPr lang="en-US" dirty="0"/>
              <a:t>Frequently gram positive bacteria</a:t>
            </a:r>
          </a:p>
          <a:p>
            <a:pPr lvl="1"/>
            <a:r>
              <a:rPr lang="en-US" dirty="0"/>
              <a:t>Skin flora</a:t>
            </a:r>
          </a:p>
          <a:p>
            <a:pPr lvl="1"/>
            <a:r>
              <a:rPr lang="en-US" dirty="0"/>
              <a:t>CoNS</a:t>
            </a:r>
          </a:p>
          <a:p>
            <a:r>
              <a:rPr lang="en-US" dirty="0"/>
              <a:t>Less common is gram negative</a:t>
            </a:r>
          </a:p>
          <a:p>
            <a:pPr lvl="1"/>
            <a:r>
              <a:rPr lang="en-US" i="1" dirty="0"/>
              <a:t>Serratia</a:t>
            </a:r>
          </a:p>
          <a:p>
            <a:pPr lvl="1"/>
            <a:r>
              <a:rPr lang="en-US" i="1" dirty="0"/>
              <a:t>Enterobacter</a:t>
            </a:r>
          </a:p>
          <a:p>
            <a:pPr lvl="1"/>
            <a:r>
              <a:rPr lang="en-US" i="1" dirty="0"/>
              <a:t>Salmonella</a:t>
            </a:r>
          </a:p>
        </p:txBody>
      </p:sp>
    </p:spTree>
    <p:extLst>
      <p:ext uri="{BB962C8B-B14F-4D97-AF65-F5344CB8AC3E}">
        <p14:creationId xmlns:p14="http://schemas.microsoft.com/office/powerpoint/2010/main" val="25888069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TA-GVHD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0AE352-88D5-F848-BC47-41CCB5B760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339005"/>
              </p:ext>
            </p:extLst>
          </p:nvPr>
        </p:nvGraphicFramePr>
        <p:xfrm>
          <a:off x="243840" y="914400"/>
          <a:ext cx="11704320" cy="54254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6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7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006">
                <a:tc>
                  <a:txBody>
                    <a:bodyPr/>
                    <a:lstStyle/>
                    <a:p>
                      <a:r>
                        <a:rPr lang="en-US" sz="2200" b="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Non-infectious, delayed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200" b="0" dirty="0"/>
                        <a:t>Epidemiology/Risk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Very rare, 0 with irradiation or pathogen inactivation, &gt; 90% fatal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200" b="0" dirty="0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5-10 days after transfusion, marrow aplasia by 21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3550">
                <a:tc>
                  <a:txBody>
                    <a:bodyPr/>
                    <a:lstStyle/>
                    <a:p>
                      <a:r>
                        <a:rPr lang="en-US" sz="2200" b="0" dirty="0"/>
                        <a:t>Clinical</a:t>
                      </a:r>
                      <a:r>
                        <a:rPr lang="en-US" sz="2200" b="0" baseline="0" dirty="0"/>
                        <a:t> presentation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dirty="0"/>
                        <a:t>Rash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dirty="0"/>
                        <a:t>Fever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dirty="0"/>
                        <a:t>Abdominal pain, vomiting, and diarrhea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="0" dirty="0"/>
                        <a:t>Identical to SCT-related GVHD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691">
                <a:tc>
                  <a:txBody>
                    <a:bodyPr/>
                    <a:lstStyle/>
                    <a:p>
                      <a:r>
                        <a:rPr lang="en-US" sz="2200" b="0" dirty="0"/>
                        <a:t>Pathophysiology/etiology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aseline="0" dirty="0"/>
                        <a:t>Engraftment of donor T lymphocytes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aseline="0" dirty="0"/>
                        <a:t>Immunosuppressed recipient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baseline="0" dirty="0"/>
                        <a:t>Shared HLA haplotype(s) between donor and recipient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300">
                <a:tc>
                  <a:txBody>
                    <a:bodyPr/>
                    <a:lstStyle/>
                    <a:p>
                      <a:r>
                        <a:rPr lang="en-US" sz="2200" b="0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200" dirty="0"/>
                        <a:t>Skin, intestinal, and/or bone marrow biopsy showing GVHD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200" b="0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Supportive care. Irreversible and almost universally fatal due to bone marrow aplasia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006">
                <a:tc>
                  <a:txBody>
                    <a:bodyPr/>
                    <a:lstStyle/>
                    <a:p>
                      <a:r>
                        <a:rPr lang="en-US" sz="2200" b="0" dirty="0"/>
                        <a:t>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aseline="0" dirty="0"/>
                        <a:t>Irradiation or pathogen inactivation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1454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E39260-5862-9A4A-9FAB-DA8AE2C6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100" dirty="0"/>
              <a:t>Assorted Transfusion Reactions Boards May or May Not Ask You About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B790E4E-6E22-7342-9CA9-79FAA6D96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405429"/>
              </p:ext>
            </p:extLst>
          </p:nvPr>
        </p:nvGraphicFramePr>
        <p:xfrm>
          <a:off x="277091" y="938696"/>
          <a:ext cx="11609386" cy="5491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95953">
                  <a:extLst>
                    <a:ext uri="{9D8B030D-6E8A-4147-A177-3AD203B41FA5}">
                      <a16:colId xmlns:a16="http://schemas.microsoft.com/office/drawing/2014/main" val="132232916"/>
                    </a:ext>
                  </a:extLst>
                </a:gridCol>
                <a:gridCol w="3356517">
                  <a:extLst>
                    <a:ext uri="{9D8B030D-6E8A-4147-A177-3AD203B41FA5}">
                      <a16:colId xmlns:a16="http://schemas.microsoft.com/office/drawing/2014/main" val="3778508724"/>
                    </a:ext>
                  </a:extLst>
                </a:gridCol>
                <a:gridCol w="1227356">
                  <a:extLst>
                    <a:ext uri="{9D8B030D-6E8A-4147-A177-3AD203B41FA5}">
                      <a16:colId xmlns:a16="http://schemas.microsoft.com/office/drawing/2014/main" val="1914182005"/>
                    </a:ext>
                  </a:extLst>
                </a:gridCol>
                <a:gridCol w="2587083">
                  <a:extLst>
                    <a:ext uri="{9D8B030D-6E8A-4147-A177-3AD203B41FA5}">
                      <a16:colId xmlns:a16="http://schemas.microsoft.com/office/drawing/2014/main" val="1307080307"/>
                    </a:ext>
                  </a:extLst>
                </a:gridCol>
                <a:gridCol w="2742477">
                  <a:extLst>
                    <a:ext uri="{9D8B030D-6E8A-4147-A177-3AD203B41FA5}">
                      <a16:colId xmlns:a16="http://schemas.microsoft.com/office/drawing/2014/main" val="389628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Pathophysiology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Epi/Risk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044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Cold transfusion 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Blood products are &lt; 37°C when transfused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Body temperature &lt; 36°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May be difficult to distinguish from rigors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Blood warmer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Other warming techniques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23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Citrate toxicity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Citrate chelates calcium. Accumulation when infusion &gt; metabolism.  Associated with massive transfusion or apheresis.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Signs/symptoms of hypocalcemia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Cardiac arrhythmias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 serum 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Slow rate of transfusion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Administer calcium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91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Hypotension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Contact activation and bradykinin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0.4-1.3 per 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30 mm Hg drop in systolic or diastolic 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Supportive measures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261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Hyperkalemic cardiac arrest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Potassium leakage from stored RBCs. Worse with older and/or irradiated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Cardiac arrest and hyperkalemia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Standard hyper-K Tx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Maximum RBC infusion rate: 0.5 mL/kg/min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91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Post-transfusion purpura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Transfusion causes 2° response against HPA in pre-alloimmunized patients. Mechanism of self- platelet destruction unknown.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Thrombocytopenia 5 – 12 days post-transfusion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Plasma exchange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IVIg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55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95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Apheresis Collection Blood Components</a:t>
            </a:r>
          </a:p>
        </p:txBody>
      </p:sp>
      <p:pic>
        <p:nvPicPr>
          <p:cNvPr id="4" name="Picture 3" descr="co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4" y="1581969"/>
            <a:ext cx="3548542" cy="47313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41834" y="4470567"/>
            <a:ext cx="1143000" cy="1280160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2441834" y="1690686"/>
            <a:ext cx="4517778" cy="4060043"/>
            <a:chOff x="1534283" y="2072389"/>
            <a:chExt cx="5169981" cy="4646165"/>
          </a:xfrm>
        </p:grpSpPr>
        <p:cxnSp>
          <p:nvCxnSpPr>
            <p:cNvPr id="9" name="Straight Connector 8"/>
            <p:cNvCxnSpPr>
              <a:cxnSpLocks/>
            </p:cNvCxnSpPr>
            <p:nvPr/>
          </p:nvCxnSpPr>
          <p:spPr>
            <a:xfrm flipV="1">
              <a:off x="2842290" y="2072391"/>
              <a:ext cx="3861974" cy="318119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V="1">
              <a:off x="2842290" y="4655191"/>
              <a:ext cx="3861974" cy="206336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 flipV="1">
              <a:off x="1534283" y="4655191"/>
              <a:ext cx="2883981" cy="206336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flipV="1">
              <a:off x="1534283" y="2072389"/>
              <a:ext cx="2883981" cy="3181195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apheresis-machine-cobe-spectra.ith218152_180_2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264" y="2115192"/>
              <a:ext cx="2286000" cy="2539999"/>
            </a:xfrm>
            <a:prstGeom prst="rect">
              <a:avLst/>
            </a:prstGeom>
            <a:ln w="57150" cmpd="sng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18" name="Picture 17" descr="Spec grav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47" y="1664939"/>
            <a:ext cx="4841285" cy="42717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0039859-BB63-B14D-A857-2F330BC09BEC}"/>
              </a:ext>
            </a:extLst>
          </p:cNvPr>
          <p:cNvSpPr/>
          <p:nvPr/>
        </p:nvSpPr>
        <p:spPr>
          <a:xfrm>
            <a:off x="3061981" y="4732107"/>
            <a:ext cx="410966" cy="914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D7A0-6128-EE45-98BB-AE7B464E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Transfusion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C62E-224E-B841-BBBE-4237632CD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Boards will most likely ask about transfusion reactions/risks</a:t>
            </a:r>
          </a:p>
          <a:p>
            <a:r>
              <a:rPr lang="en-US" dirty="0"/>
              <a:t>Consider the relationship between component storage and transfusion reactions </a:t>
            </a:r>
          </a:p>
          <a:p>
            <a:pPr lvl="1"/>
            <a:r>
              <a:rPr lang="en-US" dirty="0"/>
              <a:t>Storage temp and duration can have impact on bacterial contamination</a:t>
            </a:r>
          </a:p>
          <a:p>
            <a:pPr lvl="1"/>
            <a:r>
              <a:rPr lang="en-US" dirty="0"/>
              <a:t>Amount of plasma can affect allergic transfusions</a:t>
            </a:r>
          </a:p>
          <a:p>
            <a:r>
              <a:rPr lang="en-US" dirty="0"/>
              <a:t>Consider the relationship between component modification and transfusion reactions</a:t>
            </a:r>
          </a:p>
          <a:p>
            <a:pPr lvl="1"/>
            <a:r>
              <a:rPr lang="en-US" dirty="0"/>
              <a:t>Irradiation to prevent TA-GVHD</a:t>
            </a:r>
          </a:p>
          <a:p>
            <a:pPr lvl="1"/>
            <a:r>
              <a:rPr lang="en-US" dirty="0"/>
              <a:t>Volume reduction to decrease risk of TACO</a:t>
            </a:r>
          </a:p>
          <a:p>
            <a:r>
              <a:rPr lang="en-US" dirty="0"/>
              <a:t>Understand the purpose of pre-transfusion testing (Type &amp; Screen)</a:t>
            </a:r>
          </a:p>
        </p:txBody>
      </p:sp>
    </p:spTree>
    <p:extLst>
      <p:ext uri="{BB962C8B-B14F-4D97-AF65-F5344CB8AC3E}">
        <p14:creationId xmlns:p14="http://schemas.microsoft.com/office/powerpoint/2010/main" val="32254223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D145B6-45DA-2E47-9CC6-EF60CE54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luck and pay attention to the Roman numerals.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2C305-1E54-FC4D-A95E-E1ECDD4C6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0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4B75-728C-734F-9AAB-AA7FA133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Processing &amp; Storage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B9E28E-4B40-5D46-A7A7-923EC3A07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121125"/>
              </p:ext>
            </p:extLst>
          </p:nvPr>
        </p:nvGraphicFramePr>
        <p:xfrm>
          <a:off x="277091" y="1455755"/>
          <a:ext cx="11610109" cy="4912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52211">
                  <a:extLst>
                    <a:ext uri="{9D8B030D-6E8A-4147-A177-3AD203B41FA5}">
                      <a16:colId xmlns:a16="http://schemas.microsoft.com/office/drawing/2014/main" val="3948228923"/>
                    </a:ext>
                  </a:extLst>
                </a:gridCol>
                <a:gridCol w="2693069">
                  <a:extLst>
                    <a:ext uri="{9D8B030D-6E8A-4147-A177-3AD203B41FA5}">
                      <a16:colId xmlns:a16="http://schemas.microsoft.com/office/drawing/2014/main" val="3074606457"/>
                    </a:ext>
                  </a:extLst>
                </a:gridCol>
                <a:gridCol w="1955058">
                  <a:extLst>
                    <a:ext uri="{9D8B030D-6E8A-4147-A177-3AD203B41FA5}">
                      <a16:colId xmlns:a16="http://schemas.microsoft.com/office/drawing/2014/main" val="1814542939"/>
                    </a:ext>
                  </a:extLst>
                </a:gridCol>
                <a:gridCol w="5109771">
                  <a:extLst>
                    <a:ext uri="{9D8B030D-6E8A-4147-A177-3AD203B41FA5}">
                      <a16:colId xmlns:a16="http://schemas.microsoft.com/office/drawing/2014/main" val="3399088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>
                          <a:solidFill>
                            <a:schemeClr val="tx1"/>
                          </a:solidFill>
                        </a:rPr>
                        <a:t>Component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>
                          <a:solidFill>
                            <a:schemeClr val="tx1"/>
                          </a:solidFill>
                        </a:rPr>
                        <a:t>Storage Temp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>
                          <a:solidFill>
                            <a:schemeClr val="tx1"/>
                          </a:solidFill>
                        </a:rPr>
                        <a:t>Shelf Life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>
                          <a:solidFill>
                            <a:schemeClr val="tx1"/>
                          </a:solidFill>
                        </a:rPr>
                        <a:t>Other fun facts</a:t>
                      </a: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491057785"/>
                  </a:ext>
                </a:extLst>
              </a:tr>
              <a:tr h="482125">
                <a:tc>
                  <a:txBody>
                    <a:bodyPr/>
                    <a:lstStyle/>
                    <a:p>
                      <a:r>
                        <a:rPr lang="en-US" sz="2200" b="0" dirty="0"/>
                        <a:t>Red Blood Cells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200" b="0" dirty="0"/>
                        <a:t>2 – 6°C</a:t>
                      </a:r>
                      <a:br>
                        <a:rPr lang="en-US" sz="2200" b="0" dirty="0"/>
                      </a:br>
                      <a:endParaRPr lang="en-US" sz="2200" b="0" dirty="0"/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200" b="0" dirty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200" b="0" dirty="0"/>
                        <a:t>&lt; -65°C (in glycerol)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200" b="0" dirty="0"/>
                        <a:t>21– 42 days</a:t>
                      </a:r>
                      <a:br>
                        <a:rPr lang="en-US" sz="2200" b="0" dirty="0"/>
                      </a:br>
                      <a:endParaRPr lang="en-US" sz="2200" b="0" dirty="0"/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200" b="0" dirty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200" b="0" dirty="0"/>
                        <a:t>10 years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/>
                        <a:t>Typically leukodepleted pre-storage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/>
                        <a:t>Not warmed prior to transfusion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/>
                        <a:t>Hct of RBC unit is ~55%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/>
                        <a:t>Once thawed and deglycerolized, ok for 24 hours and cannot be refrozen</a:t>
                      </a: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3791213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/>
                        <a:t>Platelets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20 – 24°C 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5 days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/>
                        <a:t>Require constant gentle agitation</a:t>
                      </a: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3077559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/>
                        <a:t>Plasma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&lt; -18°C</a:t>
                      </a:r>
                    </a:p>
                    <a:p>
                      <a:endParaRPr lang="en-US" sz="2200" b="0" dirty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200" b="0" dirty="0"/>
                        <a:t>2 – 6°C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1 year</a:t>
                      </a:r>
                    </a:p>
                    <a:p>
                      <a:endParaRPr lang="en-US" sz="2200" b="0" dirty="0"/>
                    </a:p>
                    <a:p>
                      <a:r>
                        <a:rPr lang="en-US" sz="2200" b="0" dirty="0"/>
                        <a:t>5 days (thawed)</a:t>
                      </a:r>
                    </a:p>
                    <a:p>
                      <a:r>
                        <a:rPr lang="en-US" sz="2200" b="0" dirty="0"/>
                        <a:t>28 days (never frozen)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/>
                        <a:t>Plasma frozen ≤ 8 hours after collection is fresh frozen plasma (FFP)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/>
                        <a:t>Plasma frozen ≤ 24 hours after collection is frozen plasma (FP) or PF-24</a:t>
                      </a: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481004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/>
                        <a:t>Cryoprecipitate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&lt; -18°C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1 year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/>
                        <a:t>Pooled into 5- or 10-packs</a:t>
                      </a: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310382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/>
                        <a:t>Granulocytes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20– 24°C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24 hours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dirty="0"/>
                        <a:t>Should be given ASAP</a:t>
                      </a: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201413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564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214DB234C54691908C6F3DF6D4DB" ma:contentTypeVersion="16" ma:contentTypeDescription="Create a new document." ma:contentTypeScope="" ma:versionID="50ed737f5f2bd7ceaa98a187e0ccaa75">
  <xsd:schema xmlns:xsd="http://www.w3.org/2001/XMLSchema" xmlns:xs="http://www.w3.org/2001/XMLSchema" xmlns:p="http://schemas.microsoft.com/office/2006/metadata/properties" xmlns:ns2="5e0533bb-bfdf-45c4-9e5c-1558b0841ffd" xmlns:ns3="9c46be9e-554d-43f0-bc75-21fbb32bf30c" targetNamespace="http://schemas.microsoft.com/office/2006/metadata/properties" ma:root="true" ma:fieldsID="23697daaef9795037ab5ec31f3c509ee" ns2:_="" ns3:_="">
    <xsd:import namespace="5e0533bb-bfdf-45c4-9e5c-1558b0841ffd"/>
    <xsd:import namespace="9c46be9e-554d-43f0-bc75-21fbb32bf3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33bb-bfdf-45c4-9e5c-1558b0841f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caf26-25ad-42a2-bb61-6898ce245ac9}" ma:internalName="TaxCatchAll" ma:showField="CatchAllData" ma:web="5e0533bb-bfdf-45c4-9e5c-1558b0841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6be9e-554d-43f0-bc75-21fbb32b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17280-6357-4f01-98d8-aff652f54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0533bb-bfdf-45c4-9e5c-1558b0841ffd" xsi:nil="true"/>
    <lcf76f155ced4ddcb4097134ff3c332f xmlns="9c46be9e-554d-43f0-bc75-21fbb32bf3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E620A1-0DA1-433C-8167-A22FBCABF4C3}"/>
</file>

<file path=customXml/itemProps2.xml><?xml version="1.0" encoding="utf-8"?>
<ds:datastoreItem xmlns:ds="http://schemas.openxmlformats.org/officeDocument/2006/customXml" ds:itemID="{691857A2-EFB1-4D76-ABEC-F9B177B423A7}"/>
</file>

<file path=customXml/itemProps3.xml><?xml version="1.0" encoding="utf-8"?>
<ds:datastoreItem xmlns:ds="http://schemas.openxmlformats.org/officeDocument/2006/customXml" ds:itemID="{81DEF576-60B4-4D70-822B-E6F847DCEB2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4233</TotalTime>
  <Words>5365</Words>
  <Application>Microsoft Office PowerPoint</Application>
  <PresentationFormat>Widescreen</PresentationFormat>
  <Paragraphs>1022</Paragraphs>
  <Slides>81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Calibri</vt:lpstr>
      <vt:lpstr>Calibri Light</vt:lpstr>
      <vt:lpstr>Century Gothic</vt:lpstr>
      <vt:lpstr>Georgia</vt:lpstr>
      <vt:lpstr>Office Theme</vt:lpstr>
      <vt:lpstr>Transfusion Medicine</vt:lpstr>
      <vt:lpstr>This talk will try to follow the topical structure suggested by the ABP when appropriate:</vt:lpstr>
      <vt:lpstr>Outline</vt:lpstr>
      <vt:lpstr>Component Collection &amp; Storage</vt:lpstr>
      <vt:lpstr>Blood Components</vt:lpstr>
      <vt:lpstr>Collection – Whole Blood</vt:lpstr>
      <vt:lpstr>Collection – Apheresis</vt:lpstr>
      <vt:lpstr>Apheresis Collection Blood Components</vt:lpstr>
      <vt:lpstr>Component Processing &amp; Storage</vt:lpstr>
      <vt:lpstr>Red Blood Cell Storage Solutions</vt:lpstr>
      <vt:lpstr>Component Processing &amp; Storage: Clinical Pearls</vt:lpstr>
      <vt:lpstr>Type &amp; Crossmatch</vt:lpstr>
      <vt:lpstr>Terminology</vt:lpstr>
      <vt:lpstr>Type &amp; Crossmatch – ABO Type</vt:lpstr>
      <vt:lpstr>Type &amp; Crossmatch – ABO</vt:lpstr>
      <vt:lpstr>Type &amp; Crossmatch – Front &amp; Back Types Different</vt:lpstr>
      <vt:lpstr>Type &amp; Crossmatch – Alloantibody evaluation</vt:lpstr>
      <vt:lpstr>PowerPoint Presentation</vt:lpstr>
      <vt:lpstr>Type &amp; Crossmatch – RBC Crossmatch</vt:lpstr>
      <vt:lpstr>Type &amp; Crossmatch – Platelet Crossmatch</vt:lpstr>
      <vt:lpstr>Type &amp; Crossmatch - Platelets</vt:lpstr>
      <vt:lpstr>Type &amp; Crossmatch - Platelets</vt:lpstr>
      <vt:lpstr>Rh System</vt:lpstr>
      <vt:lpstr>Transfusion Indications</vt:lpstr>
      <vt:lpstr>Transfusion Indications</vt:lpstr>
      <vt:lpstr>Common Indications</vt:lpstr>
      <vt:lpstr>Dose &amp; Response</vt:lpstr>
      <vt:lpstr>Red Blood Cell Indications</vt:lpstr>
      <vt:lpstr>Erythrocytes – General Transfusion Thresholds</vt:lpstr>
      <vt:lpstr>**RBCs – Additional Threshold Considerations</vt:lpstr>
      <vt:lpstr>TRIPICU Study</vt:lpstr>
      <vt:lpstr>Platelet Indications</vt:lpstr>
      <vt:lpstr>Response to Platelet Transfusion</vt:lpstr>
      <vt:lpstr>Platelet Refractoriness</vt:lpstr>
      <vt:lpstr>Approach to platelet refractoriness</vt:lpstr>
      <vt:lpstr>Plasma Indications</vt:lpstr>
      <vt:lpstr>Cryoprecipitate Indications</vt:lpstr>
      <vt:lpstr>Granulocyte Indications</vt:lpstr>
      <vt:lpstr>Transfusion Indications – Directed Donor</vt:lpstr>
      <vt:lpstr>Therapeutic Apheresis</vt:lpstr>
      <vt:lpstr>Apheresis – Out With the Old, In with the New</vt:lpstr>
      <vt:lpstr>Therapeutic Apheresis (TA) Modalities</vt:lpstr>
      <vt:lpstr>Centrifugation Apheresis</vt:lpstr>
      <vt:lpstr>Common Therapeutic Apheresis Indications</vt:lpstr>
      <vt:lpstr>Considerations for Therapeutic Apheresis</vt:lpstr>
      <vt:lpstr>Risks of Therapeutic Apheresis</vt:lpstr>
      <vt:lpstr>Other Apheresis Procedures</vt:lpstr>
      <vt:lpstr>Uncommon Apheresis Procedures</vt:lpstr>
      <vt:lpstr>Component Modification</vt:lpstr>
      <vt:lpstr>Blood Component Modifications</vt:lpstr>
      <vt:lpstr>Component Modifications – Leukoreduction</vt:lpstr>
      <vt:lpstr>Component Modifications - Leukoreduction</vt:lpstr>
      <vt:lpstr>Component Modifications – Irradiation</vt:lpstr>
      <vt:lpstr>Component Modification – Irradiation</vt:lpstr>
      <vt:lpstr>Irradiation Indications</vt:lpstr>
      <vt:lpstr>Selected Immunocompromised Recipients</vt:lpstr>
      <vt:lpstr>Component Modifications – Volume Reduction</vt:lpstr>
      <vt:lpstr>Transfusion Reactions</vt:lpstr>
      <vt:lpstr>Taxonomy of Transfusion Reactions</vt:lpstr>
      <vt:lpstr>Taxonomy of Acute Transfusion Reactions</vt:lpstr>
      <vt:lpstr>What Are the Odds?</vt:lpstr>
      <vt:lpstr>Relative risks of transfusion (UK data 2017)</vt:lpstr>
      <vt:lpstr>PowerPoint Presentation</vt:lpstr>
      <vt:lpstr>Donor screening for infectious disease in US</vt:lpstr>
      <vt:lpstr>Risk of transfusion-transmitted infection in US</vt:lpstr>
      <vt:lpstr>General Thoughts on Transfusion Reactions</vt:lpstr>
      <vt:lpstr>Allergic Reactions</vt:lpstr>
      <vt:lpstr>*Allergic Reactions: Boards vs. the Real World</vt:lpstr>
      <vt:lpstr>Febrile Non-Hemolytic Reactions (FNHTR)</vt:lpstr>
      <vt:lpstr>Transfusion-Related Acute Lung Injury (TRALI)</vt:lpstr>
      <vt:lpstr>TRALI</vt:lpstr>
      <vt:lpstr>Transfusion-Associated Circulatory Overload (TACO)</vt:lpstr>
      <vt:lpstr>Acute Hemolytic Transfusion Reaction (AHTR)</vt:lpstr>
      <vt:lpstr>Delayed Hemolytic Transfusion Reaction (DHTR)</vt:lpstr>
      <vt:lpstr>Hemolytic Transfusion Reactions (HTR)</vt:lpstr>
      <vt:lpstr>Acute Septic Transfusion Reaction</vt:lpstr>
      <vt:lpstr>Septic Transfusion Reactions</vt:lpstr>
      <vt:lpstr>TA-GVHD</vt:lpstr>
      <vt:lpstr>Assorted Transfusion Reactions Boards May or May Not Ask You About</vt:lpstr>
      <vt:lpstr>Summary of Transfusion Reactions</vt:lpstr>
      <vt:lpstr>Good luck and pay attention to the Roman numerals.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Jerrod Liveoak</cp:lastModifiedBy>
  <cp:revision>90</cp:revision>
  <dcterms:created xsi:type="dcterms:W3CDTF">2020-10-02T16:01:30Z</dcterms:created>
  <dcterms:modified xsi:type="dcterms:W3CDTF">2020-12-16T17:11:13Z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0x010100579A214DB234C54691908C6F3DF6D4DB</vt:lpwstr>
  </property>
  <property fmtid="{D5CDD505-2E9C-101B-9397-08002B2CF9AE}" pid="3" name="Order">
    <vt:r8>100</vt:r8>
  </property>
</Properties>
</file>