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0.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6"/>
  </p:notesMasterIdLst>
  <p:sldIdLst>
    <p:sldId id="256" r:id="rId2"/>
    <p:sldId id="331" r:id="rId3"/>
    <p:sldId id="268" r:id="rId4"/>
    <p:sldId id="332" r:id="rId5"/>
    <p:sldId id="335" r:id="rId6"/>
    <p:sldId id="336" r:id="rId7"/>
    <p:sldId id="319" r:id="rId8"/>
    <p:sldId id="338" r:id="rId9"/>
    <p:sldId id="337" r:id="rId10"/>
    <p:sldId id="344" r:id="rId11"/>
    <p:sldId id="320" r:id="rId12"/>
    <p:sldId id="321" r:id="rId13"/>
    <p:sldId id="323" r:id="rId14"/>
    <p:sldId id="322" r:id="rId15"/>
    <p:sldId id="272" r:id="rId16"/>
    <p:sldId id="273" r:id="rId17"/>
    <p:sldId id="274" r:id="rId18"/>
    <p:sldId id="277" r:id="rId19"/>
    <p:sldId id="275" r:id="rId20"/>
    <p:sldId id="280" r:id="rId21"/>
    <p:sldId id="281" r:id="rId22"/>
    <p:sldId id="279" r:id="rId23"/>
    <p:sldId id="269" r:id="rId24"/>
    <p:sldId id="270" r:id="rId25"/>
    <p:sldId id="271" r:id="rId26"/>
    <p:sldId id="314" r:id="rId27"/>
    <p:sldId id="316" r:id="rId28"/>
    <p:sldId id="317" r:id="rId29"/>
    <p:sldId id="318" r:id="rId30"/>
    <p:sldId id="285" r:id="rId31"/>
    <p:sldId id="339" r:id="rId32"/>
    <p:sldId id="286" r:id="rId33"/>
    <p:sldId id="287" r:id="rId34"/>
    <p:sldId id="340" r:id="rId35"/>
    <p:sldId id="292" r:id="rId36"/>
    <p:sldId id="291" r:id="rId37"/>
    <p:sldId id="290" r:id="rId38"/>
    <p:sldId id="341" r:id="rId39"/>
    <p:sldId id="345" r:id="rId40"/>
    <p:sldId id="299" r:id="rId41"/>
    <p:sldId id="293" r:id="rId42"/>
    <p:sldId id="295" r:id="rId43"/>
    <p:sldId id="296" r:id="rId44"/>
    <p:sldId id="326" r:id="rId45"/>
    <p:sldId id="342" r:id="rId46"/>
    <p:sldId id="343" r:id="rId47"/>
    <p:sldId id="301" r:id="rId48"/>
    <p:sldId id="313" r:id="rId49"/>
    <p:sldId id="329" r:id="rId50"/>
    <p:sldId id="308" r:id="rId51"/>
    <p:sldId id="309" r:id="rId52"/>
    <p:sldId id="311" r:id="rId53"/>
    <p:sldId id="310" r:id="rId54"/>
    <p:sldId id="330" r:id="rId55"/>
  </p:sldIdLst>
  <p:sldSz cx="12192000" cy="6858000"/>
  <p:notesSz cx="7102475" cy="9388475"/>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Brien, Sarah" initials="OS" lastIdx="36" clrIdx="0">
    <p:extLst>
      <p:ext uri="{19B8F6BF-5375-455C-9EA6-DF929625EA0E}">
        <p15:presenceInfo xmlns:p15="http://schemas.microsoft.com/office/powerpoint/2012/main" userId="S::sarah.obrien@nationwidechildrens.org::42a2cef2-8933-48cf-8ade-e3c4746a2af1" providerId="AD"/>
      </p:ext>
    </p:extLst>
  </p:cmAuthor>
  <p:cmAuthor id="2" name="Van Horn, Letitia" initials="VHL" lastIdx="6" clrIdx="1">
    <p:extLst>
      <p:ext uri="{19B8F6BF-5375-455C-9EA6-DF929625EA0E}">
        <p15:presenceInfo xmlns:p15="http://schemas.microsoft.com/office/powerpoint/2012/main" userId="S::Letitia.VanHorn@nationwidechildrens.org::c3b55df1-90f5-43a9-ae3e-0a7a1f1a4d4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DAE6"/>
    <a:srgbClr val="37657F"/>
    <a:srgbClr val="DFEBF1"/>
    <a:srgbClr val="6EA3C0"/>
    <a:srgbClr val="437E9F"/>
    <a:srgbClr val="2C5166"/>
    <a:srgbClr val="255D8F"/>
    <a:srgbClr val="933560"/>
    <a:srgbClr val="277173"/>
    <a:srgbClr val="A4DF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78613" autoAdjust="0"/>
  </p:normalViewPr>
  <p:slideViewPr>
    <p:cSldViewPr snapToGrid="0" snapToObjects="1">
      <p:cViewPr varScale="1">
        <p:scale>
          <a:sx n="86" d="100"/>
          <a:sy n="86" d="100"/>
        </p:scale>
        <p:origin x="1434" y="102"/>
      </p:cViewPr>
      <p:guideLst/>
    </p:cSldViewPr>
  </p:slideViewPr>
  <p:notesTextViewPr>
    <p:cViewPr>
      <p:scale>
        <a:sx n="1" d="1"/>
        <a:sy n="1" d="1"/>
      </p:scale>
      <p:origin x="0" y="0"/>
    </p:cViewPr>
  </p:notesTextViewPr>
  <p:sorterViewPr>
    <p:cViewPr>
      <p:scale>
        <a:sx n="66" d="100"/>
        <a:sy n="66" d="100"/>
      </p:scale>
      <p:origin x="0" y="-942"/>
    </p:cViewPr>
  </p:sorterViewPr>
  <p:notesViewPr>
    <p:cSldViewPr snapToGrid="0" snapToObjects="1">
      <p:cViewPr varScale="1">
        <p:scale>
          <a:sx n="77" d="100"/>
          <a:sy n="77" d="100"/>
        </p:scale>
        <p:origin x="3174"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64" Type="http://schemas.openxmlformats.org/officeDocument/2006/relationships/customXml" Target="../customXml/item3.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ommentAuthors" Target="commen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36A4D4E-EAE7-7E49-BEFC-A32F02068521}"/>
              </a:ext>
            </a:extLst>
          </p:cNvPr>
          <p:cNvSpPr>
            <a:spLocks noGrp="1"/>
          </p:cNvSpPr>
          <p:nvPr>
            <p:ph type="hdr" sz="quarter"/>
          </p:nvPr>
        </p:nvSpPr>
        <p:spPr>
          <a:xfrm>
            <a:off x="0" y="0"/>
            <a:ext cx="3077739" cy="471054"/>
          </a:xfrm>
          <a:prstGeom prst="rect">
            <a:avLst/>
          </a:prstGeom>
        </p:spPr>
        <p:txBody>
          <a:bodyPr vert="horz" lIns="94229" tIns="47114" rIns="94229" bIns="47114"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224518DB-7365-D241-AEC3-569855C98F8E}"/>
              </a:ext>
            </a:extLst>
          </p:cNvPr>
          <p:cNvSpPr>
            <a:spLocks noGrp="1"/>
          </p:cNvSpPr>
          <p:nvPr>
            <p:ph type="dt" idx="1"/>
          </p:nvPr>
        </p:nvSpPr>
        <p:spPr>
          <a:xfrm>
            <a:off x="4023092" y="0"/>
            <a:ext cx="3077739" cy="471054"/>
          </a:xfrm>
          <a:prstGeom prst="rect">
            <a:avLst/>
          </a:prstGeom>
        </p:spPr>
        <p:txBody>
          <a:bodyPr vert="horz" lIns="94229" tIns="47114" rIns="94229" bIns="47114" rtlCol="0"/>
          <a:lstStyle>
            <a:lvl1pPr algn="r" eaLnBrk="1" fontAlgn="auto" hangingPunct="1">
              <a:spcBef>
                <a:spcPts val="0"/>
              </a:spcBef>
              <a:spcAft>
                <a:spcPts val="0"/>
              </a:spcAft>
              <a:defRPr sz="1200" smtClean="0">
                <a:latin typeface="+mn-lt"/>
              </a:defRPr>
            </a:lvl1pPr>
          </a:lstStyle>
          <a:p>
            <a:pPr>
              <a:defRPr/>
            </a:pPr>
            <a:fld id="{DC818220-48CA-6844-9D09-AF8B1B42C2D1}" type="datetimeFigureOut">
              <a:rPr lang="en-US"/>
              <a:pPr>
                <a:defRPr/>
              </a:pPr>
              <a:t>12/16/2020</a:t>
            </a:fld>
            <a:endParaRPr lang="en-US"/>
          </a:p>
        </p:txBody>
      </p:sp>
      <p:sp>
        <p:nvSpPr>
          <p:cNvPr id="4" name="Slide Image Placeholder 3">
            <a:extLst>
              <a:ext uri="{FF2B5EF4-FFF2-40B4-BE49-F238E27FC236}">
                <a16:creationId xmlns:a16="http://schemas.microsoft.com/office/drawing/2014/main" id="{7D432EDA-EF5A-BC41-B70B-227EA61C0CEF}"/>
              </a:ext>
            </a:extLst>
          </p:cNvPr>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pPr lvl="0"/>
            <a:endParaRPr lang="en-US" noProof="0"/>
          </a:p>
        </p:txBody>
      </p:sp>
      <p:sp>
        <p:nvSpPr>
          <p:cNvPr id="5" name="Notes Placeholder 4">
            <a:extLst>
              <a:ext uri="{FF2B5EF4-FFF2-40B4-BE49-F238E27FC236}">
                <a16:creationId xmlns:a16="http://schemas.microsoft.com/office/drawing/2014/main" id="{4A465F36-AD7C-8D46-BB53-CD0925CD1C9A}"/>
              </a:ext>
            </a:extLst>
          </p:cNvPr>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48F102F8-F876-4046-BCCD-4C47047B4B79}"/>
              </a:ext>
            </a:extLst>
          </p:cNvPr>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68793351-D7EC-A044-BCFE-3DCAF74C3822}"/>
              </a:ext>
            </a:extLst>
          </p:cNvPr>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eaLnBrk="1" fontAlgn="auto" hangingPunct="1">
              <a:spcBef>
                <a:spcPts val="0"/>
              </a:spcBef>
              <a:spcAft>
                <a:spcPts val="0"/>
              </a:spcAft>
              <a:defRPr sz="1200" smtClean="0">
                <a:latin typeface="+mn-lt"/>
              </a:defRPr>
            </a:lvl1pPr>
          </a:lstStyle>
          <a:p>
            <a:pPr>
              <a:defRPr/>
            </a:pPr>
            <a:fld id="{1F979DDF-C658-664E-ADA9-A03C6D4B74E9}"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is from Wikimedia, designed by my admin b/c the Wikimedia one had a typo</a:t>
            </a:r>
          </a:p>
        </p:txBody>
      </p:sp>
      <p:sp>
        <p:nvSpPr>
          <p:cNvPr id="4" name="Slide Number Placeholder 3"/>
          <p:cNvSpPr>
            <a:spLocks noGrp="1"/>
          </p:cNvSpPr>
          <p:nvPr>
            <p:ph type="sldNum" sz="quarter" idx="5"/>
          </p:nvPr>
        </p:nvSpPr>
        <p:spPr/>
        <p:txBody>
          <a:bodyPr/>
          <a:lstStyle/>
          <a:p>
            <a:pPr>
              <a:defRPr/>
            </a:pPr>
            <a:fld id="{1F979DDF-C658-664E-ADA9-A03C6D4B74E9}" type="slidenum">
              <a:rPr lang="en-US" smtClean="0"/>
              <a:pPr>
                <a:defRPr/>
              </a:pPr>
              <a:t>4</a:t>
            </a:fld>
            <a:endParaRPr lang="en-US"/>
          </a:p>
        </p:txBody>
      </p:sp>
    </p:spTree>
    <p:extLst>
      <p:ext uri="{BB962C8B-B14F-4D97-AF65-F5344CB8AC3E}">
        <p14:creationId xmlns:p14="http://schemas.microsoft.com/office/powerpoint/2010/main" val="40410031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Rare, severe inherited </a:t>
            </a:r>
            <a:r>
              <a:rPr lang="en-US" dirty="0" err="1"/>
              <a:t>thrombophilias</a:t>
            </a:r>
            <a:endParaRPr lang="en-US" dirty="0"/>
          </a:p>
        </p:txBody>
      </p:sp>
      <p:sp>
        <p:nvSpPr>
          <p:cNvPr id="4" name="Slide Number Placeholder 3"/>
          <p:cNvSpPr>
            <a:spLocks noGrp="1"/>
          </p:cNvSpPr>
          <p:nvPr>
            <p:ph type="sldNum" sz="quarter" idx="10"/>
          </p:nvPr>
        </p:nvSpPr>
        <p:spPr/>
        <p:txBody>
          <a:bodyPr/>
          <a:lstStyle/>
          <a:p>
            <a:fld id="{F2A0815F-F39E-4C87-973E-7B2896654C85}" type="slidenum">
              <a:rPr lang="en-US" smtClean="0"/>
              <a:t>16</a:t>
            </a:fld>
            <a:endParaRPr lang="en-US"/>
          </a:p>
        </p:txBody>
      </p:sp>
    </p:spTree>
    <p:extLst>
      <p:ext uri="{BB962C8B-B14F-4D97-AF65-F5344CB8AC3E}">
        <p14:creationId xmlns:p14="http://schemas.microsoft.com/office/powerpoint/2010/main" val="5640245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dirty="0"/>
              <a:t>Recognize the association of skin necrosis with warfarin therapy in patients with heterozygous protein C or protein S deficiency</a:t>
            </a:r>
          </a:p>
          <a:p>
            <a:endParaRPr lang="en-US" dirty="0"/>
          </a:p>
        </p:txBody>
      </p:sp>
      <p:sp>
        <p:nvSpPr>
          <p:cNvPr id="4" name="Slide Number Placeholder 3"/>
          <p:cNvSpPr>
            <a:spLocks noGrp="1"/>
          </p:cNvSpPr>
          <p:nvPr>
            <p:ph type="sldNum" sz="quarter" idx="10"/>
          </p:nvPr>
        </p:nvSpPr>
        <p:spPr/>
        <p:txBody>
          <a:bodyPr/>
          <a:lstStyle/>
          <a:p>
            <a:fld id="{F2A0815F-F39E-4C87-973E-7B2896654C85}" type="slidenum">
              <a:rPr lang="en-US" smtClean="0"/>
              <a:t>17</a:t>
            </a:fld>
            <a:endParaRPr lang="en-US"/>
          </a:p>
        </p:txBody>
      </p:sp>
    </p:spTree>
    <p:extLst>
      <p:ext uri="{BB962C8B-B14F-4D97-AF65-F5344CB8AC3E}">
        <p14:creationId xmlns:p14="http://schemas.microsoft.com/office/powerpoint/2010/main" val="36814205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A0815F-F39E-4C87-973E-7B2896654C85}" type="slidenum">
              <a:rPr lang="en-US" smtClean="0"/>
              <a:t>18</a:t>
            </a:fld>
            <a:endParaRPr lang="en-US"/>
          </a:p>
        </p:txBody>
      </p:sp>
    </p:spTree>
    <p:extLst>
      <p:ext uri="{BB962C8B-B14F-4D97-AF65-F5344CB8AC3E}">
        <p14:creationId xmlns:p14="http://schemas.microsoft.com/office/powerpoint/2010/main" val="2097562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sz="2300" dirty="0">
                <a:latin typeface="Arial" panose="020B0604020202020204" pitchFamily="34" charset="0"/>
                <a:cs typeface="Arial" panose="020B0604020202020204" pitchFamily="34" charset="0"/>
              </a:rPr>
              <a:t>Homozygous antithrombin deficiency</a:t>
            </a:r>
          </a:p>
          <a:p>
            <a:pPr lvl="1">
              <a:spcAft>
                <a:spcPts val="1237"/>
              </a:spcAft>
              <a:defRPr/>
            </a:pPr>
            <a:r>
              <a:rPr lang="en-US" altLang="en-US" sz="2300" dirty="0">
                <a:latin typeface="Arial" panose="020B0604020202020204" pitchFamily="34" charset="0"/>
                <a:cs typeface="Arial" panose="020B0604020202020204" pitchFamily="34" charset="0"/>
              </a:rPr>
              <a:t>Usually fatal in utero</a:t>
            </a:r>
          </a:p>
          <a:p>
            <a:pPr defTabSz="942289">
              <a:defRPr/>
            </a:pPr>
            <a:r>
              <a:rPr lang="en-US" altLang="en-US" dirty="0">
                <a:latin typeface="Arial" panose="020B0604020202020204" pitchFamily="34" charset="0"/>
                <a:cs typeface="Arial" panose="020B0604020202020204" pitchFamily="34" charset="0"/>
              </a:rPr>
              <a:t>Case reports of liver transplant</a:t>
            </a:r>
          </a:p>
          <a:p>
            <a:endParaRPr lang="en-US" dirty="0"/>
          </a:p>
        </p:txBody>
      </p:sp>
      <p:sp>
        <p:nvSpPr>
          <p:cNvPr id="4" name="Slide Number Placeholder 3"/>
          <p:cNvSpPr>
            <a:spLocks noGrp="1"/>
          </p:cNvSpPr>
          <p:nvPr>
            <p:ph type="sldNum" sz="quarter" idx="5"/>
          </p:nvPr>
        </p:nvSpPr>
        <p:spPr/>
        <p:txBody>
          <a:bodyPr/>
          <a:lstStyle/>
          <a:p>
            <a:pPr>
              <a:defRPr/>
            </a:pPr>
            <a:fld id="{1F979DDF-C658-664E-ADA9-A03C6D4B74E9}" type="slidenum">
              <a:rPr lang="en-US" smtClean="0"/>
              <a:pPr>
                <a:defRPr/>
              </a:pPr>
              <a:t>19</a:t>
            </a:fld>
            <a:endParaRPr lang="en-US"/>
          </a:p>
        </p:txBody>
      </p:sp>
    </p:spTree>
    <p:extLst>
      <p:ext uri="{BB962C8B-B14F-4D97-AF65-F5344CB8AC3E}">
        <p14:creationId xmlns:p14="http://schemas.microsoft.com/office/powerpoint/2010/main" val="30756128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defRPr/>
            </a:pPr>
            <a:r>
              <a:rPr lang="en-US" altLang="en-US" sz="2500" dirty="0"/>
              <a:t>Venous or arterial thrombosis</a:t>
            </a:r>
          </a:p>
          <a:p>
            <a:pPr lvl="1">
              <a:defRPr/>
            </a:pPr>
            <a:r>
              <a:rPr lang="en-US" altLang="en-US" sz="2500" dirty="0"/>
              <a:t>Recurrent pregnancy loss &lt; 10 week gestation</a:t>
            </a:r>
          </a:p>
          <a:p>
            <a:pPr lvl="1">
              <a:defRPr/>
            </a:pPr>
            <a:r>
              <a:rPr lang="en-US" altLang="en-US" sz="2500" dirty="0"/>
              <a:t>Premature delivery or fetal demise &gt;10 week gestation</a:t>
            </a:r>
          </a:p>
          <a:p>
            <a:endParaRPr lang="en-US" dirty="0"/>
          </a:p>
        </p:txBody>
      </p:sp>
      <p:sp>
        <p:nvSpPr>
          <p:cNvPr id="4" name="Slide Number Placeholder 3"/>
          <p:cNvSpPr>
            <a:spLocks noGrp="1"/>
          </p:cNvSpPr>
          <p:nvPr>
            <p:ph type="sldNum" sz="quarter" idx="5"/>
          </p:nvPr>
        </p:nvSpPr>
        <p:spPr/>
        <p:txBody>
          <a:bodyPr/>
          <a:lstStyle/>
          <a:p>
            <a:pPr>
              <a:defRPr/>
            </a:pPr>
            <a:fld id="{1F979DDF-C658-664E-ADA9-A03C6D4B74E9}" type="slidenum">
              <a:rPr lang="en-US" smtClean="0"/>
              <a:pPr>
                <a:defRPr/>
              </a:pPr>
              <a:t>20</a:t>
            </a:fld>
            <a:endParaRPr lang="en-US"/>
          </a:p>
        </p:txBody>
      </p:sp>
    </p:spTree>
    <p:extLst>
      <p:ext uri="{BB962C8B-B14F-4D97-AF65-F5344CB8AC3E}">
        <p14:creationId xmlns:p14="http://schemas.microsoft.com/office/powerpoint/2010/main" val="41864264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A0815F-F39E-4C87-973E-7B2896654C85}" type="slidenum">
              <a:rPr lang="en-US" smtClean="0"/>
              <a:t>21</a:t>
            </a:fld>
            <a:endParaRPr lang="en-US"/>
          </a:p>
        </p:txBody>
      </p:sp>
    </p:spTree>
    <p:extLst>
      <p:ext uri="{BB962C8B-B14F-4D97-AF65-F5344CB8AC3E}">
        <p14:creationId xmlns:p14="http://schemas.microsoft.com/office/powerpoint/2010/main" val="9327670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A0815F-F39E-4C87-973E-7B2896654C85}" type="slidenum">
              <a:rPr lang="en-US" smtClean="0"/>
              <a:t>23</a:t>
            </a:fld>
            <a:endParaRPr lang="en-US"/>
          </a:p>
        </p:txBody>
      </p:sp>
    </p:spTree>
    <p:extLst>
      <p:ext uri="{BB962C8B-B14F-4D97-AF65-F5344CB8AC3E}">
        <p14:creationId xmlns:p14="http://schemas.microsoft.com/office/powerpoint/2010/main" val="30033134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A0815F-F39E-4C87-973E-7B2896654C85}" type="slidenum">
              <a:rPr lang="en-US" smtClean="0"/>
              <a:t>25</a:t>
            </a:fld>
            <a:endParaRPr lang="en-US"/>
          </a:p>
        </p:txBody>
      </p:sp>
    </p:spTree>
    <p:extLst>
      <p:ext uri="{BB962C8B-B14F-4D97-AF65-F5344CB8AC3E}">
        <p14:creationId xmlns:p14="http://schemas.microsoft.com/office/powerpoint/2010/main" val="455369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F979DDF-C658-664E-ADA9-A03C6D4B74E9}" type="slidenum">
              <a:rPr lang="en-US" smtClean="0"/>
              <a:pPr>
                <a:defRPr/>
              </a:pPr>
              <a:t>26</a:t>
            </a:fld>
            <a:endParaRPr lang="en-US"/>
          </a:p>
        </p:txBody>
      </p:sp>
    </p:spTree>
    <p:extLst>
      <p:ext uri="{BB962C8B-B14F-4D97-AF65-F5344CB8AC3E}">
        <p14:creationId xmlns:p14="http://schemas.microsoft.com/office/powerpoint/2010/main" val="23520060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Post-partum, OCPs, multiparous</a:t>
            </a:r>
          </a:p>
          <a:p>
            <a:endParaRPr lang="en-US" dirty="0"/>
          </a:p>
          <a:p>
            <a:r>
              <a:rPr lang="en-US" dirty="0">
                <a:effectLst/>
              </a:rPr>
              <a:t>●Female gender, particularly those who are postpartum, multiparous, or using oral contraceptives</a:t>
            </a:r>
          </a:p>
          <a:p>
            <a:r>
              <a:rPr lang="en-US" dirty="0">
                <a:effectLst/>
              </a:rPr>
              <a:t>●Scoliosis may predispose to MTS due to compression from the lower lumbar vertebra</a:t>
            </a:r>
          </a:p>
          <a:p>
            <a:r>
              <a:rPr lang="en-US" dirty="0">
                <a:effectLst/>
              </a:rPr>
              <a:t>●Dehydration</a:t>
            </a:r>
          </a:p>
          <a:p>
            <a:r>
              <a:rPr lang="en-US" dirty="0">
                <a:effectLst/>
              </a:rPr>
              <a:t>●</a:t>
            </a:r>
            <a:r>
              <a:rPr lang="en-US" dirty="0" err="1">
                <a:effectLst/>
              </a:rPr>
              <a:t>Hypercoagulable</a:t>
            </a:r>
            <a:r>
              <a:rPr lang="en-US" dirty="0">
                <a:effectLst/>
              </a:rPr>
              <a:t> disorders</a:t>
            </a:r>
          </a:p>
          <a:p>
            <a:endParaRPr lang="en-US" dirty="0"/>
          </a:p>
        </p:txBody>
      </p:sp>
      <p:sp>
        <p:nvSpPr>
          <p:cNvPr id="4" name="Slide Number Placeholder 3"/>
          <p:cNvSpPr>
            <a:spLocks noGrp="1"/>
          </p:cNvSpPr>
          <p:nvPr>
            <p:ph type="sldNum" sz="quarter" idx="10"/>
          </p:nvPr>
        </p:nvSpPr>
        <p:spPr/>
        <p:txBody>
          <a:bodyPr/>
          <a:lstStyle/>
          <a:p>
            <a:fld id="{F2A0815F-F39E-4C87-973E-7B2896654C85}" type="slidenum">
              <a:rPr lang="en-US" smtClean="0"/>
              <a:t>28</a:t>
            </a:fld>
            <a:endParaRPr lang="en-US"/>
          </a:p>
        </p:txBody>
      </p:sp>
    </p:spTree>
    <p:extLst>
      <p:ext uri="{BB962C8B-B14F-4D97-AF65-F5344CB8AC3E}">
        <p14:creationId xmlns:p14="http://schemas.microsoft.com/office/powerpoint/2010/main" val="590379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contrast to adults in which 30-50% events are idiopathic/spontaneous</a:t>
            </a:r>
          </a:p>
          <a:p>
            <a:r>
              <a:rPr lang="en-US" dirty="0"/>
              <a:t>The neonatal group represents a unique population of ill neonates, often premature, in whom DVT is overwhelmingly caused by CVCs</a:t>
            </a:r>
          </a:p>
          <a:p>
            <a:endParaRPr lang="en-US" dirty="0"/>
          </a:p>
        </p:txBody>
      </p:sp>
      <p:sp>
        <p:nvSpPr>
          <p:cNvPr id="4" name="Slide Number Placeholder 3"/>
          <p:cNvSpPr>
            <a:spLocks noGrp="1"/>
          </p:cNvSpPr>
          <p:nvPr>
            <p:ph type="sldNum" sz="quarter" idx="5"/>
          </p:nvPr>
        </p:nvSpPr>
        <p:spPr/>
        <p:txBody>
          <a:bodyPr/>
          <a:lstStyle/>
          <a:p>
            <a:pPr>
              <a:defRPr/>
            </a:pPr>
            <a:fld id="{1F979DDF-C658-664E-ADA9-A03C6D4B74E9}" type="slidenum">
              <a:rPr lang="en-US" smtClean="0"/>
              <a:pPr>
                <a:defRPr/>
              </a:pPr>
              <a:t>8</a:t>
            </a:fld>
            <a:endParaRPr lang="en-US"/>
          </a:p>
        </p:txBody>
      </p:sp>
    </p:spTree>
    <p:extLst>
      <p:ext uri="{BB962C8B-B14F-4D97-AF65-F5344CB8AC3E}">
        <p14:creationId xmlns:p14="http://schemas.microsoft.com/office/powerpoint/2010/main" val="32523716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xfrm>
            <a:off x="422275" y="704850"/>
            <a:ext cx="6257925" cy="35194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Effect of arm position on the axillary/subclavian vein at the costoclavicular junction. </a:t>
            </a:r>
            <a:r>
              <a:rPr lang="en-US" altLang="en-US" b="1" dirty="0"/>
              <a:t>A</a:t>
            </a:r>
            <a:r>
              <a:rPr lang="en-US" altLang="en-US" dirty="0"/>
              <a:t>, Arm outstretched but less than 90 degrees. Note the absence of obstruction and the absence of collaterals. </a:t>
            </a:r>
            <a:r>
              <a:rPr lang="en-US" altLang="en-US" b="1" dirty="0"/>
              <a:t>B</a:t>
            </a:r>
            <a:r>
              <a:rPr lang="en-US" altLang="en-US" dirty="0"/>
              <a:t>, Arm abducted well over 90 degrees. Note the smooth extrinsic compression at the costoclavicular junction and the visualization of the external jugular vein and surrounding collaterals.</a:t>
            </a:r>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charset="0"/>
              </a:defRPr>
            </a:lvl1pPr>
            <a:lvl2pPr marL="764493" indent="-293297">
              <a:defRPr>
                <a:solidFill>
                  <a:schemeClr val="tx1"/>
                </a:solidFill>
                <a:latin typeface="Calibri" pitchFamily="34" charset="0"/>
                <a:cs typeface="Arial" charset="0"/>
              </a:defRPr>
            </a:lvl2pPr>
            <a:lvl3pPr marL="1176389" indent="-233996">
              <a:defRPr>
                <a:solidFill>
                  <a:schemeClr val="tx1"/>
                </a:solidFill>
                <a:latin typeface="Calibri" pitchFamily="34" charset="0"/>
                <a:cs typeface="Arial" charset="0"/>
              </a:defRPr>
            </a:lvl3pPr>
            <a:lvl4pPr marL="1647585" indent="-233996">
              <a:defRPr>
                <a:solidFill>
                  <a:schemeClr val="tx1"/>
                </a:solidFill>
                <a:latin typeface="Calibri" pitchFamily="34" charset="0"/>
                <a:cs typeface="Arial" charset="0"/>
              </a:defRPr>
            </a:lvl4pPr>
            <a:lvl5pPr marL="2118782" indent="-233996">
              <a:defRPr>
                <a:solidFill>
                  <a:schemeClr val="tx1"/>
                </a:solidFill>
                <a:latin typeface="Calibri" pitchFamily="34" charset="0"/>
                <a:cs typeface="Arial" charset="0"/>
              </a:defRPr>
            </a:lvl5pPr>
            <a:lvl6pPr marL="2580363" indent="-233996" eaLnBrk="0" fontAlgn="base" hangingPunct="0">
              <a:spcBef>
                <a:spcPct val="0"/>
              </a:spcBef>
              <a:spcAft>
                <a:spcPct val="0"/>
              </a:spcAft>
              <a:defRPr>
                <a:solidFill>
                  <a:schemeClr val="tx1"/>
                </a:solidFill>
                <a:latin typeface="Calibri" pitchFamily="34" charset="0"/>
                <a:cs typeface="Arial" charset="0"/>
              </a:defRPr>
            </a:lvl6pPr>
            <a:lvl7pPr marL="3041943" indent="-233996" eaLnBrk="0" fontAlgn="base" hangingPunct="0">
              <a:spcBef>
                <a:spcPct val="0"/>
              </a:spcBef>
              <a:spcAft>
                <a:spcPct val="0"/>
              </a:spcAft>
              <a:defRPr>
                <a:solidFill>
                  <a:schemeClr val="tx1"/>
                </a:solidFill>
                <a:latin typeface="Calibri" pitchFamily="34" charset="0"/>
                <a:cs typeface="Arial" charset="0"/>
              </a:defRPr>
            </a:lvl7pPr>
            <a:lvl8pPr marL="3503523" indent="-233996" eaLnBrk="0" fontAlgn="base" hangingPunct="0">
              <a:spcBef>
                <a:spcPct val="0"/>
              </a:spcBef>
              <a:spcAft>
                <a:spcPct val="0"/>
              </a:spcAft>
              <a:defRPr>
                <a:solidFill>
                  <a:schemeClr val="tx1"/>
                </a:solidFill>
                <a:latin typeface="Calibri" pitchFamily="34" charset="0"/>
                <a:cs typeface="Arial" charset="0"/>
              </a:defRPr>
            </a:lvl8pPr>
            <a:lvl9pPr marL="3965103" indent="-233996" eaLnBrk="0" fontAlgn="base" hangingPunct="0">
              <a:spcBef>
                <a:spcPct val="0"/>
              </a:spcBef>
              <a:spcAft>
                <a:spcPct val="0"/>
              </a:spcAft>
              <a:defRPr>
                <a:solidFill>
                  <a:schemeClr val="tx1"/>
                </a:solidFill>
                <a:latin typeface="Calibri" pitchFamily="34" charset="0"/>
                <a:cs typeface="Arial" charset="0"/>
              </a:defRPr>
            </a:lvl9pPr>
          </a:lstStyle>
          <a:p>
            <a:fld id="{3D31133D-4300-46BB-9564-EFF09EC54083}" type="slidenum">
              <a:rPr lang="en-US" altLang="en-US"/>
              <a:pPr/>
              <a:t>29</a:t>
            </a:fld>
            <a:endParaRPr lang="en-US" altLang="en-US"/>
          </a:p>
        </p:txBody>
      </p:sp>
    </p:spTree>
    <p:extLst>
      <p:ext uri="{BB962C8B-B14F-4D97-AF65-F5344CB8AC3E}">
        <p14:creationId xmlns:p14="http://schemas.microsoft.com/office/powerpoint/2010/main" val="5668014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other”</a:t>
            </a:r>
          </a:p>
        </p:txBody>
      </p:sp>
      <p:sp>
        <p:nvSpPr>
          <p:cNvPr id="4" name="Slide Number Placeholder 3"/>
          <p:cNvSpPr>
            <a:spLocks noGrp="1"/>
          </p:cNvSpPr>
          <p:nvPr>
            <p:ph type="sldNum" sz="quarter" idx="5"/>
          </p:nvPr>
        </p:nvSpPr>
        <p:spPr/>
        <p:txBody>
          <a:bodyPr/>
          <a:lstStyle/>
          <a:p>
            <a:pPr>
              <a:defRPr/>
            </a:pPr>
            <a:fld id="{1F979DDF-C658-664E-ADA9-A03C6D4B74E9}" type="slidenum">
              <a:rPr lang="en-US" smtClean="0"/>
              <a:pPr>
                <a:defRPr/>
              </a:pPr>
              <a:t>31</a:t>
            </a:fld>
            <a:endParaRPr lang="en-US"/>
          </a:p>
        </p:txBody>
      </p:sp>
    </p:spTree>
    <p:extLst>
      <p:ext uri="{BB962C8B-B14F-4D97-AF65-F5344CB8AC3E}">
        <p14:creationId xmlns:p14="http://schemas.microsoft.com/office/powerpoint/2010/main" val="40895713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xfrm>
            <a:off x="422275" y="704850"/>
            <a:ext cx="6257925" cy="35194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solidFill>
                  <a:srgbClr val="EB6B2E"/>
                </a:solidFill>
              </a:rPr>
              <a:t>Know the action of anticoagulant drugs used in thrombotic states or in patients with thrombophilia</a:t>
            </a:r>
            <a:endParaRPr lang="en-US" altLang="en-US" dirty="0"/>
          </a:p>
          <a:p>
            <a:r>
              <a:rPr lang="en-US" altLang="en-US" dirty="0"/>
              <a:t>Resulting in unpredictable dose-response relationship</a:t>
            </a:r>
          </a:p>
          <a:p>
            <a:r>
              <a:rPr lang="en-US" altLang="en-US" dirty="0"/>
              <a:t>Indirect effect on X and thrombin</a:t>
            </a:r>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charset="0"/>
              </a:defRPr>
            </a:lvl1pPr>
            <a:lvl2pPr marL="764493" indent="-293297">
              <a:defRPr>
                <a:solidFill>
                  <a:schemeClr val="tx1"/>
                </a:solidFill>
                <a:latin typeface="Calibri" pitchFamily="34" charset="0"/>
                <a:cs typeface="Arial" charset="0"/>
              </a:defRPr>
            </a:lvl2pPr>
            <a:lvl3pPr marL="1176389" indent="-233996">
              <a:defRPr>
                <a:solidFill>
                  <a:schemeClr val="tx1"/>
                </a:solidFill>
                <a:latin typeface="Calibri" pitchFamily="34" charset="0"/>
                <a:cs typeface="Arial" charset="0"/>
              </a:defRPr>
            </a:lvl3pPr>
            <a:lvl4pPr marL="1647585" indent="-233996">
              <a:defRPr>
                <a:solidFill>
                  <a:schemeClr val="tx1"/>
                </a:solidFill>
                <a:latin typeface="Calibri" pitchFamily="34" charset="0"/>
                <a:cs typeface="Arial" charset="0"/>
              </a:defRPr>
            </a:lvl4pPr>
            <a:lvl5pPr marL="2118782" indent="-233996">
              <a:defRPr>
                <a:solidFill>
                  <a:schemeClr val="tx1"/>
                </a:solidFill>
                <a:latin typeface="Calibri" pitchFamily="34" charset="0"/>
                <a:cs typeface="Arial" charset="0"/>
              </a:defRPr>
            </a:lvl5pPr>
            <a:lvl6pPr marL="2580363" indent="-233996" eaLnBrk="0" fontAlgn="base" hangingPunct="0">
              <a:spcBef>
                <a:spcPct val="0"/>
              </a:spcBef>
              <a:spcAft>
                <a:spcPct val="0"/>
              </a:spcAft>
              <a:defRPr>
                <a:solidFill>
                  <a:schemeClr val="tx1"/>
                </a:solidFill>
                <a:latin typeface="Calibri" pitchFamily="34" charset="0"/>
                <a:cs typeface="Arial" charset="0"/>
              </a:defRPr>
            </a:lvl6pPr>
            <a:lvl7pPr marL="3041943" indent="-233996" eaLnBrk="0" fontAlgn="base" hangingPunct="0">
              <a:spcBef>
                <a:spcPct val="0"/>
              </a:spcBef>
              <a:spcAft>
                <a:spcPct val="0"/>
              </a:spcAft>
              <a:defRPr>
                <a:solidFill>
                  <a:schemeClr val="tx1"/>
                </a:solidFill>
                <a:latin typeface="Calibri" pitchFamily="34" charset="0"/>
                <a:cs typeface="Arial" charset="0"/>
              </a:defRPr>
            </a:lvl7pPr>
            <a:lvl8pPr marL="3503523" indent="-233996" eaLnBrk="0" fontAlgn="base" hangingPunct="0">
              <a:spcBef>
                <a:spcPct val="0"/>
              </a:spcBef>
              <a:spcAft>
                <a:spcPct val="0"/>
              </a:spcAft>
              <a:defRPr>
                <a:solidFill>
                  <a:schemeClr val="tx1"/>
                </a:solidFill>
                <a:latin typeface="Calibri" pitchFamily="34" charset="0"/>
                <a:cs typeface="Arial" charset="0"/>
              </a:defRPr>
            </a:lvl8pPr>
            <a:lvl9pPr marL="3965103" indent="-233996" eaLnBrk="0" fontAlgn="base" hangingPunct="0">
              <a:spcBef>
                <a:spcPct val="0"/>
              </a:spcBef>
              <a:spcAft>
                <a:spcPct val="0"/>
              </a:spcAft>
              <a:defRPr>
                <a:solidFill>
                  <a:schemeClr val="tx1"/>
                </a:solidFill>
                <a:latin typeface="Calibri" pitchFamily="34" charset="0"/>
                <a:cs typeface="Arial" charset="0"/>
              </a:defRPr>
            </a:lvl9pPr>
          </a:lstStyle>
          <a:p>
            <a:fld id="{0F8AE6E0-F07C-4DEA-AF66-AC642812D088}" type="slidenum">
              <a:rPr lang="en-US" altLang="en-US"/>
              <a:pPr/>
              <a:t>32</a:t>
            </a:fld>
            <a:endParaRPr lang="en-US" altLang="en-US"/>
          </a:p>
        </p:txBody>
      </p:sp>
    </p:spTree>
    <p:extLst>
      <p:ext uri="{BB962C8B-B14F-4D97-AF65-F5344CB8AC3E}">
        <p14:creationId xmlns:p14="http://schemas.microsoft.com/office/powerpoint/2010/main" val="5855543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xfrm>
            <a:off x="422275" y="704850"/>
            <a:ext cx="6257925" cy="35194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Also binds to and accelerates…</a:t>
            </a:r>
          </a:p>
          <a:p>
            <a:r>
              <a:rPr lang="en-US" altLang="en-US"/>
              <a:t>Accounts for more predictable a/c response, less inter-patient variability, and longer duration of action than heparin</a:t>
            </a:r>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charset="0"/>
              </a:defRPr>
            </a:lvl1pPr>
            <a:lvl2pPr marL="764493" indent="-293297">
              <a:defRPr>
                <a:solidFill>
                  <a:schemeClr val="tx1"/>
                </a:solidFill>
                <a:latin typeface="Calibri" pitchFamily="34" charset="0"/>
                <a:cs typeface="Arial" charset="0"/>
              </a:defRPr>
            </a:lvl2pPr>
            <a:lvl3pPr marL="1176389" indent="-233996">
              <a:defRPr>
                <a:solidFill>
                  <a:schemeClr val="tx1"/>
                </a:solidFill>
                <a:latin typeface="Calibri" pitchFamily="34" charset="0"/>
                <a:cs typeface="Arial" charset="0"/>
              </a:defRPr>
            </a:lvl3pPr>
            <a:lvl4pPr marL="1647585" indent="-233996">
              <a:defRPr>
                <a:solidFill>
                  <a:schemeClr val="tx1"/>
                </a:solidFill>
                <a:latin typeface="Calibri" pitchFamily="34" charset="0"/>
                <a:cs typeface="Arial" charset="0"/>
              </a:defRPr>
            </a:lvl4pPr>
            <a:lvl5pPr marL="2118782" indent="-233996">
              <a:defRPr>
                <a:solidFill>
                  <a:schemeClr val="tx1"/>
                </a:solidFill>
                <a:latin typeface="Calibri" pitchFamily="34" charset="0"/>
                <a:cs typeface="Arial" charset="0"/>
              </a:defRPr>
            </a:lvl5pPr>
            <a:lvl6pPr marL="2580363" indent="-233996" eaLnBrk="0" fontAlgn="base" hangingPunct="0">
              <a:spcBef>
                <a:spcPct val="0"/>
              </a:spcBef>
              <a:spcAft>
                <a:spcPct val="0"/>
              </a:spcAft>
              <a:defRPr>
                <a:solidFill>
                  <a:schemeClr val="tx1"/>
                </a:solidFill>
                <a:latin typeface="Calibri" pitchFamily="34" charset="0"/>
                <a:cs typeface="Arial" charset="0"/>
              </a:defRPr>
            </a:lvl6pPr>
            <a:lvl7pPr marL="3041943" indent="-233996" eaLnBrk="0" fontAlgn="base" hangingPunct="0">
              <a:spcBef>
                <a:spcPct val="0"/>
              </a:spcBef>
              <a:spcAft>
                <a:spcPct val="0"/>
              </a:spcAft>
              <a:defRPr>
                <a:solidFill>
                  <a:schemeClr val="tx1"/>
                </a:solidFill>
                <a:latin typeface="Calibri" pitchFamily="34" charset="0"/>
                <a:cs typeface="Arial" charset="0"/>
              </a:defRPr>
            </a:lvl7pPr>
            <a:lvl8pPr marL="3503523" indent="-233996" eaLnBrk="0" fontAlgn="base" hangingPunct="0">
              <a:spcBef>
                <a:spcPct val="0"/>
              </a:spcBef>
              <a:spcAft>
                <a:spcPct val="0"/>
              </a:spcAft>
              <a:defRPr>
                <a:solidFill>
                  <a:schemeClr val="tx1"/>
                </a:solidFill>
                <a:latin typeface="Calibri" pitchFamily="34" charset="0"/>
                <a:cs typeface="Arial" charset="0"/>
              </a:defRPr>
            </a:lvl8pPr>
            <a:lvl9pPr marL="3965103" indent="-233996" eaLnBrk="0" fontAlgn="base" hangingPunct="0">
              <a:spcBef>
                <a:spcPct val="0"/>
              </a:spcBef>
              <a:spcAft>
                <a:spcPct val="0"/>
              </a:spcAft>
              <a:defRPr>
                <a:solidFill>
                  <a:schemeClr val="tx1"/>
                </a:solidFill>
                <a:latin typeface="Calibri" pitchFamily="34" charset="0"/>
                <a:cs typeface="Arial" charset="0"/>
              </a:defRPr>
            </a:lvl9pPr>
          </a:lstStyle>
          <a:p>
            <a:fld id="{3DE0094F-98EB-4142-907C-F719E9647E92}" type="slidenum">
              <a:rPr lang="en-US" altLang="en-US"/>
              <a:pPr/>
              <a:t>33</a:t>
            </a:fld>
            <a:endParaRPr lang="en-US" altLang="en-US"/>
          </a:p>
        </p:txBody>
      </p:sp>
    </p:spTree>
    <p:extLst>
      <p:ext uri="{BB962C8B-B14F-4D97-AF65-F5344CB8AC3E}">
        <p14:creationId xmlns:p14="http://schemas.microsoft.com/office/powerpoint/2010/main" val="7075193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F979DDF-C658-664E-ADA9-A03C6D4B74E9}" type="slidenum">
              <a:rPr lang="en-US" smtClean="0"/>
              <a:pPr>
                <a:defRPr/>
              </a:pPr>
              <a:t>34</a:t>
            </a:fld>
            <a:endParaRPr lang="en-US"/>
          </a:p>
        </p:txBody>
      </p:sp>
    </p:spTree>
    <p:extLst>
      <p:ext uri="{BB962C8B-B14F-4D97-AF65-F5344CB8AC3E}">
        <p14:creationId xmlns:p14="http://schemas.microsoft.com/office/powerpoint/2010/main" val="12610422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64493" indent="-293297">
              <a:spcBef>
                <a:spcPct val="30000"/>
              </a:spcBef>
              <a:defRPr sz="1200">
                <a:solidFill>
                  <a:schemeClr val="tx1"/>
                </a:solidFill>
                <a:latin typeface="Calibri" pitchFamily="34" charset="0"/>
              </a:defRPr>
            </a:lvl2pPr>
            <a:lvl3pPr marL="1176389" indent="-233996">
              <a:spcBef>
                <a:spcPct val="30000"/>
              </a:spcBef>
              <a:defRPr sz="1200">
                <a:solidFill>
                  <a:schemeClr val="tx1"/>
                </a:solidFill>
                <a:latin typeface="Calibri" pitchFamily="34" charset="0"/>
              </a:defRPr>
            </a:lvl3pPr>
            <a:lvl4pPr marL="1647585" indent="-233996">
              <a:spcBef>
                <a:spcPct val="30000"/>
              </a:spcBef>
              <a:defRPr sz="1200">
                <a:solidFill>
                  <a:schemeClr val="tx1"/>
                </a:solidFill>
                <a:latin typeface="Calibri" pitchFamily="34" charset="0"/>
              </a:defRPr>
            </a:lvl4pPr>
            <a:lvl5pPr marL="2118782" indent="-233996">
              <a:spcBef>
                <a:spcPct val="30000"/>
              </a:spcBef>
              <a:defRPr sz="1200">
                <a:solidFill>
                  <a:schemeClr val="tx1"/>
                </a:solidFill>
                <a:latin typeface="Calibri" pitchFamily="34" charset="0"/>
              </a:defRPr>
            </a:lvl5pPr>
            <a:lvl6pPr marL="2580363" indent="-233996" eaLnBrk="0" fontAlgn="base" hangingPunct="0">
              <a:spcBef>
                <a:spcPct val="30000"/>
              </a:spcBef>
              <a:spcAft>
                <a:spcPct val="0"/>
              </a:spcAft>
              <a:defRPr sz="1200">
                <a:solidFill>
                  <a:schemeClr val="tx1"/>
                </a:solidFill>
                <a:latin typeface="Calibri" pitchFamily="34" charset="0"/>
              </a:defRPr>
            </a:lvl6pPr>
            <a:lvl7pPr marL="3041943" indent="-233996" eaLnBrk="0" fontAlgn="base" hangingPunct="0">
              <a:spcBef>
                <a:spcPct val="30000"/>
              </a:spcBef>
              <a:spcAft>
                <a:spcPct val="0"/>
              </a:spcAft>
              <a:defRPr sz="1200">
                <a:solidFill>
                  <a:schemeClr val="tx1"/>
                </a:solidFill>
                <a:latin typeface="Calibri" pitchFamily="34" charset="0"/>
              </a:defRPr>
            </a:lvl7pPr>
            <a:lvl8pPr marL="3503523" indent="-233996" eaLnBrk="0" fontAlgn="base" hangingPunct="0">
              <a:spcBef>
                <a:spcPct val="30000"/>
              </a:spcBef>
              <a:spcAft>
                <a:spcPct val="0"/>
              </a:spcAft>
              <a:defRPr sz="1200">
                <a:solidFill>
                  <a:schemeClr val="tx1"/>
                </a:solidFill>
                <a:latin typeface="Calibri" pitchFamily="34" charset="0"/>
              </a:defRPr>
            </a:lvl8pPr>
            <a:lvl9pPr marL="3965103" indent="-233996"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86AFC3F6-95F7-4528-9AB3-56857261C09C}" type="slidenum">
              <a:rPr lang="en-US" altLang="en-US"/>
              <a:pPr eaLnBrk="1" hangingPunct="1">
                <a:spcBef>
                  <a:spcPct val="0"/>
                </a:spcBef>
              </a:pPr>
              <a:t>35</a:t>
            </a:fld>
            <a:endParaRPr lang="en-US" altLang="en-US"/>
          </a:p>
        </p:txBody>
      </p:sp>
      <p:sp>
        <p:nvSpPr>
          <p:cNvPr id="62467" name="Rectangle 2"/>
          <p:cNvSpPr>
            <a:spLocks noGrp="1" noRot="1" noChangeAspect="1" noChangeArrowheads="1" noTextEdit="1"/>
          </p:cNvSpPr>
          <p:nvPr>
            <p:ph type="sldImg"/>
          </p:nvPr>
        </p:nvSpPr>
        <p:spPr bwMode="auto">
          <a:xfrm>
            <a:off x="422275" y="704850"/>
            <a:ext cx="6257925" cy="35194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Tree>
    <p:extLst>
      <p:ext uri="{BB962C8B-B14F-4D97-AF65-F5344CB8AC3E}">
        <p14:creationId xmlns:p14="http://schemas.microsoft.com/office/powerpoint/2010/main" val="27237385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F979DDF-C658-664E-ADA9-A03C6D4B74E9}" type="slidenum">
              <a:rPr lang="en-US" smtClean="0"/>
              <a:pPr>
                <a:defRPr/>
              </a:pPr>
              <a:t>36</a:t>
            </a:fld>
            <a:endParaRPr lang="en-US"/>
          </a:p>
        </p:txBody>
      </p:sp>
    </p:spTree>
    <p:extLst>
      <p:ext uri="{BB962C8B-B14F-4D97-AF65-F5344CB8AC3E}">
        <p14:creationId xmlns:p14="http://schemas.microsoft.com/office/powerpoint/2010/main" val="9549411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A0815F-F39E-4C87-973E-7B2896654C85}" type="slidenum">
              <a:rPr lang="en-US" smtClean="0"/>
              <a:t>37</a:t>
            </a:fld>
            <a:endParaRPr lang="en-US"/>
          </a:p>
        </p:txBody>
      </p:sp>
    </p:spTree>
    <p:extLst>
      <p:ext uri="{BB962C8B-B14F-4D97-AF65-F5344CB8AC3E}">
        <p14:creationId xmlns:p14="http://schemas.microsoft.com/office/powerpoint/2010/main" val="37802212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F979DDF-C658-664E-ADA9-A03C6D4B74E9}" type="slidenum">
              <a:rPr lang="en-US" smtClean="0"/>
              <a:pPr>
                <a:defRPr/>
              </a:pPr>
              <a:t>38</a:t>
            </a:fld>
            <a:endParaRPr lang="en-US"/>
          </a:p>
        </p:txBody>
      </p:sp>
    </p:spTree>
    <p:extLst>
      <p:ext uri="{BB962C8B-B14F-4D97-AF65-F5344CB8AC3E}">
        <p14:creationId xmlns:p14="http://schemas.microsoft.com/office/powerpoint/2010/main" val="19254048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HIT results from an autoantibody directed against endogenous platelet factor 4 (PF4) in complex with heparin. This antibody activates platelets and can cause catastrophic arterial and venous thrombosis </a:t>
            </a:r>
          </a:p>
          <a:p>
            <a:endParaRPr lang="en-US" dirty="0">
              <a:effectLst/>
            </a:endParaRPr>
          </a:p>
          <a:p>
            <a:r>
              <a:rPr lang="en-US" dirty="0">
                <a:effectLst/>
              </a:rPr>
              <a:t>The major mechanism of thrombocytopenia in HIT is removal of IgG-coated platelets by macrophages of the reticuloendothelial system (</a:t>
            </a:r>
            <a:r>
              <a:rPr lang="en-US" dirty="0" err="1">
                <a:effectLst/>
              </a:rPr>
              <a:t>eg</a:t>
            </a:r>
            <a:r>
              <a:rPr lang="en-US" dirty="0">
                <a:effectLst/>
              </a:rPr>
              <a:t>, spleen, liver, bone marrow), similar to other types of drug-induced immune thrombocytopenia. A second cause of thrombocytopenia is consumption of platelets within thrombi.</a:t>
            </a:r>
          </a:p>
          <a:p>
            <a:r>
              <a:rPr lang="en-US" dirty="0">
                <a:effectLst/>
              </a:rPr>
              <a:t>Unlike most other forms of drug-induced immune thrombocytopenia, HIT is also associated with arterial and venous thrombosis. The mechanism is unknown, although the ability of HIT antibodies to activate platelets is paramount</a:t>
            </a:r>
          </a:p>
          <a:p>
            <a:endParaRPr lang="en-US" dirty="0"/>
          </a:p>
        </p:txBody>
      </p:sp>
      <p:sp>
        <p:nvSpPr>
          <p:cNvPr id="4" name="Slide Number Placeholder 3"/>
          <p:cNvSpPr>
            <a:spLocks noGrp="1"/>
          </p:cNvSpPr>
          <p:nvPr>
            <p:ph type="sldNum" sz="quarter" idx="10"/>
          </p:nvPr>
        </p:nvSpPr>
        <p:spPr/>
        <p:txBody>
          <a:bodyPr/>
          <a:lstStyle/>
          <a:p>
            <a:fld id="{F2A0815F-F39E-4C87-973E-7B2896654C85}" type="slidenum">
              <a:rPr lang="en-US" smtClean="0"/>
              <a:t>39</a:t>
            </a:fld>
            <a:endParaRPr lang="en-US"/>
          </a:p>
        </p:txBody>
      </p:sp>
    </p:spTree>
    <p:extLst>
      <p:ext uri="{BB962C8B-B14F-4D97-AF65-F5344CB8AC3E}">
        <p14:creationId xmlns:p14="http://schemas.microsoft.com/office/powerpoint/2010/main" val="578195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incidence of thrombosis in children has a bimodal distribution; the highest peak occurs in children &lt;1 month  of age (accounts for about 20% of pediatric VTE), with the 2</a:t>
            </a:r>
            <a:r>
              <a:rPr lang="en-US" baseline="30000" dirty="0"/>
              <a:t>nd</a:t>
            </a:r>
            <a:r>
              <a:rPr lang="en-US" dirty="0"/>
              <a:t> peak occurring during adolescence (50% of events occur in children 11-18 years of age).</a:t>
            </a:r>
          </a:p>
          <a:p>
            <a:r>
              <a:rPr lang="en-US" dirty="0"/>
              <a:t>Many of the adolescent events are cared for in community hospitals – we may not be aware unless they are referred to us for ongoing outpatient management</a:t>
            </a:r>
          </a:p>
        </p:txBody>
      </p:sp>
      <p:sp>
        <p:nvSpPr>
          <p:cNvPr id="4" name="Slide Number Placeholder 3"/>
          <p:cNvSpPr>
            <a:spLocks noGrp="1"/>
          </p:cNvSpPr>
          <p:nvPr>
            <p:ph type="sldNum" sz="quarter" idx="5"/>
          </p:nvPr>
        </p:nvSpPr>
        <p:spPr/>
        <p:txBody>
          <a:bodyPr/>
          <a:lstStyle/>
          <a:p>
            <a:pPr>
              <a:defRPr/>
            </a:pPr>
            <a:fld id="{1F979DDF-C658-664E-ADA9-A03C6D4B74E9}" type="slidenum">
              <a:rPr lang="en-US" smtClean="0"/>
              <a:pPr>
                <a:defRPr/>
              </a:pPr>
              <a:t>9</a:t>
            </a:fld>
            <a:endParaRPr lang="en-US"/>
          </a:p>
        </p:txBody>
      </p:sp>
    </p:spTree>
    <p:extLst>
      <p:ext uri="{BB962C8B-B14F-4D97-AF65-F5344CB8AC3E}">
        <p14:creationId xmlns:p14="http://schemas.microsoft.com/office/powerpoint/2010/main" val="499915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64493" indent="-293297">
              <a:spcBef>
                <a:spcPct val="30000"/>
              </a:spcBef>
              <a:defRPr sz="1200">
                <a:solidFill>
                  <a:schemeClr val="tx1"/>
                </a:solidFill>
                <a:latin typeface="Calibri" pitchFamily="34" charset="0"/>
              </a:defRPr>
            </a:lvl2pPr>
            <a:lvl3pPr marL="1176389" indent="-233996">
              <a:spcBef>
                <a:spcPct val="30000"/>
              </a:spcBef>
              <a:defRPr sz="1200">
                <a:solidFill>
                  <a:schemeClr val="tx1"/>
                </a:solidFill>
                <a:latin typeface="Calibri" pitchFamily="34" charset="0"/>
              </a:defRPr>
            </a:lvl3pPr>
            <a:lvl4pPr marL="1647585" indent="-233996">
              <a:spcBef>
                <a:spcPct val="30000"/>
              </a:spcBef>
              <a:defRPr sz="1200">
                <a:solidFill>
                  <a:schemeClr val="tx1"/>
                </a:solidFill>
                <a:latin typeface="Calibri" pitchFamily="34" charset="0"/>
              </a:defRPr>
            </a:lvl4pPr>
            <a:lvl5pPr marL="2118782" indent="-233996">
              <a:spcBef>
                <a:spcPct val="30000"/>
              </a:spcBef>
              <a:defRPr sz="1200">
                <a:solidFill>
                  <a:schemeClr val="tx1"/>
                </a:solidFill>
                <a:latin typeface="Calibri" pitchFamily="34" charset="0"/>
              </a:defRPr>
            </a:lvl5pPr>
            <a:lvl6pPr marL="2580363" indent="-233996" eaLnBrk="0" fontAlgn="base" hangingPunct="0">
              <a:spcBef>
                <a:spcPct val="30000"/>
              </a:spcBef>
              <a:spcAft>
                <a:spcPct val="0"/>
              </a:spcAft>
              <a:defRPr sz="1200">
                <a:solidFill>
                  <a:schemeClr val="tx1"/>
                </a:solidFill>
                <a:latin typeface="Calibri" pitchFamily="34" charset="0"/>
              </a:defRPr>
            </a:lvl6pPr>
            <a:lvl7pPr marL="3041943" indent="-233996" eaLnBrk="0" fontAlgn="base" hangingPunct="0">
              <a:spcBef>
                <a:spcPct val="30000"/>
              </a:spcBef>
              <a:spcAft>
                <a:spcPct val="0"/>
              </a:spcAft>
              <a:defRPr sz="1200">
                <a:solidFill>
                  <a:schemeClr val="tx1"/>
                </a:solidFill>
                <a:latin typeface="Calibri" pitchFamily="34" charset="0"/>
              </a:defRPr>
            </a:lvl7pPr>
            <a:lvl8pPr marL="3503523" indent="-233996" eaLnBrk="0" fontAlgn="base" hangingPunct="0">
              <a:spcBef>
                <a:spcPct val="30000"/>
              </a:spcBef>
              <a:spcAft>
                <a:spcPct val="0"/>
              </a:spcAft>
              <a:defRPr sz="1200">
                <a:solidFill>
                  <a:schemeClr val="tx1"/>
                </a:solidFill>
                <a:latin typeface="Calibri" pitchFamily="34" charset="0"/>
              </a:defRPr>
            </a:lvl8pPr>
            <a:lvl9pPr marL="3965103" indent="-233996"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5F1DD1D5-602F-41BA-8C70-9A096596212F}" type="slidenum">
              <a:rPr lang="en-US" altLang="en-US">
                <a:latin typeface="Arial" charset="0"/>
              </a:rPr>
              <a:pPr eaLnBrk="1" hangingPunct="1">
                <a:spcBef>
                  <a:spcPct val="0"/>
                </a:spcBef>
              </a:pPr>
              <a:t>40</a:t>
            </a:fld>
            <a:endParaRPr lang="en-US" altLang="en-US">
              <a:latin typeface="Arial" charset="0"/>
            </a:endParaRPr>
          </a:p>
        </p:txBody>
      </p:sp>
      <p:sp>
        <p:nvSpPr>
          <p:cNvPr id="72707" name="Rectangle 2"/>
          <p:cNvSpPr>
            <a:spLocks noGrp="1" noRot="1" noChangeAspect="1" noChangeArrowheads="1" noTextEdit="1"/>
          </p:cNvSpPr>
          <p:nvPr>
            <p:ph type="sldImg"/>
          </p:nvPr>
        </p:nvSpPr>
        <p:spPr bwMode="auto">
          <a:xfrm>
            <a:off x="422275" y="704850"/>
            <a:ext cx="6257925" cy="35194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8" name="Rectangle 3"/>
          <p:cNvSpPr>
            <a:spLocks noGrp="1" noChangeArrowheads="1"/>
          </p:cNvSpPr>
          <p:nvPr>
            <p:ph type="body" idx="1"/>
          </p:nvPr>
        </p:nvSpPr>
        <p:spPr bwMode="auto">
          <a:xfrm>
            <a:off x="1273117" y="4694237"/>
            <a:ext cx="4858067" cy="398978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latin typeface="Arial" charset="0"/>
            </a:endParaRPr>
          </a:p>
        </p:txBody>
      </p:sp>
    </p:spTree>
    <p:extLst>
      <p:ext uri="{BB962C8B-B14F-4D97-AF65-F5344CB8AC3E}">
        <p14:creationId xmlns:p14="http://schemas.microsoft.com/office/powerpoint/2010/main" val="28315158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F979DDF-C658-664E-ADA9-A03C6D4B74E9}" type="slidenum">
              <a:rPr lang="en-US" smtClean="0"/>
              <a:pPr>
                <a:defRPr/>
              </a:pPr>
              <a:t>42</a:t>
            </a:fld>
            <a:endParaRPr lang="en-US"/>
          </a:p>
        </p:txBody>
      </p:sp>
    </p:spTree>
    <p:extLst>
      <p:ext uri="{BB962C8B-B14F-4D97-AF65-F5344CB8AC3E}">
        <p14:creationId xmlns:p14="http://schemas.microsoft.com/office/powerpoint/2010/main" val="14246423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A0815F-F39E-4C87-973E-7B2896654C85}" type="slidenum">
              <a:rPr lang="en-US" smtClean="0"/>
              <a:t>43</a:t>
            </a:fld>
            <a:endParaRPr lang="en-US"/>
          </a:p>
        </p:txBody>
      </p:sp>
    </p:spTree>
    <p:extLst>
      <p:ext uri="{BB962C8B-B14F-4D97-AF65-F5344CB8AC3E}">
        <p14:creationId xmlns:p14="http://schemas.microsoft.com/office/powerpoint/2010/main" val="3432848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a:t>
            </a:r>
            <a:r>
              <a:rPr lang="en-US" baseline="0" dirty="0"/>
              <a:t> classes – DTI and Direct Anti-</a:t>
            </a:r>
            <a:r>
              <a:rPr lang="en-US" baseline="0" dirty="0" err="1"/>
              <a:t>Xa</a:t>
            </a:r>
            <a:r>
              <a:rPr lang="en-US" baseline="0" dirty="0"/>
              <a:t> inhibitors</a:t>
            </a:r>
          </a:p>
          <a:p>
            <a:r>
              <a:rPr lang="en-US" baseline="0" dirty="0"/>
              <a:t>In adults, approved for VTE treatment, prevention, and stroke prevention due atrial fibrillation</a:t>
            </a:r>
            <a:endParaRPr lang="en-US" dirty="0"/>
          </a:p>
        </p:txBody>
      </p:sp>
      <p:sp>
        <p:nvSpPr>
          <p:cNvPr id="4" name="Slide Number Placeholder 3"/>
          <p:cNvSpPr>
            <a:spLocks noGrp="1"/>
          </p:cNvSpPr>
          <p:nvPr>
            <p:ph type="sldNum" sz="quarter" idx="10"/>
          </p:nvPr>
        </p:nvSpPr>
        <p:spPr/>
        <p:txBody>
          <a:bodyPr/>
          <a:lstStyle/>
          <a:p>
            <a:fld id="{F2A0815F-F39E-4C87-973E-7B2896654C85}" type="slidenum">
              <a:rPr lang="en-US" smtClean="0"/>
              <a:t>44</a:t>
            </a:fld>
            <a:endParaRPr lang="en-US"/>
          </a:p>
        </p:txBody>
      </p:sp>
    </p:spTree>
    <p:extLst>
      <p:ext uri="{BB962C8B-B14F-4D97-AF65-F5344CB8AC3E}">
        <p14:creationId xmlns:p14="http://schemas.microsoft.com/office/powerpoint/2010/main" val="36416462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are, to varying degrees, </a:t>
            </a:r>
            <a:r>
              <a:rPr lang="en-US" dirty="0" err="1"/>
              <a:t>renally</a:t>
            </a:r>
            <a:r>
              <a:rPr lang="en-US" dirty="0"/>
              <a:t> cleared. Dose reduction is recommended for dabigatran, </a:t>
            </a:r>
            <a:r>
              <a:rPr lang="en-US" dirty="0" err="1"/>
              <a:t>edoxaban</a:t>
            </a:r>
            <a:r>
              <a:rPr lang="en-US" dirty="0"/>
              <a:t>, and rivaroxaban in patients with moderate renal impairment, and avoidance altogether is recommended in patients with severe renal impairment and on dialysis.   Only </a:t>
            </a:r>
            <a:r>
              <a:rPr lang="en-US" dirty="0" err="1"/>
              <a:t>apixaban</a:t>
            </a:r>
            <a:r>
              <a:rPr lang="en-US" dirty="0"/>
              <a:t> can be used in patients with severely decreased renal function and those on hemodialysis. The FDA-approved prescription information states that full dose </a:t>
            </a:r>
            <a:r>
              <a:rPr lang="en-US" dirty="0" err="1"/>
              <a:t>apixaban</a:t>
            </a:r>
            <a:r>
              <a:rPr lang="en-US" dirty="0"/>
              <a:t> (5 mg [bid]) can be used in such patients, unless at least two of the following characteristics apply: patient age is 80 years or older, body weight is 60 kg or less, and serum creatinine is 1.5 mg/</a:t>
            </a:r>
            <a:r>
              <a:rPr lang="en-US" dirty="0" err="1"/>
              <a:t>dL</a:t>
            </a:r>
            <a:r>
              <a:rPr lang="en-US" dirty="0"/>
              <a:t> or higher, in which case dose reduction to 2.5 mg bid is indicated.</a:t>
            </a:r>
            <a:r>
              <a:rPr lang="en-US" baseline="30000" dirty="0"/>
              <a:t>1</a:t>
            </a:r>
            <a:r>
              <a:rPr lang="en-US" dirty="0"/>
              <a:t> However, the prescription information acknowledges that “clinical efficacy and safety studies with </a:t>
            </a:r>
            <a:r>
              <a:rPr lang="en-US" dirty="0" err="1"/>
              <a:t>Eliquis</a:t>
            </a:r>
            <a:r>
              <a:rPr lang="en-US" dirty="0"/>
              <a:t> did not enroll patients with end-stage renal disease (ESRD) on dialysis”.</a:t>
            </a:r>
            <a:r>
              <a:rPr lang="en-US" baseline="30000" dirty="0"/>
              <a:t>1</a:t>
            </a:r>
          </a:p>
          <a:p>
            <a:endParaRPr lang="en-US" baseline="30000" dirty="0"/>
          </a:p>
          <a:p>
            <a:r>
              <a:rPr lang="en-US" dirty="0">
                <a:effectLst/>
              </a:rPr>
              <a:t>The DOACs have not been studied in patients with hepatic dysfunction. Their effect may be altered by changes in serum proteins, resulting in an altered free fraction compared with patients with normal hepatic function; further, their half-life may be increased as a result of reduced clearance, particularly for those products with higher hepatic clearance. If a DOAC is strongly desired, dabigatran </a:t>
            </a:r>
            <a:r>
              <a:rPr lang="en-US" dirty="0" err="1">
                <a:effectLst/>
              </a:rPr>
              <a:t>etexilate</a:t>
            </a:r>
            <a:r>
              <a:rPr lang="en-US" dirty="0">
                <a:effectLst/>
              </a:rPr>
              <a:t> may be preferred over rivaroxaban and </a:t>
            </a:r>
            <a:r>
              <a:rPr lang="en-US" dirty="0" err="1">
                <a:effectLst/>
              </a:rPr>
              <a:t>apixaban</a:t>
            </a:r>
            <a:r>
              <a:rPr lang="en-US" dirty="0">
                <a:effectLst/>
              </a:rPr>
              <a:t> because of its r</a:t>
            </a:r>
            <a:endParaRPr lang="en-US" dirty="0"/>
          </a:p>
        </p:txBody>
      </p:sp>
      <p:sp>
        <p:nvSpPr>
          <p:cNvPr id="4" name="Slide Number Placeholder 3"/>
          <p:cNvSpPr>
            <a:spLocks noGrp="1"/>
          </p:cNvSpPr>
          <p:nvPr>
            <p:ph type="sldNum" sz="quarter" idx="10"/>
          </p:nvPr>
        </p:nvSpPr>
        <p:spPr/>
        <p:txBody>
          <a:bodyPr/>
          <a:lstStyle/>
          <a:p>
            <a:fld id="{4A7D475D-B710-476D-B82F-8E6EDC69705F}" type="slidenum">
              <a:rPr lang="en-US" smtClean="0"/>
              <a:t>45</a:t>
            </a:fld>
            <a:endParaRPr lang="en-US"/>
          </a:p>
        </p:txBody>
      </p:sp>
    </p:spTree>
    <p:extLst>
      <p:ext uri="{BB962C8B-B14F-4D97-AF65-F5344CB8AC3E}">
        <p14:creationId xmlns:p14="http://schemas.microsoft.com/office/powerpoint/2010/main" val="8256205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A0815F-F39E-4C87-973E-7B2896654C85}" type="slidenum">
              <a:rPr lang="en-US" smtClean="0"/>
              <a:t>46</a:t>
            </a:fld>
            <a:endParaRPr lang="en-US"/>
          </a:p>
        </p:txBody>
      </p:sp>
    </p:spTree>
    <p:extLst>
      <p:ext uri="{BB962C8B-B14F-4D97-AF65-F5344CB8AC3E}">
        <p14:creationId xmlns:p14="http://schemas.microsoft.com/office/powerpoint/2010/main" val="15763345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Right arm venogram prior to treatment (</a:t>
            </a:r>
            <a:r>
              <a:rPr lang="en-US" b="1" dirty="0"/>
              <a:t>a</a:t>
            </a:r>
            <a:r>
              <a:rPr lang="en-US" dirty="0"/>
              <a:t>) shows complete occlusion of the subclavian vein. Numerous collaterals are present, which ultimately drain into the superior vena cava. After catheter-directed pharmacomechanical thrombolysis (</a:t>
            </a:r>
            <a:r>
              <a:rPr lang="en-US" b="1" dirty="0"/>
              <a:t>b</a:t>
            </a:r>
            <a:r>
              <a:rPr lang="en-US" dirty="0"/>
              <a:t>), there is complete lysis of the thrombus. There is residual stenosis due to extrinsic compression at the costoclavicular junction, for which partial first ribectomy was subsequently performed.</a:t>
            </a:r>
          </a:p>
        </p:txBody>
      </p:sp>
      <p:sp>
        <p:nvSpPr>
          <p:cNvPr id="4" name="Slide Number Placeholder 3"/>
          <p:cNvSpPr>
            <a:spLocks noGrp="1"/>
          </p:cNvSpPr>
          <p:nvPr>
            <p:ph type="sldNum" sz="quarter" idx="10"/>
          </p:nvPr>
        </p:nvSpPr>
        <p:spPr/>
        <p:txBody>
          <a:bodyPr/>
          <a:lstStyle/>
          <a:p>
            <a:fld id="{F2A0815F-F39E-4C87-973E-7B2896654C85}" type="slidenum">
              <a:rPr lang="en-US" smtClean="0"/>
              <a:t>48</a:t>
            </a:fld>
            <a:endParaRPr lang="en-US" dirty="0"/>
          </a:p>
        </p:txBody>
      </p:sp>
    </p:spTree>
    <p:extLst>
      <p:ext uri="{BB962C8B-B14F-4D97-AF65-F5344CB8AC3E}">
        <p14:creationId xmlns:p14="http://schemas.microsoft.com/office/powerpoint/2010/main" val="34614923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r>
              <a:rPr lang="en-US" dirty="0"/>
              <a:t>Placement of large-bore catheter into the vein affected by the DVT to allow slow, direct infusion of thrombolytic agent into the thrombus</a:t>
            </a:r>
          </a:p>
          <a:p>
            <a:endParaRPr lang="en-US" dirty="0"/>
          </a:p>
          <a:p>
            <a:pPr lvl="1"/>
            <a:r>
              <a:rPr lang="en-US" altLang="en-US" sz="3300" dirty="0"/>
              <a:t>PTT/Fibrinogen/D-dimer every 6 hours </a:t>
            </a:r>
          </a:p>
          <a:p>
            <a:pPr lvl="1"/>
            <a:r>
              <a:rPr lang="en-US" altLang="en-US" sz="3300" dirty="0"/>
              <a:t>CBC every 12 hours, unless sudden drop in blood pressure or extensive active bleeding</a:t>
            </a:r>
          </a:p>
          <a:p>
            <a:endParaRPr lang="en-US" dirty="0"/>
          </a:p>
          <a:p>
            <a:endParaRPr lang="en-US" dirty="0"/>
          </a:p>
          <a:p>
            <a:r>
              <a:rPr lang="en-US" dirty="0"/>
              <a:t>Also increasing number of devices used</a:t>
            </a:r>
            <a:r>
              <a:rPr lang="en-US" baseline="0" dirty="0"/>
              <a:t> as adjuncts in these procedures</a:t>
            </a:r>
            <a:endParaRPr lang="en-US" dirty="0"/>
          </a:p>
        </p:txBody>
      </p:sp>
      <p:sp>
        <p:nvSpPr>
          <p:cNvPr id="4" name="Slide Number Placeholder 3"/>
          <p:cNvSpPr>
            <a:spLocks noGrp="1"/>
          </p:cNvSpPr>
          <p:nvPr>
            <p:ph type="sldNum" sz="quarter" idx="10"/>
          </p:nvPr>
        </p:nvSpPr>
        <p:spPr/>
        <p:txBody>
          <a:bodyPr/>
          <a:lstStyle/>
          <a:p>
            <a:fld id="{F2A0815F-F39E-4C87-973E-7B2896654C85}" type="slidenum">
              <a:rPr lang="en-US" smtClean="0"/>
              <a:t>49</a:t>
            </a:fld>
            <a:endParaRPr lang="en-US"/>
          </a:p>
        </p:txBody>
      </p:sp>
    </p:spTree>
    <p:extLst>
      <p:ext uri="{BB962C8B-B14F-4D97-AF65-F5344CB8AC3E}">
        <p14:creationId xmlns:p14="http://schemas.microsoft.com/office/powerpoint/2010/main" val="3873646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Occurs within 1 year in approximately 25%</a:t>
            </a:r>
          </a:p>
          <a:p>
            <a:endParaRPr lang="en-US" dirty="0"/>
          </a:p>
          <a:p>
            <a:r>
              <a:rPr lang="en-US" dirty="0"/>
              <a:t>Allow reflux</a:t>
            </a:r>
            <a:r>
              <a:rPr lang="en-US" baseline="0" dirty="0"/>
              <a:t> of blood into vein</a:t>
            </a:r>
          </a:p>
          <a:p>
            <a:r>
              <a:rPr lang="en-US" baseline="0" dirty="0"/>
              <a:t>Caused by luminal narrowing or thrombus occlusion which leads to increased venous pressures</a:t>
            </a:r>
            <a:endParaRPr lang="en-US" dirty="0"/>
          </a:p>
        </p:txBody>
      </p:sp>
      <p:sp>
        <p:nvSpPr>
          <p:cNvPr id="4" name="Slide Number Placeholder 3"/>
          <p:cNvSpPr>
            <a:spLocks noGrp="1"/>
          </p:cNvSpPr>
          <p:nvPr>
            <p:ph type="sldNum" sz="quarter" idx="10"/>
          </p:nvPr>
        </p:nvSpPr>
        <p:spPr/>
        <p:txBody>
          <a:bodyPr/>
          <a:lstStyle/>
          <a:p>
            <a:fld id="{F2A0815F-F39E-4C87-973E-7B2896654C85}" type="slidenum">
              <a:rPr lang="en-US" smtClean="0"/>
              <a:t>50</a:t>
            </a:fld>
            <a:endParaRPr lang="en-US"/>
          </a:p>
        </p:txBody>
      </p:sp>
    </p:spTree>
    <p:extLst>
      <p:ext uri="{BB962C8B-B14F-4D97-AF65-F5344CB8AC3E}">
        <p14:creationId xmlns:p14="http://schemas.microsoft.com/office/powerpoint/2010/main" val="6896460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F979DDF-C658-664E-ADA9-A03C6D4B74E9}" type="slidenum">
              <a:rPr lang="en-US" smtClean="0"/>
              <a:pPr>
                <a:defRPr/>
              </a:pPr>
              <a:t>51</a:t>
            </a:fld>
            <a:endParaRPr lang="en-US"/>
          </a:p>
        </p:txBody>
      </p:sp>
    </p:spTree>
    <p:extLst>
      <p:ext uri="{BB962C8B-B14F-4D97-AF65-F5344CB8AC3E}">
        <p14:creationId xmlns:p14="http://schemas.microsoft.com/office/powerpoint/2010/main" val="4988027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altLang="en-US" dirty="0"/>
              <a:t>Malignancy and congenital heart disease are the two chronic diseases with the highest risk for thrombosis</a:t>
            </a:r>
          </a:p>
          <a:p>
            <a:pPr defTabSz="942289">
              <a:defRPr/>
            </a:pPr>
            <a:r>
              <a:rPr lang="en-US" altLang="en-US" dirty="0"/>
              <a:t>Estrogen containing contraception reduces Protein S activity and increases activated Protein C resistance</a:t>
            </a:r>
          </a:p>
          <a:p>
            <a:r>
              <a:rPr lang="en-US" dirty="0"/>
              <a:t>APS would considered an acquired thrombophilia</a:t>
            </a:r>
          </a:p>
        </p:txBody>
      </p:sp>
      <p:sp>
        <p:nvSpPr>
          <p:cNvPr id="4" name="Slide Number Placeholder 3"/>
          <p:cNvSpPr>
            <a:spLocks noGrp="1"/>
          </p:cNvSpPr>
          <p:nvPr>
            <p:ph type="sldNum" sz="quarter" idx="5"/>
          </p:nvPr>
        </p:nvSpPr>
        <p:spPr/>
        <p:txBody>
          <a:bodyPr/>
          <a:lstStyle/>
          <a:p>
            <a:pPr>
              <a:defRPr/>
            </a:pPr>
            <a:fld id="{1F979DDF-C658-664E-ADA9-A03C6D4B74E9}" type="slidenum">
              <a:rPr lang="en-US" smtClean="0"/>
              <a:pPr>
                <a:defRPr/>
              </a:pPr>
              <a:t>10</a:t>
            </a:fld>
            <a:endParaRPr lang="en-US"/>
          </a:p>
        </p:txBody>
      </p:sp>
    </p:spTree>
    <p:extLst>
      <p:ext uri="{BB962C8B-B14F-4D97-AF65-F5344CB8AC3E}">
        <p14:creationId xmlns:p14="http://schemas.microsoft.com/office/powerpoint/2010/main" val="29109428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6DE271AD-0B24-4F50-9ADB-756E904079C4}" type="slidenum">
              <a:rPr lang="en-US" altLang="en-US"/>
              <a:pPr/>
              <a:t>52</a:t>
            </a:fld>
            <a:endParaRPr lang="en-US" altLang="en-US"/>
          </a:p>
        </p:txBody>
      </p:sp>
      <p:sp>
        <p:nvSpPr>
          <p:cNvPr id="4097" name="Rectangle 1"/>
          <p:cNvSpPr txBox="1">
            <a:spLocks noGrp="1" noRot="1" noChangeAspect="1" noChangeArrowheads="1"/>
          </p:cNvSpPr>
          <p:nvPr>
            <p:ph type="sldImg"/>
          </p:nvPr>
        </p:nvSpPr>
        <p:spPr bwMode="auto">
          <a:xfrm>
            <a:off x="876300" y="1033463"/>
            <a:ext cx="6294438" cy="35401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8" name="Text Box 2"/>
          <p:cNvSpPr txBox="1">
            <a:spLocks noGrp="1" noChangeArrowheads="1"/>
          </p:cNvSpPr>
          <p:nvPr>
            <p:ph type="body" idx="1"/>
          </p:nvPr>
        </p:nvSpPr>
        <p:spPr bwMode="auto">
          <a:xfrm>
            <a:off x="1228138" y="4915910"/>
            <a:ext cx="5599775" cy="581889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8178" rIns="0" bIns="0"/>
          <a:lstStyle/>
          <a:p>
            <a:pPr marL="222485" indent="-220850">
              <a:lnSpc>
                <a:spcPct val="93000"/>
              </a:lnSpc>
              <a:spcBef>
                <a:spcPct val="0"/>
              </a:spcBef>
              <a:tabLst>
                <a:tab pos="745979" algn="l"/>
                <a:tab pos="1491958" algn="l"/>
                <a:tab pos="2237937" algn="l"/>
                <a:tab pos="2983916" algn="l"/>
                <a:tab pos="3729895" algn="l"/>
                <a:tab pos="4475874" algn="l"/>
                <a:tab pos="5221853" algn="l"/>
              </a:tabLst>
            </a:pPr>
            <a:r>
              <a:rPr lang="en-US" altLang="en-US" sz="2100" dirty="0">
                <a:latin typeface="Arial" panose="020B0604020202020204" pitchFamily="34" charset="0"/>
                <a:cs typeface="Baekmuk Gulim" charset="0"/>
              </a:rPr>
              <a:t>Management, not treatment</a:t>
            </a:r>
          </a:p>
        </p:txBody>
      </p:sp>
    </p:spTree>
    <p:extLst>
      <p:ext uri="{BB962C8B-B14F-4D97-AF65-F5344CB8AC3E}">
        <p14:creationId xmlns:p14="http://schemas.microsoft.com/office/powerpoint/2010/main" val="34110585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2A0815F-F39E-4C87-973E-7B2896654C85}" type="slidenum">
              <a:rPr lang="en-US" smtClean="0"/>
              <a:t>53</a:t>
            </a:fld>
            <a:endParaRPr lang="en-US"/>
          </a:p>
        </p:txBody>
      </p:sp>
    </p:spTree>
    <p:extLst>
      <p:ext uri="{BB962C8B-B14F-4D97-AF65-F5344CB8AC3E}">
        <p14:creationId xmlns:p14="http://schemas.microsoft.com/office/powerpoint/2010/main" val="1568017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422275" y="704850"/>
            <a:ext cx="6257925" cy="35194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cancer, CVC, trauma, major surgery, current OCP use or considering OCP use</a:t>
            </a:r>
          </a:p>
          <a:p>
            <a:endParaRPr lang="en-US" altLang="en-US" dirty="0"/>
          </a:p>
          <a:p>
            <a:r>
              <a:rPr lang="en-US" dirty="0"/>
              <a:t>We limit inherited thrombophilia (IT) testing to these tests since the pathogenic link to VTE is most clearly established for these five defects. Numerous other inherited defects have been described; however, none have gained widespread acceptance. In particular, testing for polymorphisms in the methylene tetrahydrofolate reductase (</a:t>
            </a:r>
            <a:r>
              <a:rPr lang="en-US" i="1" dirty="0"/>
              <a:t>MTHFR</a:t>
            </a:r>
            <a:r>
              <a:rPr lang="en-US" dirty="0"/>
              <a:t>) gene is </a:t>
            </a:r>
            <a:r>
              <a:rPr lang="en-US" b="1" dirty="0"/>
              <a:t>not helpful</a:t>
            </a:r>
            <a:r>
              <a:rPr lang="en-US" dirty="0"/>
              <a:t> because they are very common and they are not, by themselves, associated with VTE</a:t>
            </a:r>
          </a:p>
          <a:p>
            <a:endParaRPr lang="en-US" altLang="en-US" dirty="0"/>
          </a:p>
          <a:p>
            <a:r>
              <a:rPr lang="en-US" altLang="en-US" dirty="0"/>
              <a:t>Functional assays – keep in mind that these levels will drop transiently at time of VTE presentation due to consumption</a:t>
            </a:r>
          </a:p>
          <a:p>
            <a:r>
              <a:rPr lang="en-US" altLang="en-US" dirty="0"/>
              <a:t>DNA-based tests</a:t>
            </a:r>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charset="0"/>
              </a:defRPr>
            </a:lvl1pPr>
            <a:lvl2pPr marL="764493" indent="-293297">
              <a:defRPr>
                <a:solidFill>
                  <a:schemeClr val="tx1"/>
                </a:solidFill>
                <a:latin typeface="Calibri" pitchFamily="34" charset="0"/>
                <a:cs typeface="Arial" charset="0"/>
              </a:defRPr>
            </a:lvl2pPr>
            <a:lvl3pPr marL="1176389" indent="-233996">
              <a:defRPr>
                <a:solidFill>
                  <a:schemeClr val="tx1"/>
                </a:solidFill>
                <a:latin typeface="Calibri" pitchFamily="34" charset="0"/>
                <a:cs typeface="Arial" charset="0"/>
              </a:defRPr>
            </a:lvl3pPr>
            <a:lvl4pPr marL="1647585" indent="-233996">
              <a:defRPr>
                <a:solidFill>
                  <a:schemeClr val="tx1"/>
                </a:solidFill>
                <a:latin typeface="Calibri" pitchFamily="34" charset="0"/>
                <a:cs typeface="Arial" charset="0"/>
              </a:defRPr>
            </a:lvl4pPr>
            <a:lvl5pPr marL="2118782" indent="-233996">
              <a:defRPr>
                <a:solidFill>
                  <a:schemeClr val="tx1"/>
                </a:solidFill>
                <a:latin typeface="Calibri" pitchFamily="34" charset="0"/>
                <a:cs typeface="Arial" charset="0"/>
              </a:defRPr>
            </a:lvl5pPr>
            <a:lvl6pPr marL="2580363" indent="-233996" eaLnBrk="0" fontAlgn="base" hangingPunct="0">
              <a:spcBef>
                <a:spcPct val="0"/>
              </a:spcBef>
              <a:spcAft>
                <a:spcPct val="0"/>
              </a:spcAft>
              <a:defRPr>
                <a:solidFill>
                  <a:schemeClr val="tx1"/>
                </a:solidFill>
                <a:latin typeface="Calibri" pitchFamily="34" charset="0"/>
                <a:cs typeface="Arial" charset="0"/>
              </a:defRPr>
            </a:lvl6pPr>
            <a:lvl7pPr marL="3041943" indent="-233996" eaLnBrk="0" fontAlgn="base" hangingPunct="0">
              <a:spcBef>
                <a:spcPct val="0"/>
              </a:spcBef>
              <a:spcAft>
                <a:spcPct val="0"/>
              </a:spcAft>
              <a:defRPr>
                <a:solidFill>
                  <a:schemeClr val="tx1"/>
                </a:solidFill>
                <a:latin typeface="Calibri" pitchFamily="34" charset="0"/>
                <a:cs typeface="Arial" charset="0"/>
              </a:defRPr>
            </a:lvl7pPr>
            <a:lvl8pPr marL="3503523" indent="-233996" eaLnBrk="0" fontAlgn="base" hangingPunct="0">
              <a:spcBef>
                <a:spcPct val="0"/>
              </a:spcBef>
              <a:spcAft>
                <a:spcPct val="0"/>
              </a:spcAft>
              <a:defRPr>
                <a:solidFill>
                  <a:schemeClr val="tx1"/>
                </a:solidFill>
                <a:latin typeface="Calibri" pitchFamily="34" charset="0"/>
                <a:cs typeface="Arial" charset="0"/>
              </a:defRPr>
            </a:lvl8pPr>
            <a:lvl9pPr marL="3965103" indent="-233996" eaLnBrk="0" fontAlgn="base" hangingPunct="0">
              <a:spcBef>
                <a:spcPct val="0"/>
              </a:spcBef>
              <a:spcAft>
                <a:spcPct val="0"/>
              </a:spcAft>
              <a:defRPr>
                <a:solidFill>
                  <a:schemeClr val="tx1"/>
                </a:solidFill>
                <a:latin typeface="Calibri" pitchFamily="34" charset="0"/>
                <a:cs typeface="Arial" charset="0"/>
              </a:defRPr>
            </a:lvl9pPr>
          </a:lstStyle>
          <a:p>
            <a:fld id="{332234E4-6AF8-4E4E-873F-CC19950CE798}" type="slidenum">
              <a:rPr lang="en-US" altLang="en-US"/>
              <a:pPr/>
              <a:t>11</a:t>
            </a:fld>
            <a:endParaRPr lang="en-US" altLang="en-US"/>
          </a:p>
        </p:txBody>
      </p:sp>
    </p:spTree>
    <p:extLst>
      <p:ext uri="{BB962C8B-B14F-4D97-AF65-F5344CB8AC3E}">
        <p14:creationId xmlns:p14="http://schemas.microsoft.com/office/powerpoint/2010/main" val="4215868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422275" y="704850"/>
            <a:ext cx="6257925" cy="35194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Modifications in which diluted patient plasma is mixed with factor V-deficient plasma assays have resulted in "second generation" functional assays that correlate extremely well with the presence of the FVL mutation </a:t>
            </a:r>
          </a:p>
          <a:p>
            <a:r>
              <a:rPr lang="en-US" altLang="en-US" dirty="0"/>
              <a:t>PCR testing to detect genetic mutation</a:t>
            </a:r>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charset="0"/>
              </a:defRPr>
            </a:lvl1pPr>
            <a:lvl2pPr marL="764493" indent="-293297">
              <a:defRPr>
                <a:solidFill>
                  <a:schemeClr val="tx1"/>
                </a:solidFill>
                <a:latin typeface="Calibri" pitchFamily="34" charset="0"/>
                <a:cs typeface="Arial" charset="0"/>
              </a:defRPr>
            </a:lvl2pPr>
            <a:lvl3pPr marL="1176389" indent="-233996">
              <a:defRPr>
                <a:solidFill>
                  <a:schemeClr val="tx1"/>
                </a:solidFill>
                <a:latin typeface="Calibri" pitchFamily="34" charset="0"/>
                <a:cs typeface="Arial" charset="0"/>
              </a:defRPr>
            </a:lvl3pPr>
            <a:lvl4pPr marL="1647585" indent="-233996">
              <a:defRPr>
                <a:solidFill>
                  <a:schemeClr val="tx1"/>
                </a:solidFill>
                <a:latin typeface="Calibri" pitchFamily="34" charset="0"/>
                <a:cs typeface="Arial" charset="0"/>
              </a:defRPr>
            </a:lvl4pPr>
            <a:lvl5pPr marL="2118782" indent="-233996">
              <a:defRPr>
                <a:solidFill>
                  <a:schemeClr val="tx1"/>
                </a:solidFill>
                <a:latin typeface="Calibri" pitchFamily="34" charset="0"/>
                <a:cs typeface="Arial" charset="0"/>
              </a:defRPr>
            </a:lvl5pPr>
            <a:lvl6pPr marL="2580363" indent="-233996" eaLnBrk="0" fontAlgn="base" hangingPunct="0">
              <a:spcBef>
                <a:spcPct val="0"/>
              </a:spcBef>
              <a:spcAft>
                <a:spcPct val="0"/>
              </a:spcAft>
              <a:defRPr>
                <a:solidFill>
                  <a:schemeClr val="tx1"/>
                </a:solidFill>
                <a:latin typeface="Calibri" pitchFamily="34" charset="0"/>
                <a:cs typeface="Arial" charset="0"/>
              </a:defRPr>
            </a:lvl6pPr>
            <a:lvl7pPr marL="3041943" indent="-233996" eaLnBrk="0" fontAlgn="base" hangingPunct="0">
              <a:spcBef>
                <a:spcPct val="0"/>
              </a:spcBef>
              <a:spcAft>
                <a:spcPct val="0"/>
              </a:spcAft>
              <a:defRPr>
                <a:solidFill>
                  <a:schemeClr val="tx1"/>
                </a:solidFill>
                <a:latin typeface="Calibri" pitchFamily="34" charset="0"/>
                <a:cs typeface="Arial" charset="0"/>
              </a:defRPr>
            </a:lvl7pPr>
            <a:lvl8pPr marL="3503523" indent="-233996" eaLnBrk="0" fontAlgn="base" hangingPunct="0">
              <a:spcBef>
                <a:spcPct val="0"/>
              </a:spcBef>
              <a:spcAft>
                <a:spcPct val="0"/>
              </a:spcAft>
              <a:defRPr>
                <a:solidFill>
                  <a:schemeClr val="tx1"/>
                </a:solidFill>
                <a:latin typeface="Calibri" pitchFamily="34" charset="0"/>
                <a:cs typeface="Arial" charset="0"/>
              </a:defRPr>
            </a:lvl8pPr>
            <a:lvl9pPr marL="3965103" indent="-233996" eaLnBrk="0" fontAlgn="base" hangingPunct="0">
              <a:spcBef>
                <a:spcPct val="0"/>
              </a:spcBef>
              <a:spcAft>
                <a:spcPct val="0"/>
              </a:spcAft>
              <a:defRPr>
                <a:solidFill>
                  <a:schemeClr val="tx1"/>
                </a:solidFill>
                <a:latin typeface="Calibri" pitchFamily="34" charset="0"/>
                <a:cs typeface="Arial" charset="0"/>
              </a:defRPr>
            </a:lvl9pPr>
          </a:lstStyle>
          <a:p>
            <a:fld id="{42C53125-15C6-4F58-AD0C-150FB3E9472B}" type="slidenum">
              <a:rPr lang="en-US" altLang="en-US"/>
              <a:pPr/>
              <a:t>12</a:t>
            </a:fld>
            <a:endParaRPr lang="en-US" altLang="en-US"/>
          </a:p>
        </p:txBody>
      </p:sp>
    </p:spTree>
    <p:extLst>
      <p:ext uri="{BB962C8B-B14F-4D97-AF65-F5344CB8AC3E}">
        <p14:creationId xmlns:p14="http://schemas.microsoft.com/office/powerpoint/2010/main" val="37159745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422275" y="704850"/>
            <a:ext cx="6257925" cy="35194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Arial" panose="020B0604020202020204" pitchFamily="34" charset="0"/>
                <a:cs typeface="Arial" panose="020B0604020202020204" pitchFamily="34" charset="0"/>
              </a:rPr>
              <a:t>at position 20210   in a non-coding region of the prothrombin….</a:t>
            </a:r>
            <a:endParaRPr lang="en-US" altLang="en-US" dirty="0"/>
          </a:p>
          <a:p>
            <a:r>
              <a:rPr lang="en-US" altLang="en-US" dirty="0"/>
              <a:t>And this is thought to be the mechanism for increased risk of thrombosis</a:t>
            </a:r>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charset="0"/>
              </a:defRPr>
            </a:lvl1pPr>
            <a:lvl2pPr marL="764493" indent="-293297">
              <a:defRPr>
                <a:solidFill>
                  <a:schemeClr val="tx1"/>
                </a:solidFill>
                <a:latin typeface="Calibri" pitchFamily="34" charset="0"/>
                <a:cs typeface="Arial" charset="0"/>
              </a:defRPr>
            </a:lvl2pPr>
            <a:lvl3pPr marL="1176389" indent="-233996">
              <a:defRPr>
                <a:solidFill>
                  <a:schemeClr val="tx1"/>
                </a:solidFill>
                <a:latin typeface="Calibri" pitchFamily="34" charset="0"/>
                <a:cs typeface="Arial" charset="0"/>
              </a:defRPr>
            </a:lvl3pPr>
            <a:lvl4pPr marL="1647585" indent="-233996">
              <a:defRPr>
                <a:solidFill>
                  <a:schemeClr val="tx1"/>
                </a:solidFill>
                <a:latin typeface="Calibri" pitchFamily="34" charset="0"/>
                <a:cs typeface="Arial" charset="0"/>
              </a:defRPr>
            </a:lvl4pPr>
            <a:lvl5pPr marL="2118782" indent="-233996">
              <a:defRPr>
                <a:solidFill>
                  <a:schemeClr val="tx1"/>
                </a:solidFill>
                <a:latin typeface="Calibri" pitchFamily="34" charset="0"/>
                <a:cs typeface="Arial" charset="0"/>
              </a:defRPr>
            </a:lvl5pPr>
            <a:lvl6pPr marL="2580363" indent="-233996" eaLnBrk="0" fontAlgn="base" hangingPunct="0">
              <a:spcBef>
                <a:spcPct val="0"/>
              </a:spcBef>
              <a:spcAft>
                <a:spcPct val="0"/>
              </a:spcAft>
              <a:defRPr>
                <a:solidFill>
                  <a:schemeClr val="tx1"/>
                </a:solidFill>
                <a:latin typeface="Calibri" pitchFamily="34" charset="0"/>
                <a:cs typeface="Arial" charset="0"/>
              </a:defRPr>
            </a:lvl6pPr>
            <a:lvl7pPr marL="3041943" indent="-233996" eaLnBrk="0" fontAlgn="base" hangingPunct="0">
              <a:spcBef>
                <a:spcPct val="0"/>
              </a:spcBef>
              <a:spcAft>
                <a:spcPct val="0"/>
              </a:spcAft>
              <a:defRPr>
                <a:solidFill>
                  <a:schemeClr val="tx1"/>
                </a:solidFill>
                <a:latin typeface="Calibri" pitchFamily="34" charset="0"/>
                <a:cs typeface="Arial" charset="0"/>
              </a:defRPr>
            </a:lvl7pPr>
            <a:lvl8pPr marL="3503523" indent="-233996" eaLnBrk="0" fontAlgn="base" hangingPunct="0">
              <a:spcBef>
                <a:spcPct val="0"/>
              </a:spcBef>
              <a:spcAft>
                <a:spcPct val="0"/>
              </a:spcAft>
              <a:defRPr>
                <a:solidFill>
                  <a:schemeClr val="tx1"/>
                </a:solidFill>
                <a:latin typeface="Calibri" pitchFamily="34" charset="0"/>
                <a:cs typeface="Arial" charset="0"/>
              </a:defRPr>
            </a:lvl8pPr>
            <a:lvl9pPr marL="3965103" indent="-233996" eaLnBrk="0" fontAlgn="base" hangingPunct="0">
              <a:spcBef>
                <a:spcPct val="0"/>
              </a:spcBef>
              <a:spcAft>
                <a:spcPct val="0"/>
              </a:spcAft>
              <a:defRPr>
                <a:solidFill>
                  <a:schemeClr val="tx1"/>
                </a:solidFill>
                <a:latin typeface="Calibri" pitchFamily="34" charset="0"/>
                <a:cs typeface="Arial" charset="0"/>
              </a:defRPr>
            </a:lvl9pPr>
          </a:lstStyle>
          <a:p>
            <a:fld id="{42C53125-15C6-4F58-AD0C-150FB3E9472B}" type="slidenum">
              <a:rPr lang="en-US" altLang="en-US"/>
              <a:pPr/>
              <a:t>13</a:t>
            </a:fld>
            <a:endParaRPr lang="en-US" altLang="en-US"/>
          </a:p>
        </p:txBody>
      </p:sp>
    </p:spTree>
    <p:extLst>
      <p:ext uri="{BB962C8B-B14F-4D97-AF65-F5344CB8AC3E}">
        <p14:creationId xmlns:p14="http://schemas.microsoft.com/office/powerpoint/2010/main" val="1304014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xfrm>
            <a:off x="422275" y="704850"/>
            <a:ext cx="6257925" cy="35194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a:p>
            <a:r>
              <a:rPr lang="en-US" altLang="en-US" dirty="0"/>
              <a:t>presumably due to thrombosis of placental vessels </a:t>
            </a:r>
          </a:p>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charset="0"/>
              </a:defRPr>
            </a:lvl1pPr>
            <a:lvl2pPr marL="764493" indent="-293297">
              <a:defRPr>
                <a:solidFill>
                  <a:schemeClr val="tx1"/>
                </a:solidFill>
                <a:latin typeface="Calibri" pitchFamily="34" charset="0"/>
                <a:cs typeface="Arial" charset="0"/>
              </a:defRPr>
            </a:lvl2pPr>
            <a:lvl3pPr marL="1176389" indent="-233996">
              <a:defRPr>
                <a:solidFill>
                  <a:schemeClr val="tx1"/>
                </a:solidFill>
                <a:latin typeface="Calibri" pitchFamily="34" charset="0"/>
                <a:cs typeface="Arial" charset="0"/>
              </a:defRPr>
            </a:lvl3pPr>
            <a:lvl4pPr marL="1647585" indent="-233996">
              <a:defRPr>
                <a:solidFill>
                  <a:schemeClr val="tx1"/>
                </a:solidFill>
                <a:latin typeface="Calibri" pitchFamily="34" charset="0"/>
                <a:cs typeface="Arial" charset="0"/>
              </a:defRPr>
            </a:lvl4pPr>
            <a:lvl5pPr marL="2118782" indent="-233996">
              <a:defRPr>
                <a:solidFill>
                  <a:schemeClr val="tx1"/>
                </a:solidFill>
                <a:latin typeface="Calibri" pitchFamily="34" charset="0"/>
                <a:cs typeface="Arial" charset="0"/>
              </a:defRPr>
            </a:lvl5pPr>
            <a:lvl6pPr marL="2580363" indent="-233996" eaLnBrk="0" fontAlgn="base" hangingPunct="0">
              <a:spcBef>
                <a:spcPct val="0"/>
              </a:spcBef>
              <a:spcAft>
                <a:spcPct val="0"/>
              </a:spcAft>
              <a:defRPr>
                <a:solidFill>
                  <a:schemeClr val="tx1"/>
                </a:solidFill>
                <a:latin typeface="Calibri" pitchFamily="34" charset="0"/>
                <a:cs typeface="Arial" charset="0"/>
              </a:defRPr>
            </a:lvl6pPr>
            <a:lvl7pPr marL="3041943" indent="-233996" eaLnBrk="0" fontAlgn="base" hangingPunct="0">
              <a:spcBef>
                <a:spcPct val="0"/>
              </a:spcBef>
              <a:spcAft>
                <a:spcPct val="0"/>
              </a:spcAft>
              <a:defRPr>
                <a:solidFill>
                  <a:schemeClr val="tx1"/>
                </a:solidFill>
                <a:latin typeface="Calibri" pitchFamily="34" charset="0"/>
                <a:cs typeface="Arial" charset="0"/>
              </a:defRPr>
            </a:lvl7pPr>
            <a:lvl8pPr marL="3503523" indent="-233996" eaLnBrk="0" fontAlgn="base" hangingPunct="0">
              <a:spcBef>
                <a:spcPct val="0"/>
              </a:spcBef>
              <a:spcAft>
                <a:spcPct val="0"/>
              </a:spcAft>
              <a:defRPr>
                <a:solidFill>
                  <a:schemeClr val="tx1"/>
                </a:solidFill>
                <a:latin typeface="Calibri" pitchFamily="34" charset="0"/>
                <a:cs typeface="Arial" charset="0"/>
              </a:defRPr>
            </a:lvl8pPr>
            <a:lvl9pPr marL="3965103" indent="-233996" eaLnBrk="0" fontAlgn="base" hangingPunct="0">
              <a:spcBef>
                <a:spcPct val="0"/>
              </a:spcBef>
              <a:spcAft>
                <a:spcPct val="0"/>
              </a:spcAft>
              <a:defRPr>
                <a:solidFill>
                  <a:schemeClr val="tx1"/>
                </a:solidFill>
                <a:latin typeface="Calibri" pitchFamily="34" charset="0"/>
                <a:cs typeface="Arial" charset="0"/>
              </a:defRPr>
            </a:lvl9pPr>
          </a:lstStyle>
          <a:p>
            <a:fld id="{50697330-0D29-4679-BE7F-ED341337F0B8}" type="slidenum">
              <a:rPr lang="en-US" altLang="en-US"/>
              <a:pPr/>
              <a:t>14</a:t>
            </a:fld>
            <a:endParaRPr lang="en-US" altLang="en-US"/>
          </a:p>
        </p:txBody>
      </p:sp>
    </p:spTree>
    <p:extLst>
      <p:ext uri="{BB962C8B-B14F-4D97-AF65-F5344CB8AC3E}">
        <p14:creationId xmlns:p14="http://schemas.microsoft.com/office/powerpoint/2010/main" val="9081057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xfrm>
            <a:off x="422275" y="704850"/>
            <a:ext cx="6257925" cy="35194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And this is thought to be the mechanism for increased risk of thrombosis</a:t>
            </a:r>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charset="0"/>
              </a:defRPr>
            </a:lvl1pPr>
            <a:lvl2pPr marL="764493" indent="-293297">
              <a:defRPr>
                <a:solidFill>
                  <a:schemeClr val="tx1"/>
                </a:solidFill>
                <a:latin typeface="Calibri" pitchFamily="34" charset="0"/>
                <a:cs typeface="Arial" charset="0"/>
              </a:defRPr>
            </a:lvl2pPr>
            <a:lvl3pPr marL="1176389" indent="-233996">
              <a:defRPr>
                <a:solidFill>
                  <a:schemeClr val="tx1"/>
                </a:solidFill>
                <a:latin typeface="Calibri" pitchFamily="34" charset="0"/>
                <a:cs typeface="Arial" charset="0"/>
              </a:defRPr>
            </a:lvl3pPr>
            <a:lvl4pPr marL="1647585" indent="-233996">
              <a:defRPr>
                <a:solidFill>
                  <a:schemeClr val="tx1"/>
                </a:solidFill>
                <a:latin typeface="Calibri" pitchFamily="34" charset="0"/>
                <a:cs typeface="Arial" charset="0"/>
              </a:defRPr>
            </a:lvl4pPr>
            <a:lvl5pPr marL="2118782" indent="-233996">
              <a:defRPr>
                <a:solidFill>
                  <a:schemeClr val="tx1"/>
                </a:solidFill>
                <a:latin typeface="Calibri" pitchFamily="34" charset="0"/>
                <a:cs typeface="Arial" charset="0"/>
              </a:defRPr>
            </a:lvl5pPr>
            <a:lvl6pPr marL="2580363" indent="-233996" eaLnBrk="0" fontAlgn="base" hangingPunct="0">
              <a:spcBef>
                <a:spcPct val="0"/>
              </a:spcBef>
              <a:spcAft>
                <a:spcPct val="0"/>
              </a:spcAft>
              <a:defRPr>
                <a:solidFill>
                  <a:schemeClr val="tx1"/>
                </a:solidFill>
                <a:latin typeface="Calibri" pitchFamily="34" charset="0"/>
                <a:cs typeface="Arial" charset="0"/>
              </a:defRPr>
            </a:lvl6pPr>
            <a:lvl7pPr marL="3041943" indent="-233996" eaLnBrk="0" fontAlgn="base" hangingPunct="0">
              <a:spcBef>
                <a:spcPct val="0"/>
              </a:spcBef>
              <a:spcAft>
                <a:spcPct val="0"/>
              </a:spcAft>
              <a:defRPr>
                <a:solidFill>
                  <a:schemeClr val="tx1"/>
                </a:solidFill>
                <a:latin typeface="Calibri" pitchFamily="34" charset="0"/>
                <a:cs typeface="Arial" charset="0"/>
              </a:defRPr>
            </a:lvl7pPr>
            <a:lvl8pPr marL="3503523" indent="-233996" eaLnBrk="0" fontAlgn="base" hangingPunct="0">
              <a:spcBef>
                <a:spcPct val="0"/>
              </a:spcBef>
              <a:spcAft>
                <a:spcPct val="0"/>
              </a:spcAft>
              <a:defRPr>
                <a:solidFill>
                  <a:schemeClr val="tx1"/>
                </a:solidFill>
                <a:latin typeface="Calibri" pitchFamily="34" charset="0"/>
                <a:cs typeface="Arial" charset="0"/>
              </a:defRPr>
            </a:lvl8pPr>
            <a:lvl9pPr marL="3965103" indent="-233996" eaLnBrk="0" fontAlgn="base" hangingPunct="0">
              <a:spcBef>
                <a:spcPct val="0"/>
              </a:spcBef>
              <a:spcAft>
                <a:spcPct val="0"/>
              </a:spcAft>
              <a:defRPr>
                <a:solidFill>
                  <a:schemeClr val="tx1"/>
                </a:solidFill>
                <a:latin typeface="Calibri" pitchFamily="34" charset="0"/>
                <a:cs typeface="Arial" charset="0"/>
              </a:defRPr>
            </a:lvl9pPr>
          </a:lstStyle>
          <a:p>
            <a:fld id="{21896CE4-0696-4B11-8402-ACCE707FA519}" type="slidenum">
              <a:rPr lang="en-US" altLang="en-US"/>
              <a:pPr/>
              <a:t>15</a:t>
            </a:fld>
            <a:endParaRPr lang="en-US" altLang="en-US"/>
          </a:p>
        </p:txBody>
      </p:sp>
    </p:spTree>
    <p:extLst>
      <p:ext uri="{BB962C8B-B14F-4D97-AF65-F5344CB8AC3E}">
        <p14:creationId xmlns:p14="http://schemas.microsoft.com/office/powerpoint/2010/main" val="10840454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95456" y="257695"/>
            <a:ext cx="6833060" cy="3252268"/>
          </a:xfrm>
        </p:spPr>
        <p:txBody>
          <a:bodyPr anchor="b"/>
          <a:lstStyle>
            <a:lvl1pPr algn="ctr">
              <a:defRPr sz="6000" b="1">
                <a:solidFill>
                  <a:schemeClr val="bg1"/>
                </a:solidFill>
              </a:defRPr>
            </a:lvl1pPr>
          </a:lstStyle>
          <a:p>
            <a:r>
              <a:rPr lang="en-US" dirty="0"/>
              <a:t>Session Title</a:t>
            </a:r>
          </a:p>
        </p:txBody>
      </p:sp>
      <p:sp>
        <p:nvSpPr>
          <p:cNvPr id="3" name="Subtitle 2"/>
          <p:cNvSpPr>
            <a:spLocks noGrp="1"/>
          </p:cNvSpPr>
          <p:nvPr>
            <p:ph type="subTitle" idx="1" hasCustomPrompt="1"/>
          </p:nvPr>
        </p:nvSpPr>
        <p:spPr>
          <a:xfrm>
            <a:off x="5195456" y="3740583"/>
            <a:ext cx="6833059" cy="1671925"/>
          </a:xfrm>
        </p:spPr>
        <p:txBody>
          <a:bodyPr/>
          <a:lstStyle>
            <a:lvl1pPr marL="0" indent="0" algn="ctr">
              <a:buNone/>
              <a:defRPr sz="2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a:t>
            </a:r>
            <a:br>
              <a:rPr lang="en-US" dirty="0"/>
            </a:br>
            <a:r>
              <a:rPr lang="en-US" b="0" dirty="0"/>
              <a:t>Speaker Institution</a:t>
            </a:r>
            <a:endParaRPr lang="en-US" dirty="0"/>
          </a:p>
        </p:txBody>
      </p:sp>
    </p:spTree>
    <p:extLst>
      <p:ext uri="{BB962C8B-B14F-4D97-AF65-F5344CB8AC3E}">
        <p14:creationId xmlns:p14="http://schemas.microsoft.com/office/powerpoint/2010/main" val="1238437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F26B3C-DD9A-5F47-92DC-8D0C2397D36A}"/>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5" name="Footer Placeholder 4">
            <a:extLst>
              <a:ext uri="{FF2B5EF4-FFF2-40B4-BE49-F238E27FC236}">
                <a16:creationId xmlns:a16="http://schemas.microsoft.com/office/drawing/2014/main" id="{C1A99C88-5FC5-3C45-B4A6-CD23B40197A6}"/>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r>
              <a:rPr lang="en-US"/>
              <a:t>Mahajerin A and Croteau SE. Epidemiology and Risk Assessment of Pediatric VTE.  Front. Pediatr 2017</a:t>
            </a:r>
          </a:p>
        </p:txBody>
      </p:sp>
      <p:sp>
        <p:nvSpPr>
          <p:cNvPr id="6" name="Slide Number Placeholder 5">
            <a:extLst>
              <a:ext uri="{FF2B5EF4-FFF2-40B4-BE49-F238E27FC236}">
                <a16:creationId xmlns:a16="http://schemas.microsoft.com/office/drawing/2014/main" id="{9BC170D4-10D2-FC49-8933-460869B08DF5}"/>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62E15B82-B716-3E4F-A62D-764CBC616414}" type="slidenum">
              <a:rPr lang="en-US"/>
              <a:pPr>
                <a:defRPr/>
              </a:pPr>
              <a:t>‹#›</a:t>
            </a:fld>
            <a:endParaRPr lang="en-US"/>
          </a:p>
        </p:txBody>
      </p:sp>
    </p:spTree>
    <p:extLst>
      <p:ext uri="{BB962C8B-B14F-4D97-AF65-F5344CB8AC3E}">
        <p14:creationId xmlns:p14="http://schemas.microsoft.com/office/powerpoint/2010/main" val="4252773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AEB4BA-77F7-854C-9381-CCB677264394}"/>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5" name="Footer Placeholder 4">
            <a:extLst>
              <a:ext uri="{FF2B5EF4-FFF2-40B4-BE49-F238E27FC236}">
                <a16:creationId xmlns:a16="http://schemas.microsoft.com/office/drawing/2014/main" id="{081FDA10-CF2C-E94E-B88E-E5C766CC7705}"/>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r>
              <a:rPr lang="en-US"/>
              <a:t>Mahajerin A and Croteau SE. Epidemiology and Risk Assessment of Pediatric VTE.  Front. Pediatr 2017</a:t>
            </a:r>
          </a:p>
        </p:txBody>
      </p:sp>
      <p:sp>
        <p:nvSpPr>
          <p:cNvPr id="6" name="Slide Number Placeholder 5">
            <a:extLst>
              <a:ext uri="{FF2B5EF4-FFF2-40B4-BE49-F238E27FC236}">
                <a16:creationId xmlns:a16="http://schemas.microsoft.com/office/drawing/2014/main" id="{66A8CB88-E26B-2746-81F1-E61FAFAA92CE}"/>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221FD50D-FD06-CC41-9B36-AE578ECBC588}" type="slidenum">
              <a:rPr lang="en-US"/>
              <a:pPr>
                <a:defRPr/>
              </a:pPr>
              <a:t>‹#›</a:t>
            </a:fld>
            <a:endParaRPr lang="en-US"/>
          </a:p>
        </p:txBody>
      </p:sp>
    </p:spTree>
    <p:extLst>
      <p:ext uri="{BB962C8B-B14F-4D97-AF65-F5344CB8AC3E}">
        <p14:creationId xmlns:p14="http://schemas.microsoft.com/office/powerpoint/2010/main" val="16746537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Date Placeholder 3"/>
          <p:cNvSpPr>
            <a:spLocks noGrp="1"/>
          </p:cNvSpPr>
          <p:nvPr>
            <p:ph type="dt" sz="half" idx="10"/>
          </p:nvPr>
        </p:nvSpPr>
        <p:spPr>
          <a:xfrm>
            <a:off x="609600" y="6251575"/>
            <a:ext cx="2844800" cy="476250"/>
          </a:xfrm>
        </p:spPr>
        <p:txBody>
          <a:bodyPr/>
          <a:lstStyle>
            <a:lvl1pPr>
              <a:defRPr/>
            </a:lvl1pPr>
          </a:lstStyle>
          <a:p>
            <a:pPr>
              <a:defRPr/>
            </a:pPr>
            <a:endParaRPr lang="en-US"/>
          </a:p>
        </p:txBody>
      </p:sp>
      <p:sp>
        <p:nvSpPr>
          <p:cNvPr id="5" name="Slide Number Placeholder 4"/>
          <p:cNvSpPr>
            <a:spLocks noGrp="1"/>
          </p:cNvSpPr>
          <p:nvPr>
            <p:ph type="sldNum" sz="quarter" idx="11"/>
          </p:nvPr>
        </p:nvSpPr>
        <p:spPr>
          <a:xfrm>
            <a:off x="8737600" y="6248400"/>
            <a:ext cx="2844800" cy="476250"/>
          </a:xfrm>
        </p:spPr>
        <p:txBody>
          <a:bodyPr/>
          <a:lstStyle>
            <a:lvl1pPr>
              <a:defRPr/>
            </a:lvl1pPr>
          </a:lstStyle>
          <a:p>
            <a:fld id="{938C335A-E49A-49AC-AD5E-9C52C100F623}" type="slidenum">
              <a:rPr lang="en-US" altLang="en-US"/>
              <a:pPr/>
              <a:t>‹#›</a:t>
            </a:fld>
            <a:endParaRPr lang="en-US" altLang="en-US"/>
          </a:p>
        </p:txBody>
      </p:sp>
      <p:sp>
        <p:nvSpPr>
          <p:cNvPr id="6" name="Footer Placeholder 5"/>
          <p:cNvSpPr>
            <a:spLocks noGrp="1"/>
          </p:cNvSpPr>
          <p:nvPr>
            <p:ph type="ftr" sz="quarter" idx="12"/>
          </p:nvPr>
        </p:nvSpPr>
        <p:spPr>
          <a:xfrm>
            <a:off x="4165600" y="6248400"/>
            <a:ext cx="3860800" cy="476250"/>
          </a:xfrm>
        </p:spPr>
        <p:txBody>
          <a:bodyPr/>
          <a:lstStyle>
            <a:lvl1pPr>
              <a:defRPr/>
            </a:lvl1pPr>
          </a:lstStyle>
          <a:p>
            <a:pPr>
              <a:defRPr/>
            </a:pPr>
            <a:r>
              <a:rPr lang="en-US"/>
              <a:t>Mahajerin A and Croteau SE. Epidemiology and Risk Assessment of Pediatric VTE.  Front. Pediatr 2017</a:t>
            </a:r>
          </a:p>
        </p:txBody>
      </p:sp>
    </p:spTree>
    <p:extLst>
      <p:ext uri="{BB962C8B-B14F-4D97-AF65-F5344CB8AC3E}">
        <p14:creationId xmlns:p14="http://schemas.microsoft.com/office/powerpoint/2010/main" val="5671134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516311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69732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77091" y="1825625"/>
            <a:ext cx="5742709"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7150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22023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8617" y="365125"/>
            <a:ext cx="11665527" cy="1325563"/>
          </a:xfrm>
        </p:spPr>
        <p:txBody>
          <a:bodyPr/>
          <a:lstStyle/>
          <a:p>
            <a:r>
              <a:rPr lang="en-US" dirty="0"/>
              <a:t>Click to edit Master title style</a:t>
            </a:r>
          </a:p>
        </p:txBody>
      </p:sp>
      <p:sp>
        <p:nvSpPr>
          <p:cNvPr id="3" name="Text Placeholder 2"/>
          <p:cNvSpPr>
            <a:spLocks noGrp="1"/>
          </p:cNvSpPr>
          <p:nvPr>
            <p:ph type="body" idx="1"/>
          </p:nvPr>
        </p:nvSpPr>
        <p:spPr>
          <a:xfrm>
            <a:off x="258618" y="1681163"/>
            <a:ext cx="573895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618" y="2505075"/>
            <a:ext cx="573895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76118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76118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75973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87618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22174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5564" y="332509"/>
            <a:ext cx="4476461" cy="1724891"/>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332509"/>
            <a:ext cx="6172200" cy="553647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295564" y="2057400"/>
            <a:ext cx="4476461"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2595185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543B04-3909-9F45-BCD9-03CE9A6E19FA}"/>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6" name="Footer Placeholder 5">
            <a:extLst>
              <a:ext uri="{FF2B5EF4-FFF2-40B4-BE49-F238E27FC236}">
                <a16:creationId xmlns:a16="http://schemas.microsoft.com/office/drawing/2014/main" id="{FFD2B96B-090F-4348-BB84-288C0C15CCD5}"/>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r>
              <a:rPr lang="en-US"/>
              <a:t>Mahajerin A and Croteau SE. Epidemiology and Risk Assessment of Pediatric VTE.  Front. Pediatr 2017</a:t>
            </a:r>
          </a:p>
        </p:txBody>
      </p:sp>
      <p:sp>
        <p:nvSpPr>
          <p:cNvPr id="7" name="Slide Number Placeholder 6">
            <a:extLst>
              <a:ext uri="{FF2B5EF4-FFF2-40B4-BE49-F238E27FC236}">
                <a16:creationId xmlns:a16="http://schemas.microsoft.com/office/drawing/2014/main" id="{221F4324-0123-B845-8B65-CB856CF8689C}"/>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C18D5A93-B5B0-5D49-BF64-FE44E597D0DC}" type="slidenum">
              <a:rPr lang="en-US"/>
              <a:pPr>
                <a:defRPr/>
              </a:pPr>
              <a:t>‹#›</a:t>
            </a:fld>
            <a:endParaRPr lang="en-US"/>
          </a:p>
        </p:txBody>
      </p:sp>
    </p:spTree>
    <p:extLst>
      <p:ext uri="{BB962C8B-B14F-4D97-AF65-F5344CB8AC3E}">
        <p14:creationId xmlns:p14="http://schemas.microsoft.com/office/powerpoint/2010/main" val="23872897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5FBAF6-927D-8E42-806C-9682F08AD10C}"/>
              </a:ext>
            </a:extLst>
          </p:cNvPr>
          <p:cNvSpPr>
            <a:spLocks noGrp="1" noChangeArrowheads="1"/>
          </p:cNvSpPr>
          <p:nvPr>
            <p:ph type="title"/>
          </p:nvPr>
        </p:nvSpPr>
        <p:spPr bwMode="auto">
          <a:xfrm>
            <a:off x="277091" y="365125"/>
            <a:ext cx="11610109"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Text Placeholder 2">
            <a:extLst>
              <a:ext uri="{FF2B5EF4-FFF2-40B4-BE49-F238E27FC236}">
                <a16:creationId xmlns:a16="http://schemas.microsoft.com/office/drawing/2014/main" id="{BC715126-FB0B-C442-B926-BAAEB1BFAC77}"/>
              </a:ext>
            </a:extLst>
          </p:cNvPr>
          <p:cNvSpPr>
            <a:spLocks noGrp="1" noChangeArrowheads="1"/>
          </p:cNvSpPr>
          <p:nvPr>
            <p:ph type="body" idx="1"/>
          </p:nvPr>
        </p:nvSpPr>
        <p:spPr bwMode="auto">
          <a:xfrm>
            <a:off x="277091" y="1825625"/>
            <a:ext cx="11610109"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3" r:id="rId12"/>
  </p:sldLayoutIdLst>
  <p:hf sldNum="0" hdr="0" dt="0"/>
  <p:txStyles>
    <p:titleStyle>
      <a:lvl1pPr algn="l" rtl="0" eaLnBrk="1" fontAlgn="base" hangingPunct="1">
        <a:lnSpc>
          <a:spcPct val="90000"/>
        </a:lnSpc>
        <a:spcBef>
          <a:spcPct val="0"/>
        </a:spcBef>
        <a:spcAft>
          <a:spcPct val="0"/>
        </a:spcAft>
        <a:defRPr sz="4400" b="1" kern="1200">
          <a:solidFill>
            <a:schemeClr val="bg2">
              <a:lumMod val="25000"/>
            </a:schemeClr>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bg2">
              <a:lumMod val="25000"/>
            </a:schemeClr>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bg2">
              <a:lumMod val="25000"/>
            </a:schemeClr>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CC%20license:%20https:/creativecommons.org/licenses/by-sa/4.0/legalcode"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commons.wikimedia.org/wiki/File:Virchow%27s_triad.jpg"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a:extLst>
              <a:ext uri="{FF2B5EF4-FFF2-40B4-BE49-F238E27FC236}">
                <a16:creationId xmlns:a16="http://schemas.microsoft.com/office/drawing/2014/main" id="{98B250AD-5EEA-C24D-8F00-A6428F0E3A78}"/>
              </a:ext>
            </a:extLst>
          </p:cNvPr>
          <p:cNvSpPr>
            <a:spLocks noGrp="1" noChangeArrowheads="1"/>
          </p:cNvSpPr>
          <p:nvPr>
            <p:ph type="ctrTitle"/>
          </p:nvPr>
        </p:nvSpPr>
        <p:spPr>
          <a:xfrm>
            <a:off x="5311775" y="1122363"/>
            <a:ext cx="6564313" cy="2387600"/>
          </a:xfrm>
        </p:spPr>
        <p:txBody>
          <a:bodyPr/>
          <a:lstStyle/>
          <a:p>
            <a:r>
              <a:rPr lang="en-US" altLang="en-US" dirty="0">
                <a:latin typeface="Arial" panose="020B0604020202020204" pitchFamily="34" charset="0"/>
                <a:cs typeface="Arial" panose="020B0604020202020204" pitchFamily="34" charset="0"/>
              </a:rPr>
              <a:t>Thrombotic Disorders</a:t>
            </a:r>
          </a:p>
        </p:txBody>
      </p:sp>
      <p:sp>
        <p:nvSpPr>
          <p:cNvPr id="14338" name="Subtitle 2">
            <a:extLst>
              <a:ext uri="{FF2B5EF4-FFF2-40B4-BE49-F238E27FC236}">
                <a16:creationId xmlns:a16="http://schemas.microsoft.com/office/drawing/2014/main" id="{252F0D66-137E-FE47-8C21-F6B35E5632DD}"/>
              </a:ext>
            </a:extLst>
          </p:cNvPr>
          <p:cNvSpPr>
            <a:spLocks noGrp="1" noChangeArrowheads="1"/>
          </p:cNvSpPr>
          <p:nvPr>
            <p:ph type="subTitle" idx="1"/>
          </p:nvPr>
        </p:nvSpPr>
        <p:spPr>
          <a:xfrm>
            <a:off x="5176911" y="3602038"/>
            <a:ext cx="6879101" cy="1655762"/>
          </a:xfrm>
        </p:spPr>
        <p:txBody>
          <a:bodyPr/>
          <a:lstStyle/>
          <a:p>
            <a:endParaRPr lang="en-US" altLang="en-US" dirty="0"/>
          </a:p>
          <a:p>
            <a:r>
              <a:rPr lang="en-US" altLang="en-US" dirty="0">
                <a:latin typeface="Arial" panose="020B0604020202020204" pitchFamily="34" charset="0"/>
                <a:cs typeface="Arial" panose="020B0604020202020204" pitchFamily="34" charset="0"/>
              </a:rPr>
              <a:t>Sarah O’Brien, MD, MSc</a:t>
            </a:r>
          </a:p>
          <a:p>
            <a:r>
              <a:rPr lang="en-US" altLang="en-US" dirty="0">
                <a:latin typeface="Arial" panose="020B0604020202020204" pitchFamily="34" charset="0"/>
                <a:cs typeface="Arial" panose="020B0604020202020204" pitchFamily="34" charset="0"/>
              </a:rPr>
              <a:t>Nationwide Children’s Hospital</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436048" y="238530"/>
            <a:ext cx="11670891" cy="832282"/>
          </a:xfrm>
        </p:spPr>
        <p:txBody>
          <a:bodyPr/>
          <a:lstStyle/>
          <a:p>
            <a:pPr eaLnBrk="1" hangingPunct="1"/>
            <a:r>
              <a:rPr lang="en-US" altLang="en-US" sz="4000" b="1" dirty="0">
                <a:solidFill>
                  <a:schemeClr val="tx1"/>
                </a:solidFill>
                <a:latin typeface="Arial" panose="020B0604020202020204" pitchFamily="34" charset="0"/>
                <a:cs typeface="Arial" panose="020B0604020202020204" pitchFamily="34" charset="0"/>
              </a:rPr>
              <a:t>Acquired Risk Factors for Thrombosis</a:t>
            </a:r>
          </a:p>
        </p:txBody>
      </p:sp>
      <p:sp>
        <p:nvSpPr>
          <p:cNvPr id="7172" name="Content Placeholder 2"/>
          <p:cNvSpPr txBox="1">
            <a:spLocks/>
          </p:cNvSpPr>
          <p:nvPr/>
        </p:nvSpPr>
        <p:spPr bwMode="auto">
          <a:xfrm>
            <a:off x="3957922" y="1402536"/>
            <a:ext cx="5037598" cy="1671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r>
              <a:rPr lang="en-US" altLang="en-US" sz="2800" b="1" dirty="0">
                <a:latin typeface="Arial" panose="020B0604020202020204" pitchFamily="34" charset="0"/>
                <a:cs typeface="Arial" panose="020B0604020202020204" pitchFamily="34" charset="0"/>
              </a:rPr>
              <a:t>Central venous catheters</a:t>
            </a:r>
          </a:p>
          <a:p>
            <a:pPr eaLnBrk="1" hangingPunct="1"/>
            <a:r>
              <a:rPr lang="en-US" altLang="en-US" sz="2800" b="1" dirty="0">
                <a:latin typeface="Arial" panose="020B0604020202020204" pitchFamily="34" charset="0"/>
                <a:cs typeface="Arial" panose="020B0604020202020204" pitchFamily="34" charset="0"/>
              </a:rPr>
              <a:t>Cancer</a:t>
            </a:r>
          </a:p>
          <a:p>
            <a:pPr eaLnBrk="1" hangingPunct="1">
              <a:buFont typeface="Arial" panose="020B0604020202020204" pitchFamily="34" charset="0"/>
              <a:buChar char="•"/>
            </a:pPr>
            <a:r>
              <a:rPr lang="en-US" altLang="en-US" sz="2800" b="1" dirty="0">
                <a:latin typeface="Arial" panose="020B0604020202020204" pitchFamily="34" charset="0"/>
                <a:cs typeface="Arial" panose="020B0604020202020204" pitchFamily="34" charset="0"/>
              </a:rPr>
              <a:t>Cardiac disease</a:t>
            </a:r>
          </a:p>
        </p:txBody>
      </p:sp>
      <p:grpSp>
        <p:nvGrpSpPr>
          <p:cNvPr id="6" name="Group 5">
            <a:extLst>
              <a:ext uri="{FF2B5EF4-FFF2-40B4-BE49-F238E27FC236}">
                <a16:creationId xmlns:a16="http://schemas.microsoft.com/office/drawing/2014/main" id="{92FE11A2-9D63-4B62-AA17-5F78DB3E3A7C}"/>
              </a:ext>
            </a:extLst>
          </p:cNvPr>
          <p:cNvGrpSpPr/>
          <p:nvPr/>
        </p:nvGrpSpPr>
        <p:grpSpPr>
          <a:xfrm>
            <a:off x="0" y="859580"/>
            <a:ext cx="11914909" cy="419314"/>
            <a:chOff x="0" y="1004594"/>
            <a:chExt cx="11914909" cy="419314"/>
          </a:xfrm>
        </p:grpSpPr>
        <p:sp>
          <p:nvSpPr>
            <p:cNvPr id="7" name="Rectangle: Rounded Corners 6">
              <a:extLst>
                <a:ext uri="{FF2B5EF4-FFF2-40B4-BE49-F238E27FC236}">
                  <a16:creationId xmlns:a16="http://schemas.microsoft.com/office/drawing/2014/main" id="{1EFD0F0D-2E32-4B52-AC54-B94ECD32B9A7}"/>
                </a:ext>
              </a:extLst>
            </p:cNvPr>
            <p:cNvSpPr/>
            <p:nvPr/>
          </p:nvSpPr>
          <p:spPr>
            <a:xfrm>
              <a:off x="0" y="1192721"/>
              <a:ext cx="10576591" cy="91440"/>
            </a:xfrm>
            <a:prstGeom prst="roundRect">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a:extLst>
                <a:ext uri="{FF2B5EF4-FFF2-40B4-BE49-F238E27FC236}">
                  <a16:creationId xmlns:a16="http://schemas.microsoft.com/office/drawing/2014/main" id="{02E7C9FE-CDE3-4FD5-816D-482A8A6513D9}"/>
                </a:ext>
              </a:extLst>
            </p:cNvPr>
            <p:cNvGrpSpPr/>
            <p:nvPr/>
          </p:nvGrpSpPr>
          <p:grpSpPr>
            <a:xfrm>
              <a:off x="10680285" y="1004594"/>
              <a:ext cx="1234624" cy="419314"/>
              <a:chOff x="10313210" y="959267"/>
              <a:chExt cx="1234624" cy="419314"/>
            </a:xfrm>
          </p:grpSpPr>
          <p:sp>
            <p:nvSpPr>
              <p:cNvPr id="9" name="Flowchart: Connector 8">
                <a:extLst>
                  <a:ext uri="{FF2B5EF4-FFF2-40B4-BE49-F238E27FC236}">
                    <a16:creationId xmlns:a16="http://schemas.microsoft.com/office/drawing/2014/main" id="{D6CB55D7-DF16-45A5-A6F0-2CB0FE2E55AE}"/>
                  </a:ext>
                </a:extLst>
              </p:cNvPr>
              <p:cNvSpPr/>
              <p:nvPr/>
            </p:nvSpPr>
            <p:spPr>
              <a:xfrm>
                <a:off x="10313210" y="1089257"/>
                <a:ext cx="229100" cy="225604"/>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lowchart: Connector 9">
                <a:extLst>
                  <a:ext uri="{FF2B5EF4-FFF2-40B4-BE49-F238E27FC236}">
                    <a16:creationId xmlns:a16="http://schemas.microsoft.com/office/drawing/2014/main" id="{EAE2CE27-F5BB-4D94-A550-3B34F7358DA2}"/>
                  </a:ext>
                </a:extLst>
              </p:cNvPr>
              <p:cNvSpPr/>
              <p:nvPr/>
            </p:nvSpPr>
            <p:spPr>
              <a:xfrm>
                <a:off x="10643433" y="1023910"/>
                <a:ext cx="338794" cy="310266"/>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lowchart: Connector 10">
                <a:extLst>
                  <a:ext uri="{FF2B5EF4-FFF2-40B4-BE49-F238E27FC236}">
                    <a16:creationId xmlns:a16="http://schemas.microsoft.com/office/drawing/2014/main" id="{8B99C080-97F5-4A82-9155-192B11AF6195}"/>
                  </a:ext>
                </a:extLst>
              </p:cNvPr>
              <p:cNvSpPr/>
              <p:nvPr/>
            </p:nvSpPr>
            <p:spPr>
              <a:xfrm>
                <a:off x="11085921" y="959267"/>
                <a:ext cx="461913" cy="419314"/>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 name="Rectangle 1">
            <a:extLst>
              <a:ext uri="{FF2B5EF4-FFF2-40B4-BE49-F238E27FC236}">
                <a16:creationId xmlns:a16="http://schemas.microsoft.com/office/drawing/2014/main" id="{319D7217-014A-4B7E-A9BC-93236675D022}"/>
              </a:ext>
            </a:extLst>
          </p:cNvPr>
          <p:cNvSpPr/>
          <p:nvPr/>
        </p:nvSpPr>
        <p:spPr>
          <a:xfrm>
            <a:off x="9823269" y="5917474"/>
            <a:ext cx="2283670" cy="940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3" name="Content Placeholder 6"/>
          <p:cNvSpPr txBox="1">
            <a:spLocks/>
          </p:cNvSpPr>
          <p:nvPr/>
        </p:nvSpPr>
        <p:spPr bwMode="auto">
          <a:xfrm>
            <a:off x="6421348" y="3082156"/>
            <a:ext cx="4868695" cy="3632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buFont typeface="Arial" panose="020B0604020202020204" pitchFamily="34" charset="0"/>
              <a:buChar char="•"/>
            </a:pPr>
            <a:r>
              <a:rPr lang="en-US" altLang="en-US" sz="2800" dirty="0">
                <a:latin typeface="Arial" panose="020B0604020202020204" pitchFamily="34" charset="0"/>
                <a:cs typeface="Arial" panose="020B0604020202020204" pitchFamily="34" charset="0"/>
              </a:rPr>
              <a:t>Trauma</a:t>
            </a:r>
          </a:p>
          <a:p>
            <a:pPr eaLnBrk="1" hangingPunct="1">
              <a:buFont typeface="Arial" panose="020B0604020202020204" pitchFamily="34" charset="0"/>
              <a:buChar char="•"/>
            </a:pPr>
            <a:r>
              <a:rPr lang="en-US" altLang="en-US" sz="2800" dirty="0">
                <a:latin typeface="Arial" panose="020B0604020202020204" pitchFamily="34" charset="0"/>
                <a:cs typeface="Arial" panose="020B0604020202020204" pitchFamily="34" charset="0"/>
              </a:rPr>
              <a:t>Immobility</a:t>
            </a:r>
          </a:p>
          <a:p>
            <a:pPr eaLnBrk="1" hangingPunct="1">
              <a:buFont typeface="Arial" panose="020B0604020202020204" pitchFamily="34" charset="0"/>
              <a:buChar char="•"/>
            </a:pPr>
            <a:r>
              <a:rPr lang="en-US" altLang="en-US" sz="2800" dirty="0">
                <a:latin typeface="Arial" panose="020B0604020202020204" pitchFamily="34" charset="0"/>
                <a:cs typeface="Arial" panose="020B0604020202020204" pitchFamily="34" charset="0"/>
              </a:rPr>
              <a:t>Obesity</a:t>
            </a:r>
          </a:p>
          <a:p>
            <a:pPr eaLnBrk="1" hangingPunct="1">
              <a:buFont typeface="Arial" panose="020B0604020202020204" pitchFamily="34" charset="0"/>
              <a:buChar char="•"/>
            </a:pPr>
            <a:r>
              <a:rPr lang="en-US" altLang="en-US" sz="2800" dirty="0">
                <a:latin typeface="Arial" panose="020B0604020202020204" pitchFamily="34" charset="0"/>
                <a:cs typeface="Arial" panose="020B0604020202020204" pitchFamily="34" charset="0"/>
              </a:rPr>
              <a:t>Estrogen</a:t>
            </a:r>
          </a:p>
          <a:p>
            <a:pPr eaLnBrk="1" hangingPunct="1">
              <a:buFont typeface="Arial" panose="020B0604020202020204" pitchFamily="34" charset="0"/>
              <a:buChar char="•"/>
            </a:pPr>
            <a:r>
              <a:rPr lang="en-US" altLang="en-US" sz="2800" dirty="0">
                <a:latin typeface="Arial" panose="020B0604020202020204" pitchFamily="34" charset="0"/>
                <a:cs typeface="Arial" panose="020B0604020202020204" pitchFamily="34" charset="0"/>
              </a:rPr>
              <a:t>Dehydration</a:t>
            </a:r>
          </a:p>
          <a:p>
            <a:pPr eaLnBrk="1" hangingPunct="1">
              <a:buFont typeface="Arial" panose="020B0604020202020204" pitchFamily="34" charset="0"/>
              <a:buChar char="•"/>
            </a:pPr>
            <a:r>
              <a:rPr lang="en-US" altLang="en-US" sz="2800" dirty="0">
                <a:latin typeface="Arial" panose="020B0604020202020204" pitchFamily="34" charset="0"/>
                <a:cs typeface="Arial" panose="020B0604020202020204" pitchFamily="34" charset="0"/>
              </a:rPr>
              <a:t>Antiphospholipid syndrome</a:t>
            </a:r>
          </a:p>
        </p:txBody>
      </p:sp>
      <p:sp>
        <p:nvSpPr>
          <p:cNvPr id="13" name="Rectangle 12">
            <a:extLst>
              <a:ext uri="{FF2B5EF4-FFF2-40B4-BE49-F238E27FC236}">
                <a16:creationId xmlns:a16="http://schemas.microsoft.com/office/drawing/2014/main" id="{3EA1FEE1-F162-4BF4-A225-47DBA00081F9}"/>
              </a:ext>
            </a:extLst>
          </p:cNvPr>
          <p:cNvSpPr/>
          <p:nvPr/>
        </p:nvSpPr>
        <p:spPr>
          <a:xfrm>
            <a:off x="235006" y="6152605"/>
            <a:ext cx="2283670" cy="470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176FDF5D-5812-43EB-88F6-5A37CA245E50}"/>
              </a:ext>
            </a:extLst>
          </p:cNvPr>
          <p:cNvSpPr txBox="1">
            <a:spLocks/>
          </p:cNvSpPr>
          <p:nvPr/>
        </p:nvSpPr>
        <p:spPr bwMode="auto">
          <a:xfrm>
            <a:off x="901957" y="2995458"/>
            <a:ext cx="5467183" cy="3632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ts val="500"/>
              </a:spcBef>
              <a:buFont typeface="Arial" panose="020B0604020202020204" pitchFamily="34" charset="0"/>
              <a:buChar char="•"/>
            </a:pPr>
            <a:r>
              <a:rPr lang="en-US" altLang="en-US" sz="2800" dirty="0">
                <a:latin typeface="Arial" panose="020B0604020202020204" pitchFamily="34" charset="0"/>
                <a:cs typeface="Arial" panose="020B0604020202020204" pitchFamily="34" charset="0"/>
              </a:rPr>
              <a:t>Renal disease</a:t>
            </a:r>
          </a:p>
          <a:p>
            <a:pPr eaLnBrk="1" hangingPunct="1">
              <a:spcBef>
                <a:spcPts val="500"/>
              </a:spcBef>
              <a:buFont typeface="Arial" panose="020B0604020202020204" pitchFamily="34" charset="0"/>
              <a:buChar char="•"/>
            </a:pPr>
            <a:r>
              <a:rPr lang="en-US" altLang="en-US" sz="2800" dirty="0">
                <a:latin typeface="Arial" panose="020B0604020202020204" pitchFamily="34" charset="0"/>
                <a:cs typeface="Arial" panose="020B0604020202020204" pitchFamily="34" charset="0"/>
              </a:rPr>
              <a:t>Liver disease</a:t>
            </a:r>
          </a:p>
          <a:p>
            <a:pPr eaLnBrk="1" hangingPunct="1">
              <a:spcBef>
                <a:spcPts val="500"/>
              </a:spcBef>
              <a:buFont typeface="Arial" panose="020B0604020202020204" pitchFamily="34" charset="0"/>
              <a:buChar char="•"/>
            </a:pPr>
            <a:r>
              <a:rPr lang="en-US" altLang="en-US" sz="2800" dirty="0">
                <a:latin typeface="Arial" panose="020B0604020202020204" pitchFamily="34" charset="0"/>
                <a:cs typeface="Arial" panose="020B0604020202020204" pitchFamily="34" charset="0"/>
              </a:rPr>
              <a:t>Rheumatologic disease</a:t>
            </a:r>
          </a:p>
          <a:p>
            <a:pPr eaLnBrk="1" hangingPunct="1">
              <a:spcBef>
                <a:spcPts val="500"/>
              </a:spcBef>
              <a:buFont typeface="Arial" panose="020B0604020202020204" pitchFamily="34" charset="0"/>
              <a:buChar char="•"/>
            </a:pPr>
            <a:r>
              <a:rPr lang="en-US" altLang="en-US" sz="2800" dirty="0">
                <a:latin typeface="Arial" panose="020B0604020202020204" pitchFamily="34" charset="0"/>
                <a:cs typeface="Arial" panose="020B0604020202020204" pitchFamily="34" charset="0"/>
              </a:rPr>
              <a:t>Inflammatory bowel disease</a:t>
            </a:r>
            <a:endParaRPr lang="en-US" altLang="en-US" dirty="0">
              <a:latin typeface="Arial" panose="020B0604020202020204" pitchFamily="34" charset="0"/>
              <a:cs typeface="Arial" panose="020B0604020202020204" pitchFamily="34" charset="0"/>
            </a:endParaRPr>
          </a:p>
          <a:p>
            <a:pPr eaLnBrk="1" hangingPunct="1">
              <a:spcBef>
                <a:spcPts val="500"/>
              </a:spcBef>
              <a:buFont typeface="Arial" panose="020B0604020202020204" pitchFamily="34" charset="0"/>
              <a:buChar char="•"/>
            </a:pPr>
            <a:r>
              <a:rPr lang="en-US" altLang="en-US" sz="2800" dirty="0">
                <a:latin typeface="Arial" panose="020B0604020202020204" pitchFamily="34" charset="0"/>
                <a:cs typeface="Arial" panose="020B0604020202020204" pitchFamily="34" charset="0"/>
              </a:rPr>
              <a:t>Diabetes</a:t>
            </a:r>
          </a:p>
          <a:p>
            <a:pPr eaLnBrk="1" hangingPunct="1">
              <a:spcBef>
                <a:spcPts val="500"/>
              </a:spcBef>
              <a:buFont typeface="Arial" panose="020B0604020202020204" pitchFamily="34" charset="0"/>
              <a:buChar char="•"/>
            </a:pPr>
            <a:r>
              <a:rPr lang="en-US" altLang="en-US" sz="2800" dirty="0">
                <a:latin typeface="Arial" panose="020B0604020202020204" pitchFamily="34" charset="0"/>
                <a:cs typeface="Arial" panose="020B0604020202020204" pitchFamily="34" charset="0"/>
              </a:rPr>
              <a:t>Infection</a:t>
            </a:r>
          </a:p>
          <a:p>
            <a:pPr eaLnBrk="1" hangingPunct="1">
              <a:spcBef>
                <a:spcPts val="500"/>
              </a:spcBef>
              <a:buFont typeface="Arial" panose="020B0604020202020204" pitchFamily="34" charset="0"/>
              <a:buChar char="•"/>
            </a:pPr>
            <a:r>
              <a:rPr lang="en-US" altLang="en-US" sz="2800" dirty="0">
                <a:latin typeface="Arial" panose="020B0604020202020204" pitchFamily="34" charset="0"/>
                <a:cs typeface="Arial" panose="020B0604020202020204" pitchFamily="34" charset="0"/>
              </a:rPr>
              <a:t>Surgery</a:t>
            </a:r>
          </a:p>
        </p:txBody>
      </p:sp>
      <p:grpSp>
        <p:nvGrpSpPr>
          <p:cNvPr id="14" name="Group 13">
            <a:extLst>
              <a:ext uri="{FF2B5EF4-FFF2-40B4-BE49-F238E27FC236}">
                <a16:creationId xmlns:a16="http://schemas.microsoft.com/office/drawing/2014/main" id="{0A8FC2B3-F1CD-47FA-8C72-603F2E2A894E}"/>
              </a:ext>
            </a:extLst>
          </p:cNvPr>
          <p:cNvGrpSpPr/>
          <p:nvPr/>
        </p:nvGrpSpPr>
        <p:grpSpPr>
          <a:xfrm>
            <a:off x="1376841" y="1299964"/>
            <a:ext cx="2357846" cy="699003"/>
            <a:chOff x="1277702" y="1778075"/>
            <a:chExt cx="2357846" cy="699003"/>
          </a:xfrm>
        </p:grpSpPr>
        <p:sp>
          <p:nvSpPr>
            <p:cNvPr id="3" name="Oval 2">
              <a:extLst>
                <a:ext uri="{FF2B5EF4-FFF2-40B4-BE49-F238E27FC236}">
                  <a16:creationId xmlns:a16="http://schemas.microsoft.com/office/drawing/2014/main" id="{7024ECB7-146F-4763-B3BF-8738BF420664}"/>
                </a:ext>
              </a:extLst>
            </p:cNvPr>
            <p:cNvSpPr/>
            <p:nvPr/>
          </p:nvSpPr>
          <p:spPr>
            <a:xfrm>
              <a:off x="1277702" y="1778075"/>
              <a:ext cx="2357846" cy="699003"/>
            </a:xfrm>
            <a:prstGeom prst="ellipse">
              <a:avLst/>
            </a:prstGeom>
            <a:solidFill>
              <a:srgbClr val="437E9F"/>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chemeClr val="bg1"/>
                  </a:solidFill>
                  <a:latin typeface="Arial Black" panose="020B0A04020102020204" pitchFamily="34" charset="0"/>
                  <a:cs typeface="Cavolini" panose="03000502040302020204" pitchFamily="66" charset="0"/>
                </a:rPr>
                <a:t>Top 3</a:t>
              </a:r>
            </a:p>
          </p:txBody>
        </p:sp>
        <p:sp>
          <p:nvSpPr>
            <p:cNvPr id="4" name="Arrow: Right 3">
              <a:extLst>
                <a:ext uri="{FF2B5EF4-FFF2-40B4-BE49-F238E27FC236}">
                  <a16:creationId xmlns:a16="http://schemas.microsoft.com/office/drawing/2014/main" id="{E37C39E4-22C7-4A7C-B3E5-1544E25D135C}"/>
                </a:ext>
              </a:extLst>
            </p:cNvPr>
            <p:cNvSpPr/>
            <p:nvPr/>
          </p:nvSpPr>
          <p:spPr>
            <a:xfrm>
              <a:off x="2851774" y="2027720"/>
              <a:ext cx="431075" cy="210356"/>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277361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4D1C17C-FBC3-430C-A230-7DD664B95171}"/>
              </a:ext>
            </a:extLst>
          </p:cNvPr>
          <p:cNvGrpSpPr/>
          <p:nvPr/>
        </p:nvGrpSpPr>
        <p:grpSpPr>
          <a:xfrm>
            <a:off x="474130" y="2416629"/>
            <a:ext cx="5215469" cy="2628360"/>
            <a:chOff x="474130" y="2416629"/>
            <a:chExt cx="5215469" cy="2628360"/>
          </a:xfrm>
        </p:grpSpPr>
        <p:sp>
          <p:nvSpPr>
            <p:cNvPr id="13" name="Rectangle 12">
              <a:extLst>
                <a:ext uri="{FF2B5EF4-FFF2-40B4-BE49-F238E27FC236}">
                  <a16:creationId xmlns:a16="http://schemas.microsoft.com/office/drawing/2014/main" id="{6112E05C-FCF0-49FE-9326-BC6CFFE86ED2}"/>
                </a:ext>
              </a:extLst>
            </p:cNvPr>
            <p:cNvSpPr/>
            <p:nvPr/>
          </p:nvSpPr>
          <p:spPr>
            <a:xfrm>
              <a:off x="474131" y="3344517"/>
              <a:ext cx="5215467" cy="438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C46E7ED-6046-4BE3-979C-297DB01A37BF}"/>
                </a:ext>
              </a:extLst>
            </p:cNvPr>
            <p:cNvSpPr/>
            <p:nvPr/>
          </p:nvSpPr>
          <p:spPr>
            <a:xfrm>
              <a:off x="474130" y="4272404"/>
              <a:ext cx="5215467" cy="77258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4EA73B3-A37F-4DC3-9AB3-E0E9BD498B7F}"/>
                </a:ext>
              </a:extLst>
            </p:cNvPr>
            <p:cNvSpPr/>
            <p:nvPr/>
          </p:nvSpPr>
          <p:spPr>
            <a:xfrm>
              <a:off x="474132" y="2416629"/>
              <a:ext cx="5215467" cy="438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530" name="Title 1"/>
          <p:cNvSpPr>
            <a:spLocks noGrp="1"/>
          </p:cNvSpPr>
          <p:nvPr>
            <p:ph type="title"/>
          </p:nvPr>
        </p:nvSpPr>
        <p:spPr>
          <a:xfrm>
            <a:off x="277091" y="285197"/>
            <a:ext cx="11498833" cy="654756"/>
          </a:xfrm>
        </p:spPr>
        <p:txBody>
          <a:bodyPr anchor="t">
            <a:noAutofit/>
          </a:bodyPr>
          <a:lstStyle/>
          <a:p>
            <a:pPr eaLnBrk="1" hangingPunct="1"/>
            <a:r>
              <a:rPr lang="en-US" altLang="en-US" sz="3800" b="1" dirty="0">
                <a:solidFill>
                  <a:schemeClr val="tx1"/>
                </a:solidFill>
                <a:latin typeface="Arial" panose="020B0604020202020204" pitchFamily="34" charset="0"/>
                <a:cs typeface="Arial" panose="020B0604020202020204" pitchFamily="34" charset="0"/>
              </a:rPr>
              <a:t>How to Evaluate for an Inherited Thrombophilia</a:t>
            </a:r>
            <a:endParaRPr lang="en-US" altLang="en-US" sz="3800" dirty="0">
              <a:solidFill>
                <a:schemeClr val="tx1"/>
              </a:solidFill>
              <a:latin typeface="Arial" panose="020B0604020202020204" pitchFamily="34" charset="0"/>
              <a:cs typeface="Arial" panose="020B0604020202020204" pitchFamily="34" charset="0"/>
            </a:endParaRPr>
          </a:p>
        </p:txBody>
      </p:sp>
      <p:sp>
        <p:nvSpPr>
          <p:cNvPr id="22531" name="Content Placeholder 5"/>
          <p:cNvSpPr>
            <a:spLocks noGrp="1"/>
          </p:cNvSpPr>
          <p:nvPr>
            <p:ph sz="half" idx="1"/>
          </p:nvPr>
        </p:nvSpPr>
        <p:spPr>
          <a:xfrm>
            <a:off x="474133" y="1708041"/>
            <a:ext cx="5215467" cy="3517559"/>
          </a:xfrm>
          <a:noFill/>
          <a:ln>
            <a:solidFill>
              <a:schemeClr val="tx1"/>
            </a:solidFill>
          </a:ln>
        </p:spPr>
        <p:txBody>
          <a:bodyPr lIns="182880" tIns="182880" rIns="182880" bIns="182880"/>
          <a:lstStyle/>
          <a:p>
            <a:pPr marL="0" indent="0" eaLnBrk="1" hangingPunct="1">
              <a:lnSpc>
                <a:spcPct val="90000"/>
              </a:lnSpc>
              <a:spcAft>
                <a:spcPts val="1200"/>
              </a:spcAft>
              <a:buSzPct val="65000"/>
              <a:buNone/>
            </a:pPr>
            <a:r>
              <a:rPr lang="en-US" altLang="en-US" b="1" dirty="0">
                <a:solidFill>
                  <a:srgbClr val="37657F"/>
                </a:solidFill>
                <a:latin typeface="Arial" panose="020B0604020202020204" pitchFamily="34" charset="0"/>
                <a:cs typeface="Arial" panose="020B0604020202020204" pitchFamily="34" charset="0"/>
              </a:rPr>
              <a:t>WHAT should I check?</a:t>
            </a:r>
          </a:p>
          <a:p>
            <a:pPr marL="687387" lvl="1" indent="-342900" eaLnBrk="1" hangingPunct="1">
              <a:lnSpc>
                <a:spcPct val="90000"/>
              </a:lnSpc>
              <a:buSzPct val="60000"/>
            </a:pPr>
            <a:r>
              <a:rPr lang="en-US" altLang="en-US" sz="2800" dirty="0">
                <a:solidFill>
                  <a:schemeClr val="tx1"/>
                </a:solidFill>
                <a:latin typeface="Arial" panose="020B0604020202020204" pitchFamily="34" charset="0"/>
                <a:cs typeface="Arial" panose="020B0604020202020204" pitchFamily="34" charset="0"/>
              </a:rPr>
              <a:t>Antithrombin deficiency</a:t>
            </a:r>
          </a:p>
          <a:p>
            <a:pPr marL="687387" lvl="1" indent="-342900" eaLnBrk="1" hangingPunct="1">
              <a:lnSpc>
                <a:spcPct val="90000"/>
              </a:lnSpc>
              <a:buSzPct val="60000"/>
            </a:pPr>
            <a:r>
              <a:rPr lang="en-US" altLang="en-US" sz="2800" dirty="0">
                <a:solidFill>
                  <a:schemeClr val="tx1"/>
                </a:solidFill>
                <a:latin typeface="Arial" panose="020B0604020202020204" pitchFamily="34" charset="0"/>
                <a:cs typeface="Arial" panose="020B0604020202020204" pitchFamily="34" charset="0"/>
              </a:rPr>
              <a:t>Protein C deficiency</a:t>
            </a:r>
          </a:p>
          <a:p>
            <a:pPr marL="687387" lvl="1" indent="-342900" eaLnBrk="1" hangingPunct="1">
              <a:lnSpc>
                <a:spcPct val="90000"/>
              </a:lnSpc>
              <a:buSzPct val="60000"/>
            </a:pPr>
            <a:r>
              <a:rPr lang="en-US" altLang="en-US" sz="2800" dirty="0">
                <a:solidFill>
                  <a:schemeClr val="tx1"/>
                </a:solidFill>
                <a:latin typeface="Arial" panose="020B0604020202020204" pitchFamily="34" charset="0"/>
                <a:cs typeface="Arial" panose="020B0604020202020204" pitchFamily="34" charset="0"/>
              </a:rPr>
              <a:t>Protein S deficiency</a:t>
            </a:r>
          </a:p>
          <a:p>
            <a:pPr marL="687387" lvl="1" indent="-342900" eaLnBrk="1" hangingPunct="1">
              <a:lnSpc>
                <a:spcPct val="90000"/>
              </a:lnSpc>
              <a:buSzPct val="60000"/>
            </a:pPr>
            <a:r>
              <a:rPr lang="en-US" altLang="en-US" sz="2800" dirty="0">
                <a:solidFill>
                  <a:schemeClr val="tx1"/>
                </a:solidFill>
                <a:latin typeface="Arial" panose="020B0604020202020204" pitchFamily="34" charset="0"/>
                <a:cs typeface="Arial" panose="020B0604020202020204" pitchFamily="34" charset="0"/>
              </a:rPr>
              <a:t>Factor V Leiden mutation</a:t>
            </a:r>
          </a:p>
          <a:p>
            <a:pPr marL="687387" lvl="1" indent="-342900" eaLnBrk="1" hangingPunct="1">
              <a:lnSpc>
                <a:spcPct val="90000"/>
              </a:lnSpc>
              <a:buSzPct val="60000"/>
            </a:pPr>
            <a:r>
              <a:rPr lang="en-US" altLang="en-US" sz="2800" dirty="0">
                <a:solidFill>
                  <a:schemeClr val="tx1"/>
                </a:solidFill>
                <a:latin typeface="Arial" panose="020B0604020202020204" pitchFamily="34" charset="0"/>
                <a:cs typeface="Arial" panose="020B0604020202020204" pitchFamily="34" charset="0"/>
              </a:rPr>
              <a:t>Prothrombin G20210A mutation</a:t>
            </a:r>
          </a:p>
        </p:txBody>
      </p:sp>
      <p:sp>
        <p:nvSpPr>
          <p:cNvPr id="2" name="TextBox 1"/>
          <p:cNvSpPr txBox="1"/>
          <p:nvPr/>
        </p:nvSpPr>
        <p:spPr>
          <a:xfrm>
            <a:off x="6096000" y="2158094"/>
            <a:ext cx="5621867" cy="3067506"/>
          </a:xfrm>
          <a:prstGeom prst="rect">
            <a:avLst/>
          </a:prstGeom>
          <a:noFill/>
          <a:ln w="19050">
            <a:solidFill>
              <a:schemeClr val="tx1"/>
            </a:solidFill>
          </a:ln>
        </p:spPr>
        <p:txBody>
          <a:bodyPr wrap="square" lIns="182880" tIns="182880" rIns="128016" bIns="182880">
            <a:spAutoFit/>
          </a:bodyPr>
          <a:lstStyle/>
          <a:p>
            <a:pPr marL="457200" indent="-457200">
              <a:spcAft>
                <a:spcPts val="400"/>
              </a:spcAft>
              <a:defRPr/>
            </a:pPr>
            <a:r>
              <a:rPr lang="en-US" sz="2800" b="1" dirty="0">
                <a:solidFill>
                  <a:srgbClr val="37657F"/>
                </a:solidFill>
                <a:latin typeface="Arial" panose="020B0604020202020204" pitchFamily="34" charset="0"/>
                <a:cs typeface="Arial" panose="020B0604020202020204" pitchFamily="34" charset="0"/>
              </a:rPr>
              <a:t>WHEN should I evaluate?</a:t>
            </a:r>
            <a:endParaRPr lang="en-US" sz="2800" dirty="0">
              <a:solidFill>
                <a:srgbClr val="37657F"/>
              </a:solidFill>
              <a:latin typeface="Arial" panose="020B0604020202020204" pitchFamily="34" charset="0"/>
              <a:cs typeface="Arial" panose="020B0604020202020204" pitchFamily="34" charset="0"/>
            </a:endParaRPr>
          </a:p>
          <a:p>
            <a:pPr marL="457200" indent="-457200">
              <a:buFontTx/>
              <a:buAutoNum type="arabicParenR"/>
              <a:defRPr/>
            </a:pPr>
            <a:r>
              <a:rPr lang="en-US" sz="2400" dirty="0">
                <a:latin typeface="Arial" panose="020B0604020202020204" pitchFamily="34" charset="0"/>
                <a:cs typeface="Arial" panose="020B0604020202020204" pitchFamily="34" charset="0"/>
              </a:rPr>
              <a:t>Non-CVL related thrombosis</a:t>
            </a:r>
          </a:p>
          <a:p>
            <a:pPr marL="457200" indent="-457200">
              <a:buFontTx/>
              <a:buAutoNum type="arabicParenR"/>
              <a:defRPr/>
            </a:pPr>
            <a:r>
              <a:rPr lang="en-US" sz="2400" dirty="0">
                <a:latin typeface="Arial" panose="020B0604020202020204" pitchFamily="34" charset="0"/>
                <a:cs typeface="Arial" panose="020B0604020202020204" pitchFamily="34" charset="0"/>
              </a:rPr>
              <a:t>Recurrent thrombosis</a:t>
            </a:r>
          </a:p>
          <a:p>
            <a:pPr marL="457200" indent="-457200">
              <a:buFontTx/>
              <a:buAutoNum type="arabicParenR"/>
              <a:defRPr/>
            </a:pPr>
            <a:r>
              <a:rPr lang="en-US" sz="2400" dirty="0">
                <a:latin typeface="Arial" panose="020B0604020202020204" pitchFamily="34" charset="0"/>
                <a:cs typeface="Arial" panose="020B0604020202020204" pitchFamily="34" charset="0"/>
              </a:rPr>
              <a:t>Acquired risk factor in patients with strong family history of VTE (first degree relative &lt;40 years or multiple relatives)</a:t>
            </a:r>
          </a:p>
        </p:txBody>
      </p:sp>
      <p:grpSp>
        <p:nvGrpSpPr>
          <p:cNvPr id="6" name="Group 5">
            <a:extLst>
              <a:ext uri="{FF2B5EF4-FFF2-40B4-BE49-F238E27FC236}">
                <a16:creationId xmlns:a16="http://schemas.microsoft.com/office/drawing/2014/main" id="{DC1ECB0C-614B-44F9-8878-30C358BB4625}"/>
              </a:ext>
            </a:extLst>
          </p:cNvPr>
          <p:cNvGrpSpPr/>
          <p:nvPr/>
        </p:nvGrpSpPr>
        <p:grpSpPr>
          <a:xfrm>
            <a:off x="0" y="875189"/>
            <a:ext cx="11914909" cy="419314"/>
            <a:chOff x="0" y="1004594"/>
            <a:chExt cx="11914909" cy="419314"/>
          </a:xfrm>
        </p:grpSpPr>
        <p:sp>
          <p:nvSpPr>
            <p:cNvPr id="7" name="Rectangle: Rounded Corners 6">
              <a:extLst>
                <a:ext uri="{FF2B5EF4-FFF2-40B4-BE49-F238E27FC236}">
                  <a16:creationId xmlns:a16="http://schemas.microsoft.com/office/drawing/2014/main" id="{02C8BE75-134C-4737-BD36-CDBA7589F81B}"/>
                </a:ext>
              </a:extLst>
            </p:cNvPr>
            <p:cNvSpPr/>
            <p:nvPr/>
          </p:nvSpPr>
          <p:spPr>
            <a:xfrm>
              <a:off x="0" y="1192721"/>
              <a:ext cx="10576591" cy="91440"/>
            </a:xfrm>
            <a:prstGeom prst="roundRect">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301D7E2E-19EE-40AB-B729-D79BCFB33CEE}"/>
                </a:ext>
              </a:extLst>
            </p:cNvPr>
            <p:cNvGrpSpPr/>
            <p:nvPr/>
          </p:nvGrpSpPr>
          <p:grpSpPr>
            <a:xfrm>
              <a:off x="10680285" y="1004594"/>
              <a:ext cx="1234624" cy="419314"/>
              <a:chOff x="10313210" y="959267"/>
              <a:chExt cx="1234624" cy="419314"/>
            </a:xfrm>
          </p:grpSpPr>
          <p:sp>
            <p:nvSpPr>
              <p:cNvPr id="9" name="Flowchart: Connector 8">
                <a:extLst>
                  <a:ext uri="{FF2B5EF4-FFF2-40B4-BE49-F238E27FC236}">
                    <a16:creationId xmlns:a16="http://schemas.microsoft.com/office/drawing/2014/main" id="{3B648E6D-1AD6-4AB5-AAC1-8191B01398D1}"/>
                  </a:ext>
                </a:extLst>
              </p:cNvPr>
              <p:cNvSpPr/>
              <p:nvPr/>
            </p:nvSpPr>
            <p:spPr>
              <a:xfrm>
                <a:off x="10313210" y="1089257"/>
                <a:ext cx="229100" cy="225604"/>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9">
                <a:extLst>
                  <a:ext uri="{FF2B5EF4-FFF2-40B4-BE49-F238E27FC236}">
                    <a16:creationId xmlns:a16="http://schemas.microsoft.com/office/drawing/2014/main" id="{B6275802-F7A5-4631-A35C-459D9222FBD6}"/>
                  </a:ext>
                </a:extLst>
              </p:cNvPr>
              <p:cNvSpPr/>
              <p:nvPr/>
            </p:nvSpPr>
            <p:spPr>
              <a:xfrm>
                <a:off x="10643433" y="1023910"/>
                <a:ext cx="338794" cy="310266"/>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B1CA7647-BAC4-4074-9260-EDD060ABEF6E}"/>
                  </a:ext>
                </a:extLst>
              </p:cNvPr>
              <p:cNvSpPr/>
              <p:nvPr/>
            </p:nvSpPr>
            <p:spPr>
              <a:xfrm>
                <a:off x="11085921" y="959267"/>
                <a:ext cx="461913" cy="419314"/>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4" name="Picture 3">
            <a:extLst>
              <a:ext uri="{FF2B5EF4-FFF2-40B4-BE49-F238E27FC236}">
                <a16:creationId xmlns:a16="http://schemas.microsoft.com/office/drawing/2014/main" id="{F738C5F4-02D9-468F-8F77-C56D68CDFB0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594" b="91875" l="10000" r="90000">
                        <a14:foregroundMark x1="39219" y1="10000" x2="40625" y2="8594"/>
                        <a14:foregroundMark x1="38906" y1="90469" x2="38438" y2="91875"/>
                        <a14:foregroundMark x1="36875" y1="37969" x2="52656" y2="32031"/>
                        <a14:foregroundMark x1="52656" y1="32031" x2="58125" y2="28438"/>
                        <a14:foregroundMark x1="43906" y1="54688" x2="65938" y2="45625"/>
                        <a14:foregroundMark x1="50781" y1="71719" x2="59531" y2="70156"/>
                        <a14:foregroundMark x1="59531" y1="70156" x2="72188" y2="62031"/>
                      </a14:backgroundRemoval>
                    </a14:imgEffect>
                  </a14:imgLayer>
                </a14:imgProps>
              </a:ext>
            </a:extLst>
          </a:blip>
          <a:stretch>
            <a:fillRect/>
          </a:stretch>
        </p:blipFill>
        <p:spPr>
          <a:xfrm rot="382093">
            <a:off x="10815914" y="4334993"/>
            <a:ext cx="1195042" cy="1195042"/>
          </a:xfrm>
          <a:prstGeom prst="rect">
            <a:avLst/>
          </a:prstGeom>
        </p:spPr>
      </p:pic>
    </p:spTree>
    <p:extLst>
      <p:ext uri="{BB962C8B-B14F-4D97-AF65-F5344CB8AC3E}">
        <p14:creationId xmlns:p14="http://schemas.microsoft.com/office/powerpoint/2010/main" val="5502318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468575" y="274739"/>
            <a:ext cx="8331200" cy="629264"/>
          </a:xfrm>
        </p:spPr>
        <p:txBody>
          <a:bodyPr>
            <a:noAutofit/>
          </a:bodyPr>
          <a:lstStyle/>
          <a:p>
            <a:pPr eaLnBrk="1" hangingPunct="1"/>
            <a:r>
              <a:rPr lang="en-US" altLang="en-US" b="1" dirty="0">
                <a:solidFill>
                  <a:schemeClr val="tx1"/>
                </a:solidFill>
                <a:latin typeface="Arial" panose="020B0604020202020204" pitchFamily="34" charset="0"/>
                <a:cs typeface="Arial" panose="020B0604020202020204" pitchFamily="34" charset="0"/>
              </a:rPr>
              <a:t>Factor V Leiden Mutation</a:t>
            </a:r>
          </a:p>
        </p:txBody>
      </p:sp>
      <p:sp>
        <p:nvSpPr>
          <p:cNvPr id="24579" name="Content Placeholder 2"/>
          <p:cNvSpPr>
            <a:spLocks noGrp="1"/>
          </p:cNvSpPr>
          <p:nvPr>
            <p:ph idx="1"/>
          </p:nvPr>
        </p:nvSpPr>
        <p:spPr>
          <a:xfrm>
            <a:off x="468575" y="1444280"/>
            <a:ext cx="5050831" cy="4658083"/>
          </a:xfrm>
        </p:spPr>
        <p:txBody>
          <a:bodyPr>
            <a:normAutofit/>
          </a:bodyPr>
          <a:lstStyle/>
          <a:p>
            <a:r>
              <a:rPr lang="en-US" altLang="en-US" dirty="0">
                <a:latin typeface="Arial" panose="020B0604020202020204" pitchFamily="34" charset="0"/>
                <a:cs typeface="Arial" panose="020B0604020202020204" pitchFamily="34" charset="0"/>
              </a:rPr>
              <a:t>FVL is a mutant form of Factor V which renders it insensitive to the actions of activated Protein C, a natural anticoagulant</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Most common inherited thrombophilia in the US</a:t>
            </a:r>
          </a:p>
          <a:p>
            <a:pPr marL="688975" lvl="2" indent="0">
              <a:buFont typeface="Arial" charset="0"/>
              <a:buNone/>
            </a:pPr>
            <a:r>
              <a:rPr lang="en-US" altLang="en-US" sz="2400" dirty="0">
                <a:latin typeface="Arial" panose="020B0604020202020204" pitchFamily="34" charset="0"/>
                <a:cs typeface="Arial" panose="020B0604020202020204" pitchFamily="34" charset="0"/>
              </a:rPr>
              <a:t>Caucasians ~ 5%</a:t>
            </a:r>
          </a:p>
          <a:p>
            <a:pPr marL="688975" lvl="2" indent="0">
              <a:buFont typeface="Arial" charset="0"/>
              <a:buNone/>
            </a:pPr>
            <a:r>
              <a:rPr lang="en-US" altLang="en-US" sz="2400" dirty="0">
                <a:latin typeface="Arial" panose="020B0604020202020204" pitchFamily="34" charset="0"/>
                <a:cs typeface="Arial" panose="020B0604020202020204" pitchFamily="34" charset="0"/>
              </a:rPr>
              <a:t>Hispanic ~2%</a:t>
            </a:r>
          </a:p>
          <a:p>
            <a:pPr marL="688975" lvl="2" indent="0">
              <a:buFont typeface="Arial" charset="0"/>
              <a:buNone/>
            </a:pPr>
            <a:r>
              <a:rPr lang="en-US" altLang="en-US" sz="2400" dirty="0">
                <a:latin typeface="Arial" panose="020B0604020202020204" pitchFamily="34" charset="0"/>
                <a:cs typeface="Arial" panose="020B0604020202020204" pitchFamily="34" charset="0"/>
              </a:rPr>
              <a:t>Other ethnic groups ~1%</a:t>
            </a:r>
            <a:r>
              <a:rPr lang="en-US" altLang="en-US" sz="2200" dirty="0">
                <a:latin typeface="Arial" panose="020B0604020202020204" pitchFamily="34" charset="0"/>
                <a:cs typeface="Arial" panose="020B0604020202020204" pitchFamily="34" charset="0"/>
              </a:rPr>
              <a:t>	</a:t>
            </a:r>
          </a:p>
        </p:txBody>
      </p:sp>
      <p:sp>
        <p:nvSpPr>
          <p:cNvPr id="9" name="Rectangle 8">
            <a:extLst>
              <a:ext uri="{FF2B5EF4-FFF2-40B4-BE49-F238E27FC236}">
                <a16:creationId xmlns:a16="http://schemas.microsoft.com/office/drawing/2014/main" id="{5DB26447-6F03-4416-9392-D3926341AB46}"/>
              </a:ext>
            </a:extLst>
          </p:cNvPr>
          <p:cNvSpPr/>
          <p:nvPr/>
        </p:nvSpPr>
        <p:spPr>
          <a:xfrm>
            <a:off x="9697156" y="5942738"/>
            <a:ext cx="2415822" cy="8309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816EEE0A-C6CB-49B0-8280-7C27AC2485B8}"/>
              </a:ext>
            </a:extLst>
          </p:cNvPr>
          <p:cNvGrpSpPr/>
          <p:nvPr/>
        </p:nvGrpSpPr>
        <p:grpSpPr>
          <a:xfrm>
            <a:off x="0" y="773407"/>
            <a:ext cx="11914909" cy="419314"/>
            <a:chOff x="0" y="1004594"/>
            <a:chExt cx="11914909" cy="419314"/>
          </a:xfrm>
        </p:grpSpPr>
        <p:sp>
          <p:nvSpPr>
            <p:cNvPr id="11" name="Rectangle: Rounded Corners 10">
              <a:extLst>
                <a:ext uri="{FF2B5EF4-FFF2-40B4-BE49-F238E27FC236}">
                  <a16:creationId xmlns:a16="http://schemas.microsoft.com/office/drawing/2014/main" id="{19C072D9-20DD-4A87-B812-9BCC1070E842}"/>
                </a:ext>
              </a:extLst>
            </p:cNvPr>
            <p:cNvSpPr/>
            <p:nvPr/>
          </p:nvSpPr>
          <p:spPr>
            <a:xfrm>
              <a:off x="0" y="1192721"/>
              <a:ext cx="10576591" cy="91440"/>
            </a:xfrm>
            <a:prstGeom prst="roundRect">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5F6266B2-F055-43B7-9815-81CE028B04C9}"/>
                </a:ext>
              </a:extLst>
            </p:cNvPr>
            <p:cNvGrpSpPr/>
            <p:nvPr/>
          </p:nvGrpSpPr>
          <p:grpSpPr>
            <a:xfrm>
              <a:off x="10680285" y="1004594"/>
              <a:ext cx="1234624" cy="419314"/>
              <a:chOff x="10313210" y="959267"/>
              <a:chExt cx="1234624" cy="419314"/>
            </a:xfrm>
          </p:grpSpPr>
          <p:sp>
            <p:nvSpPr>
              <p:cNvPr id="13" name="Flowchart: Connector 12">
                <a:extLst>
                  <a:ext uri="{FF2B5EF4-FFF2-40B4-BE49-F238E27FC236}">
                    <a16:creationId xmlns:a16="http://schemas.microsoft.com/office/drawing/2014/main" id="{DB7C4964-3A48-4F77-827F-52C6600600F2}"/>
                  </a:ext>
                </a:extLst>
              </p:cNvPr>
              <p:cNvSpPr/>
              <p:nvPr/>
            </p:nvSpPr>
            <p:spPr>
              <a:xfrm>
                <a:off x="10313210" y="1089257"/>
                <a:ext cx="229100" cy="225604"/>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7E01A545-7431-4B56-A4A6-A96DBE96EC6C}"/>
                  </a:ext>
                </a:extLst>
              </p:cNvPr>
              <p:cNvSpPr/>
              <p:nvPr/>
            </p:nvSpPr>
            <p:spPr>
              <a:xfrm>
                <a:off x="10643433" y="1023910"/>
                <a:ext cx="338794" cy="310266"/>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0B0A7B7F-3B11-41CA-970B-3B4397A8C97F}"/>
                  </a:ext>
                </a:extLst>
              </p:cNvPr>
              <p:cNvSpPr/>
              <p:nvPr/>
            </p:nvSpPr>
            <p:spPr>
              <a:xfrm>
                <a:off x="11085921" y="959267"/>
                <a:ext cx="461913" cy="419314"/>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6" name="Picture 15">
            <a:extLst>
              <a:ext uri="{FF2B5EF4-FFF2-40B4-BE49-F238E27FC236}">
                <a16:creationId xmlns:a16="http://schemas.microsoft.com/office/drawing/2014/main" id="{DED8883D-DBB6-43D4-98BB-F7C4AC3088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3299" y="1757882"/>
            <a:ext cx="6390023" cy="4030881"/>
          </a:xfrm>
          <a:prstGeom prst="rect">
            <a:avLst/>
          </a:prstGeom>
        </p:spPr>
      </p:pic>
      <p:sp>
        <p:nvSpPr>
          <p:cNvPr id="2" name="Rectangle 1">
            <a:extLst>
              <a:ext uri="{FF2B5EF4-FFF2-40B4-BE49-F238E27FC236}">
                <a16:creationId xmlns:a16="http://schemas.microsoft.com/office/drawing/2014/main" id="{F86D4852-9F82-4CBD-98C3-2C60BAAAAFB3}"/>
              </a:ext>
            </a:extLst>
          </p:cNvPr>
          <p:cNvSpPr/>
          <p:nvPr/>
        </p:nvSpPr>
        <p:spPr>
          <a:xfrm>
            <a:off x="5618364" y="5830689"/>
            <a:ext cx="6194958" cy="738664"/>
          </a:xfrm>
          <a:prstGeom prst="rect">
            <a:avLst/>
          </a:prstGeom>
        </p:spPr>
        <p:txBody>
          <a:bodyPr wrap="square">
            <a:spAutoFit/>
          </a:bodyPr>
          <a:lstStyle/>
          <a:p>
            <a:r>
              <a:rPr lang="en-US" sz="1400" dirty="0">
                <a:solidFill>
                  <a:srgbClr val="000000"/>
                </a:solidFill>
              </a:rPr>
              <a:t>From </a:t>
            </a:r>
            <a:r>
              <a:rPr lang="en-US" sz="1400" dirty="0" err="1">
                <a:solidFill>
                  <a:srgbClr val="000000"/>
                </a:solidFill>
              </a:rPr>
              <a:t>Seligsohn</a:t>
            </a:r>
            <a:r>
              <a:rPr lang="en-US" sz="1400" dirty="0">
                <a:solidFill>
                  <a:srgbClr val="000000"/>
                </a:solidFill>
              </a:rPr>
              <a:t> U, </a:t>
            </a:r>
            <a:r>
              <a:rPr lang="en-US" sz="1400" dirty="0" err="1">
                <a:solidFill>
                  <a:srgbClr val="000000"/>
                </a:solidFill>
              </a:rPr>
              <a:t>Lubetsky</a:t>
            </a:r>
            <a:r>
              <a:rPr lang="en-US" sz="1400" dirty="0">
                <a:solidFill>
                  <a:srgbClr val="000000"/>
                </a:solidFill>
              </a:rPr>
              <a:t> A. Genetic susceptibility to venous thrombosis. </a:t>
            </a:r>
            <a:r>
              <a:rPr lang="en-US" sz="1400" i="1" dirty="0">
                <a:solidFill>
                  <a:srgbClr val="000000"/>
                </a:solidFill>
              </a:rPr>
              <a:t>N </a:t>
            </a:r>
            <a:r>
              <a:rPr lang="en-US" sz="1400" i="1" dirty="0" err="1">
                <a:solidFill>
                  <a:srgbClr val="000000"/>
                </a:solidFill>
              </a:rPr>
              <a:t>Engl</a:t>
            </a:r>
            <a:r>
              <a:rPr lang="en-US" sz="1400" i="1" dirty="0">
                <a:solidFill>
                  <a:srgbClr val="000000"/>
                </a:solidFill>
              </a:rPr>
              <a:t> J Med.</a:t>
            </a:r>
            <a:r>
              <a:rPr lang="en-US" sz="1400" dirty="0">
                <a:solidFill>
                  <a:srgbClr val="000000"/>
                </a:solidFill>
              </a:rPr>
              <a:t> 2001 Apr 19;344(16):1222-31. </a:t>
            </a:r>
            <a:r>
              <a:rPr lang="en-US" sz="1400" dirty="0" err="1">
                <a:solidFill>
                  <a:srgbClr val="000000"/>
                </a:solidFill>
              </a:rPr>
              <a:t>doi</a:t>
            </a:r>
            <a:r>
              <a:rPr lang="en-US" sz="1400" dirty="0">
                <a:solidFill>
                  <a:srgbClr val="000000"/>
                </a:solidFill>
              </a:rPr>
              <a:t>: 10.1056/NEJM200104193441607. PMID: 11309638. © Massachusetts Medical Society. Reproduced with permission.</a:t>
            </a:r>
            <a:endParaRPr lang="en-US" sz="1400" dirty="0"/>
          </a:p>
        </p:txBody>
      </p:sp>
    </p:spTree>
    <p:extLst>
      <p:ext uri="{BB962C8B-B14F-4D97-AF65-F5344CB8AC3E}">
        <p14:creationId xmlns:p14="http://schemas.microsoft.com/office/powerpoint/2010/main" val="35459431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452552" y="394449"/>
            <a:ext cx="10227733" cy="771180"/>
          </a:xfrm>
        </p:spPr>
        <p:txBody>
          <a:bodyPr anchor="t">
            <a:normAutofit/>
          </a:bodyPr>
          <a:lstStyle/>
          <a:p>
            <a:r>
              <a:rPr lang="en-US" altLang="en-US" b="1" dirty="0">
                <a:solidFill>
                  <a:schemeClr val="tx1"/>
                </a:solidFill>
                <a:latin typeface="Arial" panose="020B0604020202020204" pitchFamily="34" charset="0"/>
                <a:cs typeface="Arial" panose="020B0604020202020204" pitchFamily="34" charset="0"/>
              </a:rPr>
              <a:t>Prothrombin G20210A Mutation</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3299" y="1757882"/>
            <a:ext cx="6390023" cy="4030881"/>
          </a:xfrm>
          <a:prstGeom prst="rect">
            <a:avLst/>
          </a:prstGeom>
        </p:spPr>
      </p:pic>
      <p:grpSp>
        <p:nvGrpSpPr>
          <p:cNvPr id="13" name="Group 12">
            <a:extLst>
              <a:ext uri="{FF2B5EF4-FFF2-40B4-BE49-F238E27FC236}">
                <a16:creationId xmlns:a16="http://schemas.microsoft.com/office/drawing/2014/main" id="{9865B6FC-12A8-4E24-B128-AD2DD1DB60CA}"/>
              </a:ext>
            </a:extLst>
          </p:cNvPr>
          <p:cNvGrpSpPr/>
          <p:nvPr/>
        </p:nvGrpSpPr>
        <p:grpSpPr>
          <a:xfrm>
            <a:off x="0" y="1004594"/>
            <a:ext cx="11914909" cy="419314"/>
            <a:chOff x="0" y="1004594"/>
            <a:chExt cx="11914909" cy="419314"/>
          </a:xfrm>
        </p:grpSpPr>
        <p:sp>
          <p:nvSpPr>
            <p:cNvPr id="14" name="Rectangle: Rounded Corners 13">
              <a:extLst>
                <a:ext uri="{FF2B5EF4-FFF2-40B4-BE49-F238E27FC236}">
                  <a16:creationId xmlns:a16="http://schemas.microsoft.com/office/drawing/2014/main" id="{24EA0E21-A559-4545-834A-3A0DE7EB92B4}"/>
                </a:ext>
              </a:extLst>
            </p:cNvPr>
            <p:cNvSpPr/>
            <p:nvPr/>
          </p:nvSpPr>
          <p:spPr>
            <a:xfrm>
              <a:off x="0" y="1192721"/>
              <a:ext cx="10576591" cy="91440"/>
            </a:xfrm>
            <a:prstGeom prst="roundRect">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45350126-CDA8-463C-B136-DE0BBA8C82FC}"/>
                </a:ext>
              </a:extLst>
            </p:cNvPr>
            <p:cNvGrpSpPr/>
            <p:nvPr/>
          </p:nvGrpSpPr>
          <p:grpSpPr>
            <a:xfrm>
              <a:off x="10680285" y="1004594"/>
              <a:ext cx="1234624" cy="419314"/>
              <a:chOff x="10313210" y="959267"/>
              <a:chExt cx="1234624" cy="419314"/>
            </a:xfrm>
          </p:grpSpPr>
          <p:sp>
            <p:nvSpPr>
              <p:cNvPr id="16" name="Flowchart: Connector 15">
                <a:extLst>
                  <a:ext uri="{FF2B5EF4-FFF2-40B4-BE49-F238E27FC236}">
                    <a16:creationId xmlns:a16="http://schemas.microsoft.com/office/drawing/2014/main" id="{B71BA95A-CEF8-490E-9D41-8F8EB65E2BA9}"/>
                  </a:ext>
                </a:extLst>
              </p:cNvPr>
              <p:cNvSpPr/>
              <p:nvPr/>
            </p:nvSpPr>
            <p:spPr>
              <a:xfrm>
                <a:off x="10313210" y="1089257"/>
                <a:ext cx="229100" cy="225604"/>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67291C4C-C967-4B61-83A6-FBB1B16FA8F8}"/>
                  </a:ext>
                </a:extLst>
              </p:cNvPr>
              <p:cNvSpPr/>
              <p:nvPr/>
            </p:nvSpPr>
            <p:spPr>
              <a:xfrm>
                <a:off x="10643433" y="1023910"/>
                <a:ext cx="338794" cy="310266"/>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Connector 17">
                <a:extLst>
                  <a:ext uri="{FF2B5EF4-FFF2-40B4-BE49-F238E27FC236}">
                    <a16:creationId xmlns:a16="http://schemas.microsoft.com/office/drawing/2014/main" id="{6FFA216B-D147-4A22-BA57-A4F01AC531D7}"/>
                  </a:ext>
                </a:extLst>
              </p:cNvPr>
              <p:cNvSpPr/>
              <p:nvPr/>
            </p:nvSpPr>
            <p:spPr>
              <a:xfrm>
                <a:off x="11085921" y="959267"/>
                <a:ext cx="461913" cy="419314"/>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4579" name="Content Placeholder 2"/>
          <p:cNvSpPr>
            <a:spLocks noGrp="1"/>
          </p:cNvSpPr>
          <p:nvPr>
            <p:ph idx="1"/>
          </p:nvPr>
        </p:nvSpPr>
        <p:spPr>
          <a:xfrm>
            <a:off x="455814" y="1631429"/>
            <a:ext cx="5699760" cy="1859892"/>
          </a:xfrm>
        </p:spPr>
        <p:txBody>
          <a:bodyPr>
            <a:normAutofit/>
          </a:bodyPr>
          <a:lstStyle/>
          <a:p>
            <a:pPr>
              <a:defRPr/>
            </a:pPr>
            <a:r>
              <a:rPr lang="en-US" altLang="en-US" sz="2600" dirty="0">
                <a:latin typeface="Arial" panose="020B0604020202020204" pitchFamily="34" charset="0"/>
                <a:cs typeface="Arial" panose="020B0604020202020204" pitchFamily="34" charset="0"/>
              </a:rPr>
              <a:t>Second most common inherited thrombophilia</a:t>
            </a:r>
          </a:p>
          <a:p>
            <a:pPr marL="457200" lvl="1" indent="0">
              <a:spcAft>
                <a:spcPts val="600"/>
              </a:spcAft>
              <a:buNone/>
              <a:defRPr/>
            </a:pPr>
            <a:r>
              <a:rPr lang="en-US" altLang="en-US" sz="2600" dirty="0">
                <a:latin typeface="Arial" panose="020B0604020202020204" pitchFamily="34" charset="0"/>
                <a:cs typeface="Arial" panose="020B0604020202020204" pitchFamily="34" charset="0"/>
              </a:rPr>
              <a:t>Predominantly identified in Caucasians (~2%)</a:t>
            </a:r>
          </a:p>
          <a:p>
            <a:pPr marL="0" indent="0">
              <a:buNone/>
              <a:defRPr/>
            </a:pPr>
            <a:endParaRPr lang="en-US" altLang="en-US" dirty="0"/>
          </a:p>
        </p:txBody>
      </p:sp>
      <p:grpSp>
        <p:nvGrpSpPr>
          <p:cNvPr id="4" name="Group 3">
            <a:extLst>
              <a:ext uri="{FF2B5EF4-FFF2-40B4-BE49-F238E27FC236}">
                <a16:creationId xmlns:a16="http://schemas.microsoft.com/office/drawing/2014/main" id="{91AE4E53-AFFC-4BE2-973E-F52B55125A20}"/>
              </a:ext>
            </a:extLst>
          </p:cNvPr>
          <p:cNvGrpSpPr/>
          <p:nvPr/>
        </p:nvGrpSpPr>
        <p:grpSpPr>
          <a:xfrm>
            <a:off x="214184" y="5931243"/>
            <a:ext cx="11858367" cy="926757"/>
            <a:chOff x="214184" y="5931243"/>
            <a:chExt cx="11858367" cy="926757"/>
          </a:xfrm>
        </p:grpSpPr>
        <p:sp>
          <p:nvSpPr>
            <p:cNvPr id="3" name="Rectangle 2">
              <a:extLst>
                <a:ext uri="{FF2B5EF4-FFF2-40B4-BE49-F238E27FC236}">
                  <a16:creationId xmlns:a16="http://schemas.microsoft.com/office/drawing/2014/main" id="{8ACF54C7-802B-4FF3-9535-B735B267E688}"/>
                </a:ext>
              </a:extLst>
            </p:cNvPr>
            <p:cNvSpPr/>
            <p:nvPr/>
          </p:nvSpPr>
          <p:spPr>
            <a:xfrm>
              <a:off x="9551773" y="5931243"/>
              <a:ext cx="2520778" cy="926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C5D05A1-6C05-44CF-88DD-70F0943910C5}"/>
                </a:ext>
              </a:extLst>
            </p:cNvPr>
            <p:cNvSpPr/>
            <p:nvPr/>
          </p:nvSpPr>
          <p:spPr>
            <a:xfrm>
              <a:off x="214184" y="6333804"/>
              <a:ext cx="1402200" cy="331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Content Placeholder 2">
            <a:extLst>
              <a:ext uri="{FF2B5EF4-FFF2-40B4-BE49-F238E27FC236}">
                <a16:creationId xmlns:a16="http://schemas.microsoft.com/office/drawing/2014/main" id="{F48BBFD3-03DE-490F-8198-C00255178FFE}"/>
              </a:ext>
            </a:extLst>
          </p:cNvPr>
          <p:cNvSpPr txBox="1">
            <a:spLocks/>
          </p:cNvSpPr>
          <p:nvPr/>
        </p:nvSpPr>
        <p:spPr bwMode="auto">
          <a:xfrm>
            <a:off x="452552" y="3429000"/>
            <a:ext cx="4479616" cy="33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bg2">
                    <a:lumMod val="25000"/>
                  </a:schemeClr>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bg2">
                    <a:lumMod val="25000"/>
                  </a:schemeClr>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defRPr/>
            </a:pPr>
            <a:r>
              <a:rPr lang="en-US" altLang="en-US" sz="2600" dirty="0">
                <a:latin typeface="Arial" panose="020B0604020202020204" pitchFamily="34" charset="0"/>
                <a:cs typeface="Arial" panose="020B0604020202020204" pitchFamily="34" charset="0"/>
              </a:rPr>
              <a:t>Substitution of adenine for guanine in the prothrombin (Factor II) gene</a:t>
            </a:r>
          </a:p>
          <a:p>
            <a:pPr>
              <a:defRPr/>
            </a:pPr>
            <a:r>
              <a:rPr lang="en-US" altLang="en-US" sz="2600" dirty="0">
                <a:latin typeface="Arial" panose="020B0604020202020204" pitchFamily="34" charset="0"/>
                <a:cs typeface="Arial" panose="020B0604020202020204" pitchFamily="34" charset="0"/>
              </a:rPr>
              <a:t>Heterozygotes have ~30% higher plasma prothrombin levels than controls</a:t>
            </a:r>
          </a:p>
        </p:txBody>
      </p:sp>
      <p:sp>
        <p:nvSpPr>
          <p:cNvPr id="21" name="Rectangle 20">
            <a:extLst>
              <a:ext uri="{FF2B5EF4-FFF2-40B4-BE49-F238E27FC236}">
                <a16:creationId xmlns:a16="http://schemas.microsoft.com/office/drawing/2014/main" id="{F7CFB9CE-11A0-4488-AEC4-A62A91E983D3}"/>
              </a:ext>
            </a:extLst>
          </p:cNvPr>
          <p:cNvSpPr/>
          <p:nvPr/>
        </p:nvSpPr>
        <p:spPr>
          <a:xfrm>
            <a:off x="5618364" y="5830689"/>
            <a:ext cx="6194958" cy="738664"/>
          </a:xfrm>
          <a:prstGeom prst="rect">
            <a:avLst/>
          </a:prstGeom>
        </p:spPr>
        <p:txBody>
          <a:bodyPr wrap="square">
            <a:spAutoFit/>
          </a:bodyPr>
          <a:lstStyle/>
          <a:p>
            <a:r>
              <a:rPr lang="en-US" sz="1400" dirty="0">
                <a:solidFill>
                  <a:srgbClr val="000000"/>
                </a:solidFill>
              </a:rPr>
              <a:t>From </a:t>
            </a:r>
            <a:r>
              <a:rPr lang="en-US" sz="1400" dirty="0" err="1">
                <a:solidFill>
                  <a:srgbClr val="000000"/>
                </a:solidFill>
              </a:rPr>
              <a:t>Seligsohn</a:t>
            </a:r>
            <a:r>
              <a:rPr lang="en-US" sz="1400" dirty="0">
                <a:solidFill>
                  <a:srgbClr val="000000"/>
                </a:solidFill>
              </a:rPr>
              <a:t> U, </a:t>
            </a:r>
            <a:r>
              <a:rPr lang="en-US" sz="1400" dirty="0" err="1">
                <a:solidFill>
                  <a:srgbClr val="000000"/>
                </a:solidFill>
              </a:rPr>
              <a:t>Lubetsky</a:t>
            </a:r>
            <a:r>
              <a:rPr lang="en-US" sz="1400" dirty="0">
                <a:solidFill>
                  <a:srgbClr val="000000"/>
                </a:solidFill>
              </a:rPr>
              <a:t> A. Genetic susceptibility to venous thrombosis. </a:t>
            </a:r>
            <a:r>
              <a:rPr lang="en-US" sz="1400" i="1" dirty="0">
                <a:solidFill>
                  <a:srgbClr val="000000"/>
                </a:solidFill>
              </a:rPr>
              <a:t>N </a:t>
            </a:r>
            <a:r>
              <a:rPr lang="en-US" sz="1400" i="1" dirty="0" err="1">
                <a:solidFill>
                  <a:srgbClr val="000000"/>
                </a:solidFill>
              </a:rPr>
              <a:t>Engl</a:t>
            </a:r>
            <a:r>
              <a:rPr lang="en-US" sz="1400" i="1" dirty="0">
                <a:solidFill>
                  <a:srgbClr val="000000"/>
                </a:solidFill>
              </a:rPr>
              <a:t> J Med.</a:t>
            </a:r>
            <a:r>
              <a:rPr lang="en-US" sz="1400" dirty="0">
                <a:solidFill>
                  <a:srgbClr val="000000"/>
                </a:solidFill>
              </a:rPr>
              <a:t> 2001 Apr 19;344(16):1222-31. </a:t>
            </a:r>
            <a:r>
              <a:rPr lang="en-US" sz="1400" dirty="0" err="1">
                <a:solidFill>
                  <a:srgbClr val="000000"/>
                </a:solidFill>
              </a:rPr>
              <a:t>doi</a:t>
            </a:r>
            <a:r>
              <a:rPr lang="en-US" sz="1400" dirty="0">
                <a:solidFill>
                  <a:srgbClr val="000000"/>
                </a:solidFill>
              </a:rPr>
              <a:t>: 10.1056/NEJM200104193441607. PMID: 11309638. © Massachusetts Medical Society. Reproduced with permission.</a:t>
            </a:r>
            <a:endParaRPr lang="en-US" sz="1400" dirty="0"/>
          </a:p>
        </p:txBody>
      </p:sp>
    </p:spTree>
    <p:extLst>
      <p:ext uri="{BB962C8B-B14F-4D97-AF65-F5344CB8AC3E}">
        <p14:creationId xmlns:p14="http://schemas.microsoft.com/office/powerpoint/2010/main" val="41654580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474133" y="195159"/>
            <a:ext cx="10576591" cy="792673"/>
          </a:xfrm>
        </p:spPr>
        <p:txBody>
          <a:bodyPr anchor="t">
            <a:normAutofit/>
          </a:bodyPr>
          <a:lstStyle/>
          <a:p>
            <a:pPr eaLnBrk="1" hangingPunct="1"/>
            <a:r>
              <a:rPr lang="en-US" altLang="en-US" b="1" dirty="0">
                <a:solidFill>
                  <a:schemeClr val="tx1"/>
                </a:solidFill>
                <a:latin typeface="Arial" panose="020B0604020202020204" pitchFamily="34" charset="0"/>
                <a:cs typeface="Arial" panose="020B0604020202020204" pitchFamily="34" charset="0"/>
              </a:rPr>
              <a:t>Factor V Leiden</a:t>
            </a:r>
          </a:p>
        </p:txBody>
      </p:sp>
      <p:sp>
        <p:nvSpPr>
          <p:cNvPr id="20483" name="Content Placeholder 2"/>
          <p:cNvSpPr>
            <a:spLocks noGrp="1"/>
          </p:cNvSpPr>
          <p:nvPr>
            <p:ph idx="1"/>
          </p:nvPr>
        </p:nvSpPr>
        <p:spPr>
          <a:xfrm>
            <a:off x="794169" y="1367587"/>
            <a:ext cx="10429102" cy="4876800"/>
          </a:xfrm>
        </p:spPr>
        <p:txBody>
          <a:bodyPr/>
          <a:lstStyle/>
          <a:p>
            <a:pPr marL="0" indent="0">
              <a:buNone/>
              <a:defRPr/>
            </a:pPr>
            <a:r>
              <a:rPr lang="en-US" altLang="en-US" sz="2800" b="1" dirty="0">
                <a:solidFill>
                  <a:srgbClr val="37657F"/>
                </a:solidFill>
                <a:latin typeface="Arial" panose="020B0604020202020204" pitchFamily="34" charset="0"/>
                <a:cs typeface="Arial" panose="020B0604020202020204" pitchFamily="34" charset="0"/>
              </a:rPr>
              <a:t>Clinical Manifestations:</a:t>
            </a:r>
          </a:p>
          <a:p>
            <a:pPr lvl="1">
              <a:defRPr/>
            </a:pPr>
            <a:r>
              <a:rPr lang="en-US" altLang="en-US" dirty="0">
                <a:latin typeface="Arial" panose="020B0604020202020204" pitchFamily="34" charset="0"/>
                <a:cs typeface="Arial" panose="020B0604020202020204" pitchFamily="34" charset="0"/>
              </a:rPr>
              <a:t>Majority of patients are asymptomatic (95% never have VTE)</a:t>
            </a:r>
          </a:p>
          <a:p>
            <a:pPr lvl="1">
              <a:defRPr/>
            </a:pPr>
            <a:r>
              <a:rPr lang="en-US" altLang="en-US" dirty="0">
                <a:latin typeface="Arial" panose="020B0604020202020204" pitchFamily="34" charset="0"/>
                <a:cs typeface="Arial" panose="020B0604020202020204" pitchFamily="34" charset="0"/>
              </a:rPr>
              <a:t>Increased risk of VTE (about 4X greater than general population)</a:t>
            </a:r>
          </a:p>
          <a:p>
            <a:pPr lvl="1">
              <a:defRPr/>
            </a:pPr>
            <a:r>
              <a:rPr lang="en-US" altLang="en-US" dirty="0">
                <a:latin typeface="Arial" panose="020B0604020202020204" pitchFamily="34" charset="0"/>
                <a:cs typeface="Arial" panose="020B0604020202020204" pitchFamily="34" charset="0"/>
              </a:rPr>
              <a:t>Arterial thrombosis – data are mixed and FVL likely has a small impact on risk</a:t>
            </a:r>
          </a:p>
          <a:p>
            <a:pPr lvl="1">
              <a:spcAft>
                <a:spcPts val="1200"/>
              </a:spcAft>
              <a:defRPr/>
            </a:pPr>
            <a:r>
              <a:rPr lang="en-US" altLang="en-US" dirty="0">
                <a:latin typeface="Arial" panose="020B0604020202020204" pitchFamily="34" charset="0"/>
                <a:cs typeface="Arial" panose="020B0604020202020204" pitchFamily="34" charset="0"/>
              </a:rPr>
              <a:t>Obstetrics -</a:t>
            </a:r>
            <a:r>
              <a:rPr lang="en-US" dirty="0">
                <a:latin typeface="Arial" panose="020B0604020202020204" pitchFamily="34" charset="0"/>
                <a:cs typeface="Arial" panose="020B0604020202020204" pitchFamily="34" charset="0"/>
              </a:rPr>
              <a:t>may play a role in some cases of unexplained recurrent late pregnancy loss </a:t>
            </a:r>
          </a:p>
          <a:p>
            <a:pPr marL="0" indent="0">
              <a:buNone/>
              <a:defRPr/>
            </a:pPr>
            <a:r>
              <a:rPr lang="en-US" altLang="en-US" sz="2800" b="1" dirty="0">
                <a:solidFill>
                  <a:srgbClr val="37657F"/>
                </a:solidFill>
                <a:latin typeface="Arial" panose="020B0604020202020204" pitchFamily="34" charset="0"/>
                <a:cs typeface="Arial" panose="020B0604020202020204" pitchFamily="34" charset="0"/>
              </a:rPr>
              <a:t>For those with VTE:</a:t>
            </a:r>
          </a:p>
          <a:p>
            <a:pPr lvl="1">
              <a:defRPr/>
            </a:pPr>
            <a:r>
              <a:rPr lang="en-US" altLang="en-US" dirty="0">
                <a:latin typeface="Arial" panose="020B0604020202020204" pitchFamily="34" charset="0"/>
                <a:cs typeface="Arial" panose="020B0604020202020204" pitchFamily="34" charset="0"/>
              </a:rPr>
              <a:t>Low risk of recurrence in heterozygous state </a:t>
            </a:r>
          </a:p>
          <a:p>
            <a:pPr lvl="1" eaLnBrk="1" hangingPunct="1">
              <a:defRPr/>
            </a:pPr>
            <a:r>
              <a:rPr lang="en-US" altLang="en-US" dirty="0">
                <a:latin typeface="Arial" panose="020B0604020202020204" pitchFamily="34" charset="0"/>
                <a:cs typeface="Arial" panose="020B0604020202020204" pitchFamily="34" charset="0"/>
              </a:rPr>
              <a:t>Should not alter decision making regarding duration of anticoagulation</a:t>
            </a:r>
          </a:p>
          <a:p>
            <a:pPr lvl="1" eaLnBrk="1" hangingPunct="1">
              <a:defRPr/>
            </a:pPr>
            <a:r>
              <a:rPr lang="en-US" altLang="en-US" dirty="0">
                <a:latin typeface="Arial" panose="020B0604020202020204" pitchFamily="34" charset="0"/>
                <a:cs typeface="Arial" panose="020B0604020202020204" pitchFamily="34" charset="0"/>
              </a:rPr>
              <a:t>Recent data suggests risk of recurrence also low in homozygous state</a:t>
            </a:r>
          </a:p>
          <a:p>
            <a:pPr marL="0" indent="0" eaLnBrk="1" hangingPunct="1">
              <a:buFont typeface="Arial" charset="0"/>
              <a:buNone/>
              <a:defRPr/>
            </a:pPr>
            <a:endParaRPr lang="en-US" altLang="en-US" sz="2200" dirty="0"/>
          </a:p>
        </p:txBody>
      </p:sp>
      <p:grpSp>
        <p:nvGrpSpPr>
          <p:cNvPr id="5" name="Group 4">
            <a:extLst>
              <a:ext uri="{FF2B5EF4-FFF2-40B4-BE49-F238E27FC236}">
                <a16:creationId xmlns:a16="http://schemas.microsoft.com/office/drawing/2014/main" id="{B340821E-D50A-4ACF-B95C-50A631389AC7}"/>
              </a:ext>
            </a:extLst>
          </p:cNvPr>
          <p:cNvGrpSpPr/>
          <p:nvPr/>
        </p:nvGrpSpPr>
        <p:grpSpPr>
          <a:xfrm>
            <a:off x="0" y="715270"/>
            <a:ext cx="11914909" cy="419314"/>
            <a:chOff x="0" y="1004594"/>
            <a:chExt cx="11914909" cy="419314"/>
          </a:xfrm>
        </p:grpSpPr>
        <p:sp>
          <p:nvSpPr>
            <p:cNvPr id="6" name="Rectangle: Rounded Corners 5">
              <a:extLst>
                <a:ext uri="{FF2B5EF4-FFF2-40B4-BE49-F238E27FC236}">
                  <a16:creationId xmlns:a16="http://schemas.microsoft.com/office/drawing/2014/main" id="{7FBFC063-798E-4E46-9B38-3DAE271173C9}"/>
                </a:ext>
              </a:extLst>
            </p:cNvPr>
            <p:cNvSpPr/>
            <p:nvPr/>
          </p:nvSpPr>
          <p:spPr>
            <a:xfrm>
              <a:off x="0" y="1192721"/>
              <a:ext cx="10576591" cy="91440"/>
            </a:xfrm>
            <a:prstGeom prst="roundRect">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E1E34405-00F2-44DD-8736-DA9CA7BA07F0}"/>
                </a:ext>
              </a:extLst>
            </p:cNvPr>
            <p:cNvGrpSpPr/>
            <p:nvPr/>
          </p:nvGrpSpPr>
          <p:grpSpPr>
            <a:xfrm>
              <a:off x="10680285" y="1004594"/>
              <a:ext cx="1234624" cy="419314"/>
              <a:chOff x="10313210" y="959267"/>
              <a:chExt cx="1234624" cy="419314"/>
            </a:xfrm>
          </p:grpSpPr>
          <p:sp>
            <p:nvSpPr>
              <p:cNvPr id="8" name="Flowchart: Connector 7">
                <a:extLst>
                  <a:ext uri="{FF2B5EF4-FFF2-40B4-BE49-F238E27FC236}">
                    <a16:creationId xmlns:a16="http://schemas.microsoft.com/office/drawing/2014/main" id="{66B695FD-E616-40BB-9937-AF53EF4442A9}"/>
                  </a:ext>
                </a:extLst>
              </p:cNvPr>
              <p:cNvSpPr/>
              <p:nvPr/>
            </p:nvSpPr>
            <p:spPr>
              <a:xfrm>
                <a:off x="10313210" y="1089257"/>
                <a:ext cx="229100" cy="225604"/>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91AC6D7E-BC98-4C3C-8349-D9743D52B3C3}"/>
                  </a:ext>
                </a:extLst>
              </p:cNvPr>
              <p:cNvSpPr/>
              <p:nvPr/>
            </p:nvSpPr>
            <p:spPr>
              <a:xfrm>
                <a:off x="10643433" y="1023910"/>
                <a:ext cx="338794" cy="310266"/>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9">
                <a:extLst>
                  <a:ext uri="{FF2B5EF4-FFF2-40B4-BE49-F238E27FC236}">
                    <a16:creationId xmlns:a16="http://schemas.microsoft.com/office/drawing/2014/main" id="{33793231-020E-4D3E-84F9-777FA0ACA8C7}"/>
                  </a:ext>
                </a:extLst>
              </p:cNvPr>
              <p:cNvSpPr/>
              <p:nvPr/>
            </p:nvSpPr>
            <p:spPr>
              <a:xfrm>
                <a:off x="11085921" y="959267"/>
                <a:ext cx="461913" cy="419314"/>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Rectangle 1">
            <a:extLst>
              <a:ext uri="{FF2B5EF4-FFF2-40B4-BE49-F238E27FC236}">
                <a16:creationId xmlns:a16="http://schemas.microsoft.com/office/drawing/2014/main" id="{33D33BDF-BEB8-46CA-A6CB-E3B0EE86C0B2}"/>
              </a:ext>
            </a:extLst>
          </p:cNvPr>
          <p:cNvSpPr/>
          <p:nvPr/>
        </p:nvSpPr>
        <p:spPr>
          <a:xfrm>
            <a:off x="9764889" y="5971822"/>
            <a:ext cx="2257778" cy="8578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18137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428978" y="411084"/>
            <a:ext cx="11684000" cy="740619"/>
          </a:xfrm>
        </p:spPr>
        <p:txBody>
          <a:bodyPr anchor="t">
            <a:normAutofit/>
          </a:bodyPr>
          <a:lstStyle/>
          <a:p>
            <a:pPr eaLnBrk="1" hangingPunct="1"/>
            <a:r>
              <a:rPr lang="en-US" altLang="en-US" b="1" dirty="0">
                <a:solidFill>
                  <a:schemeClr val="tx1"/>
                </a:solidFill>
                <a:latin typeface="Arial" panose="020B0604020202020204" pitchFamily="34" charset="0"/>
                <a:cs typeface="Arial" panose="020B0604020202020204" pitchFamily="34" charset="0"/>
              </a:rPr>
              <a:t>Prothrombin G20210A Mutation</a:t>
            </a:r>
          </a:p>
        </p:txBody>
      </p:sp>
      <p:sp>
        <p:nvSpPr>
          <p:cNvPr id="30723" name="Content Placeholder 2"/>
          <p:cNvSpPr>
            <a:spLocks noGrp="1"/>
          </p:cNvSpPr>
          <p:nvPr>
            <p:ph idx="1"/>
          </p:nvPr>
        </p:nvSpPr>
        <p:spPr>
          <a:xfrm>
            <a:off x="691536" y="1707335"/>
            <a:ext cx="10972800" cy="4267200"/>
          </a:xfrm>
        </p:spPr>
        <p:txBody>
          <a:bodyPr>
            <a:normAutofit/>
          </a:bodyPr>
          <a:lstStyle/>
          <a:p>
            <a:pPr marL="0" indent="0">
              <a:buNone/>
            </a:pPr>
            <a:r>
              <a:rPr lang="en-US" altLang="en-US" sz="3200" b="1" dirty="0">
                <a:solidFill>
                  <a:srgbClr val="37657F"/>
                </a:solidFill>
                <a:latin typeface="Arial" panose="020B0604020202020204" pitchFamily="34" charset="0"/>
                <a:cs typeface="Arial" panose="020B0604020202020204" pitchFamily="34" charset="0"/>
              </a:rPr>
              <a:t>Clinical Manifestations:</a:t>
            </a:r>
          </a:p>
          <a:p>
            <a:pPr lvl="1"/>
            <a:r>
              <a:rPr lang="en-US" altLang="en-US" sz="2800" dirty="0">
                <a:latin typeface="Arial" panose="020B0604020202020204" pitchFamily="34" charset="0"/>
                <a:cs typeface="Arial" panose="020B0604020202020204" pitchFamily="34" charset="0"/>
              </a:rPr>
              <a:t>Increased risk of VTE (about 3-4X greater than general population)</a:t>
            </a:r>
          </a:p>
          <a:p>
            <a:pPr lvl="1"/>
            <a:r>
              <a:rPr lang="en-US" altLang="en-US" sz="2800" dirty="0">
                <a:latin typeface="Arial" panose="020B0604020202020204" pitchFamily="34" charset="0"/>
                <a:cs typeface="Arial" panose="020B0604020202020204" pitchFamily="34" charset="0"/>
              </a:rPr>
              <a:t>Arterial – does not appear to be a major risk factor, although meta-analyses have documented slightly increased risks in certain settings.</a:t>
            </a:r>
          </a:p>
          <a:p>
            <a:pPr lvl="1">
              <a:spcAft>
                <a:spcPts val="1200"/>
              </a:spcAft>
            </a:pPr>
            <a:r>
              <a:rPr lang="en-US" altLang="en-US" sz="2800" dirty="0">
                <a:latin typeface="Arial" panose="020B0604020202020204" pitchFamily="34" charset="0"/>
                <a:cs typeface="Arial" panose="020B0604020202020204" pitchFamily="34" charset="0"/>
              </a:rPr>
              <a:t>Obstetrics – if an association exists, it is likely to be small</a:t>
            </a:r>
          </a:p>
          <a:p>
            <a:pPr marL="0" indent="0">
              <a:buNone/>
            </a:pPr>
            <a:r>
              <a:rPr lang="en-US" altLang="en-US" sz="3200" dirty="0">
                <a:latin typeface="Arial" panose="020B0604020202020204" pitchFamily="34" charset="0"/>
                <a:cs typeface="Arial" panose="020B0604020202020204" pitchFamily="34" charset="0"/>
              </a:rPr>
              <a:t>Low risk of VTE recurrence in heterozygous state </a:t>
            </a:r>
          </a:p>
          <a:p>
            <a:pPr lvl="1" eaLnBrk="1" hangingPunct="1"/>
            <a:r>
              <a:rPr lang="en-US" altLang="en-US" sz="2800" dirty="0">
                <a:latin typeface="Arial" panose="020B0604020202020204" pitchFamily="34" charset="0"/>
                <a:cs typeface="Arial" panose="020B0604020202020204" pitchFamily="34" charset="0"/>
              </a:rPr>
              <a:t>Should not alter duration of anticoagulation</a:t>
            </a:r>
            <a:endParaRPr lang="en-US" altLang="en-US" sz="3600" dirty="0">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72C85AE5-F339-46B9-8438-0179A8A38CE4}"/>
              </a:ext>
            </a:extLst>
          </p:cNvPr>
          <p:cNvGrpSpPr/>
          <p:nvPr/>
        </p:nvGrpSpPr>
        <p:grpSpPr>
          <a:xfrm>
            <a:off x="0" y="1004594"/>
            <a:ext cx="11914909" cy="419314"/>
            <a:chOff x="0" y="1004594"/>
            <a:chExt cx="11914909" cy="419314"/>
          </a:xfrm>
        </p:grpSpPr>
        <p:sp>
          <p:nvSpPr>
            <p:cNvPr id="6" name="Rectangle: Rounded Corners 5">
              <a:extLst>
                <a:ext uri="{FF2B5EF4-FFF2-40B4-BE49-F238E27FC236}">
                  <a16:creationId xmlns:a16="http://schemas.microsoft.com/office/drawing/2014/main" id="{F1EAD7B7-0779-44DD-8A33-550B22362C8A}"/>
                </a:ext>
              </a:extLst>
            </p:cNvPr>
            <p:cNvSpPr/>
            <p:nvPr/>
          </p:nvSpPr>
          <p:spPr>
            <a:xfrm>
              <a:off x="0" y="1192721"/>
              <a:ext cx="10576591" cy="91440"/>
            </a:xfrm>
            <a:prstGeom prst="roundRect">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0FD5A74E-55D7-490B-BBC7-8E5BD569F26B}"/>
                </a:ext>
              </a:extLst>
            </p:cNvPr>
            <p:cNvGrpSpPr/>
            <p:nvPr/>
          </p:nvGrpSpPr>
          <p:grpSpPr>
            <a:xfrm>
              <a:off x="10680285" y="1004594"/>
              <a:ext cx="1234624" cy="419314"/>
              <a:chOff x="10313210" y="959267"/>
              <a:chExt cx="1234624" cy="419314"/>
            </a:xfrm>
          </p:grpSpPr>
          <p:sp>
            <p:nvSpPr>
              <p:cNvPr id="8" name="Flowchart: Connector 7">
                <a:extLst>
                  <a:ext uri="{FF2B5EF4-FFF2-40B4-BE49-F238E27FC236}">
                    <a16:creationId xmlns:a16="http://schemas.microsoft.com/office/drawing/2014/main" id="{5B9D9252-5347-41C0-9853-DFE565330DD0}"/>
                  </a:ext>
                </a:extLst>
              </p:cNvPr>
              <p:cNvSpPr/>
              <p:nvPr/>
            </p:nvSpPr>
            <p:spPr>
              <a:xfrm>
                <a:off x="10313210" y="1089257"/>
                <a:ext cx="229100" cy="225604"/>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103E38A8-3345-4C51-8127-3243D8F0E075}"/>
                  </a:ext>
                </a:extLst>
              </p:cNvPr>
              <p:cNvSpPr/>
              <p:nvPr/>
            </p:nvSpPr>
            <p:spPr>
              <a:xfrm>
                <a:off x="10643433" y="1023910"/>
                <a:ext cx="338794" cy="310266"/>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9">
                <a:extLst>
                  <a:ext uri="{FF2B5EF4-FFF2-40B4-BE49-F238E27FC236}">
                    <a16:creationId xmlns:a16="http://schemas.microsoft.com/office/drawing/2014/main" id="{C8A0E228-1618-4EC4-8C0D-CB64F0767671}"/>
                  </a:ext>
                </a:extLst>
              </p:cNvPr>
              <p:cNvSpPr/>
              <p:nvPr/>
            </p:nvSpPr>
            <p:spPr>
              <a:xfrm>
                <a:off x="11085921" y="959267"/>
                <a:ext cx="461913" cy="419314"/>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543002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277091" y="260636"/>
            <a:ext cx="11745576" cy="697323"/>
          </a:xfrm>
        </p:spPr>
        <p:txBody>
          <a:bodyPr anchor="t">
            <a:noAutofit/>
          </a:bodyPr>
          <a:lstStyle/>
          <a:p>
            <a:pPr eaLnBrk="1" hangingPunct="1"/>
            <a:r>
              <a:rPr lang="en-US" altLang="en-US" sz="3700" b="1" dirty="0">
                <a:solidFill>
                  <a:schemeClr val="tx1"/>
                </a:solidFill>
                <a:latin typeface="Arial" panose="020B0604020202020204" pitchFamily="34" charset="0"/>
                <a:cs typeface="Arial" panose="020B0604020202020204" pitchFamily="34" charset="0"/>
              </a:rPr>
              <a:t>Antithrombin, Protein C, and Protein S Deficiencies</a:t>
            </a:r>
          </a:p>
        </p:txBody>
      </p:sp>
      <p:grpSp>
        <p:nvGrpSpPr>
          <p:cNvPr id="4" name="Group 3">
            <a:extLst>
              <a:ext uri="{FF2B5EF4-FFF2-40B4-BE49-F238E27FC236}">
                <a16:creationId xmlns:a16="http://schemas.microsoft.com/office/drawing/2014/main" id="{E1EFEA28-323D-4EDC-9C8B-D45D1EA484EA}"/>
              </a:ext>
            </a:extLst>
          </p:cNvPr>
          <p:cNvGrpSpPr/>
          <p:nvPr/>
        </p:nvGrpSpPr>
        <p:grpSpPr>
          <a:xfrm>
            <a:off x="1934994" y="850605"/>
            <a:ext cx="7825694" cy="5946382"/>
            <a:chOff x="1934994" y="850605"/>
            <a:chExt cx="7825694" cy="5946382"/>
          </a:xfrm>
        </p:grpSpPr>
        <p:pic>
          <p:nvPicPr>
            <p:cNvPr id="6" name="Picture 2">
              <a:extLst>
                <a:ext uri="{FF2B5EF4-FFF2-40B4-BE49-F238E27FC236}">
                  <a16:creationId xmlns:a16="http://schemas.microsoft.com/office/drawing/2014/main" id="{CCE8D4DD-6C54-4391-86D0-CCC8F575F3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29" b="1"/>
            <a:stretch/>
          </p:blipFill>
          <p:spPr bwMode="auto">
            <a:xfrm>
              <a:off x="1934994" y="957959"/>
              <a:ext cx="7725104" cy="5839028"/>
            </a:xfrm>
            <a:prstGeom prst="rect">
              <a:avLst/>
            </a:prstGeom>
            <a:noFill/>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FFB55A7-6015-4E5A-9A7A-B1554768DE75}"/>
                </a:ext>
              </a:extLst>
            </p:cNvPr>
            <p:cNvSpPr/>
            <p:nvPr/>
          </p:nvSpPr>
          <p:spPr>
            <a:xfrm>
              <a:off x="6496493" y="850605"/>
              <a:ext cx="3264195" cy="18075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Rectangle 1">
            <a:extLst>
              <a:ext uri="{FF2B5EF4-FFF2-40B4-BE49-F238E27FC236}">
                <a16:creationId xmlns:a16="http://schemas.microsoft.com/office/drawing/2014/main" id="{1B01277C-E5A2-43E3-8E83-6A768A627221}"/>
              </a:ext>
            </a:extLst>
          </p:cNvPr>
          <p:cNvSpPr/>
          <p:nvPr/>
        </p:nvSpPr>
        <p:spPr>
          <a:xfrm>
            <a:off x="8860393" y="3099630"/>
            <a:ext cx="3264195" cy="1546577"/>
          </a:xfrm>
          <a:prstGeom prst="rect">
            <a:avLst/>
          </a:prstGeom>
        </p:spPr>
        <p:txBody>
          <a:bodyPr wrap="square">
            <a:spAutoFit/>
          </a:bodyPr>
          <a:lstStyle/>
          <a:p>
            <a:r>
              <a:rPr lang="en-US" sz="1050" dirty="0">
                <a:solidFill>
                  <a:srgbClr val="000000"/>
                </a:solidFill>
                <a:latin typeface="Arial" panose="020B0604020202020204" pitchFamily="34" charset="0"/>
              </a:rPr>
              <a:t>From Ben Shimon M, Lenz M, </a:t>
            </a:r>
            <a:r>
              <a:rPr lang="en-US" sz="1050" dirty="0" err="1">
                <a:solidFill>
                  <a:srgbClr val="000000"/>
                </a:solidFill>
                <a:latin typeface="Arial" panose="020B0604020202020204" pitchFamily="34" charset="0"/>
              </a:rPr>
              <a:t>Ikenberg</a:t>
            </a:r>
            <a:r>
              <a:rPr lang="en-US" sz="1050" dirty="0">
                <a:solidFill>
                  <a:srgbClr val="000000"/>
                </a:solidFill>
                <a:latin typeface="Arial" panose="020B0604020202020204" pitchFamily="34" charset="0"/>
              </a:rPr>
              <a:t> B, et al. Thrombin regulation of synaptic transmission and plasticity: implications for health and disease. Front Cell </a:t>
            </a:r>
            <a:r>
              <a:rPr lang="en-US" sz="1050" dirty="0" err="1">
                <a:solidFill>
                  <a:srgbClr val="000000"/>
                </a:solidFill>
                <a:latin typeface="Arial" panose="020B0604020202020204" pitchFamily="34" charset="0"/>
              </a:rPr>
              <a:t>Neurosci</a:t>
            </a:r>
            <a:r>
              <a:rPr lang="en-US" sz="1050" dirty="0">
                <a:solidFill>
                  <a:srgbClr val="000000"/>
                </a:solidFill>
                <a:latin typeface="Arial" panose="020B0604020202020204" pitchFamily="34" charset="0"/>
              </a:rPr>
              <a:t>. 2015;9:151. Published 2015 Apr 21. doi:10.3389/fncel.2015.00151. © 2015 Ben Shimon, Lenz, </a:t>
            </a:r>
            <a:r>
              <a:rPr lang="en-US" sz="1050" dirty="0" err="1">
                <a:solidFill>
                  <a:srgbClr val="000000"/>
                </a:solidFill>
                <a:latin typeface="Arial" panose="020B0604020202020204" pitchFamily="34" charset="0"/>
              </a:rPr>
              <a:t>Ikenberg</a:t>
            </a:r>
            <a:r>
              <a:rPr lang="en-US" sz="1050" dirty="0">
                <a:solidFill>
                  <a:srgbClr val="000000"/>
                </a:solidFill>
                <a:latin typeface="Arial" panose="020B0604020202020204" pitchFamily="34" charset="0"/>
              </a:rPr>
              <a:t>, Becker, </a:t>
            </a:r>
            <a:r>
              <a:rPr lang="en-US" sz="1050" dirty="0" err="1">
                <a:solidFill>
                  <a:srgbClr val="000000"/>
                </a:solidFill>
                <a:latin typeface="Arial" panose="020B0604020202020204" pitchFamily="34" charset="0"/>
              </a:rPr>
              <a:t>Shavit</a:t>
            </a:r>
            <a:r>
              <a:rPr lang="en-US" sz="1050" dirty="0">
                <a:solidFill>
                  <a:srgbClr val="000000"/>
                </a:solidFill>
                <a:latin typeface="Arial" panose="020B0604020202020204" pitchFamily="34" charset="0"/>
              </a:rPr>
              <a:t> Stein, Chapman, </a:t>
            </a:r>
            <a:r>
              <a:rPr lang="en-US" sz="1050" dirty="0" err="1">
                <a:solidFill>
                  <a:srgbClr val="000000"/>
                </a:solidFill>
                <a:latin typeface="Arial" panose="020B0604020202020204" pitchFamily="34" charset="0"/>
              </a:rPr>
              <a:t>Tanne</a:t>
            </a:r>
            <a:r>
              <a:rPr lang="en-US" sz="1050" dirty="0">
                <a:solidFill>
                  <a:srgbClr val="000000"/>
                </a:solidFill>
                <a:latin typeface="Arial" panose="020B0604020202020204" pitchFamily="34" charset="0"/>
              </a:rPr>
              <a:t>, Pick, Blatt, Neufeld, Vlachos and Maggio. This file is licensed under the Creative Commons Attribution-3.0 license (CC-BY).</a:t>
            </a:r>
            <a:endParaRPr lang="en-US" sz="1050" dirty="0"/>
          </a:p>
        </p:txBody>
      </p:sp>
    </p:spTree>
    <p:extLst>
      <p:ext uri="{BB962C8B-B14F-4D97-AF65-F5344CB8AC3E}">
        <p14:creationId xmlns:p14="http://schemas.microsoft.com/office/powerpoint/2010/main" val="21582837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997E70C-6B3F-43A0-AE3F-4CB40FC20D2B}"/>
              </a:ext>
            </a:extLst>
          </p:cNvPr>
          <p:cNvSpPr/>
          <p:nvPr/>
        </p:nvSpPr>
        <p:spPr>
          <a:xfrm>
            <a:off x="9779726" y="5869577"/>
            <a:ext cx="2255520" cy="89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25667893"/>
              </p:ext>
            </p:extLst>
          </p:nvPr>
        </p:nvGraphicFramePr>
        <p:xfrm>
          <a:off x="961955" y="548912"/>
          <a:ext cx="10268090" cy="5607338"/>
        </p:xfrm>
        <a:graphic>
          <a:graphicData uri="http://schemas.openxmlformats.org/drawingml/2006/table">
            <a:tbl>
              <a:tblPr firstRow="1" bandRow="1">
                <a:tableStyleId>{073A0DAA-6AF3-43AB-8588-CEC1D06C72B9}</a:tableStyleId>
              </a:tblPr>
              <a:tblGrid>
                <a:gridCol w="1919468">
                  <a:extLst>
                    <a:ext uri="{9D8B030D-6E8A-4147-A177-3AD203B41FA5}">
                      <a16:colId xmlns:a16="http://schemas.microsoft.com/office/drawing/2014/main" val="20000"/>
                    </a:ext>
                  </a:extLst>
                </a:gridCol>
                <a:gridCol w="2827388">
                  <a:extLst>
                    <a:ext uri="{9D8B030D-6E8A-4147-A177-3AD203B41FA5}">
                      <a16:colId xmlns:a16="http://schemas.microsoft.com/office/drawing/2014/main" val="20001"/>
                    </a:ext>
                  </a:extLst>
                </a:gridCol>
                <a:gridCol w="2403565">
                  <a:extLst>
                    <a:ext uri="{9D8B030D-6E8A-4147-A177-3AD203B41FA5}">
                      <a16:colId xmlns:a16="http://schemas.microsoft.com/office/drawing/2014/main" val="20002"/>
                    </a:ext>
                  </a:extLst>
                </a:gridCol>
                <a:gridCol w="3117669">
                  <a:extLst>
                    <a:ext uri="{9D8B030D-6E8A-4147-A177-3AD203B41FA5}">
                      <a16:colId xmlns:a16="http://schemas.microsoft.com/office/drawing/2014/main" val="20003"/>
                    </a:ext>
                  </a:extLst>
                </a:gridCol>
              </a:tblGrid>
              <a:tr h="510660">
                <a:tc>
                  <a:txBody>
                    <a:bodyPr/>
                    <a:lstStyle/>
                    <a:p>
                      <a:pPr algn="ctr"/>
                      <a:endParaRPr lang="en-US" sz="2800" dirty="0"/>
                    </a:p>
                  </a:txBody>
                  <a:tcPr marL="121920" marR="121920"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77173"/>
                    </a:solidFill>
                  </a:tcPr>
                </a:tc>
                <a:tc>
                  <a:txBody>
                    <a:bodyPr/>
                    <a:lstStyle/>
                    <a:p>
                      <a:pPr algn="ctr"/>
                      <a:r>
                        <a:rPr lang="en-US" sz="2800" dirty="0"/>
                        <a:t>Protein C Def</a:t>
                      </a:r>
                    </a:p>
                  </a:txBody>
                  <a:tcPr marL="121920" marR="121920"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77173"/>
                    </a:solidFill>
                  </a:tcPr>
                </a:tc>
                <a:tc>
                  <a:txBody>
                    <a:bodyPr/>
                    <a:lstStyle/>
                    <a:p>
                      <a:pPr algn="ctr"/>
                      <a:r>
                        <a:rPr lang="en-US" sz="2800" dirty="0"/>
                        <a:t>Protein S Def</a:t>
                      </a:r>
                    </a:p>
                  </a:txBody>
                  <a:tcPr marL="121920" marR="121920"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77173"/>
                    </a:solidFill>
                  </a:tcPr>
                </a:tc>
                <a:tc>
                  <a:txBody>
                    <a:bodyPr/>
                    <a:lstStyle/>
                    <a:p>
                      <a:pPr algn="ctr"/>
                      <a:r>
                        <a:rPr lang="en-US" sz="2800" dirty="0"/>
                        <a:t>Antithrombin Def</a:t>
                      </a:r>
                    </a:p>
                  </a:txBody>
                  <a:tcPr marL="121920" marR="121920"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77173"/>
                    </a:solidFill>
                  </a:tcPr>
                </a:tc>
                <a:extLst>
                  <a:ext uri="{0D108BD9-81ED-4DB2-BD59-A6C34878D82A}">
                    <a16:rowId xmlns:a16="http://schemas.microsoft.com/office/drawing/2014/main" val="10000"/>
                  </a:ext>
                </a:extLst>
              </a:tr>
              <a:tr h="86032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b="0" dirty="0"/>
                        <a:t>Prevalence in VTE</a:t>
                      </a:r>
                      <a:r>
                        <a:rPr lang="en-US" sz="2200" b="0" baseline="0" dirty="0"/>
                        <a:t> patients</a:t>
                      </a:r>
                      <a:endParaRPr lang="en-US" sz="2200" b="0" dirty="0"/>
                    </a:p>
                  </a:txBody>
                  <a:tcPr marL="121920" marR="121920"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ctr">
                        <a:buFont typeface="Arial" panose="020B0604020202020204" pitchFamily="34" charset="0"/>
                        <a:buNone/>
                      </a:pPr>
                      <a:r>
                        <a:rPr lang="en-US" sz="2800" b="0" dirty="0"/>
                        <a:t>2-5%</a:t>
                      </a:r>
                    </a:p>
                  </a:txBody>
                  <a:tcPr marL="121920" marR="121920"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ctr">
                        <a:buFont typeface="Arial" panose="020B0604020202020204" pitchFamily="34" charset="0"/>
                        <a:buNone/>
                      </a:pPr>
                      <a:r>
                        <a:rPr lang="en-US" sz="2800" b="0" dirty="0"/>
                        <a:t>1%</a:t>
                      </a:r>
                    </a:p>
                  </a:txBody>
                  <a:tcPr marL="121920" marR="121920"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0" dirty="0"/>
                        <a:t>&lt;1%</a:t>
                      </a:r>
                    </a:p>
                  </a:txBody>
                  <a:tcPr marL="121920" marR="121920"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042868">
                <a:tc>
                  <a:txBody>
                    <a:bodyPr/>
                    <a:lstStyle/>
                    <a:p>
                      <a:r>
                        <a:rPr lang="en-US" sz="2200" dirty="0"/>
                        <a:t>Event Type</a:t>
                      </a:r>
                      <a:endParaRPr lang="en-US" sz="2200" b="1" dirty="0"/>
                    </a:p>
                  </a:txBody>
                  <a:tcPr marL="121920" marR="121920" marT="45719"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indent="-342900">
                        <a:buFont typeface="Arial" panose="020B0604020202020204" pitchFamily="34" charset="0"/>
                        <a:buChar char="•"/>
                      </a:pPr>
                      <a:r>
                        <a:rPr lang="en-US" sz="2200" dirty="0"/>
                        <a:t>DVT</a:t>
                      </a:r>
                    </a:p>
                    <a:p>
                      <a:pPr marL="342900" indent="-342900">
                        <a:buFont typeface="Arial" panose="020B0604020202020204" pitchFamily="34" charset="0"/>
                        <a:buChar char="•"/>
                      </a:pPr>
                      <a:r>
                        <a:rPr lang="en-US" sz="2200" dirty="0"/>
                        <a:t>PE</a:t>
                      </a:r>
                    </a:p>
                    <a:p>
                      <a:pPr marL="342900" indent="-342900">
                        <a:buFont typeface="Arial" panose="020B0604020202020204" pitchFamily="34" charset="0"/>
                        <a:buChar char="•"/>
                      </a:pPr>
                      <a:r>
                        <a:rPr lang="en-US" sz="2200" dirty="0"/>
                        <a:t>Mesenteric</a:t>
                      </a:r>
                    </a:p>
                    <a:p>
                      <a:pPr marL="342900" indent="-342900">
                        <a:buFont typeface="Arial" panose="020B0604020202020204" pitchFamily="34" charset="0"/>
                        <a:buChar char="•"/>
                      </a:pPr>
                      <a:r>
                        <a:rPr lang="en-US" sz="2200" dirty="0"/>
                        <a:t>CSVT</a:t>
                      </a:r>
                    </a:p>
                    <a:p>
                      <a:pPr marL="342900" indent="-342900">
                        <a:buFont typeface="Arial" panose="020B0604020202020204" pitchFamily="34" charset="0"/>
                        <a:buChar char="•"/>
                      </a:pPr>
                      <a:r>
                        <a:rPr lang="en-US" sz="2200" dirty="0"/>
                        <a:t>Arterial</a:t>
                      </a:r>
                      <a:r>
                        <a:rPr lang="en-US" sz="2200" baseline="0" dirty="0"/>
                        <a:t> </a:t>
                      </a:r>
                      <a:endParaRPr lang="en-US" sz="2200" dirty="0"/>
                    </a:p>
                    <a:p>
                      <a:pPr marL="342900" indent="-342900">
                        <a:buFont typeface="Arial" panose="020B0604020202020204" pitchFamily="34" charset="0"/>
                        <a:buChar char="•"/>
                      </a:pPr>
                      <a:r>
                        <a:rPr lang="en-US" sz="2200" dirty="0"/>
                        <a:t>Linked to fetal</a:t>
                      </a:r>
                      <a:r>
                        <a:rPr lang="en-US" sz="2200" baseline="0" dirty="0"/>
                        <a:t> loss</a:t>
                      </a:r>
                      <a:endParaRPr lang="en-US" sz="2200" dirty="0"/>
                    </a:p>
                  </a:txBody>
                  <a:tcPr marL="121920" marR="121920" marT="45719"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indent="-342900">
                        <a:buFont typeface="Arial" panose="020B0604020202020204" pitchFamily="34" charset="0"/>
                        <a:buChar char="•"/>
                      </a:pPr>
                      <a:r>
                        <a:rPr lang="en-US" sz="2200" dirty="0"/>
                        <a:t>DVT</a:t>
                      </a:r>
                    </a:p>
                    <a:p>
                      <a:pPr marL="342900" indent="-342900">
                        <a:buFont typeface="Arial" panose="020B0604020202020204" pitchFamily="34" charset="0"/>
                        <a:buChar char="•"/>
                      </a:pPr>
                      <a:r>
                        <a:rPr lang="en-US" sz="2200" dirty="0"/>
                        <a:t>PE</a:t>
                      </a:r>
                    </a:p>
                    <a:p>
                      <a:pPr marL="342900" indent="-342900">
                        <a:buFont typeface="Arial" panose="020B0604020202020204" pitchFamily="34" charset="0"/>
                        <a:buChar char="•"/>
                      </a:pPr>
                      <a:r>
                        <a:rPr lang="en-US" sz="2200" dirty="0"/>
                        <a:t>Mesenteric</a:t>
                      </a:r>
                    </a:p>
                    <a:p>
                      <a:pPr marL="342900" indent="-342900">
                        <a:buFont typeface="Arial" panose="020B0604020202020204" pitchFamily="34" charset="0"/>
                        <a:buChar char="•"/>
                      </a:pPr>
                      <a:r>
                        <a:rPr lang="en-US" sz="2200" dirty="0"/>
                        <a:t>CSVT</a:t>
                      </a:r>
                    </a:p>
                    <a:p>
                      <a:pPr marL="342900" indent="-342900">
                        <a:buFont typeface="Arial" panose="020B0604020202020204" pitchFamily="34" charset="0"/>
                        <a:buChar char="•"/>
                      </a:pPr>
                      <a:r>
                        <a:rPr lang="en-US" sz="2200" dirty="0"/>
                        <a:t>Small</a:t>
                      </a:r>
                      <a:r>
                        <a:rPr lang="en-US" sz="2200" baseline="0" dirty="0"/>
                        <a:t> risk of arterial events</a:t>
                      </a:r>
                      <a:endParaRPr lang="en-US" sz="2200" b="0" dirty="0"/>
                    </a:p>
                  </a:txBody>
                  <a:tcPr marL="121920" marR="121920" marT="45719"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indent="-342900">
                        <a:buFont typeface="Arial" panose="020B0604020202020204" pitchFamily="34" charset="0"/>
                        <a:buChar char="•"/>
                      </a:pPr>
                      <a:r>
                        <a:rPr lang="en-US" sz="2200" dirty="0"/>
                        <a:t>DVT</a:t>
                      </a:r>
                    </a:p>
                    <a:p>
                      <a:pPr marL="342900" indent="-342900">
                        <a:buFont typeface="Arial" panose="020B0604020202020204" pitchFamily="34" charset="0"/>
                        <a:buChar char="•"/>
                      </a:pPr>
                      <a:r>
                        <a:rPr lang="en-US" sz="2200" dirty="0"/>
                        <a:t>PE</a:t>
                      </a:r>
                    </a:p>
                    <a:p>
                      <a:pPr marL="342900" indent="-342900">
                        <a:buFont typeface="Arial" panose="020B0604020202020204" pitchFamily="34" charset="0"/>
                        <a:buChar char="•"/>
                      </a:pPr>
                      <a:r>
                        <a:rPr lang="en-US" sz="2200" dirty="0"/>
                        <a:t>Mesenteric</a:t>
                      </a:r>
                    </a:p>
                    <a:p>
                      <a:pPr marL="342900" indent="-342900">
                        <a:buFont typeface="Arial" panose="020B0604020202020204" pitchFamily="34" charset="0"/>
                        <a:buChar char="•"/>
                      </a:pPr>
                      <a:r>
                        <a:rPr lang="en-US" sz="2200" dirty="0"/>
                        <a:t>CSVT</a:t>
                      </a:r>
                    </a:p>
                    <a:p>
                      <a:pPr marL="342900" indent="-342900">
                        <a:buFont typeface="Arial" panose="020B0604020202020204" pitchFamily="34" charset="0"/>
                        <a:buChar char="•"/>
                      </a:pPr>
                      <a:r>
                        <a:rPr lang="en-US" sz="2200" dirty="0"/>
                        <a:t>Pregnancy-related VTE</a:t>
                      </a:r>
                    </a:p>
                  </a:txBody>
                  <a:tcPr marL="121920" marR="121920" marT="45719"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50582">
                <a:tc>
                  <a:txBody>
                    <a:bodyPr/>
                    <a:lstStyle/>
                    <a:p>
                      <a:r>
                        <a:rPr lang="en-US" sz="2200" dirty="0"/>
                        <a:t>Recurrence</a:t>
                      </a:r>
                      <a:endParaRPr lang="en-US" sz="2200" b="1" dirty="0"/>
                    </a:p>
                  </a:txBody>
                  <a:tcPr marL="121920" marR="121920"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a:t>High risk</a:t>
                      </a:r>
                    </a:p>
                  </a:txBody>
                  <a:tcPr marL="121920" marR="121920"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a:t>High risk</a:t>
                      </a:r>
                    </a:p>
                  </a:txBody>
                  <a:tcPr marL="121920" marR="121920"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a:t>Very high</a:t>
                      </a:r>
                      <a:r>
                        <a:rPr lang="en-US" sz="2200" baseline="0" dirty="0"/>
                        <a:t> risk</a:t>
                      </a:r>
                      <a:endParaRPr lang="en-US" sz="2200" dirty="0"/>
                    </a:p>
                  </a:txBody>
                  <a:tcPr marL="121920" marR="121920"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845816">
                <a:tc>
                  <a:txBody>
                    <a:bodyPr/>
                    <a:lstStyle/>
                    <a:p>
                      <a:r>
                        <a:rPr lang="en-US" sz="2200" b="0" dirty="0"/>
                        <a:t>Typical Levels</a:t>
                      </a:r>
                    </a:p>
                  </a:txBody>
                  <a:tcPr marL="121920" marR="121920"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dirty="0"/>
                        <a:t>Levels</a:t>
                      </a:r>
                      <a:r>
                        <a:rPr lang="en-US" sz="2200" baseline="0" dirty="0"/>
                        <a:t> &lt;55%</a:t>
                      </a:r>
                    </a:p>
                    <a:p>
                      <a:pPr algn="ctr"/>
                      <a:r>
                        <a:rPr lang="en-US" sz="2200" baseline="0" dirty="0"/>
                        <a:t>(70-150%)</a:t>
                      </a:r>
                    </a:p>
                  </a:txBody>
                  <a:tcPr marL="121920" marR="121920"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dirty="0"/>
                        <a:t>Levels &lt;35%</a:t>
                      </a:r>
                    </a:p>
                    <a:p>
                      <a:pPr algn="ctr"/>
                      <a:r>
                        <a:rPr lang="en-US" sz="2200" dirty="0"/>
                        <a:t>(60-120%)</a:t>
                      </a:r>
                    </a:p>
                  </a:txBody>
                  <a:tcPr marL="121920" marR="121920"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dirty="0"/>
                        <a:t>Levels &lt;40-60%  </a:t>
                      </a:r>
                    </a:p>
                    <a:p>
                      <a:pPr algn="ctr"/>
                      <a:r>
                        <a:rPr lang="en-US" sz="2200" dirty="0"/>
                        <a:t>(110-140%) </a:t>
                      </a:r>
                    </a:p>
                  </a:txBody>
                  <a:tcPr marL="121920" marR="121920"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8019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dirty="0"/>
                        <a:t>Other Notes</a:t>
                      </a:r>
                    </a:p>
                  </a:txBody>
                  <a:tcPr marL="121920" marR="121920"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aseline="0" dirty="0"/>
                        <a:t>Warfarin skin necrosis</a:t>
                      </a:r>
                      <a:endParaRPr lang="en-US" sz="2200" dirty="0"/>
                    </a:p>
                  </a:txBody>
                  <a:tcPr marL="121920" marR="121920"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dirty="0"/>
                        <a:t>Warfarin skin necrosis</a:t>
                      </a:r>
                    </a:p>
                  </a:txBody>
                  <a:tcPr marL="121920" marR="121920"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0" dirty="0"/>
                        <a:t>Heparin resistance</a:t>
                      </a:r>
                    </a:p>
                  </a:txBody>
                  <a:tcPr marL="121920" marR="121920"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64003338"/>
                  </a:ext>
                </a:extLst>
              </a:tr>
            </a:tbl>
          </a:graphicData>
        </a:graphic>
      </p:graphicFrame>
    </p:spTree>
    <p:extLst>
      <p:ext uri="{BB962C8B-B14F-4D97-AF65-F5344CB8AC3E}">
        <p14:creationId xmlns:p14="http://schemas.microsoft.com/office/powerpoint/2010/main" val="882851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277091" y="390567"/>
            <a:ext cx="11349302" cy="762520"/>
          </a:xfrm>
        </p:spPr>
        <p:txBody>
          <a:bodyPr anchor="t">
            <a:normAutofit fontScale="90000"/>
          </a:bodyPr>
          <a:lstStyle/>
          <a:p>
            <a:pPr algn="ctr"/>
            <a:r>
              <a:rPr lang="en-US" altLang="en-US" sz="4000" b="1" dirty="0">
                <a:solidFill>
                  <a:schemeClr val="tx1"/>
                </a:solidFill>
                <a:latin typeface="Arial" panose="020B0604020202020204" pitchFamily="34" charset="0"/>
                <a:cs typeface="Arial" panose="020B0604020202020204" pitchFamily="34" charset="0"/>
              </a:rPr>
              <a:t>Levels of Natural </a:t>
            </a:r>
            <a:r>
              <a:rPr lang="en-US" altLang="en-US" sz="4000" dirty="0">
                <a:solidFill>
                  <a:schemeClr val="tx1"/>
                </a:solidFill>
                <a:latin typeface="Arial" panose="020B0604020202020204" pitchFamily="34" charset="0"/>
                <a:cs typeface="Arial" panose="020B0604020202020204" pitchFamily="34" charset="0"/>
              </a:rPr>
              <a:t>A</a:t>
            </a:r>
            <a:r>
              <a:rPr lang="en-US" altLang="en-US" sz="4000" b="1" dirty="0">
                <a:solidFill>
                  <a:schemeClr val="tx1"/>
                </a:solidFill>
                <a:latin typeface="Arial" panose="020B0604020202020204" pitchFamily="34" charset="0"/>
                <a:cs typeface="Arial" panose="020B0604020202020204" pitchFamily="34" charset="0"/>
              </a:rPr>
              <a:t>nticoagulants Change with Age</a:t>
            </a:r>
          </a:p>
        </p:txBody>
      </p:sp>
      <p:sp>
        <p:nvSpPr>
          <p:cNvPr id="8195" name="Content Placeholder 2"/>
          <p:cNvSpPr>
            <a:spLocks noGrp="1"/>
          </p:cNvSpPr>
          <p:nvPr>
            <p:ph idx="1"/>
          </p:nvPr>
        </p:nvSpPr>
        <p:spPr>
          <a:xfrm>
            <a:off x="2553261" y="1865676"/>
            <a:ext cx="8457247" cy="3602530"/>
          </a:xfrm>
        </p:spPr>
        <p:txBody>
          <a:bodyPr>
            <a:normAutofit/>
          </a:bodyPr>
          <a:lstStyle/>
          <a:p>
            <a:pPr lvl="1" eaLnBrk="1" hangingPunct="1">
              <a:spcAft>
                <a:spcPts val="2000"/>
              </a:spcAft>
              <a:buFont typeface="Arial" charset="0"/>
              <a:buChar char="•"/>
              <a:defRPr/>
            </a:pPr>
            <a:r>
              <a:rPr lang="en-US" altLang="en-US" sz="3200" dirty="0">
                <a:latin typeface="Arial" panose="020B0604020202020204" pitchFamily="34" charset="0"/>
                <a:cs typeface="Arial" panose="020B0604020202020204" pitchFamily="34" charset="0"/>
              </a:rPr>
              <a:t>Levels of natural anticoagulants are all low in infancy</a:t>
            </a:r>
          </a:p>
          <a:p>
            <a:pPr lvl="1" eaLnBrk="1" hangingPunct="1">
              <a:spcAft>
                <a:spcPts val="2000"/>
              </a:spcAft>
              <a:buFont typeface="Arial" charset="0"/>
              <a:buChar char="•"/>
              <a:defRPr/>
            </a:pPr>
            <a:r>
              <a:rPr lang="en-US" altLang="en-US" sz="3200" dirty="0">
                <a:latin typeface="Arial" panose="020B0604020202020204" pitchFamily="34" charset="0"/>
                <a:cs typeface="Arial" panose="020B0604020202020204" pitchFamily="34" charset="0"/>
              </a:rPr>
              <a:t>Antithrombin and Protein S activity reach adult levels by 6-12 months of age</a:t>
            </a:r>
          </a:p>
          <a:p>
            <a:pPr lvl="1" eaLnBrk="1" hangingPunct="1">
              <a:buFont typeface="Arial" charset="0"/>
              <a:buChar char="•"/>
              <a:defRPr/>
            </a:pPr>
            <a:r>
              <a:rPr lang="en-US" altLang="en-US" sz="3200" dirty="0">
                <a:latin typeface="Arial" panose="020B0604020202020204" pitchFamily="34" charset="0"/>
                <a:cs typeface="Arial" panose="020B0604020202020204" pitchFamily="34" charset="0"/>
              </a:rPr>
              <a:t>Protein C activity remains lower than adult levels until late teens/early 20s</a:t>
            </a:r>
          </a:p>
        </p:txBody>
      </p:sp>
      <p:grpSp>
        <p:nvGrpSpPr>
          <p:cNvPr id="5" name="Group 4">
            <a:extLst>
              <a:ext uri="{FF2B5EF4-FFF2-40B4-BE49-F238E27FC236}">
                <a16:creationId xmlns:a16="http://schemas.microsoft.com/office/drawing/2014/main" id="{A1DA09AA-6998-43A3-81EC-74DD8CBFC7CA}"/>
              </a:ext>
            </a:extLst>
          </p:cNvPr>
          <p:cNvGrpSpPr/>
          <p:nvPr/>
        </p:nvGrpSpPr>
        <p:grpSpPr>
          <a:xfrm>
            <a:off x="0" y="1010944"/>
            <a:ext cx="11914909" cy="419314"/>
            <a:chOff x="0" y="1004594"/>
            <a:chExt cx="11914909" cy="419314"/>
          </a:xfrm>
        </p:grpSpPr>
        <p:sp>
          <p:nvSpPr>
            <p:cNvPr id="6" name="Rectangle: Rounded Corners 5">
              <a:extLst>
                <a:ext uri="{FF2B5EF4-FFF2-40B4-BE49-F238E27FC236}">
                  <a16:creationId xmlns:a16="http://schemas.microsoft.com/office/drawing/2014/main" id="{F8A44AA6-3444-4123-BFBA-5ABDC0BF12D7}"/>
                </a:ext>
              </a:extLst>
            </p:cNvPr>
            <p:cNvSpPr/>
            <p:nvPr/>
          </p:nvSpPr>
          <p:spPr>
            <a:xfrm>
              <a:off x="0" y="1192721"/>
              <a:ext cx="10576591" cy="91440"/>
            </a:xfrm>
            <a:prstGeom prst="roundRect">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AE9247A5-8F9B-4312-A96D-2E6F578519FE}"/>
                </a:ext>
              </a:extLst>
            </p:cNvPr>
            <p:cNvGrpSpPr/>
            <p:nvPr/>
          </p:nvGrpSpPr>
          <p:grpSpPr>
            <a:xfrm>
              <a:off x="10680285" y="1004594"/>
              <a:ext cx="1234624" cy="419314"/>
              <a:chOff x="10313210" y="959267"/>
              <a:chExt cx="1234624" cy="419314"/>
            </a:xfrm>
          </p:grpSpPr>
          <p:sp>
            <p:nvSpPr>
              <p:cNvPr id="8" name="Flowchart: Connector 7">
                <a:extLst>
                  <a:ext uri="{FF2B5EF4-FFF2-40B4-BE49-F238E27FC236}">
                    <a16:creationId xmlns:a16="http://schemas.microsoft.com/office/drawing/2014/main" id="{C01AB57F-DACE-4A51-980E-79E493A8B899}"/>
                  </a:ext>
                </a:extLst>
              </p:cNvPr>
              <p:cNvSpPr/>
              <p:nvPr/>
            </p:nvSpPr>
            <p:spPr>
              <a:xfrm>
                <a:off x="10313210" y="1089257"/>
                <a:ext cx="229100" cy="225604"/>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5E3E8F62-37AB-4211-9DC1-1E2A29DC7890}"/>
                  </a:ext>
                </a:extLst>
              </p:cNvPr>
              <p:cNvSpPr/>
              <p:nvPr/>
            </p:nvSpPr>
            <p:spPr>
              <a:xfrm>
                <a:off x="10643433" y="1023910"/>
                <a:ext cx="338794" cy="310266"/>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9">
                <a:extLst>
                  <a:ext uri="{FF2B5EF4-FFF2-40B4-BE49-F238E27FC236}">
                    <a16:creationId xmlns:a16="http://schemas.microsoft.com/office/drawing/2014/main" id="{94A4A874-768F-48CA-B987-8DEE5FF9073F}"/>
                  </a:ext>
                </a:extLst>
              </p:cNvPr>
              <p:cNvSpPr/>
              <p:nvPr/>
            </p:nvSpPr>
            <p:spPr>
              <a:xfrm>
                <a:off x="11085921" y="959267"/>
                <a:ext cx="461913" cy="419314"/>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2" name="Picture 11">
            <a:extLst>
              <a:ext uri="{FF2B5EF4-FFF2-40B4-BE49-F238E27FC236}">
                <a16:creationId xmlns:a16="http://schemas.microsoft.com/office/drawing/2014/main" id="{1A365D1B-13C5-47AF-B36B-2A526999EF33}"/>
              </a:ext>
            </a:extLst>
          </p:cNvPr>
          <p:cNvPicPr>
            <a:picLocks noChangeAspect="1"/>
          </p:cNvPicPr>
          <p:nvPr/>
        </p:nvPicPr>
        <p:blipFill rotWithShape="1">
          <a:blip r:embed="rId3"/>
          <a:srcRect l="9936" r="8595" b="23230"/>
          <a:stretch/>
        </p:blipFill>
        <p:spPr>
          <a:xfrm>
            <a:off x="867436" y="4259423"/>
            <a:ext cx="1623043" cy="1196361"/>
          </a:xfrm>
          <a:prstGeom prst="rect">
            <a:avLst/>
          </a:prstGeom>
        </p:spPr>
      </p:pic>
      <p:pic>
        <p:nvPicPr>
          <p:cNvPr id="2" name="Picture 1">
            <a:extLst>
              <a:ext uri="{FF2B5EF4-FFF2-40B4-BE49-F238E27FC236}">
                <a16:creationId xmlns:a16="http://schemas.microsoft.com/office/drawing/2014/main" id="{E032B463-E751-483E-8E5C-E6D99B509ADE}"/>
              </a:ext>
            </a:extLst>
          </p:cNvPr>
          <p:cNvPicPr>
            <a:picLocks noChangeAspect="1"/>
          </p:cNvPicPr>
          <p:nvPr/>
        </p:nvPicPr>
        <p:blipFill rotWithShape="1">
          <a:blip r:embed="rId4"/>
          <a:srcRect l="13885" r="7428" b="15053"/>
          <a:stretch/>
        </p:blipFill>
        <p:spPr>
          <a:xfrm>
            <a:off x="867436" y="1717755"/>
            <a:ext cx="1623043" cy="1166311"/>
          </a:xfrm>
          <a:prstGeom prst="rect">
            <a:avLst/>
          </a:prstGeom>
        </p:spPr>
      </p:pic>
      <p:pic>
        <p:nvPicPr>
          <p:cNvPr id="3" name="Picture 2">
            <a:extLst>
              <a:ext uri="{FF2B5EF4-FFF2-40B4-BE49-F238E27FC236}">
                <a16:creationId xmlns:a16="http://schemas.microsoft.com/office/drawing/2014/main" id="{D05EB3AE-A1AE-41F4-8D79-199689521A28}"/>
              </a:ext>
            </a:extLst>
          </p:cNvPr>
          <p:cNvPicPr>
            <a:picLocks noChangeAspect="1"/>
          </p:cNvPicPr>
          <p:nvPr/>
        </p:nvPicPr>
        <p:blipFill rotWithShape="1">
          <a:blip r:embed="rId5"/>
          <a:srcRect l="30913" t="5858" r="1" b="13687"/>
          <a:stretch/>
        </p:blipFill>
        <p:spPr>
          <a:xfrm flipH="1">
            <a:off x="867436" y="2943696"/>
            <a:ext cx="1623043" cy="1256097"/>
          </a:xfrm>
          <a:prstGeom prst="rect">
            <a:avLst/>
          </a:prstGeom>
        </p:spPr>
      </p:pic>
      <p:sp>
        <p:nvSpPr>
          <p:cNvPr id="4" name="Rectangle 3">
            <a:extLst>
              <a:ext uri="{FF2B5EF4-FFF2-40B4-BE49-F238E27FC236}">
                <a16:creationId xmlns:a16="http://schemas.microsoft.com/office/drawing/2014/main" id="{EB3B9C37-DE7F-4A05-AEA9-3D8A6703C43A}"/>
              </a:ext>
            </a:extLst>
          </p:cNvPr>
          <p:cNvSpPr/>
          <p:nvPr/>
        </p:nvSpPr>
        <p:spPr>
          <a:xfrm>
            <a:off x="1678957" y="5941175"/>
            <a:ext cx="8296275" cy="830997"/>
          </a:xfrm>
          <a:prstGeom prst="rect">
            <a:avLst/>
          </a:prstGeom>
        </p:spPr>
        <p:txBody>
          <a:bodyPr wrap="square">
            <a:spAutoFit/>
          </a:bodyPr>
          <a:lstStyle/>
          <a:p>
            <a:r>
              <a:rPr lang="en-US" sz="1200" dirty="0">
                <a:solidFill>
                  <a:srgbClr val="000000"/>
                </a:solidFill>
              </a:rPr>
              <a:t>Top: https://pixabay.com/photos/newborn-baby-infant-cute-little-990691/ </a:t>
            </a:r>
          </a:p>
          <a:p>
            <a:r>
              <a:rPr lang="en-US" sz="1200" dirty="0">
                <a:solidFill>
                  <a:srgbClr val="000000"/>
                </a:solidFill>
              </a:rPr>
              <a:t>Middle: https://www.pexels.com/photo/photo-of-toddler-running-1073088/. Image courtesy of Brett Sayles. </a:t>
            </a:r>
          </a:p>
          <a:p>
            <a:r>
              <a:rPr lang="en-US" sz="1200" dirty="0">
                <a:solidFill>
                  <a:srgbClr val="000000"/>
                </a:solidFill>
              </a:rPr>
              <a:t>Bottom: https://www.freestock.com/free-photos/happy-graduation-student-full-success-outdoors-21638905. Image used under license from Freestock.com.</a:t>
            </a:r>
            <a:endParaRPr lang="en-US" sz="1200" dirty="0"/>
          </a:p>
        </p:txBody>
      </p:sp>
    </p:spTree>
    <p:extLst>
      <p:ext uri="{BB962C8B-B14F-4D97-AF65-F5344CB8AC3E}">
        <p14:creationId xmlns:p14="http://schemas.microsoft.com/office/powerpoint/2010/main" val="3551215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0" y="132213"/>
            <a:ext cx="12192000" cy="995516"/>
          </a:xfrm>
        </p:spPr>
        <p:txBody>
          <a:bodyPr>
            <a:noAutofit/>
          </a:bodyPr>
          <a:lstStyle/>
          <a:p>
            <a:pPr algn="ctr" eaLnBrk="1" hangingPunct="1"/>
            <a:r>
              <a:rPr lang="en-US" altLang="en-US" sz="4000" b="1" dirty="0">
                <a:solidFill>
                  <a:sysClr val="windowText" lastClr="000000"/>
                </a:solidFill>
                <a:latin typeface="Arial" panose="020B0604020202020204" pitchFamily="34" charset="0"/>
                <a:cs typeface="Arial" panose="020B0604020202020204" pitchFamily="34" charset="0"/>
              </a:rPr>
              <a:t>Homozygous Protein C or Protein S Deficiency</a:t>
            </a:r>
          </a:p>
        </p:txBody>
      </p:sp>
      <p:sp>
        <p:nvSpPr>
          <p:cNvPr id="12291" name="Content Placeholder 2"/>
          <p:cNvSpPr>
            <a:spLocks noGrp="1"/>
          </p:cNvSpPr>
          <p:nvPr>
            <p:ph idx="1"/>
          </p:nvPr>
        </p:nvSpPr>
        <p:spPr>
          <a:xfrm>
            <a:off x="508048" y="1567932"/>
            <a:ext cx="6797615" cy="4835046"/>
          </a:xfrm>
        </p:spPr>
        <p:txBody>
          <a:bodyPr>
            <a:normAutofit/>
          </a:bodyPr>
          <a:lstStyle/>
          <a:p>
            <a:pPr marL="0" indent="0">
              <a:spcAft>
                <a:spcPts val="1200"/>
              </a:spcAft>
              <a:buNone/>
              <a:defRPr/>
            </a:pPr>
            <a:r>
              <a:rPr lang="en-US" altLang="en-US" dirty="0">
                <a:latin typeface="Arial" panose="020B0604020202020204" pitchFamily="34" charset="0"/>
                <a:cs typeface="Arial" panose="020B0604020202020204" pitchFamily="34" charset="0"/>
              </a:rPr>
              <a:t>Presents in infancy as purpura fulminans</a:t>
            </a:r>
          </a:p>
          <a:p>
            <a:pPr marL="0" indent="0">
              <a:spcBef>
                <a:spcPts val="0"/>
              </a:spcBef>
              <a:buNone/>
              <a:defRPr/>
            </a:pPr>
            <a:endParaRPr lang="en-US" altLang="en-US" sz="2000" dirty="0">
              <a:latin typeface="Arial" panose="020B0604020202020204" pitchFamily="34" charset="0"/>
              <a:cs typeface="Arial" panose="020B0604020202020204" pitchFamily="34" charset="0"/>
            </a:endParaRPr>
          </a:p>
          <a:p>
            <a:pPr marL="0" indent="0">
              <a:buNone/>
              <a:defRPr/>
            </a:pPr>
            <a:r>
              <a:rPr lang="en-US" altLang="en-US" b="1" dirty="0">
                <a:solidFill>
                  <a:srgbClr val="37657F"/>
                </a:solidFill>
                <a:latin typeface="Arial" panose="020B0604020202020204" pitchFamily="34" charset="0"/>
                <a:cs typeface="Arial" panose="020B0604020202020204" pitchFamily="34" charset="0"/>
              </a:rPr>
              <a:t>Management:</a:t>
            </a:r>
          </a:p>
          <a:p>
            <a:pPr lvl="1">
              <a:defRPr/>
            </a:pPr>
            <a:r>
              <a:rPr lang="en-US" altLang="en-US" b="1" dirty="0">
                <a:latin typeface="Arial" panose="020B0604020202020204" pitchFamily="34" charset="0"/>
                <a:cs typeface="Arial" panose="020B0604020202020204" pitchFamily="34" charset="0"/>
              </a:rPr>
              <a:t>Aggressive FFP replacement at time of presentation</a:t>
            </a:r>
          </a:p>
          <a:p>
            <a:pPr lvl="1">
              <a:defRPr/>
            </a:pPr>
            <a:r>
              <a:rPr lang="en-US" altLang="en-US" dirty="0">
                <a:latin typeface="Arial" panose="020B0604020202020204" pitchFamily="34" charset="0"/>
                <a:cs typeface="Arial" panose="020B0604020202020204" pitchFamily="34" charset="0"/>
              </a:rPr>
              <a:t>Protein C concentrate if applicable</a:t>
            </a:r>
          </a:p>
          <a:p>
            <a:pPr lvl="1">
              <a:defRPr/>
            </a:pPr>
            <a:r>
              <a:rPr lang="en-US" altLang="en-US" dirty="0">
                <a:latin typeface="Arial" panose="020B0604020202020204" pitchFamily="34" charset="0"/>
                <a:cs typeface="Arial" panose="020B0604020202020204" pitchFamily="34" charset="0"/>
              </a:rPr>
              <a:t>Long term management includes LMWH, warfarin, protein C replacement, or a combination of agents</a:t>
            </a:r>
          </a:p>
          <a:p>
            <a:pPr>
              <a:defRPr/>
            </a:pPr>
            <a:endParaRPr lang="en-US" altLang="en-US" dirty="0"/>
          </a:p>
          <a:p>
            <a:pPr marL="0" indent="0" eaLnBrk="1" hangingPunct="1">
              <a:buNone/>
              <a:defRPr/>
            </a:pPr>
            <a:endParaRPr lang="en-US" altLang="en-US" dirty="0"/>
          </a:p>
          <a:p>
            <a:pPr eaLnBrk="1" hangingPunct="1">
              <a:defRPr/>
            </a:pPr>
            <a:endParaRPr lang="en-US" altLang="en-US" dirty="0"/>
          </a:p>
        </p:txBody>
      </p:sp>
      <p:pic>
        <p:nvPicPr>
          <p:cNvPr id="4"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r="15444"/>
          <a:stretch/>
        </p:blipFill>
        <p:spPr bwMode="auto">
          <a:xfrm>
            <a:off x="7488726" y="2296289"/>
            <a:ext cx="4195226" cy="2898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Group 7">
            <a:extLst>
              <a:ext uri="{FF2B5EF4-FFF2-40B4-BE49-F238E27FC236}">
                <a16:creationId xmlns:a16="http://schemas.microsoft.com/office/drawing/2014/main" id="{5933B3E2-C93A-4780-996E-95F96E2C4627}"/>
              </a:ext>
            </a:extLst>
          </p:cNvPr>
          <p:cNvGrpSpPr/>
          <p:nvPr/>
        </p:nvGrpSpPr>
        <p:grpSpPr>
          <a:xfrm>
            <a:off x="0" y="1004594"/>
            <a:ext cx="11914909" cy="419314"/>
            <a:chOff x="0" y="1004594"/>
            <a:chExt cx="11914909" cy="419314"/>
          </a:xfrm>
        </p:grpSpPr>
        <p:sp>
          <p:nvSpPr>
            <p:cNvPr id="9" name="Rectangle: Rounded Corners 8">
              <a:extLst>
                <a:ext uri="{FF2B5EF4-FFF2-40B4-BE49-F238E27FC236}">
                  <a16:creationId xmlns:a16="http://schemas.microsoft.com/office/drawing/2014/main" id="{95CD7910-EDB4-4251-B70E-DEC410CA5ED7}"/>
                </a:ext>
              </a:extLst>
            </p:cNvPr>
            <p:cNvSpPr/>
            <p:nvPr/>
          </p:nvSpPr>
          <p:spPr>
            <a:xfrm>
              <a:off x="0" y="1192721"/>
              <a:ext cx="10576591" cy="91440"/>
            </a:xfrm>
            <a:prstGeom prst="roundRect">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C242A23B-5F24-4359-B458-D25703652C18}"/>
                </a:ext>
              </a:extLst>
            </p:cNvPr>
            <p:cNvGrpSpPr/>
            <p:nvPr/>
          </p:nvGrpSpPr>
          <p:grpSpPr>
            <a:xfrm>
              <a:off x="10680285" y="1004594"/>
              <a:ext cx="1234624" cy="419314"/>
              <a:chOff x="10313210" y="959267"/>
              <a:chExt cx="1234624" cy="419314"/>
            </a:xfrm>
          </p:grpSpPr>
          <p:sp>
            <p:nvSpPr>
              <p:cNvPr id="11" name="Flowchart: Connector 10">
                <a:extLst>
                  <a:ext uri="{FF2B5EF4-FFF2-40B4-BE49-F238E27FC236}">
                    <a16:creationId xmlns:a16="http://schemas.microsoft.com/office/drawing/2014/main" id="{9FF10D96-0F1B-422D-8B25-3F25CFBE3FE9}"/>
                  </a:ext>
                </a:extLst>
              </p:cNvPr>
              <p:cNvSpPr/>
              <p:nvPr/>
            </p:nvSpPr>
            <p:spPr>
              <a:xfrm>
                <a:off x="10313210" y="1089257"/>
                <a:ext cx="229100" cy="225604"/>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E7B0433B-FB11-4DF8-ACB9-E881644F9904}"/>
                  </a:ext>
                </a:extLst>
              </p:cNvPr>
              <p:cNvSpPr/>
              <p:nvPr/>
            </p:nvSpPr>
            <p:spPr>
              <a:xfrm>
                <a:off x="10643433" y="1023910"/>
                <a:ext cx="338794" cy="310266"/>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21A48036-C368-47BE-892C-B31D6DC267E1}"/>
                  </a:ext>
                </a:extLst>
              </p:cNvPr>
              <p:cNvSpPr/>
              <p:nvPr/>
            </p:nvSpPr>
            <p:spPr>
              <a:xfrm>
                <a:off x="11085921" y="959267"/>
                <a:ext cx="461913" cy="419314"/>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Rectangle 1">
            <a:extLst>
              <a:ext uri="{FF2B5EF4-FFF2-40B4-BE49-F238E27FC236}">
                <a16:creationId xmlns:a16="http://schemas.microsoft.com/office/drawing/2014/main" id="{6FB926A8-C4B5-4EFC-AFA7-4EC7CFB44907}"/>
              </a:ext>
            </a:extLst>
          </p:cNvPr>
          <p:cNvSpPr/>
          <p:nvPr/>
        </p:nvSpPr>
        <p:spPr>
          <a:xfrm>
            <a:off x="6835696" y="5263897"/>
            <a:ext cx="5270817" cy="646331"/>
          </a:xfrm>
          <a:prstGeom prst="rect">
            <a:avLst/>
          </a:prstGeom>
        </p:spPr>
        <p:txBody>
          <a:bodyPr wrap="square">
            <a:spAutoFit/>
          </a:bodyPr>
          <a:lstStyle/>
          <a:p>
            <a:r>
              <a:rPr lang="en-US" sz="1200" dirty="0">
                <a:solidFill>
                  <a:srgbClr val="000000"/>
                </a:solidFill>
              </a:rPr>
              <a:t>From Price VE, </a:t>
            </a:r>
            <a:r>
              <a:rPr lang="en-US" sz="1200" dirty="0" err="1">
                <a:solidFill>
                  <a:srgbClr val="000000"/>
                </a:solidFill>
              </a:rPr>
              <a:t>Ledingham</a:t>
            </a:r>
            <a:r>
              <a:rPr lang="en-US" sz="1200" dirty="0">
                <a:solidFill>
                  <a:srgbClr val="000000"/>
                </a:solidFill>
              </a:rPr>
              <a:t> DL, </a:t>
            </a:r>
            <a:r>
              <a:rPr lang="en-US" sz="1200" dirty="0" err="1">
                <a:solidFill>
                  <a:srgbClr val="000000"/>
                </a:solidFill>
              </a:rPr>
              <a:t>Krümpel</a:t>
            </a:r>
            <a:r>
              <a:rPr lang="en-US" sz="1200" dirty="0">
                <a:solidFill>
                  <a:srgbClr val="000000"/>
                </a:solidFill>
              </a:rPr>
              <a:t> A, Chan AK. Diagnosis and management of neonatal purpura fulminans. </a:t>
            </a:r>
            <a:r>
              <a:rPr lang="en-US" sz="1200" dirty="0" err="1">
                <a:solidFill>
                  <a:srgbClr val="000000"/>
                </a:solidFill>
              </a:rPr>
              <a:t>Semin</a:t>
            </a:r>
            <a:r>
              <a:rPr lang="en-US" sz="1200" dirty="0">
                <a:solidFill>
                  <a:srgbClr val="000000"/>
                </a:solidFill>
              </a:rPr>
              <a:t> Fetal Neonatal Med. 2011 Dec;16(6):318-22. </a:t>
            </a:r>
            <a:r>
              <a:rPr lang="en-US" sz="1200" dirty="0" err="1">
                <a:solidFill>
                  <a:srgbClr val="000000"/>
                </a:solidFill>
              </a:rPr>
              <a:t>doi</a:t>
            </a:r>
            <a:r>
              <a:rPr lang="en-US" sz="1200" dirty="0">
                <a:solidFill>
                  <a:srgbClr val="000000"/>
                </a:solidFill>
              </a:rPr>
              <a:t>: 10.1016/j.siny.2011.07.009. © 2011 Elsevier Ltd. Reprinted with permission.</a:t>
            </a:r>
            <a:endParaRPr lang="en-US" sz="1200" dirty="0"/>
          </a:p>
        </p:txBody>
      </p:sp>
    </p:spTree>
    <p:extLst>
      <p:ext uri="{BB962C8B-B14F-4D97-AF65-F5344CB8AC3E}">
        <p14:creationId xmlns:p14="http://schemas.microsoft.com/office/powerpoint/2010/main" val="28545511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88857-8D8A-48D4-9882-7B71B125171A}"/>
              </a:ext>
            </a:extLst>
          </p:cNvPr>
          <p:cNvSpPr>
            <a:spLocks noGrp="1"/>
          </p:cNvSpPr>
          <p:nvPr>
            <p:ph type="title"/>
          </p:nvPr>
        </p:nvSpPr>
        <p:spPr>
          <a:xfrm>
            <a:off x="304800" y="230830"/>
            <a:ext cx="11610109" cy="1013509"/>
          </a:xfrm>
        </p:spPr>
        <p:txBody>
          <a:bodyPr/>
          <a:lstStyle/>
          <a:p>
            <a:r>
              <a:rPr lang="en-US" dirty="0">
                <a:latin typeface="Arial" panose="020B0604020202020204" pitchFamily="34" charset="0"/>
                <a:cs typeface="Arial" panose="020B0604020202020204" pitchFamily="34" charset="0"/>
              </a:rPr>
              <a:t>Topics to be Discussed:</a:t>
            </a:r>
          </a:p>
        </p:txBody>
      </p:sp>
      <p:sp>
        <p:nvSpPr>
          <p:cNvPr id="3" name="Content Placeholder 2">
            <a:extLst>
              <a:ext uri="{FF2B5EF4-FFF2-40B4-BE49-F238E27FC236}">
                <a16:creationId xmlns:a16="http://schemas.microsoft.com/office/drawing/2014/main" id="{31847140-15B8-4D0F-8A6A-998B08C2D17A}"/>
              </a:ext>
            </a:extLst>
          </p:cNvPr>
          <p:cNvSpPr>
            <a:spLocks noGrp="1"/>
          </p:cNvSpPr>
          <p:nvPr>
            <p:ph idx="1"/>
          </p:nvPr>
        </p:nvSpPr>
        <p:spPr>
          <a:xfrm>
            <a:off x="304800" y="1502068"/>
            <a:ext cx="11610109" cy="4351338"/>
          </a:xfrm>
        </p:spPr>
        <p:txBody>
          <a:bodyPr/>
          <a:lstStyle/>
          <a:p>
            <a:r>
              <a:rPr lang="en-US" b="1" dirty="0">
                <a:latin typeface="Arial" panose="020B0604020202020204" pitchFamily="34" charset="0"/>
                <a:cs typeface="Arial" panose="020B0604020202020204" pitchFamily="34" charset="0"/>
              </a:rPr>
              <a:t>Domain 4: Hemostasis/Thrombosis </a:t>
            </a:r>
          </a:p>
          <a:p>
            <a:r>
              <a:rPr lang="en-US" b="1" dirty="0">
                <a:latin typeface="Arial" panose="020B0604020202020204" pitchFamily="34" charset="0"/>
                <a:cs typeface="Arial" panose="020B0604020202020204" pitchFamily="34" charset="0"/>
              </a:rPr>
              <a:t>C. Acquired disorders of coagulation </a:t>
            </a:r>
          </a:p>
          <a:p>
            <a:pPr marL="457200" lvl="1" indent="0">
              <a:buNone/>
            </a:pPr>
            <a:r>
              <a:rPr lang="en-US" dirty="0">
                <a:latin typeface="Arial" panose="020B0604020202020204" pitchFamily="34" charset="0"/>
                <a:cs typeface="Arial" panose="020B0604020202020204" pitchFamily="34" charset="0"/>
              </a:rPr>
              <a:t>2. Lupus anticoagulants and coagulation inhibitors </a:t>
            </a:r>
          </a:p>
          <a:p>
            <a:r>
              <a:rPr lang="en-US" b="1" dirty="0">
                <a:latin typeface="Arial" panose="020B0604020202020204" pitchFamily="34" charset="0"/>
                <a:cs typeface="Arial" panose="020B0604020202020204" pitchFamily="34" charset="0"/>
              </a:rPr>
              <a:t>D. Thrombotic disorders </a:t>
            </a:r>
          </a:p>
          <a:p>
            <a:pPr marL="914400" lvl="1" indent="-457200">
              <a:buFont typeface="+mj-lt"/>
              <a:buAutoNum type="arabicPeriod"/>
            </a:pPr>
            <a:r>
              <a:rPr lang="en-US" dirty="0">
                <a:latin typeface="Arial" panose="020B0604020202020204" pitchFamily="34" charset="0"/>
                <a:cs typeface="Arial" panose="020B0604020202020204" pitchFamily="34" charset="0"/>
              </a:rPr>
              <a:t>Approach to thrombosis </a:t>
            </a:r>
          </a:p>
          <a:p>
            <a:pPr marL="914400" lvl="1" indent="-457200">
              <a:buFont typeface="+mj-lt"/>
              <a:buAutoNum type="arabicPeriod"/>
            </a:pPr>
            <a:r>
              <a:rPr lang="en-US" dirty="0">
                <a:latin typeface="Arial" panose="020B0604020202020204" pitchFamily="34" charset="0"/>
                <a:cs typeface="Arial" panose="020B0604020202020204" pitchFamily="34" charset="0"/>
              </a:rPr>
              <a:t>Inherited thrombophilia </a:t>
            </a:r>
          </a:p>
          <a:p>
            <a:pPr marL="914400" lvl="1" indent="-457200">
              <a:buFont typeface="+mj-lt"/>
              <a:buAutoNum type="arabicPeriod"/>
            </a:pPr>
            <a:r>
              <a:rPr lang="en-US" dirty="0">
                <a:latin typeface="Arial" panose="020B0604020202020204" pitchFamily="34" charset="0"/>
                <a:cs typeface="Arial" panose="020B0604020202020204" pitchFamily="34" charset="0"/>
              </a:rPr>
              <a:t>Acquired risk factors for thrombosis </a:t>
            </a:r>
          </a:p>
          <a:p>
            <a:pPr marL="914400" lvl="1" indent="-457200">
              <a:buFont typeface="+mj-lt"/>
              <a:buAutoNum type="arabicPeriod"/>
            </a:pPr>
            <a:r>
              <a:rPr lang="en-US" dirty="0">
                <a:latin typeface="Arial" panose="020B0604020202020204" pitchFamily="34" charset="0"/>
                <a:cs typeface="Arial" panose="020B0604020202020204" pitchFamily="34" charset="0"/>
              </a:rPr>
              <a:t>Anticoagulation: unfractionated heparin, low molecular-weight heparin, vitamin K antagonists, direct thrombin inhibitors, and other anticoagulants </a:t>
            </a:r>
          </a:p>
          <a:p>
            <a:pPr marL="914400" lvl="1" indent="-457200">
              <a:buFont typeface="+mj-lt"/>
              <a:buAutoNum type="arabicPeriod"/>
            </a:pPr>
            <a:r>
              <a:rPr lang="en-US" dirty="0">
                <a:latin typeface="Arial" panose="020B0604020202020204" pitchFamily="34" charset="0"/>
                <a:cs typeface="Arial" panose="020B0604020202020204" pitchFamily="34" charset="0"/>
              </a:rPr>
              <a:t>Thrombolysis </a:t>
            </a:r>
          </a:p>
          <a:p>
            <a:pPr marL="914400" lvl="1" indent="-457200">
              <a:buFont typeface="+mj-lt"/>
              <a:buAutoNum type="arabicPeriod"/>
            </a:pPr>
            <a:r>
              <a:rPr lang="en-US" dirty="0">
                <a:latin typeface="Arial" panose="020B0604020202020204" pitchFamily="34" charset="0"/>
                <a:cs typeface="Arial" panose="020B0604020202020204" pitchFamily="34" charset="0"/>
              </a:rPr>
              <a:t>Post-thrombotic syndrome</a:t>
            </a:r>
          </a:p>
        </p:txBody>
      </p:sp>
      <p:grpSp>
        <p:nvGrpSpPr>
          <p:cNvPr id="12" name="Group 11">
            <a:extLst>
              <a:ext uri="{FF2B5EF4-FFF2-40B4-BE49-F238E27FC236}">
                <a16:creationId xmlns:a16="http://schemas.microsoft.com/office/drawing/2014/main" id="{12225F9C-5261-432C-B31A-5314115CFECA}"/>
              </a:ext>
            </a:extLst>
          </p:cNvPr>
          <p:cNvGrpSpPr/>
          <p:nvPr/>
        </p:nvGrpSpPr>
        <p:grpSpPr>
          <a:xfrm>
            <a:off x="0" y="1004594"/>
            <a:ext cx="11914909" cy="419314"/>
            <a:chOff x="0" y="1004594"/>
            <a:chExt cx="11914909" cy="419314"/>
          </a:xfrm>
        </p:grpSpPr>
        <p:sp>
          <p:nvSpPr>
            <p:cNvPr id="4" name="Rectangle: Rounded Corners 3">
              <a:extLst>
                <a:ext uri="{FF2B5EF4-FFF2-40B4-BE49-F238E27FC236}">
                  <a16:creationId xmlns:a16="http://schemas.microsoft.com/office/drawing/2014/main" id="{139D66E8-5B54-4FEF-A17D-8D08F060A199}"/>
                </a:ext>
              </a:extLst>
            </p:cNvPr>
            <p:cNvSpPr/>
            <p:nvPr/>
          </p:nvSpPr>
          <p:spPr>
            <a:xfrm>
              <a:off x="0" y="1192721"/>
              <a:ext cx="10576591" cy="91440"/>
            </a:xfrm>
            <a:prstGeom prst="roundRect">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D192D4FE-79F8-412C-81AE-8B7A840A97D2}"/>
                </a:ext>
              </a:extLst>
            </p:cNvPr>
            <p:cNvGrpSpPr/>
            <p:nvPr/>
          </p:nvGrpSpPr>
          <p:grpSpPr>
            <a:xfrm>
              <a:off x="10680285" y="1004594"/>
              <a:ext cx="1234624" cy="419314"/>
              <a:chOff x="10313210" y="959267"/>
              <a:chExt cx="1234624" cy="419314"/>
            </a:xfrm>
          </p:grpSpPr>
          <p:sp>
            <p:nvSpPr>
              <p:cNvPr id="5" name="Flowchart: Connector 4">
                <a:extLst>
                  <a:ext uri="{FF2B5EF4-FFF2-40B4-BE49-F238E27FC236}">
                    <a16:creationId xmlns:a16="http://schemas.microsoft.com/office/drawing/2014/main" id="{071CDCF9-E558-4230-B59B-28EAAE929611}"/>
                  </a:ext>
                </a:extLst>
              </p:cNvPr>
              <p:cNvSpPr/>
              <p:nvPr/>
            </p:nvSpPr>
            <p:spPr>
              <a:xfrm>
                <a:off x="10313210" y="1089257"/>
                <a:ext cx="229100" cy="225604"/>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lowchart: Connector 5">
                <a:extLst>
                  <a:ext uri="{FF2B5EF4-FFF2-40B4-BE49-F238E27FC236}">
                    <a16:creationId xmlns:a16="http://schemas.microsoft.com/office/drawing/2014/main" id="{E1F9F9DA-2FD9-4273-BE0F-7D2C4D12B2F1}"/>
                  </a:ext>
                </a:extLst>
              </p:cNvPr>
              <p:cNvSpPr/>
              <p:nvPr/>
            </p:nvSpPr>
            <p:spPr>
              <a:xfrm>
                <a:off x="10643433" y="1023910"/>
                <a:ext cx="338794" cy="310266"/>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lowchart: Connector 7">
                <a:extLst>
                  <a:ext uri="{FF2B5EF4-FFF2-40B4-BE49-F238E27FC236}">
                    <a16:creationId xmlns:a16="http://schemas.microsoft.com/office/drawing/2014/main" id="{2D0E2B1E-E62B-499D-B0C8-F2866F43502B}"/>
                  </a:ext>
                </a:extLst>
              </p:cNvPr>
              <p:cNvSpPr/>
              <p:nvPr/>
            </p:nvSpPr>
            <p:spPr>
              <a:xfrm>
                <a:off x="11085921" y="959267"/>
                <a:ext cx="461913" cy="419314"/>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36239879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374998" y="253944"/>
            <a:ext cx="11965858" cy="959556"/>
          </a:xfrm>
        </p:spPr>
        <p:txBody>
          <a:bodyPr>
            <a:normAutofit/>
          </a:bodyPr>
          <a:lstStyle/>
          <a:p>
            <a:pPr eaLnBrk="1" hangingPunct="1"/>
            <a:r>
              <a:rPr lang="en-US" altLang="en-US" sz="4000" b="1" dirty="0">
                <a:solidFill>
                  <a:schemeClr val="tx1"/>
                </a:solidFill>
                <a:latin typeface="Arial" panose="020B0604020202020204" pitchFamily="34" charset="0"/>
                <a:cs typeface="Arial" panose="020B0604020202020204" pitchFamily="34" charset="0"/>
              </a:rPr>
              <a:t>Antiphospholipid Antibody Syndrome</a:t>
            </a:r>
          </a:p>
        </p:txBody>
      </p:sp>
      <p:sp>
        <p:nvSpPr>
          <p:cNvPr id="25603" name="Content Placeholder 2"/>
          <p:cNvSpPr>
            <a:spLocks noGrp="1"/>
          </p:cNvSpPr>
          <p:nvPr>
            <p:ph idx="1"/>
          </p:nvPr>
        </p:nvSpPr>
        <p:spPr>
          <a:xfrm>
            <a:off x="609600" y="1508292"/>
            <a:ext cx="10972800" cy="4796814"/>
          </a:xfrm>
        </p:spPr>
        <p:txBody>
          <a:bodyPr>
            <a:normAutofit fontScale="92500"/>
          </a:bodyPr>
          <a:lstStyle/>
          <a:p>
            <a:pPr>
              <a:defRPr/>
            </a:pPr>
            <a:r>
              <a:rPr lang="en-US" altLang="en-US" sz="3200" dirty="0">
                <a:latin typeface="Arial" panose="020B0604020202020204" pitchFamily="34" charset="0"/>
                <a:cs typeface="Arial" panose="020B0604020202020204" pitchFamily="34" charset="0"/>
              </a:rPr>
              <a:t>Consider this diagnosis in the setting of unprovoked VTE or new VTE in a patient with underlying autoimmune disease</a:t>
            </a:r>
          </a:p>
          <a:p>
            <a:pPr>
              <a:defRPr/>
            </a:pPr>
            <a:r>
              <a:rPr lang="en-US" altLang="en-US" sz="3200" dirty="0">
                <a:latin typeface="Arial" panose="020B0604020202020204" pitchFamily="34" charset="0"/>
                <a:cs typeface="Arial" panose="020B0604020202020204" pitchFamily="34" charset="0"/>
              </a:rPr>
              <a:t>Definition - persistent presence of antiphospholipid antibodies or lupus anticoagulant for ≥ 12 weeks in context with an acute thrombotic event</a:t>
            </a:r>
          </a:p>
          <a:p>
            <a:pPr>
              <a:defRPr/>
            </a:pPr>
            <a:r>
              <a:rPr lang="en-US" altLang="en-US" sz="3200" dirty="0">
                <a:latin typeface="Arial" panose="020B0604020202020204" pitchFamily="34" charset="0"/>
                <a:cs typeface="Arial" panose="020B0604020202020204" pitchFamily="34" charset="0"/>
              </a:rPr>
              <a:t>Laboratory Evaluation</a:t>
            </a:r>
          </a:p>
          <a:p>
            <a:pPr lvl="1">
              <a:defRPr/>
            </a:pPr>
            <a:r>
              <a:rPr lang="en-US" altLang="en-US" sz="2800" dirty="0">
                <a:latin typeface="Arial" panose="020B0604020202020204" pitchFamily="34" charset="0"/>
                <a:cs typeface="Arial" panose="020B0604020202020204" pitchFamily="34" charset="0"/>
              </a:rPr>
              <a:t>Lupus anticoagulant </a:t>
            </a:r>
          </a:p>
          <a:p>
            <a:pPr lvl="1">
              <a:defRPr/>
            </a:pPr>
            <a:r>
              <a:rPr lang="en-US" altLang="en-US" sz="2800" dirty="0" err="1">
                <a:latin typeface="Arial" panose="020B0604020202020204" pitchFamily="34" charset="0"/>
                <a:cs typeface="Arial" panose="020B0604020202020204" pitchFamily="34" charset="0"/>
              </a:rPr>
              <a:t>Anticardiolipin</a:t>
            </a:r>
            <a:r>
              <a:rPr lang="en-US" altLang="en-US" sz="2800" dirty="0">
                <a:latin typeface="Arial" panose="020B0604020202020204" pitchFamily="34" charset="0"/>
                <a:cs typeface="Arial" panose="020B0604020202020204" pitchFamily="34" charset="0"/>
              </a:rPr>
              <a:t> antibodies</a:t>
            </a:r>
          </a:p>
          <a:p>
            <a:pPr lvl="1">
              <a:defRPr/>
            </a:pPr>
            <a:r>
              <a:rPr lang="en-US" sz="2800" dirty="0">
                <a:latin typeface="Arial" panose="020B0604020202020204" pitchFamily="34" charset="0"/>
                <a:cs typeface="Arial" panose="020B0604020202020204" pitchFamily="34" charset="0"/>
              </a:rPr>
              <a:t>Anti-</a:t>
            </a:r>
            <a:r>
              <a:rPr lang="el-GR" sz="2800" dirty="0">
                <a:latin typeface="Arial" panose="020B0604020202020204" pitchFamily="34" charset="0"/>
                <a:cs typeface="Arial" panose="020B0604020202020204" pitchFamily="34" charset="0"/>
              </a:rPr>
              <a:t>β</a:t>
            </a:r>
            <a:r>
              <a:rPr lang="en-US" sz="2800" dirty="0">
                <a:latin typeface="Arial" panose="020B0604020202020204" pitchFamily="34" charset="0"/>
                <a:cs typeface="Arial" panose="020B0604020202020204" pitchFamily="34" charset="0"/>
              </a:rPr>
              <a:t>2 glycoprotein</a:t>
            </a:r>
            <a:endParaRPr lang="en-US" altLang="en-US" sz="2800" dirty="0">
              <a:latin typeface="Arial" panose="020B0604020202020204" pitchFamily="34" charset="0"/>
              <a:cs typeface="Arial" panose="020B0604020202020204" pitchFamily="34" charset="0"/>
            </a:endParaRPr>
          </a:p>
          <a:p>
            <a:pPr>
              <a:defRPr/>
            </a:pPr>
            <a:r>
              <a:rPr lang="en-US" altLang="en-US" sz="3200" dirty="0">
                <a:latin typeface="Arial" panose="020B0604020202020204" pitchFamily="34" charset="0"/>
                <a:cs typeface="Arial" panose="020B0604020202020204" pitchFamily="34" charset="0"/>
              </a:rPr>
              <a:t>Management – long-term anticoagulation</a:t>
            </a:r>
          </a:p>
          <a:p>
            <a:pPr eaLnBrk="1" hangingPunct="1">
              <a:defRPr/>
            </a:pPr>
            <a:endParaRPr lang="en-US" altLang="en-US" dirty="0"/>
          </a:p>
          <a:p>
            <a:pPr eaLnBrk="1" hangingPunct="1">
              <a:defRPr/>
            </a:pPr>
            <a:endParaRPr lang="en-US" altLang="en-US" dirty="0"/>
          </a:p>
        </p:txBody>
      </p:sp>
      <p:grpSp>
        <p:nvGrpSpPr>
          <p:cNvPr id="5" name="Group 4">
            <a:extLst>
              <a:ext uri="{FF2B5EF4-FFF2-40B4-BE49-F238E27FC236}">
                <a16:creationId xmlns:a16="http://schemas.microsoft.com/office/drawing/2014/main" id="{6569B08C-C97C-474B-9EC4-D2C3E991C736}"/>
              </a:ext>
            </a:extLst>
          </p:cNvPr>
          <p:cNvGrpSpPr/>
          <p:nvPr/>
        </p:nvGrpSpPr>
        <p:grpSpPr>
          <a:xfrm>
            <a:off x="0" y="960189"/>
            <a:ext cx="11914909" cy="419314"/>
            <a:chOff x="0" y="1004594"/>
            <a:chExt cx="11914909" cy="419314"/>
          </a:xfrm>
        </p:grpSpPr>
        <p:sp>
          <p:nvSpPr>
            <p:cNvPr id="6" name="Rectangle: Rounded Corners 5">
              <a:extLst>
                <a:ext uri="{FF2B5EF4-FFF2-40B4-BE49-F238E27FC236}">
                  <a16:creationId xmlns:a16="http://schemas.microsoft.com/office/drawing/2014/main" id="{7F01925E-97A7-431C-94E4-CA435A134576}"/>
                </a:ext>
              </a:extLst>
            </p:cNvPr>
            <p:cNvSpPr/>
            <p:nvPr/>
          </p:nvSpPr>
          <p:spPr>
            <a:xfrm>
              <a:off x="0" y="1192721"/>
              <a:ext cx="10576591" cy="91440"/>
            </a:xfrm>
            <a:prstGeom prst="roundRect">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31B74ED6-DCF5-428B-9538-99A3F576C265}"/>
                </a:ext>
              </a:extLst>
            </p:cNvPr>
            <p:cNvGrpSpPr/>
            <p:nvPr/>
          </p:nvGrpSpPr>
          <p:grpSpPr>
            <a:xfrm>
              <a:off x="10680285" y="1004594"/>
              <a:ext cx="1234624" cy="419314"/>
              <a:chOff x="10313210" y="959267"/>
              <a:chExt cx="1234624" cy="419314"/>
            </a:xfrm>
          </p:grpSpPr>
          <p:sp>
            <p:nvSpPr>
              <p:cNvPr id="8" name="Flowchart: Connector 7">
                <a:extLst>
                  <a:ext uri="{FF2B5EF4-FFF2-40B4-BE49-F238E27FC236}">
                    <a16:creationId xmlns:a16="http://schemas.microsoft.com/office/drawing/2014/main" id="{76D3A307-88E4-4D91-9BCC-BC8CBF1844CC}"/>
                  </a:ext>
                </a:extLst>
              </p:cNvPr>
              <p:cNvSpPr/>
              <p:nvPr/>
            </p:nvSpPr>
            <p:spPr>
              <a:xfrm>
                <a:off x="10313210" y="1089257"/>
                <a:ext cx="229100" cy="225604"/>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8C66047C-C414-4426-BEE9-9DAF47E40161}"/>
                  </a:ext>
                </a:extLst>
              </p:cNvPr>
              <p:cNvSpPr/>
              <p:nvPr/>
            </p:nvSpPr>
            <p:spPr>
              <a:xfrm>
                <a:off x="10643433" y="1023910"/>
                <a:ext cx="338794" cy="310266"/>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9">
                <a:extLst>
                  <a:ext uri="{FF2B5EF4-FFF2-40B4-BE49-F238E27FC236}">
                    <a16:creationId xmlns:a16="http://schemas.microsoft.com/office/drawing/2014/main" id="{635FE01C-9DC5-4451-82EB-1C1926B9D279}"/>
                  </a:ext>
                </a:extLst>
              </p:cNvPr>
              <p:cNvSpPr/>
              <p:nvPr/>
            </p:nvSpPr>
            <p:spPr>
              <a:xfrm>
                <a:off x="11085921" y="959267"/>
                <a:ext cx="461913" cy="419314"/>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41190068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598311" y="157281"/>
            <a:ext cx="11379200" cy="931333"/>
          </a:xfrm>
        </p:spPr>
        <p:txBody>
          <a:bodyPr>
            <a:normAutofit/>
          </a:bodyPr>
          <a:lstStyle/>
          <a:p>
            <a:pPr eaLnBrk="1" hangingPunct="1"/>
            <a:r>
              <a:rPr lang="en-US" altLang="en-US" sz="4000" b="1" dirty="0">
                <a:solidFill>
                  <a:schemeClr val="tx1"/>
                </a:solidFill>
                <a:latin typeface="Arial" panose="020B0604020202020204" pitchFamily="34" charset="0"/>
                <a:cs typeface="Arial" panose="020B0604020202020204" pitchFamily="34" charset="0"/>
              </a:rPr>
              <a:t>Lupus Anticoagulants</a:t>
            </a:r>
          </a:p>
        </p:txBody>
      </p:sp>
      <p:sp>
        <p:nvSpPr>
          <p:cNvPr id="4" name="Content Placeholder 6"/>
          <p:cNvSpPr>
            <a:spLocks noGrp="1"/>
          </p:cNvSpPr>
          <p:nvPr>
            <p:ph idx="1"/>
          </p:nvPr>
        </p:nvSpPr>
        <p:spPr>
          <a:xfrm>
            <a:off x="598311" y="1632122"/>
            <a:ext cx="10972800" cy="4497860"/>
          </a:xfrm>
        </p:spPr>
        <p:txBody>
          <a:bodyPr rtlCol="0">
            <a:normAutofit/>
          </a:bodyPr>
          <a:lstStyle/>
          <a:p>
            <a:pPr>
              <a:spcAft>
                <a:spcPts val="600"/>
              </a:spcAft>
            </a:pPr>
            <a:r>
              <a:rPr lang="en-US" dirty="0">
                <a:latin typeface="Arial" panose="020B0604020202020204" pitchFamily="34" charset="0"/>
                <a:cs typeface="Arial" panose="020B0604020202020204" pitchFamily="34" charset="0"/>
              </a:rPr>
              <a:t>Antibodies directed against phospholipid-binding proteins</a:t>
            </a:r>
          </a:p>
          <a:p>
            <a:pPr>
              <a:spcAft>
                <a:spcPts val="800"/>
              </a:spcAft>
            </a:pPr>
            <a:r>
              <a:rPr lang="en-US" dirty="0">
                <a:latin typeface="Arial" panose="020B0604020202020204" pitchFamily="34" charset="0"/>
                <a:cs typeface="Arial" panose="020B0604020202020204" pitchFamily="34" charset="0"/>
              </a:rPr>
              <a:t>Diagnosed by demonstration of a prolonged phospholipid-dependent screening test of hemostasis </a:t>
            </a:r>
          </a:p>
          <a:p>
            <a:pPr lvl="1"/>
            <a:r>
              <a:rPr lang="en-US" dirty="0">
                <a:latin typeface="Arial" panose="020B0604020202020204" pitchFamily="34" charset="0"/>
                <a:cs typeface="Arial" panose="020B0604020202020204" pitchFamily="34" charset="0"/>
              </a:rPr>
              <a:t>dilute Russell viper venom time (</a:t>
            </a:r>
            <a:r>
              <a:rPr lang="en-US" dirty="0" err="1">
                <a:latin typeface="Arial" panose="020B0604020202020204" pitchFamily="34" charset="0"/>
                <a:cs typeface="Arial" panose="020B0604020202020204" pitchFamily="34" charset="0"/>
              </a:rPr>
              <a:t>dRVVT</a:t>
            </a:r>
            <a:r>
              <a:rPr lang="en-US" dirty="0">
                <a:latin typeface="Arial" panose="020B0604020202020204" pitchFamily="34" charset="0"/>
                <a:cs typeface="Arial" panose="020B0604020202020204" pitchFamily="34" charset="0"/>
              </a:rPr>
              <a:t>)</a:t>
            </a:r>
          </a:p>
          <a:p>
            <a:pPr lvl="1"/>
            <a:r>
              <a:rPr lang="en-US" dirty="0">
                <a:latin typeface="Arial" panose="020B0604020202020204" pitchFamily="34" charset="0"/>
                <a:cs typeface="Arial" panose="020B0604020202020204" pitchFamily="34" charset="0"/>
              </a:rPr>
              <a:t>activated partial thromboplastin time (</a:t>
            </a:r>
            <a:r>
              <a:rPr lang="en-US" dirty="0" err="1">
                <a:latin typeface="Arial" panose="020B0604020202020204" pitchFamily="34" charset="0"/>
                <a:cs typeface="Arial" panose="020B0604020202020204" pitchFamily="34" charset="0"/>
              </a:rPr>
              <a:t>aPTT</a:t>
            </a:r>
            <a:r>
              <a:rPr lang="en-US" dirty="0">
                <a:latin typeface="Arial" panose="020B0604020202020204" pitchFamily="34" charset="0"/>
                <a:cs typeface="Arial" panose="020B0604020202020204" pitchFamily="34" charset="0"/>
              </a:rPr>
              <a:t>) </a:t>
            </a:r>
          </a:p>
          <a:p>
            <a:pPr lvl="1">
              <a:spcAft>
                <a:spcPts val="600"/>
              </a:spcAft>
            </a:pPr>
            <a:r>
              <a:rPr lang="en-US" dirty="0" err="1">
                <a:latin typeface="Arial" panose="020B0604020202020204" pitchFamily="34" charset="0"/>
                <a:cs typeface="Arial" panose="020B0604020202020204" pitchFamily="34" charset="0"/>
              </a:rPr>
              <a:t>StaClot</a:t>
            </a:r>
            <a:r>
              <a:rPr lang="en-US" dirty="0">
                <a:latin typeface="Arial" panose="020B0604020202020204" pitchFamily="34" charset="0"/>
                <a:cs typeface="Arial" panose="020B0604020202020204" pitchFamily="34" charset="0"/>
              </a:rPr>
              <a:t> – LA</a:t>
            </a:r>
          </a:p>
          <a:p>
            <a:r>
              <a:rPr lang="en-US" dirty="0">
                <a:latin typeface="Arial" panose="020B0604020202020204" pitchFamily="34" charset="0"/>
                <a:cs typeface="Arial" panose="020B0604020202020204" pitchFamily="34" charset="0"/>
              </a:rPr>
              <a:t>LA are characterized by correction of the prolonged clotting time with added phospholipid but not with control plasma, confirming that the coagulation inhibitor is phospholipid-dependent</a:t>
            </a:r>
          </a:p>
          <a:p>
            <a:endParaRPr lang="en-US" dirty="0"/>
          </a:p>
          <a:p>
            <a:pPr marL="118872" indent="0" eaLnBrk="1" fontAlgn="auto" hangingPunct="1">
              <a:spcBef>
                <a:spcPts val="0"/>
              </a:spcBef>
              <a:spcAft>
                <a:spcPts val="0"/>
              </a:spcAft>
              <a:buFont typeface="Arial" charset="0"/>
              <a:buNone/>
              <a:defRPr/>
            </a:pPr>
            <a:endParaRPr lang="en-US" dirty="0"/>
          </a:p>
        </p:txBody>
      </p:sp>
      <p:grpSp>
        <p:nvGrpSpPr>
          <p:cNvPr id="6" name="Group 5">
            <a:extLst>
              <a:ext uri="{FF2B5EF4-FFF2-40B4-BE49-F238E27FC236}">
                <a16:creationId xmlns:a16="http://schemas.microsoft.com/office/drawing/2014/main" id="{0EBF910C-DA4B-45F5-9F20-54914B64D3BC}"/>
              </a:ext>
            </a:extLst>
          </p:cNvPr>
          <p:cNvGrpSpPr/>
          <p:nvPr/>
        </p:nvGrpSpPr>
        <p:grpSpPr>
          <a:xfrm>
            <a:off x="0" y="859580"/>
            <a:ext cx="11914909" cy="419314"/>
            <a:chOff x="0" y="1004594"/>
            <a:chExt cx="11914909" cy="419314"/>
          </a:xfrm>
        </p:grpSpPr>
        <p:sp>
          <p:nvSpPr>
            <p:cNvPr id="7" name="Rectangle: Rounded Corners 6">
              <a:extLst>
                <a:ext uri="{FF2B5EF4-FFF2-40B4-BE49-F238E27FC236}">
                  <a16:creationId xmlns:a16="http://schemas.microsoft.com/office/drawing/2014/main" id="{0C2A07C6-BCE2-4BB0-B5EE-AA53F76BF6A4}"/>
                </a:ext>
              </a:extLst>
            </p:cNvPr>
            <p:cNvSpPr/>
            <p:nvPr/>
          </p:nvSpPr>
          <p:spPr>
            <a:xfrm>
              <a:off x="0" y="1192721"/>
              <a:ext cx="10576591" cy="91440"/>
            </a:xfrm>
            <a:prstGeom prst="roundRect">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8A1A331B-4E39-441C-BBE8-9002309C8F99}"/>
                </a:ext>
              </a:extLst>
            </p:cNvPr>
            <p:cNvGrpSpPr/>
            <p:nvPr/>
          </p:nvGrpSpPr>
          <p:grpSpPr>
            <a:xfrm>
              <a:off x="10680285" y="1004594"/>
              <a:ext cx="1234624" cy="419314"/>
              <a:chOff x="10313210" y="959267"/>
              <a:chExt cx="1234624" cy="419314"/>
            </a:xfrm>
          </p:grpSpPr>
          <p:sp>
            <p:nvSpPr>
              <p:cNvPr id="9" name="Flowchart: Connector 8">
                <a:extLst>
                  <a:ext uri="{FF2B5EF4-FFF2-40B4-BE49-F238E27FC236}">
                    <a16:creationId xmlns:a16="http://schemas.microsoft.com/office/drawing/2014/main" id="{F5ACFE2F-16DB-49C2-B4E5-033173649138}"/>
                  </a:ext>
                </a:extLst>
              </p:cNvPr>
              <p:cNvSpPr/>
              <p:nvPr/>
            </p:nvSpPr>
            <p:spPr>
              <a:xfrm>
                <a:off x="10313210" y="1089257"/>
                <a:ext cx="229100" cy="225604"/>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9">
                <a:extLst>
                  <a:ext uri="{FF2B5EF4-FFF2-40B4-BE49-F238E27FC236}">
                    <a16:creationId xmlns:a16="http://schemas.microsoft.com/office/drawing/2014/main" id="{B5BC41BA-7DE9-4CBC-AB01-AD3D70B5EC40}"/>
                  </a:ext>
                </a:extLst>
              </p:cNvPr>
              <p:cNvSpPr/>
              <p:nvPr/>
            </p:nvSpPr>
            <p:spPr>
              <a:xfrm>
                <a:off x="10643433" y="1023910"/>
                <a:ext cx="338794" cy="310266"/>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03DB0003-4F24-4A51-8F9F-22E543F30413}"/>
                  </a:ext>
                </a:extLst>
              </p:cNvPr>
              <p:cNvSpPr/>
              <p:nvPr/>
            </p:nvSpPr>
            <p:spPr>
              <a:xfrm>
                <a:off x="11085921" y="959267"/>
                <a:ext cx="461913" cy="419314"/>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5512669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0"/>
            <a:ext cx="12191998" cy="6858000"/>
            <a:chOff x="0" y="0"/>
            <a:chExt cx="12191998" cy="685800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8" cy="6858000"/>
            </a:xfrm>
            <a:prstGeom prst="rect">
              <a:avLst/>
            </a:prstGeom>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7873" y="419100"/>
              <a:ext cx="2400300"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 name="Title 1"/>
          <p:cNvSpPr>
            <a:spLocks noGrp="1"/>
          </p:cNvSpPr>
          <p:nvPr>
            <p:ph type="title"/>
          </p:nvPr>
        </p:nvSpPr>
        <p:spPr>
          <a:xfrm>
            <a:off x="914399" y="2810715"/>
            <a:ext cx="10363200" cy="1362075"/>
          </a:xfrm>
        </p:spPr>
        <p:txBody>
          <a:bodyPr anchor="ctr">
            <a:normAutofit/>
          </a:bodyPr>
          <a:lstStyle/>
          <a:p>
            <a:pPr algn="ctr">
              <a:defRPr/>
            </a:pPr>
            <a:r>
              <a:rPr lang="en-US" b="1" dirty="0">
                <a:solidFill>
                  <a:schemeClr val="bg1"/>
                </a:solidFill>
                <a:latin typeface="Arial" panose="020B0604020202020204" pitchFamily="34" charset="0"/>
                <a:cs typeface="Arial" panose="020B0604020202020204" pitchFamily="34" charset="0"/>
              </a:rPr>
              <a:t>DIAGNOSIS</a:t>
            </a:r>
          </a:p>
        </p:txBody>
      </p:sp>
    </p:spTree>
    <p:extLst>
      <p:ext uri="{BB962C8B-B14F-4D97-AF65-F5344CB8AC3E}">
        <p14:creationId xmlns:p14="http://schemas.microsoft.com/office/powerpoint/2010/main" val="39726349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277091" y="136525"/>
            <a:ext cx="11566565" cy="1076376"/>
          </a:xfrm>
        </p:spPr>
        <p:txBody>
          <a:bodyPr>
            <a:normAutofit/>
          </a:bodyPr>
          <a:lstStyle/>
          <a:p>
            <a:pPr eaLnBrk="1" hangingPunct="1"/>
            <a:r>
              <a:rPr lang="en-US" altLang="en-US" sz="4000" b="1" dirty="0">
                <a:solidFill>
                  <a:schemeClr val="tx1"/>
                </a:solidFill>
                <a:latin typeface="Arial" panose="020B0604020202020204" pitchFamily="34" charset="0"/>
                <a:cs typeface="Arial" panose="020B0604020202020204" pitchFamily="34" charset="0"/>
              </a:rPr>
              <a:t>Signs and Symptoms of DVT</a:t>
            </a:r>
          </a:p>
        </p:txBody>
      </p:sp>
      <p:sp>
        <p:nvSpPr>
          <p:cNvPr id="17411" name="Content Placeholder 2"/>
          <p:cNvSpPr>
            <a:spLocks noGrp="1"/>
          </p:cNvSpPr>
          <p:nvPr>
            <p:ph idx="1"/>
          </p:nvPr>
        </p:nvSpPr>
        <p:spPr>
          <a:xfrm>
            <a:off x="609600" y="2209801"/>
            <a:ext cx="10972800" cy="3916363"/>
          </a:xfrm>
        </p:spPr>
        <p:txBody>
          <a:bodyPr/>
          <a:lstStyle/>
          <a:p>
            <a:pPr marL="0" indent="0" eaLnBrk="1" hangingPunct="1">
              <a:buFont typeface="Arial" charset="0"/>
              <a:buNone/>
              <a:defRPr/>
            </a:pPr>
            <a:endParaRPr lang="en-US" altLang="en-US" dirty="0"/>
          </a:p>
          <a:p>
            <a:pPr eaLnBrk="1" hangingPunct="1">
              <a:defRPr/>
            </a:pPr>
            <a:endParaRPr lang="en-US" altLang="en-US" dirty="0"/>
          </a:p>
          <a:p>
            <a:pPr eaLnBrk="1" hangingPunct="1">
              <a:defRPr/>
            </a:pPr>
            <a:endParaRPr lang="en-US" altLang="en-US" dirty="0"/>
          </a:p>
        </p:txBody>
      </p:sp>
      <p:sp>
        <p:nvSpPr>
          <p:cNvPr id="4" name="Content Placeholder 1"/>
          <p:cNvSpPr txBox="1">
            <a:spLocks/>
          </p:cNvSpPr>
          <p:nvPr/>
        </p:nvSpPr>
        <p:spPr>
          <a:xfrm>
            <a:off x="3959235" y="2107514"/>
            <a:ext cx="7071911" cy="3429293"/>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eaLnBrk="1" hangingPunct="1">
              <a:buFont typeface="Arial" panose="020B0604020202020204" pitchFamily="34" charset="0"/>
              <a:buChar char="•"/>
              <a:defRPr/>
            </a:pPr>
            <a:r>
              <a:rPr lang="en-US" altLang="en-US" sz="3600" dirty="0">
                <a:latin typeface="Arial" panose="020B0604020202020204" pitchFamily="34" charset="0"/>
                <a:cs typeface="Arial" panose="020B0604020202020204" pitchFamily="34" charset="0"/>
              </a:rPr>
              <a:t>Acute swelling of extremity</a:t>
            </a:r>
          </a:p>
          <a:p>
            <a:pPr lvl="1" eaLnBrk="1" hangingPunct="1">
              <a:buFont typeface="Arial" panose="020B0604020202020204" pitchFamily="34" charset="0"/>
              <a:buChar char="•"/>
              <a:defRPr/>
            </a:pPr>
            <a:r>
              <a:rPr lang="en-US" altLang="en-US" sz="3600" dirty="0">
                <a:latin typeface="Arial" panose="020B0604020202020204" pitchFamily="34" charset="0"/>
                <a:cs typeface="Arial" panose="020B0604020202020204" pitchFamily="34" charset="0"/>
              </a:rPr>
              <a:t>Pain or tenderness</a:t>
            </a:r>
          </a:p>
          <a:p>
            <a:pPr lvl="1" eaLnBrk="1" hangingPunct="1">
              <a:buFont typeface="Arial" panose="020B0604020202020204" pitchFamily="34" charset="0"/>
              <a:buChar char="•"/>
              <a:defRPr/>
            </a:pPr>
            <a:r>
              <a:rPr lang="en-US" altLang="en-US" sz="3600" dirty="0">
                <a:latin typeface="Arial" panose="020B0604020202020204" pitchFamily="34" charset="0"/>
                <a:cs typeface="Arial" panose="020B0604020202020204" pitchFamily="34" charset="0"/>
              </a:rPr>
              <a:t>Discoloration (red, purple)</a:t>
            </a:r>
          </a:p>
          <a:p>
            <a:pPr lvl="1" eaLnBrk="1" hangingPunct="1">
              <a:buFont typeface="Arial" panose="020B0604020202020204" pitchFamily="34" charset="0"/>
              <a:buChar char="•"/>
              <a:defRPr/>
            </a:pPr>
            <a:r>
              <a:rPr lang="en-US" altLang="en-US" sz="3600" dirty="0">
                <a:latin typeface="Arial" panose="020B0604020202020204" pitchFamily="34" charset="0"/>
                <a:cs typeface="Arial" panose="020B0604020202020204" pitchFamily="34" charset="0"/>
              </a:rPr>
              <a:t>Warmth</a:t>
            </a:r>
          </a:p>
        </p:txBody>
      </p:sp>
      <p:grpSp>
        <p:nvGrpSpPr>
          <p:cNvPr id="8" name="Group 7">
            <a:extLst>
              <a:ext uri="{FF2B5EF4-FFF2-40B4-BE49-F238E27FC236}">
                <a16:creationId xmlns:a16="http://schemas.microsoft.com/office/drawing/2014/main" id="{89887509-D073-4A3E-8C31-6430916F8FD4}"/>
              </a:ext>
            </a:extLst>
          </p:cNvPr>
          <p:cNvGrpSpPr/>
          <p:nvPr/>
        </p:nvGrpSpPr>
        <p:grpSpPr>
          <a:xfrm>
            <a:off x="0" y="1004594"/>
            <a:ext cx="11914909" cy="419314"/>
            <a:chOff x="0" y="1004594"/>
            <a:chExt cx="11914909" cy="419314"/>
          </a:xfrm>
        </p:grpSpPr>
        <p:sp>
          <p:nvSpPr>
            <p:cNvPr id="9" name="Rectangle: Rounded Corners 8">
              <a:extLst>
                <a:ext uri="{FF2B5EF4-FFF2-40B4-BE49-F238E27FC236}">
                  <a16:creationId xmlns:a16="http://schemas.microsoft.com/office/drawing/2014/main" id="{4632F360-3341-4165-BAE3-AA5F9424A35F}"/>
                </a:ext>
              </a:extLst>
            </p:cNvPr>
            <p:cNvSpPr/>
            <p:nvPr/>
          </p:nvSpPr>
          <p:spPr>
            <a:xfrm>
              <a:off x="0" y="1192721"/>
              <a:ext cx="10576591" cy="91440"/>
            </a:xfrm>
            <a:prstGeom prst="roundRect">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D821F4E-1A2E-446B-B415-516049AA3802}"/>
                </a:ext>
              </a:extLst>
            </p:cNvPr>
            <p:cNvGrpSpPr/>
            <p:nvPr/>
          </p:nvGrpSpPr>
          <p:grpSpPr>
            <a:xfrm>
              <a:off x="10680285" y="1004594"/>
              <a:ext cx="1234624" cy="419314"/>
              <a:chOff x="10313210" y="959267"/>
              <a:chExt cx="1234624" cy="419314"/>
            </a:xfrm>
          </p:grpSpPr>
          <p:sp>
            <p:nvSpPr>
              <p:cNvPr id="11" name="Flowchart: Connector 10">
                <a:extLst>
                  <a:ext uri="{FF2B5EF4-FFF2-40B4-BE49-F238E27FC236}">
                    <a16:creationId xmlns:a16="http://schemas.microsoft.com/office/drawing/2014/main" id="{37FFEF05-C70A-4C9D-8030-F9EF68879A98}"/>
                  </a:ext>
                </a:extLst>
              </p:cNvPr>
              <p:cNvSpPr/>
              <p:nvPr/>
            </p:nvSpPr>
            <p:spPr>
              <a:xfrm>
                <a:off x="10313210" y="1089257"/>
                <a:ext cx="229100" cy="225604"/>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337003AB-6BED-475A-A8F6-134493E570D4}"/>
                  </a:ext>
                </a:extLst>
              </p:cNvPr>
              <p:cNvSpPr/>
              <p:nvPr/>
            </p:nvSpPr>
            <p:spPr>
              <a:xfrm>
                <a:off x="10643433" y="1023910"/>
                <a:ext cx="338794" cy="310266"/>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3AE53E64-1DC8-4163-B859-14E7A3866FC3}"/>
                  </a:ext>
                </a:extLst>
              </p:cNvPr>
              <p:cNvSpPr/>
              <p:nvPr/>
            </p:nvSpPr>
            <p:spPr>
              <a:xfrm>
                <a:off x="11085921" y="959267"/>
                <a:ext cx="461913" cy="419314"/>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 name="Group 5">
            <a:extLst>
              <a:ext uri="{FF2B5EF4-FFF2-40B4-BE49-F238E27FC236}">
                <a16:creationId xmlns:a16="http://schemas.microsoft.com/office/drawing/2014/main" id="{06B81531-C022-4D7D-B9FA-88A977DE0420}"/>
              </a:ext>
            </a:extLst>
          </p:cNvPr>
          <p:cNvGrpSpPr/>
          <p:nvPr/>
        </p:nvGrpSpPr>
        <p:grpSpPr>
          <a:xfrm>
            <a:off x="913760" y="1469116"/>
            <a:ext cx="2741315" cy="4376967"/>
            <a:chOff x="913760" y="1469116"/>
            <a:chExt cx="2741315" cy="4376967"/>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3760" y="1469116"/>
              <a:ext cx="2741315" cy="4376967"/>
            </a:xfrm>
            <a:prstGeom prst="rect">
              <a:avLst/>
            </a:prstGeom>
          </p:spPr>
        </p:pic>
        <p:sp>
          <p:nvSpPr>
            <p:cNvPr id="3" name="Arrow: Right 2">
              <a:extLst>
                <a:ext uri="{FF2B5EF4-FFF2-40B4-BE49-F238E27FC236}">
                  <a16:creationId xmlns:a16="http://schemas.microsoft.com/office/drawing/2014/main" id="{EEB6FD07-2377-4747-A4B9-5087EB87E42C}"/>
                </a:ext>
              </a:extLst>
            </p:cNvPr>
            <p:cNvSpPr/>
            <p:nvPr/>
          </p:nvSpPr>
          <p:spPr>
            <a:xfrm rot="20495476">
              <a:off x="1070315" y="2391813"/>
              <a:ext cx="736357" cy="363561"/>
            </a:xfrm>
            <a:prstGeom prst="rightArrow">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a:extLst>
              <a:ext uri="{FF2B5EF4-FFF2-40B4-BE49-F238E27FC236}">
                <a16:creationId xmlns:a16="http://schemas.microsoft.com/office/drawing/2014/main" id="{4A72F906-4BEE-4CD4-A95E-54482B17A6CB}"/>
              </a:ext>
            </a:extLst>
          </p:cNvPr>
          <p:cNvSpPr/>
          <p:nvPr/>
        </p:nvSpPr>
        <p:spPr>
          <a:xfrm>
            <a:off x="826150" y="5929273"/>
            <a:ext cx="6527150" cy="430887"/>
          </a:xfrm>
          <a:prstGeom prst="rect">
            <a:avLst/>
          </a:prstGeom>
        </p:spPr>
        <p:txBody>
          <a:bodyPr wrap="square">
            <a:spAutoFit/>
          </a:bodyPr>
          <a:lstStyle/>
          <a:p>
            <a:r>
              <a:rPr lang="en-US" sz="1100" dirty="0">
                <a:solidFill>
                  <a:srgbClr val="000000"/>
                </a:solidFill>
              </a:rPr>
              <a:t>© James Heilman, MD. This file is licensed under the Creative Commons Attribution-Share Alike 3.0 </a:t>
            </a:r>
            <a:r>
              <a:rPr lang="en-US" sz="1100" dirty="0" err="1">
                <a:solidFill>
                  <a:srgbClr val="000000"/>
                </a:solidFill>
              </a:rPr>
              <a:t>Unported</a:t>
            </a:r>
            <a:r>
              <a:rPr lang="en-US" sz="1100" dirty="0">
                <a:solidFill>
                  <a:srgbClr val="000000"/>
                </a:solidFill>
              </a:rPr>
              <a:t> license; https://commons.wikimedia.org/wiki/File:Deep_vein_thrombosis_of_the_right_leg.jpg</a:t>
            </a:r>
            <a:endParaRPr lang="en-US" sz="1100" dirty="0"/>
          </a:p>
        </p:txBody>
      </p:sp>
    </p:spTree>
    <p:extLst>
      <p:ext uri="{BB962C8B-B14F-4D97-AF65-F5344CB8AC3E}">
        <p14:creationId xmlns:p14="http://schemas.microsoft.com/office/powerpoint/2010/main" val="12221841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383177" y="152401"/>
            <a:ext cx="11199223" cy="1040320"/>
          </a:xfrm>
        </p:spPr>
        <p:txBody>
          <a:bodyPr>
            <a:normAutofit/>
          </a:bodyPr>
          <a:lstStyle/>
          <a:p>
            <a:pPr eaLnBrk="1" hangingPunct="1"/>
            <a:r>
              <a:rPr lang="en-US" altLang="en-US" sz="4000" b="1" dirty="0">
                <a:solidFill>
                  <a:schemeClr val="tx1"/>
                </a:solidFill>
                <a:latin typeface="Arial" panose="020B0604020202020204" pitchFamily="34" charset="0"/>
                <a:cs typeface="Arial" panose="020B0604020202020204" pitchFamily="34" charset="0"/>
              </a:rPr>
              <a:t>Signs and Symptoms of Catheter-related DVT</a:t>
            </a:r>
          </a:p>
        </p:txBody>
      </p:sp>
      <p:sp>
        <p:nvSpPr>
          <p:cNvPr id="12293" name="Content Placeholder 5"/>
          <p:cNvSpPr txBox="1">
            <a:spLocks/>
          </p:cNvSpPr>
          <p:nvPr/>
        </p:nvSpPr>
        <p:spPr bwMode="auto">
          <a:xfrm>
            <a:off x="609600" y="1575725"/>
            <a:ext cx="4728753" cy="4424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indent="0">
              <a:buNone/>
            </a:pPr>
            <a:r>
              <a:rPr lang="en-US" altLang="en-US" sz="2800" b="1" dirty="0">
                <a:latin typeface="Arial" panose="020B0604020202020204" pitchFamily="34" charset="0"/>
                <a:cs typeface="Arial" panose="020B0604020202020204" pitchFamily="34" charset="0"/>
              </a:rPr>
              <a:t>Acute </a:t>
            </a:r>
          </a:p>
          <a:p>
            <a:pPr lvl="1">
              <a:spcBef>
                <a:spcPts val="0"/>
              </a:spcBef>
              <a:spcAft>
                <a:spcPts val="600"/>
              </a:spcAft>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Extremity swelling</a:t>
            </a:r>
          </a:p>
          <a:p>
            <a:pPr lvl="1">
              <a:spcBef>
                <a:spcPts val="0"/>
              </a:spcBef>
              <a:spcAft>
                <a:spcPts val="600"/>
              </a:spcAft>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Extremity pain</a:t>
            </a:r>
          </a:p>
          <a:p>
            <a:pPr lvl="1">
              <a:spcBef>
                <a:spcPts val="0"/>
              </a:spcBef>
              <a:spcAft>
                <a:spcPts val="600"/>
              </a:spcAft>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Discoloration</a:t>
            </a:r>
          </a:p>
          <a:p>
            <a:pPr lvl="1">
              <a:spcBef>
                <a:spcPts val="0"/>
              </a:spcBef>
              <a:spcAft>
                <a:spcPts val="600"/>
              </a:spcAft>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Line malfunction</a:t>
            </a:r>
          </a:p>
          <a:p>
            <a:pPr marL="0" indent="0">
              <a:spcBef>
                <a:spcPts val="1800"/>
              </a:spcBef>
              <a:buNone/>
            </a:pPr>
            <a:r>
              <a:rPr lang="en-US" altLang="en-US" sz="2800" b="1" dirty="0">
                <a:latin typeface="Arial" panose="020B0604020202020204" pitchFamily="34" charset="0"/>
                <a:cs typeface="Arial" panose="020B0604020202020204" pitchFamily="34" charset="0"/>
              </a:rPr>
              <a:t>Chronic “asymptomatic”</a:t>
            </a:r>
          </a:p>
          <a:p>
            <a:pPr lvl="1">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Catheter occlusion</a:t>
            </a:r>
          </a:p>
          <a:p>
            <a:pPr lvl="1">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Prominent chest wall veins</a:t>
            </a:r>
          </a:p>
          <a:p>
            <a:pPr lvl="1">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Recurrent bacteremia</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6169" y="2089939"/>
            <a:ext cx="6048740" cy="3217606"/>
          </a:xfrm>
          <a:prstGeom prst="rect">
            <a:avLst/>
          </a:prstGeom>
        </p:spPr>
      </p:pic>
      <p:grpSp>
        <p:nvGrpSpPr>
          <p:cNvPr id="8" name="Group 7">
            <a:extLst>
              <a:ext uri="{FF2B5EF4-FFF2-40B4-BE49-F238E27FC236}">
                <a16:creationId xmlns:a16="http://schemas.microsoft.com/office/drawing/2014/main" id="{1E49A185-7C3C-4067-9CD5-BA02D1014A55}"/>
              </a:ext>
            </a:extLst>
          </p:cNvPr>
          <p:cNvGrpSpPr/>
          <p:nvPr/>
        </p:nvGrpSpPr>
        <p:grpSpPr>
          <a:xfrm>
            <a:off x="0" y="1004594"/>
            <a:ext cx="11914909" cy="419314"/>
            <a:chOff x="0" y="1004594"/>
            <a:chExt cx="11914909" cy="419314"/>
          </a:xfrm>
        </p:grpSpPr>
        <p:sp>
          <p:nvSpPr>
            <p:cNvPr id="9" name="Rectangle: Rounded Corners 8">
              <a:extLst>
                <a:ext uri="{FF2B5EF4-FFF2-40B4-BE49-F238E27FC236}">
                  <a16:creationId xmlns:a16="http://schemas.microsoft.com/office/drawing/2014/main" id="{C1D7F118-E333-4BDA-9207-3AB8B45AE229}"/>
                </a:ext>
              </a:extLst>
            </p:cNvPr>
            <p:cNvSpPr/>
            <p:nvPr/>
          </p:nvSpPr>
          <p:spPr>
            <a:xfrm>
              <a:off x="0" y="1192721"/>
              <a:ext cx="10576591" cy="91440"/>
            </a:xfrm>
            <a:prstGeom prst="roundRect">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03194073-E8EB-415C-94A4-3FA13A0B7CC0}"/>
                </a:ext>
              </a:extLst>
            </p:cNvPr>
            <p:cNvGrpSpPr/>
            <p:nvPr/>
          </p:nvGrpSpPr>
          <p:grpSpPr>
            <a:xfrm>
              <a:off x="10680285" y="1004594"/>
              <a:ext cx="1234624" cy="419314"/>
              <a:chOff x="10313210" y="959267"/>
              <a:chExt cx="1234624" cy="419314"/>
            </a:xfrm>
          </p:grpSpPr>
          <p:sp>
            <p:nvSpPr>
              <p:cNvPr id="11" name="Flowchart: Connector 10">
                <a:extLst>
                  <a:ext uri="{FF2B5EF4-FFF2-40B4-BE49-F238E27FC236}">
                    <a16:creationId xmlns:a16="http://schemas.microsoft.com/office/drawing/2014/main" id="{3539DCB7-FF23-4441-9064-3C4D4B857087}"/>
                  </a:ext>
                </a:extLst>
              </p:cNvPr>
              <p:cNvSpPr/>
              <p:nvPr/>
            </p:nvSpPr>
            <p:spPr>
              <a:xfrm>
                <a:off x="10313210" y="1089257"/>
                <a:ext cx="229100" cy="225604"/>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AB7809EA-7003-4140-AC59-705FAB84CCF5}"/>
                  </a:ext>
                </a:extLst>
              </p:cNvPr>
              <p:cNvSpPr/>
              <p:nvPr/>
            </p:nvSpPr>
            <p:spPr>
              <a:xfrm>
                <a:off x="10643433" y="1023910"/>
                <a:ext cx="338794" cy="310266"/>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86E77957-D295-422B-9AE8-14A9AA23A85E}"/>
                  </a:ext>
                </a:extLst>
              </p:cNvPr>
              <p:cNvSpPr/>
              <p:nvPr/>
            </p:nvSpPr>
            <p:spPr>
              <a:xfrm>
                <a:off x="11085921" y="959267"/>
                <a:ext cx="461913" cy="419314"/>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 name="Rectangle 2">
            <a:extLst>
              <a:ext uri="{FF2B5EF4-FFF2-40B4-BE49-F238E27FC236}">
                <a16:creationId xmlns:a16="http://schemas.microsoft.com/office/drawing/2014/main" id="{0198E5AA-ECEE-4862-894F-BB5B8F53E68B}"/>
              </a:ext>
            </a:extLst>
          </p:cNvPr>
          <p:cNvSpPr/>
          <p:nvPr/>
        </p:nvSpPr>
        <p:spPr>
          <a:xfrm>
            <a:off x="5754028" y="5723416"/>
            <a:ext cx="6437971" cy="1015663"/>
          </a:xfrm>
          <a:prstGeom prst="rect">
            <a:avLst/>
          </a:prstGeom>
          <a:solidFill>
            <a:schemeClr val="bg1"/>
          </a:solidFill>
        </p:spPr>
        <p:txBody>
          <a:bodyPr wrap="square">
            <a:spAutoFit/>
          </a:bodyPr>
          <a:lstStyle/>
          <a:p>
            <a:r>
              <a:rPr lang="en-US" sz="1200" dirty="0">
                <a:solidFill>
                  <a:srgbClr val="000000"/>
                </a:solidFill>
              </a:rPr>
              <a:t>From Tomaszewski M, </a:t>
            </a:r>
            <a:r>
              <a:rPr lang="en-US" sz="1200" dirty="0" err="1">
                <a:solidFill>
                  <a:srgbClr val="000000"/>
                </a:solidFill>
              </a:rPr>
              <a:t>Kosiak</a:t>
            </a:r>
            <a:r>
              <a:rPr lang="en-US" sz="1200" dirty="0">
                <a:solidFill>
                  <a:srgbClr val="000000"/>
                </a:solidFill>
              </a:rPr>
              <a:t> W, </a:t>
            </a:r>
            <a:r>
              <a:rPr lang="en-US" sz="1200" dirty="0" err="1">
                <a:solidFill>
                  <a:srgbClr val="000000"/>
                </a:solidFill>
              </a:rPr>
              <a:t>Irga</a:t>
            </a:r>
            <a:r>
              <a:rPr lang="en-US" sz="1200" dirty="0">
                <a:solidFill>
                  <a:srgbClr val="000000"/>
                </a:solidFill>
              </a:rPr>
              <a:t> N, </a:t>
            </a:r>
            <a:r>
              <a:rPr lang="en-US" sz="1200" dirty="0" err="1">
                <a:solidFill>
                  <a:srgbClr val="000000"/>
                </a:solidFill>
              </a:rPr>
              <a:t>Połczyńska</a:t>
            </a:r>
            <a:r>
              <a:rPr lang="en-US" sz="1200" dirty="0">
                <a:solidFill>
                  <a:srgbClr val="000000"/>
                </a:solidFill>
              </a:rPr>
              <a:t> K. Ultrasound assessment of thrombotic complications in pediatric patients with tunneled central venous catheters. </a:t>
            </a:r>
            <a:r>
              <a:rPr lang="en-US" sz="1200" i="1" dirty="0">
                <a:solidFill>
                  <a:srgbClr val="000000"/>
                </a:solidFill>
              </a:rPr>
              <a:t>J </a:t>
            </a:r>
            <a:r>
              <a:rPr lang="en-US" sz="1200" i="1" dirty="0" err="1">
                <a:solidFill>
                  <a:srgbClr val="000000"/>
                </a:solidFill>
              </a:rPr>
              <a:t>Ultrason</a:t>
            </a:r>
            <a:r>
              <a:rPr lang="en-US" sz="1200" i="1" dirty="0">
                <a:solidFill>
                  <a:srgbClr val="000000"/>
                </a:solidFill>
              </a:rPr>
              <a:t>. </a:t>
            </a:r>
            <a:r>
              <a:rPr lang="en-US" sz="1200" dirty="0">
                <a:solidFill>
                  <a:srgbClr val="000000"/>
                </a:solidFill>
              </a:rPr>
              <a:t>2013;13(55):451-459.  doi:10.15557/JoU.2013.0049. This work is licensed under Creative Commons Attribution-</a:t>
            </a:r>
            <a:r>
              <a:rPr lang="en-US" sz="1200" dirty="0" err="1">
                <a:solidFill>
                  <a:srgbClr val="000000"/>
                </a:solidFill>
              </a:rPr>
              <a:t>NonCommercial</a:t>
            </a:r>
            <a:r>
              <a:rPr lang="en-US" sz="1200" dirty="0">
                <a:solidFill>
                  <a:srgbClr val="000000"/>
                </a:solidFill>
              </a:rPr>
              <a:t>-</a:t>
            </a:r>
            <a:r>
              <a:rPr lang="en-US" sz="1200" dirty="0" err="1">
                <a:solidFill>
                  <a:srgbClr val="000000"/>
                </a:solidFill>
              </a:rPr>
              <a:t>NoDerivatives</a:t>
            </a:r>
            <a:r>
              <a:rPr lang="en-US" sz="1200" dirty="0">
                <a:solidFill>
                  <a:srgbClr val="000000"/>
                </a:solidFill>
              </a:rPr>
              <a:t> License (http://creativecommons.org/licenses/by-nc-nd/4.0/) – CC-BY-NC-ND.</a:t>
            </a:r>
            <a:endParaRPr lang="en-US" sz="1200" dirty="0"/>
          </a:p>
        </p:txBody>
      </p:sp>
    </p:spTree>
    <p:extLst>
      <p:ext uri="{BB962C8B-B14F-4D97-AF65-F5344CB8AC3E}">
        <p14:creationId xmlns:p14="http://schemas.microsoft.com/office/powerpoint/2010/main" val="29986786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310558" y="352362"/>
            <a:ext cx="11373394" cy="740327"/>
          </a:xfrm>
        </p:spPr>
        <p:txBody>
          <a:bodyPr anchor="t">
            <a:normAutofit/>
          </a:bodyPr>
          <a:lstStyle/>
          <a:p>
            <a:pPr eaLnBrk="1" hangingPunct="1"/>
            <a:r>
              <a:rPr lang="en-US" altLang="en-US" sz="3800" b="1" dirty="0">
                <a:solidFill>
                  <a:schemeClr val="tx1"/>
                </a:solidFill>
                <a:latin typeface="Arial" panose="020B0604020202020204" pitchFamily="34" charset="0"/>
                <a:cs typeface="Arial" panose="020B0604020202020204" pitchFamily="34" charset="0"/>
              </a:rPr>
              <a:t>Signs and Symptoms of Pulmonary </a:t>
            </a:r>
            <a:r>
              <a:rPr lang="en-US" altLang="en-US" sz="3800" dirty="0">
                <a:solidFill>
                  <a:schemeClr val="tx1"/>
                </a:solidFill>
                <a:latin typeface="Arial" panose="020B0604020202020204" pitchFamily="34" charset="0"/>
                <a:cs typeface="Arial" panose="020B0604020202020204" pitchFamily="34" charset="0"/>
              </a:rPr>
              <a:t>E</a:t>
            </a:r>
            <a:r>
              <a:rPr lang="en-US" altLang="en-US" sz="3800" b="1" dirty="0">
                <a:solidFill>
                  <a:schemeClr val="tx1"/>
                </a:solidFill>
                <a:latin typeface="Arial" panose="020B0604020202020204" pitchFamily="34" charset="0"/>
                <a:cs typeface="Arial" panose="020B0604020202020204" pitchFamily="34" charset="0"/>
              </a:rPr>
              <a:t>mbolism</a:t>
            </a:r>
          </a:p>
        </p:txBody>
      </p:sp>
      <p:sp>
        <p:nvSpPr>
          <p:cNvPr id="18435" name="Content Placeholder 2"/>
          <p:cNvSpPr>
            <a:spLocks noGrp="1"/>
          </p:cNvSpPr>
          <p:nvPr>
            <p:ph idx="1"/>
          </p:nvPr>
        </p:nvSpPr>
        <p:spPr>
          <a:xfrm>
            <a:off x="942109" y="1729897"/>
            <a:ext cx="10265822" cy="3575119"/>
          </a:xfrm>
        </p:spPr>
        <p:txBody>
          <a:bodyPr>
            <a:normAutofit/>
          </a:bodyPr>
          <a:lstStyle/>
          <a:p>
            <a:pPr>
              <a:defRPr/>
            </a:pPr>
            <a:r>
              <a:rPr lang="en-US" altLang="en-US" sz="3000" dirty="0">
                <a:solidFill>
                  <a:srgbClr val="EB6B2E"/>
                </a:solidFill>
                <a:latin typeface="Arial" panose="020B0604020202020204" pitchFamily="34" charset="0"/>
                <a:cs typeface="Arial" panose="020B0604020202020204" pitchFamily="34" charset="0"/>
              </a:rPr>
              <a:t>Chest pain </a:t>
            </a:r>
          </a:p>
          <a:p>
            <a:pPr>
              <a:defRPr/>
            </a:pPr>
            <a:r>
              <a:rPr lang="en-US" altLang="en-US" sz="3000" dirty="0">
                <a:solidFill>
                  <a:srgbClr val="EB6B2E"/>
                </a:solidFill>
                <a:latin typeface="Arial" panose="020B0604020202020204" pitchFamily="34" charset="0"/>
                <a:cs typeface="Arial" panose="020B0604020202020204" pitchFamily="34" charset="0"/>
              </a:rPr>
              <a:t>Shortness of breath</a:t>
            </a:r>
          </a:p>
          <a:p>
            <a:pPr>
              <a:defRPr/>
            </a:pPr>
            <a:r>
              <a:rPr lang="en-US" altLang="en-US" sz="3000" dirty="0">
                <a:solidFill>
                  <a:srgbClr val="EB6B2E"/>
                </a:solidFill>
                <a:latin typeface="Arial" panose="020B0604020202020204" pitchFamily="34" charset="0"/>
                <a:cs typeface="Arial" panose="020B0604020202020204" pitchFamily="34" charset="0"/>
              </a:rPr>
              <a:t>Hypoxia</a:t>
            </a:r>
          </a:p>
          <a:p>
            <a:pPr>
              <a:defRPr/>
            </a:pPr>
            <a:r>
              <a:rPr lang="en-US" altLang="en-US" sz="3000" dirty="0">
                <a:latin typeface="Arial" panose="020B0604020202020204" pitchFamily="34" charset="0"/>
                <a:cs typeface="Arial" panose="020B0604020202020204" pitchFamily="34" charset="0"/>
              </a:rPr>
              <a:t>Fever</a:t>
            </a:r>
          </a:p>
          <a:p>
            <a:pPr>
              <a:defRPr/>
            </a:pPr>
            <a:r>
              <a:rPr lang="en-US" altLang="en-US" sz="3000" dirty="0">
                <a:latin typeface="Arial" panose="020B0604020202020204" pitchFamily="34" charset="0"/>
                <a:cs typeface="Arial" panose="020B0604020202020204" pitchFamily="34" charset="0"/>
              </a:rPr>
              <a:t>Cough / hemoptysis</a:t>
            </a:r>
          </a:p>
          <a:p>
            <a:pPr>
              <a:defRPr/>
            </a:pPr>
            <a:r>
              <a:rPr lang="en-US" altLang="en-US" sz="3000" dirty="0">
                <a:latin typeface="Arial" panose="020B0604020202020204" pitchFamily="34" charset="0"/>
                <a:cs typeface="Arial" panose="020B0604020202020204" pitchFamily="34" charset="0"/>
              </a:rPr>
              <a:t>Rapid or irregular heartbeat</a:t>
            </a:r>
          </a:p>
        </p:txBody>
      </p:sp>
      <p:sp>
        <p:nvSpPr>
          <p:cNvPr id="2" name="Right Arrow 1"/>
          <p:cNvSpPr/>
          <p:nvPr/>
        </p:nvSpPr>
        <p:spPr>
          <a:xfrm>
            <a:off x="4854320" y="2328915"/>
            <a:ext cx="808279" cy="457200"/>
          </a:xfrm>
          <a:prstGeom prst="rightArrow">
            <a:avLst/>
          </a:prstGeom>
          <a:solidFill>
            <a:srgbClr val="37657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317" name="TextBox 3"/>
          <p:cNvSpPr txBox="1">
            <a:spLocks noChangeArrowheads="1"/>
          </p:cNvSpPr>
          <p:nvPr/>
        </p:nvSpPr>
        <p:spPr bwMode="auto">
          <a:xfrm>
            <a:off x="5997255" y="1729897"/>
            <a:ext cx="3737329" cy="1532334"/>
          </a:xfrm>
          <a:prstGeom prst="roundRect">
            <a:avLst/>
          </a:prstGeom>
          <a:solidFill>
            <a:schemeClr val="bg2"/>
          </a:solidFill>
          <a:ln>
            <a:noFill/>
          </a:ln>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2800" dirty="0">
                <a:latin typeface="Arial" panose="020B0604020202020204" pitchFamily="34" charset="0"/>
                <a:cs typeface="Arial" panose="020B0604020202020204" pitchFamily="34" charset="0"/>
              </a:rPr>
              <a:t>Only 20% of children have the classic triad at presentation</a:t>
            </a:r>
          </a:p>
        </p:txBody>
      </p:sp>
      <p:grpSp>
        <p:nvGrpSpPr>
          <p:cNvPr id="7" name="Group 6">
            <a:extLst>
              <a:ext uri="{FF2B5EF4-FFF2-40B4-BE49-F238E27FC236}">
                <a16:creationId xmlns:a16="http://schemas.microsoft.com/office/drawing/2014/main" id="{B0A6D51B-D502-48EA-91B9-D9A76D1CB46B}"/>
              </a:ext>
            </a:extLst>
          </p:cNvPr>
          <p:cNvGrpSpPr/>
          <p:nvPr/>
        </p:nvGrpSpPr>
        <p:grpSpPr>
          <a:xfrm>
            <a:off x="0" y="924927"/>
            <a:ext cx="11914909" cy="419314"/>
            <a:chOff x="0" y="1004594"/>
            <a:chExt cx="11914909" cy="419314"/>
          </a:xfrm>
        </p:grpSpPr>
        <p:sp>
          <p:nvSpPr>
            <p:cNvPr id="8" name="Rectangle: Rounded Corners 7">
              <a:extLst>
                <a:ext uri="{FF2B5EF4-FFF2-40B4-BE49-F238E27FC236}">
                  <a16:creationId xmlns:a16="http://schemas.microsoft.com/office/drawing/2014/main" id="{FFF0951C-93E6-4934-ABFA-1C4871099099}"/>
                </a:ext>
              </a:extLst>
            </p:cNvPr>
            <p:cNvSpPr/>
            <p:nvPr/>
          </p:nvSpPr>
          <p:spPr>
            <a:xfrm>
              <a:off x="0" y="1192721"/>
              <a:ext cx="10576591" cy="91440"/>
            </a:xfrm>
            <a:prstGeom prst="roundRect">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C29187FE-6C86-4D0C-A6E5-C2A27FC40FCD}"/>
                </a:ext>
              </a:extLst>
            </p:cNvPr>
            <p:cNvGrpSpPr/>
            <p:nvPr/>
          </p:nvGrpSpPr>
          <p:grpSpPr>
            <a:xfrm>
              <a:off x="10680285" y="1004594"/>
              <a:ext cx="1234624" cy="419314"/>
              <a:chOff x="10313210" y="959267"/>
              <a:chExt cx="1234624" cy="419314"/>
            </a:xfrm>
          </p:grpSpPr>
          <p:sp>
            <p:nvSpPr>
              <p:cNvPr id="10" name="Flowchart: Connector 9">
                <a:extLst>
                  <a:ext uri="{FF2B5EF4-FFF2-40B4-BE49-F238E27FC236}">
                    <a16:creationId xmlns:a16="http://schemas.microsoft.com/office/drawing/2014/main" id="{A830E61A-0544-492C-94B9-3A152105345F}"/>
                  </a:ext>
                </a:extLst>
              </p:cNvPr>
              <p:cNvSpPr/>
              <p:nvPr/>
            </p:nvSpPr>
            <p:spPr>
              <a:xfrm>
                <a:off x="10313210" y="1089257"/>
                <a:ext cx="229100" cy="225604"/>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0C08185D-4DE2-4551-97B8-D1CA52035E07}"/>
                  </a:ext>
                </a:extLst>
              </p:cNvPr>
              <p:cNvSpPr/>
              <p:nvPr/>
            </p:nvSpPr>
            <p:spPr>
              <a:xfrm>
                <a:off x="10643433" y="1023910"/>
                <a:ext cx="338794" cy="310266"/>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1F5FD487-41A8-4692-A420-07787E670684}"/>
                  </a:ext>
                </a:extLst>
              </p:cNvPr>
              <p:cNvSpPr/>
              <p:nvPr/>
            </p:nvSpPr>
            <p:spPr>
              <a:xfrm>
                <a:off x="11085921" y="959267"/>
                <a:ext cx="461913" cy="419314"/>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3" name="Picture 2">
            <a:extLst>
              <a:ext uri="{FF2B5EF4-FFF2-40B4-BE49-F238E27FC236}">
                <a16:creationId xmlns:a16="http://schemas.microsoft.com/office/drawing/2014/main" id="{ABA20D85-B8EA-4EFD-A18C-40072A7F1320}"/>
              </a:ext>
            </a:extLst>
          </p:cNvPr>
          <p:cNvPicPr>
            <a:picLocks noChangeAspect="1"/>
          </p:cNvPicPr>
          <p:nvPr/>
        </p:nvPicPr>
        <p:blipFill rotWithShape="1">
          <a:blip r:embed="rId3"/>
          <a:srcRect b="24854"/>
          <a:stretch/>
        </p:blipFill>
        <p:spPr>
          <a:xfrm>
            <a:off x="8952994" y="3910535"/>
            <a:ext cx="1623597" cy="1742970"/>
          </a:xfrm>
          <a:prstGeom prst="rect">
            <a:avLst/>
          </a:prstGeom>
          <a:effectLst>
            <a:softEdge rad="63500"/>
          </a:effectLst>
        </p:spPr>
      </p:pic>
    </p:spTree>
    <p:extLst>
      <p:ext uri="{BB962C8B-B14F-4D97-AF65-F5344CB8AC3E}">
        <p14:creationId xmlns:p14="http://schemas.microsoft.com/office/powerpoint/2010/main" val="7648635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0031" y="215370"/>
            <a:ext cx="9911938" cy="1221544"/>
          </a:xfrm>
        </p:spPr>
        <p:txBody>
          <a:bodyPr anchor="t">
            <a:noAutofit/>
          </a:bodyPr>
          <a:lstStyle/>
          <a:p>
            <a:pPr algn="ctr"/>
            <a:r>
              <a:rPr lang="en-US" altLang="en-US" sz="3600" b="1" dirty="0">
                <a:solidFill>
                  <a:schemeClr val="tx1"/>
                </a:solidFill>
                <a:latin typeface="Arial" panose="020B0604020202020204" pitchFamily="34" charset="0"/>
                <a:cs typeface="Arial" panose="020B0604020202020204" pitchFamily="34" charset="0"/>
              </a:rPr>
              <a:t>Signs and Symptoms of </a:t>
            </a:r>
            <a:br>
              <a:rPr lang="en-US" altLang="en-US" sz="3600" b="1" dirty="0">
                <a:solidFill>
                  <a:schemeClr val="tx1"/>
                </a:solidFill>
                <a:latin typeface="Arial" panose="020B0604020202020204" pitchFamily="34" charset="0"/>
                <a:cs typeface="Arial" panose="020B0604020202020204" pitchFamily="34" charset="0"/>
              </a:rPr>
            </a:br>
            <a:r>
              <a:rPr lang="en-US" altLang="en-US" sz="3600" b="1" dirty="0">
                <a:solidFill>
                  <a:schemeClr val="tx1"/>
                </a:solidFill>
                <a:latin typeface="Arial" panose="020B0604020202020204" pitchFamily="34" charset="0"/>
                <a:cs typeface="Arial" panose="020B0604020202020204" pitchFamily="34" charset="0"/>
              </a:rPr>
              <a:t>Cerebral </a:t>
            </a:r>
            <a:r>
              <a:rPr lang="en-US" altLang="en-US" sz="3600" dirty="0" err="1">
                <a:solidFill>
                  <a:schemeClr val="tx1"/>
                </a:solidFill>
                <a:latin typeface="Arial" panose="020B0604020202020204" pitchFamily="34" charset="0"/>
                <a:cs typeface="Arial" panose="020B0604020202020204" pitchFamily="34" charset="0"/>
              </a:rPr>
              <a:t>S</a:t>
            </a:r>
            <a:r>
              <a:rPr lang="en-US" altLang="en-US" sz="3600" b="1" dirty="0" err="1">
                <a:solidFill>
                  <a:schemeClr val="tx1"/>
                </a:solidFill>
                <a:latin typeface="Arial" panose="020B0604020202020204" pitchFamily="34" charset="0"/>
                <a:cs typeface="Arial" panose="020B0604020202020204" pitchFamily="34" charset="0"/>
              </a:rPr>
              <a:t>inovenous</a:t>
            </a:r>
            <a:r>
              <a:rPr lang="en-US" altLang="en-US" sz="3600" b="1" dirty="0">
                <a:solidFill>
                  <a:schemeClr val="tx1"/>
                </a:solidFill>
                <a:latin typeface="Arial" panose="020B0604020202020204" pitchFamily="34" charset="0"/>
                <a:cs typeface="Arial" panose="020B0604020202020204" pitchFamily="34" charset="0"/>
              </a:rPr>
              <a:t> Thrombosis</a:t>
            </a:r>
            <a:endParaRPr lang="en-US" sz="3600" dirty="0">
              <a:solidFill>
                <a:schemeClr val="tx1"/>
              </a:solidFill>
              <a:latin typeface="Arial" panose="020B0604020202020204" pitchFamily="34" charset="0"/>
              <a:cs typeface="Arial" panose="020B0604020202020204" pitchFamily="34" charset="0"/>
            </a:endParaRPr>
          </a:p>
        </p:txBody>
      </p:sp>
      <p:sp>
        <p:nvSpPr>
          <p:cNvPr id="3" name="Content Placeholder 2"/>
          <p:cNvSpPr>
            <a:spLocks noGrp="1"/>
          </p:cNvSpPr>
          <p:nvPr>
            <p:ph sz="half" idx="1"/>
          </p:nvPr>
        </p:nvSpPr>
        <p:spPr>
          <a:xfrm>
            <a:off x="6029950" y="2554305"/>
            <a:ext cx="5262802" cy="2964089"/>
          </a:xfrm>
        </p:spPr>
        <p:txBody>
          <a:bodyPr>
            <a:normAutofit/>
          </a:bodyPr>
          <a:lstStyle/>
          <a:p>
            <a:pPr marL="400050" lvl="1" indent="-287338"/>
            <a:r>
              <a:rPr lang="en-US" altLang="en-US" sz="2800" dirty="0">
                <a:latin typeface="Arial" panose="020B0604020202020204" pitchFamily="34" charset="0"/>
                <a:cs typeface="Arial" panose="020B0604020202020204" pitchFamily="34" charset="0"/>
              </a:rPr>
              <a:t>Dehydration</a:t>
            </a:r>
          </a:p>
          <a:p>
            <a:pPr marL="400050" lvl="1" indent="-287338"/>
            <a:r>
              <a:rPr lang="en-US" altLang="en-US" sz="2800" dirty="0">
                <a:latin typeface="Arial" panose="020B0604020202020204" pitchFamily="34" charset="0"/>
                <a:cs typeface="Arial" panose="020B0604020202020204" pitchFamily="34" charset="0"/>
              </a:rPr>
              <a:t>Lymphadenitis</a:t>
            </a:r>
          </a:p>
          <a:p>
            <a:pPr marL="400050" lvl="1" indent="-287338"/>
            <a:r>
              <a:rPr lang="en-US" altLang="en-US" sz="2800" dirty="0">
                <a:latin typeface="Arial" panose="020B0604020202020204" pitchFamily="34" charset="0"/>
                <a:cs typeface="Arial" panose="020B0604020202020204" pitchFamily="34" charset="0"/>
              </a:rPr>
              <a:t>Ear infection progressing to mastoiditis</a:t>
            </a:r>
          </a:p>
          <a:p>
            <a:pPr marL="400050" lvl="1" indent="-287338"/>
            <a:r>
              <a:rPr lang="en-US" altLang="en-US" sz="2800" dirty="0">
                <a:latin typeface="Arial" panose="020B0604020202020204" pitchFamily="34" charset="0"/>
                <a:cs typeface="Arial" panose="020B0604020202020204" pitchFamily="34" charset="0"/>
              </a:rPr>
              <a:t>Jugular vein catheterization</a:t>
            </a:r>
          </a:p>
          <a:p>
            <a:pPr marL="400050" lvl="1" indent="-287338"/>
            <a:r>
              <a:rPr lang="en-US" altLang="en-US" sz="2800" dirty="0">
                <a:latin typeface="Arial" panose="020B0604020202020204" pitchFamily="34" charset="0"/>
                <a:cs typeface="Arial" panose="020B0604020202020204" pitchFamily="34" charset="0"/>
              </a:rPr>
              <a:t>Neonatal age group</a:t>
            </a:r>
          </a:p>
        </p:txBody>
      </p:sp>
      <p:sp>
        <p:nvSpPr>
          <p:cNvPr id="4" name="Rectangle 3">
            <a:extLst>
              <a:ext uri="{FF2B5EF4-FFF2-40B4-BE49-F238E27FC236}">
                <a16:creationId xmlns:a16="http://schemas.microsoft.com/office/drawing/2014/main" id="{16CF4CAB-007E-4056-9635-D991C5580152}"/>
              </a:ext>
            </a:extLst>
          </p:cNvPr>
          <p:cNvSpPr/>
          <p:nvPr/>
        </p:nvSpPr>
        <p:spPr>
          <a:xfrm>
            <a:off x="6029949" y="1797971"/>
            <a:ext cx="2673696" cy="597138"/>
          </a:xfrm>
          <a:prstGeom prst="rect">
            <a:avLst/>
          </a:prstGeom>
          <a:solidFill>
            <a:srgbClr val="3765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altLang="en-US" sz="2400" b="1" dirty="0">
                <a:latin typeface="Arial" panose="020B0604020202020204" pitchFamily="34" charset="0"/>
                <a:cs typeface="Arial" panose="020B0604020202020204" pitchFamily="34" charset="0"/>
              </a:rPr>
              <a:t>Risk Factors</a:t>
            </a:r>
          </a:p>
        </p:txBody>
      </p:sp>
      <p:sp>
        <p:nvSpPr>
          <p:cNvPr id="7" name="Content Placeholder 6"/>
          <p:cNvSpPr>
            <a:spLocks noGrp="1"/>
          </p:cNvSpPr>
          <p:nvPr>
            <p:ph sz="half" idx="2"/>
          </p:nvPr>
        </p:nvSpPr>
        <p:spPr>
          <a:xfrm>
            <a:off x="899249" y="2578324"/>
            <a:ext cx="5062552" cy="2112903"/>
          </a:xfrm>
        </p:spPr>
        <p:txBody>
          <a:bodyPr>
            <a:normAutofit/>
          </a:bodyPr>
          <a:lstStyle/>
          <a:p>
            <a:pPr marL="339725" lvl="1" indent="-339725"/>
            <a:r>
              <a:rPr lang="en-US" altLang="en-US" sz="2800" dirty="0">
                <a:latin typeface="Arial" panose="020B0604020202020204" pitchFamily="34" charset="0"/>
                <a:cs typeface="Arial" panose="020B0604020202020204" pitchFamily="34" charset="0"/>
              </a:rPr>
              <a:t>Headache</a:t>
            </a:r>
          </a:p>
          <a:p>
            <a:pPr marL="339725" lvl="1" indent="-339725"/>
            <a:r>
              <a:rPr lang="en-US" altLang="en-US" sz="2800" dirty="0">
                <a:latin typeface="Arial" panose="020B0604020202020204" pitchFamily="34" charset="0"/>
                <a:cs typeface="Arial" panose="020B0604020202020204" pitchFamily="34" charset="0"/>
              </a:rPr>
              <a:t>Seizures</a:t>
            </a:r>
          </a:p>
          <a:p>
            <a:pPr marL="339725" lvl="1" indent="-339725"/>
            <a:r>
              <a:rPr lang="en-US" altLang="en-US" sz="2800" dirty="0">
                <a:latin typeface="Arial" panose="020B0604020202020204" pitchFamily="34" charset="0"/>
                <a:cs typeface="Arial" panose="020B0604020202020204" pitchFamily="34" charset="0"/>
              </a:rPr>
              <a:t>Cranial nerve palsies </a:t>
            </a:r>
          </a:p>
          <a:p>
            <a:pPr marL="339725" lvl="1" indent="-339725"/>
            <a:r>
              <a:rPr lang="en-US" altLang="en-US" sz="2800" dirty="0">
                <a:latin typeface="Arial" panose="020B0604020202020204" pitchFamily="34" charset="0"/>
                <a:cs typeface="Arial" panose="020B0604020202020204" pitchFamily="34" charset="0"/>
              </a:rPr>
              <a:t>Papilledema</a:t>
            </a:r>
          </a:p>
        </p:txBody>
      </p:sp>
      <p:sp>
        <p:nvSpPr>
          <p:cNvPr id="15" name="Rectangle 14">
            <a:extLst>
              <a:ext uri="{FF2B5EF4-FFF2-40B4-BE49-F238E27FC236}">
                <a16:creationId xmlns:a16="http://schemas.microsoft.com/office/drawing/2014/main" id="{6A57AC72-EF3B-4095-8523-9EB8F4A1C083}"/>
              </a:ext>
            </a:extLst>
          </p:cNvPr>
          <p:cNvSpPr/>
          <p:nvPr/>
        </p:nvSpPr>
        <p:spPr>
          <a:xfrm>
            <a:off x="899249" y="1794216"/>
            <a:ext cx="2673696" cy="597138"/>
          </a:xfrm>
          <a:prstGeom prst="rect">
            <a:avLst/>
          </a:prstGeom>
          <a:solidFill>
            <a:srgbClr val="3765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altLang="en-US" sz="2400" b="1" dirty="0">
                <a:latin typeface="Arial" panose="020B0604020202020204" pitchFamily="34" charset="0"/>
                <a:cs typeface="Arial" panose="020B0604020202020204" pitchFamily="34" charset="0"/>
              </a:rPr>
              <a:t>Presentation</a:t>
            </a:r>
          </a:p>
        </p:txBody>
      </p:sp>
      <p:grpSp>
        <p:nvGrpSpPr>
          <p:cNvPr id="5" name="Group 4">
            <a:extLst>
              <a:ext uri="{FF2B5EF4-FFF2-40B4-BE49-F238E27FC236}">
                <a16:creationId xmlns:a16="http://schemas.microsoft.com/office/drawing/2014/main" id="{901E04DB-CAA2-4944-82DE-B05B2075884D}"/>
              </a:ext>
            </a:extLst>
          </p:cNvPr>
          <p:cNvGrpSpPr/>
          <p:nvPr/>
        </p:nvGrpSpPr>
        <p:grpSpPr>
          <a:xfrm>
            <a:off x="2848802" y="4686620"/>
            <a:ext cx="3016062" cy="1663548"/>
            <a:chOff x="2339350" y="4804493"/>
            <a:chExt cx="3016062" cy="1663548"/>
          </a:xfrm>
        </p:grpSpPr>
        <p:pic>
          <p:nvPicPr>
            <p:cNvPr id="16" name="Picture 15">
              <a:extLst>
                <a:ext uri="{FF2B5EF4-FFF2-40B4-BE49-F238E27FC236}">
                  <a16:creationId xmlns:a16="http://schemas.microsoft.com/office/drawing/2014/main" id="{52E282E7-2155-4282-A222-0F2F57DB6AFB}"/>
                </a:ext>
              </a:extLst>
            </p:cNvPr>
            <p:cNvPicPr>
              <a:picLocks noChangeAspect="1"/>
            </p:cNvPicPr>
            <p:nvPr/>
          </p:nvPicPr>
          <p:blipFill>
            <a:blip r:embed="rId3"/>
            <a:stretch>
              <a:fillRect/>
            </a:stretch>
          </p:blipFill>
          <p:spPr>
            <a:xfrm>
              <a:off x="2339350" y="4804493"/>
              <a:ext cx="1544484" cy="1029656"/>
            </a:xfrm>
            <a:prstGeom prst="rect">
              <a:avLst/>
            </a:prstGeom>
          </p:spPr>
        </p:pic>
        <p:pic>
          <p:nvPicPr>
            <p:cNvPr id="17" name="Picture 16">
              <a:extLst>
                <a:ext uri="{FF2B5EF4-FFF2-40B4-BE49-F238E27FC236}">
                  <a16:creationId xmlns:a16="http://schemas.microsoft.com/office/drawing/2014/main" id="{EA9708D9-39CA-462D-B1EF-D6773A53BFBF}"/>
                </a:ext>
              </a:extLst>
            </p:cNvPr>
            <p:cNvPicPr>
              <a:picLocks noChangeAspect="1"/>
            </p:cNvPicPr>
            <p:nvPr/>
          </p:nvPicPr>
          <p:blipFill>
            <a:blip r:embed="rId4"/>
            <a:stretch>
              <a:fillRect/>
            </a:stretch>
          </p:blipFill>
          <p:spPr>
            <a:xfrm>
              <a:off x="3744346" y="5438385"/>
              <a:ext cx="1611066" cy="1029656"/>
            </a:xfrm>
            <a:prstGeom prst="rect">
              <a:avLst/>
            </a:prstGeom>
          </p:spPr>
        </p:pic>
      </p:grpSp>
      <p:grpSp>
        <p:nvGrpSpPr>
          <p:cNvPr id="19" name="Group 18">
            <a:extLst>
              <a:ext uri="{FF2B5EF4-FFF2-40B4-BE49-F238E27FC236}">
                <a16:creationId xmlns:a16="http://schemas.microsoft.com/office/drawing/2014/main" id="{49EA743D-7F76-4381-8A11-E610DEA45189}"/>
              </a:ext>
            </a:extLst>
          </p:cNvPr>
          <p:cNvGrpSpPr/>
          <p:nvPr/>
        </p:nvGrpSpPr>
        <p:grpSpPr>
          <a:xfrm flipH="1">
            <a:off x="899249" y="314363"/>
            <a:ext cx="1234624" cy="419314"/>
            <a:chOff x="10313210" y="959267"/>
            <a:chExt cx="1234624" cy="419314"/>
          </a:xfrm>
        </p:grpSpPr>
        <p:sp>
          <p:nvSpPr>
            <p:cNvPr id="24" name="Flowchart: Connector 23">
              <a:extLst>
                <a:ext uri="{FF2B5EF4-FFF2-40B4-BE49-F238E27FC236}">
                  <a16:creationId xmlns:a16="http://schemas.microsoft.com/office/drawing/2014/main" id="{1DE3EEE5-1DD1-4198-BA61-CF1B8B2E2B5D}"/>
                </a:ext>
              </a:extLst>
            </p:cNvPr>
            <p:cNvSpPr/>
            <p:nvPr/>
          </p:nvSpPr>
          <p:spPr>
            <a:xfrm>
              <a:off x="10313210" y="1089257"/>
              <a:ext cx="229100" cy="225604"/>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Connector 24">
              <a:extLst>
                <a:ext uri="{FF2B5EF4-FFF2-40B4-BE49-F238E27FC236}">
                  <a16:creationId xmlns:a16="http://schemas.microsoft.com/office/drawing/2014/main" id="{E20C2EFE-ECAF-4838-A541-8CD37AAAE29E}"/>
                </a:ext>
              </a:extLst>
            </p:cNvPr>
            <p:cNvSpPr/>
            <p:nvPr/>
          </p:nvSpPr>
          <p:spPr>
            <a:xfrm>
              <a:off x="10643433" y="1023910"/>
              <a:ext cx="338794" cy="310266"/>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Connector 25">
              <a:extLst>
                <a:ext uri="{FF2B5EF4-FFF2-40B4-BE49-F238E27FC236}">
                  <a16:creationId xmlns:a16="http://schemas.microsoft.com/office/drawing/2014/main" id="{5409FD6E-040D-4CBC-B29F-C93B9C4AC4F3}"/>
                </a:ext>
              </a:extLst>
            </p:cNvPr>
            <p:cNvSpPr/>
            <p:nvPr/>
          </p:nvSpPr>
          <p:spPr>
            <a:xfrm>
              <a:off x="11085921" y="959267"/>
              <a:ext cx="461913" cy="419314"/>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A666ABA2-DB47-47E0-867C-EFA37CB9CA3E}"/>
              </a:ext>
            </a:extLst>
          </p:cNvPr>
          <p:cNvGrpSpPr/>
          <p:nvPr/>
        </p:nvGrpSpPr>
        <p:grpSpPr>
          <a:xfrm>
            <a:off x="10058127" y="314363"/>
            <a:ext cx="1234624" cy="419314"/>
            <a:chOff x="10313210" y="959267"/>
            <a:chExt cx="1234624" cy="419314"/>
          </a:xfrm>
        </p:grpSpPr>
        <p:sp>
          <p:nvSpPr>
            <p:cNvPr id="21" name="Flowchart: Connector 20">
              <a:extLst>
                <a:ext uri="{FF2B5EF4-FFF2-40B4-BE49-F238E27FC236}">
                  <a16:creationId xmlns:a16="http://schemas.microsoft.com/office/drawing/2014/main" id="{2AC27B31-0CE3-4AA4-9D64-6F9801DE4B52}"/>
                </a:ext>
              </a:extLst>
            </p:cNvPr>
            <p:cNvSpPr/>
            <p:nvPr/>
          </p:nvSpPr>
          <p:spPr>
            <a:xfrm>
              <a:off x="10313210" y="1089257"/>
              <a:ext cx="229100" cy="225604"/>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AF6EFB6F-BDE5-45DB-B1A3-6592D83CED8D}"/>
                </a:ext>
              </a:extLst>
            </p:cNvPr>
            <p:cNvSpPr/>
            <p:nvPr/>
          </p:nvSpPr>
          <p:spPr>
            <a:xfrm>
              <a:off x="10643433" y="1023910"/>
              <a:ext cx="338794" cy="310266"/>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Connector 22">
              <a:extLst>
                <a:ext uri="{FF2B5EF4-FFF2-40B4-BE49-F238E27FC236}">
                  <a16:creationId xmlns:a16="http://schemas.microsoft.com/office/drawing/2014/main" id="{25CC7083-0C1F-4A46-8530-439EBF400982}"/>
                </a:ext>
              </a:extLst>
            </p:cNvPr>
            <p:cNvSpPr/>
            <p:nvPr/>
          </p:nvSpPr>
          <p:spPr>
            <a:xfrm>
              <a:off x="11085921" y="959267"/>
              <a:ext cx="461913" cy="419314"/>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a:extLst>
              <a:ext uri="{FF2B5EF4-FFF2-40B4-BE49-F238E27FC236}">
                <a16:creationId xmlns:a16="http://schemas.microsoft.com/office/drawing/2014/main" id="{1620D658-FE46-4826-A24E-A5475BF725FD}"/>
              </a:ext>
            </a:extLst>
          </p:cNvPr>
          <p:cNvSpPr/>
          <p:nvPr/>
        </p:nvSpPr>
        <p:spPr>
          <a:xfrm>
            <a:off x="5961801" y="5996299"/>
            <a:ext cx="6096000" cy="646331"/>
          </a:xfrm>
          <a:prstGeom prst="rect">
            <a:avLst/>
          </a:prstGeom>
          <a:solidFill>
            <a:schemeClr val="bg1"/>
          </a:solidFill>
        </p:spPr>
        <p:txBody>
          <a:bodyPr>
            <a:spAutoFit/>
          </a:bodyPr>
          <a:lstStyle/>
          <a:p>
            <a:r>
              <a:rPr lang="en-US" sz="1200" dirty="0">
                <a:solidFill>
                  <a:srgbClr val="000000"/>
                </a:solidFill>
              </a:rPr>
              <a:t>top left: https://pixabay.com/photos/girl-kid-facial-watch-eye-toddler-609639/ </a:t>
            </a:r>
          </a:p>
          <a:p>
            <a:r>
              <a:rPr lang="en-US" sz="1200" dirty="0">
                <a:solidFill>
                  <a:srgbClr val="000000"/>
                </a:solidFill>
              </a:rPr>
              <a:t>bottom right: https://commons.wikimedia.org/wiki/File:Defense.gov_photo_essay_110719-F-ET173-093.jpg</a:t>
            </a:r>
            <a:endParaRPr lang="en-US" sz="1200" dirty="0"/>
          </a:p>
        </p:txBody>
      </p:sp>
    </p:spTree>
    <p:extLst>
      <p:ext uri="{BB962C8B-B14F-4D97-AF65-F5344CB8AC3E}">
        <p14:creationId xmlns:p14="http://schemas.microsoft.com/office/powerpoint/2010/main" val="11689354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371354" y="339612"/>
            <a:ext cx="11906866" cy="808704"/>
          </a:xfrm>
        </p:spPr>
        <p:txBody>
          <a:bodyPr>
            <a:noAutofit/>
          </a:bodyPr>
          <a:lstStyle/>
          <a:p>
            <a:r>
              <a:rPr lang="en-US" altLang="en-US" sz="3700" b="1" dirty="0">
                <a:solidFill>
                  <a:schemeClr val="tx1"/>
                </a:solidFill>
                <a:latin typeface="Arial" panose="020B0604020202020204" pitchFamily="34" charset="0"/>
                <a:cs typeface="Arial" panose="020B0604020202020204" pitchFamily="34" charset="0"/>
              </a:rPr>
              <a:t>Diagnostic Considerations for U</a:t>
            </a:r>
            <a:r>
              <a:rPr lang="en-US" altLang="en-US" sz="3700" dirty="0">
                <a:solidFill>
                  <a:schemeClr val="tx1"/>
                </a:solidFill>
                <a:latin typeface="Arial" panose="020B0604020202020204" pitchFamily="34" charset="0"/>
                <a:cs typeface="Arial" panose="020B0604020202020204" pitchFamily="34" charset="0"/>
              </a:rPr>
              <a:t>nprovoked VTE</a:t>
            </a:r>
          </a:p>
        </p:txBody>
      </p:sp>
      <p:sp>
        <p:nvSpPr>
          <p:cNvPr id="17411" name="Content Placeholder 2"/>
          <p:cNvSpPr>
            <a:spLocks noGrp="1"/>
          </p:cNvSpPr>
          <p:nvPr>
            <p:ph idx="1"/>
          </p:nvPr>
        </p:nvSpPr>
        <p:spPr>
          <a:xfrm>
            <a:off x="906767" y="1617591"/>
            <a:ext cx="10378466" cy="4238548"/>
          </a:xfrm>
        </p:spPr>
        <p:txBody>
          <a:bodyPr>
            <a:normAutofit lnSpcReduction="10000"/>
          </a:bodyPr>
          <a:lstStyle/>
          <a:p>
            <a:r>
              <a:rPr lang="en-US" altLang="en-US" sz="3600" dirty="0">
                <a:latin typeface="Arial" panose="020B0604020202020204" pitchFamily="34" charset="0"/>
                <a:cs typeface="Arial" panose="020B0604020202020204" pitchFamily="34" charset="0"/>
              </a:rPr>
              <a:t>Uncommon clinical scenario</a:t>
            </a:r>
          </a:p>
          <a:p>
            <a:r>
              <a:rPr lang="en-US" altLang="en-US" sz="3600" dirty="0">
                <a:latin typeface="Arial" panose="020B0604020202020204" pitchFamily="34" charset="0"/>
                <a:cs typeface="Arial" panose="020B0604020202020204" pitchFamily="34" charset="0"/>
              </a:rPr>
              <a:t>Detailed family history</a:t>
            </a:r>
          </a:p>
          <a:p>
            <a:r>
              <a:rPr lang="en-US" altLang="en-US" sz="3600" dirty="0">
                <a:latin typeface="Arial" panose="020B0604020202020204" pitchFamily="34" charset="0"/>
                <a:cs typeface="Arial" panose="020B0604020202020204" pitchFamily="34" charset="0"/>
              </a:rPr>
              <a:t>Laboratory evaluation for inherited thrombophilia and  antiphospholipid syndrome</a:t>
            </a:r>
          </a:p>
          <a:p>
            <a:r>
              <a:rPr lang="en-US" altLang="en-US" sz="3600" dirty="0">
                <a:latin typeface="Arial" panose="020B0604020202020204" pitchFamily="34" charset="0"/>
                <a:cs typeface="Arial" panose="020B0604020202020204" pitchFamily="34" charset="0"/>
              </a:rPr>
              <a:t>Look for anatomic variants</a:t>
            </a:r>
          </a:p>
          <a:p>
            <a:pPr marL="854075" lvl="1" indent="-396875">
              <a:buFont typeface="Wingdings" panose="05000000000000000000" pitchFamily="2" charset="2"/>
              <a:buChar char="ü"/>
            </a:pPr>
            <a:r>
              <a:rPr lang="en-US" altLang="en-US" sz="3200" dirty="0">
                <a:latin typeface="Arial" panose="020B0604020202020204" pitchFamily="34" charset="0"/>
                <a:cs typeface="Arial" panose="020B0604020202020204" pitchFamily="34" charset="0"/>
              </a:rPr>
              <a:t>May </a:t>
            </a:r>
            <a:r>
              <a:rPr lang="en-US" altLang="en-US" sz="3200" dirty="0" err="1">
                <a:latin typeface="Arial" panose="020B0604020202020204" pitchFamily="34" charset="0"/>
                <a:cs typeface="Arial" panose="020B0604020202020204" pitchFamily="34" charset="0"/>
              </a:rPr>
              <a:t>Thurner</a:t>
            </a:r>
            <a:r>
              <a:rPr lang="en-US" altLang="en-US" sz="3200" dirty="0">
                <a:latin typeface="Arial" panose="020B0604020202020204" pitchFamily="34" charset="0"/>
                <a:cs typeface="Arial" panose="020B0604020202020204" pitchFamily="34" charset="0"/>
              </a:rPr>
              <a:t> syndrome</a:t>
            </a:r>
          </a:p>
          <a:p>
            <a:pPr marL="854075" lvl="1" indent="-396875">
              <a:buFont typeface="Wingdings" panose="05000000000000000000" pitchFamily="2" charset="2"/>
              <a:buChar char="ü"/>
            </a:pPr>
            <a:r>
              <a:rPr lang="en-US" altLang="en-US" sz="3200" dirty="0">
                <a:latin typeface="Arial" panose="020B0604020202020204" pitchFamily="34" charset="0"/>
                <a:cs typeface="Arial" panose="020B0604020202020204" pitchFamily="34" charset="0"/>
              </a:rPr>
              <a:t>Thoracic Outlet Syndrome</a:t>
            </a:r>
          </a:p>
          <a:p>
            <a:pPr marL="854075" lvl="1" indent="-396875">
              <a:buFont typeface="Wingdings" panose="05000000000000000000" pitchFamily="2" charset="2"/>
              <a:buChar char="ü"/>
            </a:pPr>
            <a:r>
              <a:rPr lang="en-US" altLang="en-US" sz="3200" dirty="0">
                <a:latin typeface="Arial" panose="020B0604020202020204" pitchFamily="34" charset="0"/>
                <a:cs typeface="Arial" panose="020B0604020202020204" pitchFamily="34" charset="0"/>
              </a:rPr>
              <a:t>IVC atresia/anomalies</a:t>
            </a:r>
          </a:p>
        </p:txBody>
      </p:sp>
      <p:grpSp>
        <p:nvGrpSpPr>
          <p:cNvPr id="5" name="Group 4">
            <a:extLst>
              <a:ext uri="{FF2B5EF4-FFF2-40B4-BE49-F238E27FC236}">
                <a16:creationId xmlns:a16="http://schemas.microsoft.com/office/drawing/2014/main" id="{18AA1A95-4F16-4069-905C-C301FEFF0C34}"/>
              </a:ext>
            </a:extLst>
          </p:cNvPr>
          <p:cNvGrpSpPr/>
          <p:nvPr/>
        </p:nvGrpSpPr>
        <p:grpSpPr>
          <a:xfrm>
            <a:off x="0" y="1004594"/>
            <a:ext cx="11914909" cy="419314"/>
            <a:chOff x="0" y="1004594"/>
            <a:chExt cx="11914909" cy="419314"/>
          </a:xfrm>
        </p:grpSpPr>
        <p:sp>
          <p:nvSpPr>
            <p:cNvPr id="6" name="Rectangle: Rounded Corners 5">
              <a:extLst>
                <a:ext uri="{FF2B5EF4-FFF2-40B4-BE49-F238E27FC236}">
                  <a16:creationId xmlns:a16="http://schemas.microsoft.com/office/drawing/2014/main" id="{9BD05B43-E3FB-49F7-92D2-AF3423E3A9C3}"/>
                </a:ext>
              </a:extLst>
            </p:cNvPr>
            <p:cNvSpPr/>
            <p:nvPr/>
          </p:nvSpPr>
          <p:spPr>
            <a:xfrm>
              <a:off x="0" y="1192721"/>
              <a:ext cx="10576591" cy="91440"/>
            </a:xfrm>
            <a:prstGeom prst="roundRect">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2FD2179E-75A1-47E3-A1DD-72EFBE0AE49F}"/>
                </a:ext>
              </a:extLst>
            </p:cNvPr>
            <p:cNvGrpSpPr/>
            <p:nvPr/>
          </p:nvGrpSpPr>
          <p:grpSpPr>
            <a:xfrm>
              <a:off x="10680285" y="1004594"/>
              <a:ext cx="1234624" cy="419314"/>
              <a:chOff x="10313210" y="959267"/>
              <a:chExt cx="1234624" cy="419314"/>
            </a:xfrm>
          </p:grpSpPr>
          <p:sp>
            <p:nvSpPr>
              <p:cNvPr id="8" name="Flowchart: Connector 7">
                <a:extLst>
                  <a:ext uri="{FF2B5EF4-FFF2-40B4-BE49-F238E27FC236}">
                    <a16:creationId xmlns:a16="http://schemas.microsoft.com/office/drawing/2014/main" id="{CC63691A-CC35-416C-9436-C76EDD81A9A3}"/>
                  </a:ext>
                </a:extLst>
              </p:cNvPr>
              <p:cNvSpPr/>
              <p:nvPr/>
            </p:nvSpPr>
            <p:spPr>
              <a:xfrm>
                <a:off x="10313210" y="1089257"/>
                <a:ext cx="229100" cy="225604"/>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3CFCB7A3-85D3-45E2-AB2A-C66521B2178E}"/>
                  </a:ext>
                </a:extLst>
              </p:cNvPr>
              <p:cNvSpPr/>
              <p:nvPr/>
            </p:nvSpPr>
            <p:spPr>
              <a:xfrm>
                <a:off x="10643433" y="1023910"/>
                <a:ext cx="338794" cy="310266"/>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9">
                <a:extLst>
                  <a:ext uri="{FF2B5EF4-FFF2-40B4-BE49-F238E27FC236}">
                    <a16:creationId xmlns:a16="http://schemas.microsoft.com/office/drawing/2014/main" id="{003C7A2E-39B2-4FD3-B5B9-542D51E9984C}"/>
                  </a:ext>
                </a:extLst>
              </p:cNvPr>
              <p:cNvSpPr/>
              <p:nvPr/>
            </p:nvSpPr>
            <p:spPr>
              <a:xfrm>
                <a:off x="11085921" y="959267"/>
                <a:ext cx="461913" cy="419314"/>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3218338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463107" y="105083"/>
            <a:ext cx="11988800" cy="1047135"/>
          </a:xfrm>
        </p:spPr>
        <p:txBody>
          <a:bodyPr>
            <a:normAutofit/>
          </a:bodyPr>
          <a:lstStyle/>
          <a:p>
            <a:r>
              <a:rPr lang="en-US" altLang="en-US" sz="4000" b="1" dirty="0">
                <a:solidFill>
                  <a:schemeClr val="tx1"/>
                </a:solidFill>
                <a:latin typeface="Arial" panose="020B0604020202020204" pitchFamily="34" charset="0"/>
                <a:cs typeface="Arial" panose="020B0604020202020204" pitchFamily="34" charset="0"/>
              </a:rPr>
              <a:t>May-</a:t>
            </a:r>
            <a:r>
              <a:rPr lang="en-US" altLang="en-US" sz="4000" b="1" dirty="0" err="1">
                <a:solidFill>
                  <a:schemeClr val="tx1"/>
                </a:solidFill>
                <a:latin typeface="Arial" panose="020B0604020202020204" pitchFamily="34" charset="0"/>
                <a:cs typeface="Arial" panose="020B0604020202020204" pitchFamily="34" charset="0"/>
              </a:rPr>
              <a:t>Thurner</a:t>
            </a:r>
            <a:r>
              <a:rPr lang="en-US" altLang="en-US" sz="4000" b="1" dirty="0">
                <a:solidFill>
                  <a:schemeClr val="tx1"/>
                </a:solidFill>
                <a:latin typeface="Arial" panose="020B0604020202020204" pitchFamily="34" charset="0"/>
                <a:cs typeface="Arial" panose="020B0604020202020204" pitchFamily="34" charset="0"/>
              </a:rPr>
              <a:t> Syndrome</a:t>
            </a:r>
          </a:p>
        </p:txBody>
      </p:sp>
      <p:sp>
        <p:nvSpPr>
          <p:cNvPr id="18436" name="Content Placeholder 5"/>
          <p:cNvSpPr txBox="1">
            <a:spLocks/>
          </p:cNvSpPr>
          <p:nvPr/>
        </p:nvSpPr>
        <p:spPr bwMode="auto">
          <a:xfrm>
            <a:off x="5638800" y="1566863"/>
            <a:ext cx="5800664" cy="437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lnSpc>
                <a:spcPct val="90000"/>
              </a:lnSpc>
              <a:buFont typeface="Arial" panose="020B0604020202020204" pitchFamily="34" charset="0"/>
              <a:buChar char="•"/>
            </a:pPr>
            <a:r>
              <a:rPr lang="en-US" altLang="en-US" dirty="0">
                <a:latin typeface="Arial" panose="020B0604020202020204" pitchFamily="34" charset="0"/>
                <a:cs typeface="Arial" panose="020B0604020202020204" pitchFamily="34" charset="0"/>
              </a:rPr>
              <a:t>Left-sided iliofemoral thrombosis</a:t>
            </a:r>
          </a:p>
          <a:p>
            <a:pPr eaLnBrk="1" hangingPunct="1">
              <a:lnSpc>
                <a:spcPct val="90000"/>
              </a:lnSpc>
              <a:buFont typeface="Arial" panose="020B0604020202020204" pitchFamily="34" charset="0"/>
              <a:buChar char="•"/>
            </a:pPr>
            <a:r>
              <a:rPr lang="en-US" altLang="en-US" dirty="0">
                <a:latin typeface="Arial" panose="020B0604020202020204" pitchFamily="34" charset="0"/>
                <a:cs typeface="Arial" panose="020B0604020202020204" pitchFamily="34" charset="0"/>
              </a:rPr>
              <a:t>Narrowed left iliac vein due to chronic compression from right iliac artery</a:t>
            </a:r>
          </a:p>
          <a:p>
            <a:pPr eaLnBrk="1" hangingPunct="1">
              <a:lnSpc>
                <a:spcPct val="90000"/>
              </a:lnSpc>
              <a:buFont typeface="Arial" panose="020B0604020202020204" pitchFamily="34" charset="0"/>
              <a:buChar char="•"/>
            </a:pPr>
            <a:r>
              <a:rPr lang="en-US" altLang="en-US" dirty="0">
                <a:latin typeface="Arial" panose="020B0604020202020204" pitchFamily="34" charset="0"/>
                <a:cs typeface="Arial" panose="020B0604020202020204" pitchFamily="34" charset="0"/>
              </a:rPr>
              <a:t>Most commonly seen in females in the 2</a:t>
            </a:r>
            <a:r>
              <a:rPr lang="en-US" altLang="en-US" baseline="30000" dirty="0">
                <a:latin typeface="Arial" panose="020B0604020202020204" pitchFamily="34" charset="0"/>
                <a:cs typeface="Arial" panose="020B0604020202020204" pitchFamily="34" charset="0"/>
              </a:rPr>
              <a:t>nd</a:t>
            </a:r>
            <a:r>
              <a:rPr lang="en-US" altLang="en-US" dirty="0">
                <a:latin typeface="Arial" panose="020B0604020202020204" pitchFamily="34" charset="0"/>
                <a:cs typeface="Arial" panose="020B0604020202020204" pitchFamily="34" charset="0"/>
              </a:rPr>
              <a:t> to 3</a:t>
            </a:r>
            <a:r>
              <a:rPr lang="en-US" altLang="en-US" baseline="30000" dirty="0">
                <a:latin typeface="Arial" panose="020B0604020202020204" pitchFamily="34" charset="0"/>
                <a:cs typeface="Arial" panose="020B0604020202020204" pitchFamily="34" charset="0"/>
              </a:rPr>
              <a:t>rd</a:t>
            </a:r>
            <a:r>
              <a:rPr lang="en-US" altLang="en-US" dirty="0">
                <a:latin typeface="Arial" panose="020B0604020202020204" pitchFamily="34" charset="0"/>
                <a:cs typeface="Arial" panose="020B0604020202020204" pitchFamily="34" charset="0"/>
              </a:rPr>
              <a:t> decade of life</a:t>
            </a:r>
          </a:p>
        </p:txBody>
      </p:sp>
      <p:pic>
        <p:nvPicPr>
          <p:cNvPr id="1026" name="Picture 2" descr="https://www.vasculardiseasemanagement.com/files/uploads/11manu1.png"/>
          <p:cNvPicPr>
            <a:picLocks noChangeAspect="1" noChangeArrowheads="1"/>
          </p:cNvPicPr>
          <p:nvPr/>
        </p:nvPicPr>
        <p:blipFill rotWithShape="1">
          <a:blip r:embed="rId3">
            <a:extLst>
              <a:ext uri="{28A0092B-C50C-407E-A947-70E740481C1C}">
                <a14:useLocalDpi xmlns:a14="http://schemas.microsoft.com/office/drawing/2010/main" val="0"/>
              </a:ext>
            </a:extLst>
          </a:blip>
          <a:srcRect t="7560"/>
          <a:stretch/>
        </p:blipFill>
        <p:spPr bwMode="auto">
          <a:xfrm>
            <a:off x="895289" y="1275347"/>
            <a:ext cx="4295775" cy="4961975"/>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C76FF376-1B52-415B-90D6-B28B004AE03C}"/>
              </a:ext>
            </a:extLst>
          </p:cNvPr>
          <p:cNvGrpSpPr/>
          <p:nvPr/>
        </p:nvGrpSpPr>
        <p:grpSpPr>
          <a:xfrm>
            <a:off x="-13532" y="848199"/>
            <a:ext cx="11914909" cy="419314"/>
            <a:chOff x="0" y="1004594"/>
            <a:chExt cx="11914909" cy="419314"/>
          </a:xfrm>
        </p:grpSpPr>
        <p:sp>
          <p:nvSpPr>
            <p:cNvPr id="9" name="Rectangle: Rounded Corners 8">
              <a:extLst>
                <a:ext uri="{FF2B5EF4-FFF2-40B4-BE49-F238E27FC236}">
                  <a16:creationId xmlns:a16="http://schemas.microsoft.com/office/drawing/2014/main" id="{D434A819-DFF9-4746-9538-6BF6466B2CAB}"/>
                </a:ext>
              </a:extLst>
            </p:cNvPr>
            <p:cNvSpPr/>
            <p:nvPr/>
          </p:nvSpPr>
          <p:spPr>
            <a:xfrm>
              <a:off x="0" y="1192721"/>
              <a:ext cx="10576591" cy="91440"/>
            </a:xfrm>
            <a:prstGeom prst="roundRect">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022F3615-8467-4328-9FA0-14E09EA5D32E}"/>
                </a:ext>
              </a:extLst>
            </p:cNvPr>
            <p:cNvGrpSpPr/>
            <p:nvPr/>
          </p:nvGrpSpPr>
          <p:grpSpPr>
            <a:xfrm>
              <a:off x="10680285" y="1004594"/>
              <a:ext cx="1234624" cy="419314"/>
              <a:chOff x="10313210" y="959267"/>
              <a:chExt cx="1234624" cy="419314"/>
            </a:xfrm>
          </p:grpSpPr>
          <p:sp>
            <p:nvSpPr>
              <p:cNvPr id="11" name="Flowchart: Connector 10">
                <a:extLst>
                  <a:ext uri="{FF2B5EF4-FFF2-40B4-BE49-F238E27FC236}">
                    <a16:creationId xmlns:a16="http://schemas.microsoft.com/office/drawing/2014/main" id="{7B27E6DB-FB86-4DAA-87B7-948A9299569E}"/>
                  </a:ext>
                </a:extLst>
              </p:cNvPr>
              <p:cNvSpPr/>
              <p:nvPr/>
            </p:nvSpPr>
            <p:spPr>
              <a:xfrm>
                <a:off x="10313210" y="1089257"/>
                <a:ext cx="229100" cy="225604"/>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01B398C7-2F29-49DF-9560-794D1390AC03}"/>
                  </a:ext>
                </a:extLst>
              </p:cNvPr>
              <p:cNvSpPr/>
              <p:nvPr/>
            </p:nvSpPr>
            <p:spPr>
              <a:xfrm>
                <a:off x="10643433" y="1023910"/>
                <a:ext cx="338794" cy="310266"/>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4FE38920-1C42-4BB1-B818-04B7104D1D21}"/>
                  </a:ext>
                </a:extLst>
              </p:cNvPr>
              <p:cNvSpPr/>
              <p:nvPr/>
            </p:nvSpPr>
            <p:spPr>
              <a:xfrm>
                <a:off x="11085921" y="959267"/>
                <a:ext cx="461913" cy="419314"/>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Rectangle 1">
            <a:extLst>
              <a:ext uri="{FF2B5EF4-FFF2-40B4-BE49-F238E27FC236}">
                <a16:creationId xmlns:a16="http://schemas.microsoft.com/office/drawing/2014/main" id="{322F4A43-9F9A-4923-BF96-0381AB8FF8FE}"/>
              </a:ext>
            </a:extLst>
          </p:cNvPr>
          <p:cNvSpPr/>
          <p:nvPr/>
        </p:nvSpPr>
        <p:spPr>
          <a:xfrm>
            <a:off x="9622465" y="5821674"/>
            <a:ext cx="2413591" cy="9312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4FD058C-E885-4F2A-A062-4B051BF43243}"/>
              </a:ext>
            </a:extLst>
          </p:cNvPr>
          <p:cNvSpPr/>
          <p:nvPr/>
        </p:nvSpPr>
        <p:spPr>
          <a:xfrm>
            <a:off x="5491132" y="5757954"/>
            <a:ext cx="6096000" cy="954107"/>
          </a:xfrm>
          <a:prstGeom prst="rect">
            <a:avLst/>
          </a:prstGeom>
        </p:spPr>
        <p:txBody>
          <a:bodyPr>
            <a:spAutoFit/>
          </a:bodyPr>
          <a:lstStyle/>
          <a:p>
            <a:r>
              <a:rPr lang="en-US" sz="1400" dirty="0">
                <a:solidFill>
                  <a:srgbClr val="000000"/>
                </a:solidFill>
              </a:rPr>
              <a:t>From </a:t>
            </a:r>
            <a:r>
              <a:rPr lang="en-US" sz="1400" dirty="0" err="1">
                <a:solidFill>
                  <a:srgbClr val="000000"/>
                </a:solidFill>
              </a:rPr>
              <a:t>Mahajerin</a:t>
            </a:r>
            <a:r>
              <a:rPr lang="en-US" sz="1400" dirty="0">
                <a:solidFill>
                  <a:srgbClr val="000000"/>
                </a:solidFill>
              </a:rPr>
              <a:t> A, Croteau SE. Epidemiology and risk assessment of Pediatric VTE (Figure 1). Front </a:t>
            </a:r>
            <a:r>
              <a:rPr lang="en-US" sz="1400" dirty="0" err="1">
                <a:solidFill>
                  <a:srgbClr val="000000"/>
                </a:solidFill>
              </a:rPr>
              <a:t>Pediatr</a:t>
            </a:r>
            <a:r>
              <a:rPr lang="en-US" sz="1400" dirty="0">
                <a:solidFill>
                  <a:srgbClr val="000000"/>
                </a:solidFill>
              </a:rPr>
              <a:t>. 2017. Reprinted with permission from Vascular Disease Management. https://www.vasculardiseasemanagement.com/content/diagnosis-and-treatment-may-thurner-syndrome. © 2020 HMP Global. All rights reserved.</a:t>
            </a:r>
            <a:endParaRPr lang="en-US" sz="1400" dirty="0"/>
          </a:p>
        </p:txBody>
      </p:sp>
    </p:spTree>
    <p:extLst>
      <p:ext uri="{BB962C8B-B14F-4D97-AF65-F5344CB8AC3E}">
        <p14:creationId xmlns:p14="http://schemas.microsoft.com/office/powerpoint/2010/main" val="27465356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914096" y="169793"/>
            <a:ext cx="10398642" cy="1215821"/>
          </a:xfrm>
        </p:spPr>
        <p:txBody>
          <a:bodyPr anchor="t">
            <a:normAutofit fontScale="90000"/>
          </a:bodyPr>
          <a:lstStyle/>
          <a:p>
            <a:pPr algn="ctr"/>
            <a:r>
              <a:rPr lang="en-US" altLang="en-US" sz="4200" dirty="0">
                <a:latin typeface="Arial" panose="020B0604020202020204" pitchFamily="34" charset="0"/>
                <a:cs typeface="Arial" panose="020B0604020202020204" pitchFamily="34" charset="0"/>
              </a:rPr>
              <a:t>Paget-</a:t>
            </a:r>
            <a:r>
              <a:rPr lang="en-US" altLang="en-US" sz="4200" dirty="0" err="1">
                <a:latin typeface="Arial" panose="020B0604020202020204" pitchFamily="34" charset="0"/>
                <a:cs typeface="Arial" panose="020B0604020202020204" pitchFamily="34" charset="0"/>
              </a:rPr>
              <a:t>Schroetter</a:t>
            </a:r>
            <a:r>
              <a:rPr lang="en-US" altLang="en-US" sz="4200" dirty="0">
                <a:latin typeface="Arial" panose="020B0604020202020204" pitchFamily="34" charset="0"/>
                <a:cs typeface="Arial" panose="020B0604020202020204" pitchFamily="34" charset="0"/>
              </a:rPr>
              <a:t> Syndrome / </a:t>
            </a:r>
            <a:br>
              <a:rPr lang="en-US" altLang="en-US" sz="4200" dirty="0">
                <a:latin typeface="Arial" panose="020B0604020202020204" pitchFamily="34" charset="0"/>
                <a:cs typeface="Arial" panose="020B0604020202020204" pitchFamily="34" charset="0"/>
              </a:rPr>
            </a:br>
            <a:r>
              <a:rPr lang="en-US" altLang="en-US" sz="4200" dirty="0">
                <a:latin typeface="Arial" panose="020B0604020202020204" pitchFamily="34" charset="0"/>
                <a:cs typeface="Arial" panose="020B0604020202020204" pitchFamily="34" charset="0"/>
              </a:rPr>
              <a:t>Thoracic Outlet Syndrome</a:t>
            </a:r>
            <a:br>
              <a:rPr lang="en-US" altLang="en-US" sz="3600" dirty="0"/>
            </a:br>
            <a:endParaRPr lang="en-US" altLang="en-US" sz="3600" b="1" dirty="0">
              <a:solidFill>
                <a:srgbClr val="EB6B2E"/>
              </a:solidFill>
              <a:latin typeface="+mn-lt"/>
            </a:endParaRPr>
          </a:p>
        </p:txBody>
      </p:sp>
      <p:sp>
        <p:nvSpPr>
          <p:cNvPr id="19460" name="Content Placeholder 5"/>
          <p:cNvSpPr txBox="1">
            <a:spLocks/>
          </p:cNvSpPr>
          <p:nvPr/>
        </p:nvSpPr>
        <p:spPr bwMode="auto">
          <a:xfrm>
            <a:off x="6400800" y="1636713"/>
            <a:ext cx="5384800" cy="437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lnSpc>
                <a:spcPct val="90000"/>
              </a:lnSpc>
            </a:pPr>
            <a:endParaRPr lang="en-US" altLang="en-US" sz="2400"/>
          </a:p>
        </p:txBody>
      </p:sp>
      <p:sp>
        <p:nvSpPr>
          <p:cNvPr id="5" name="Content Placeholder 1"/>
          <p:cNvSpPr txBox="1">
            <a:spLocks/>
          </p:cNvSpPr>
          <p:nvPr/>
        </p:nvSpPr>
        <p:spPr bwMode="auto">
          <a:xfrm>
            <a:off x="739004" y="2113354"/>
            <a:ext cx="6197600" cy="3968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lnSpc>
                <a:spcPct val="90000"/>
              </a:lnSpc>
              <a:spcAft>
                <a:spcPts val="600"/>
              </a:spcAft>
              <a:buFont typeface="Arial" panose="020B0604020202020204" pitchFamily="34" charset="0"/>
              <a:buChar char="•"/>
            </a:pPr>
            <a:r>
              <a:rPr lang="en-US" altLang="en-US" sz="3000" dirty="0">
                <a:latin typeface="Arial" panose="020B0604020202020204" pitchFamily="34" charset="0"/>
                <a:cs typeface="Arial" panose="020B0604020202020204" pitchFamily="34" charset="0"/>
              </a:rPr>
              <a:t>Axillary/subclavian DVT</a:t>
            </a:r>
          </a:p>
          <a:p>
            <a:pPr eaLnBrk="1" hangingPunct="1">
              <a:lnSpc>
                <a:spcPct val="90000"/>
              </a:lnSpc>
              <a:spcAft>
                <a:spcPts val="600"/>
              </a:spcAft>
              <a:buFont typeface="Arial" panose="020B0604020202020204" pitchFamily="34" charset="0"/>
              <a:buChar char="•"/>
            </a:pPr>
            <a:r>
              <a:rPr lang="en-US" altLang="en-US" sz="3000" dirty="0">
                <a:latin typeface="Arial" panose="020B0604020202020204" pitchFamily="34" charset="0"/>
                <a:cs typeface="Arial" panose="020B0604020202020204" pitchFamily="34" charset="0"/>
              </a:rPr>
              <a:t>Associated with repetitive activity (baseball, softball, swimming, volleyball)</a:t>
            </a:r>
          </a:p>
          <a:p>
            <a:pPr eaLnBrk="1" hangingPunct="1">
              <a:lnSpc>
                <a:spcPct val="90000"/>
              </a:lnSpc>
              <a:spcAft>
                <a:spcPts val="600"/>
              </a:spcAft>
              <a:buFont typeface="Arial" panose="020B0604020202020204" pitchFamily="34" charset="0"/>
              <a:buChar char="•"/>
            </a:pPr>
            <a:r>
              <a:rPr lang="en-US" altLang="en-US" sz="3000" dirty="0">
                <a:latin typeface="Arial" panose="020B0604020202020204" pitchFamily="34" charset="0"/>
                <a:cs typeface="Arial" panose="020B0604020202020204" pitchFamily="34" charset="0"/>
              </a:rPr>
              <a:t>Compression of veins by extra rib, muscle group</a:t>
            </a:r>
          </a:p>
          <a:p>
            <a:pPr eaLnBrk="1" hangingPunct="1">
              <a:lnSpc>
                <a:spcPct val="90000"/>
              </a:lnSpc>
              <a:buFont typeface="Arial" panose="020B0604020202020204" pitchFamily="34" charset="0"/>
              <a:buChar char="•"/>
            </a:pPr>
            <a:r>
              <a:rPr lang="en-US" altLang="en-US" sz="3000" dirty="0">
                <a:latin typeface="Arial" panose="020B0604020202020204" pitchFamily="34" charset="0"/>
                <a:cs typeface="Arial" panose="020B0604020202020204" pitchFamily="34" charset="0"/>
              </a:rPr>
              <a:t>Management - first rib resection</a:t>
            </a:r>
          </a:p>
        </p:txBody>
      </p:sp>
      <p:grpSp>
        <p:nvGrpSpPr>
          <p:cNvPr id="9" name="Group 8">
            <a:extLst>
              <a:ext uri="{FF2B5EF4-FFF2-40B4-BE49-F238E27FC236}">
                <a16:creationId xmlns:a16="http://schemas.microsoft.com/office/drawing/2014/main" id="{4F88DE2B-A98A-42D8-8301-9C3BF9F701BC}"/>
              </a:ext>
            </a:extLst>
          </p:cNvPr>
          <p:cNvGrpSpPr/>
          <p:nvPr/>
        </p:nvGrpSpPr>
        <p:grpSpPr>
          <a:xfrm>
            <a:off x="0" y="1110626"/>
            <a:ext cx="11914909" cy="419314"/>
            <a:chOff x="0" y="1004594"/>
            <a:chExt cx="11914909" cy="419314"/>
          </a:xfrm>
        </p:grpSpPr>
        <p:sp>
          <p:nvSpPr>
            <p:cNvPr id="10" name="Rectangle: Rounded Corners 9">
              <a:extLst>
                <a:ext uri="{FF2B5EF4-FFF2-40B4-BE49-F238E27FC236}">
                  <a16:creationId xmlns:a16="http://schemas.microsoft.com/office/drawing/2014/main" id="{CA3B0FBD-EF71-4548-BE5A-B06EDFF14349}"/>
                </a:ext>
              </a:extLst>
            </p:cNvPr>
            <p:cNvSpPr/>
            <p:nvPr/>
          </p:nvSpPr>
          <p:spPr>
            <a:xfrm>
              <a:off x="0" y="1192721"/>
              <a:ext cx="10576591" cy="91440"/>
            </a:xfrm>
            <a:prstGeom prst="roundRect">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0A2657C6-95A8-4208-A2CD-F8FF21B6F787}"/>
                </a:ext>
              </a:extLst>
            </p:cNvPr>
            <p:cNvGrpSpPr/>
            <p:nvPr/>
          </p:nvGrpSpPr>
          <p:grpSpPr>
            <a:xfrm>
              <a:off x="10680285" y="1004594"/>
              <a:ext cx="1234624" cy="419314"/>
              <a:chOff x="10313210" y="959267"/>
              <a:chExt cx="1234624" cy="419314"/>
            </a:xfrm>
          </p:grpSpPr>
          <p:sp>
            <p:nvSpPr>
              <p:cNvPr id="12" name="Flowchart: Connector 11">
                <a:extLst>
                  <a:ext uri="{FF2B5EF4-FFF2-40B4-BE49-F238E27FC236}">
                    <a16:creationId xmlns:a16="http://schemas.microsoft.com/office/drawing/2014/main" id="{01E32B6A-AEDD-4F29-A906-3775EEF6E748}"/>
                  </a:ext>
                </a:extLst>
              </p:cNvPr>
              <p:cNvSpPr/>
              <p:nvPr/>
            </p:nvSpPr>
            <p:spPr>
              <a:xfrm>
                <a:off x="10313210" y="1089257"/>
                <a:ext cx="229100" cy="225604"/>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81E5EC9D-4E4F-422B-97EA-F19B03637BD0}"/>
                  </a:ext>
                </a:extLst>
              </p:cNvPr>
              <p:cNvSpPr/>
              <p:nvPr/>
            </p:nvSpPr>
            <p:spPr>
              <a:xfrm>
                <a:off x="10643433" y="1023910"/>
                <a:ext cx="338794" cy="310266"/>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AED5F793-EED3-4FE1-A044-A8FFA1CC5B2E}"/>
                  </a:ext>
                </a:extLst>
              </p:cNvPr>
              <p:cNvSpPr/>
              <p:nvPr/>
            </p:nvSpPr>
            <p:spPr>
              <a:xfrm>
                <a:off x="11085921" y="959267"/>
                <a:ext cx="461913" cy="419314"/>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 name="Rectangle 2">
            <a:extLst>
              <a:ext uri="{FF2B5EF4-FFF2-40B4-BE49-F238E27FC236}">
                <a16:creationId xmlns:a16="http://schemas.microsoft.com/office/drawing/2014/main" id="{3280364A-2983-484D-AA1D-A27CC3C31878}"/>
              </a:ext>
            </a:extLst>
          </p:cNvPr>
          <p:cNvSpPr/>
          <p:nvPr/>
        </p:nvSpPr>
        <p:spPr>
          <a:xfrm>
            <a:off x="209006" y="5876925"/>
            <a:ext cx="11808823" cy="8514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p:cNvSpPr>
            <a:spLocks noGrp="1"/>
          </p:cNvSpPr>
          <p:nvPr>
            <p:ph type="ftr" sz="quarter" idx="11"/>
          </p:nvPr>
        </p:nvSpPr>
        <p:spPr>
          <a:xfrm>
            <a:off x="6441404" y="6099963"/>
            <a:ext cx="5782916" cy="68448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tx1"/>
                </a:solidFill>
              </a:rPr>
              <a:t>From </a:t>
            </a:r>
            <a:r>
              <a:rPr lang="en-US" dirty="0" err="1">
                <a:solidFill>
                  <a:schemeClr val="tx1"/>
                </a:solidFill>
              </a:rPr>
              <a:t>Illig</a:t>
            </a:r>
            <a:r>
              <a:rPr lang="en-US" dirty="0">
                <a:solidFill>
                  <a:schemeClr val="tx1"/>
                </a:solidFill>
              </a:rPr>
              <a:t> KA, Doyle AJ. A comprehensive review of Paget-</a:t>
            </a:r>
            <a:r>
              <a:rPr lang="en-US" dirty="0" err="1">
                <a:solidFill>
                  <a:schemeClr val="tx1"/>
                </a:solidFill>
              </a:rPr>
              <a:t>Schroetter</a:t>
            </a:r>
            <a:r>
              <a:rPr lang="en-US" dirty="0">
                <a:solidFill>
                  <a:schemeClr val="tx1"/>
                </a:solidFill>
              </a:rPr>
              <a:t> syndrome. </a:t>
            </a:r>
            <a:r>
              <a:rPr lang="en-US" i="1" dirty="0">
                <a:solidFill>
                  <a:schemeClr val="tx1"/>
                </a:solidFill>
              </a:rPr>
              <a:t>J </a:t>
            </a:r>
            <a:r>
              <a:rPr lang="en-US" i="1" dirty="0" err="1">
                <a:solidFill>
                  <a:schemeClr val="tx1"/>
                </a:solidFill>
              </a:rPr>
              <a:t>Vasc</a:t>
            </a:r>
            <a:r>
              <a:rPr lang="en-US" i="1" dirty="0">
                <a:solidFill>
                  <a:schemeClr val="tx1"/>
                </a:solidFill>
              </a:rPr>
              <a:t> Surg.</a:t>
            </a:r>
            <a:r>
              <a:rPr lang="en-US" dirty="0">
                <a:solidFill>
                  <a:schemeClr val="tx1"/>
                </a:solidFill>
              </a:rPr>
              <a:t> 2010 Jun;51(6):1538-47. </a:t>
            </a:r>
            <a:r>
              <a:rPr lang="en-US" dirty="0" err="1">
                <a:solidFill>
                  <a:schemeClr val="tx1"/>
                </a:solidFill>
              </a:rPr>
              <a:t>doi</a:t>
            </a:r>
            <a:r>
              <a:rPr lang="en-US" dirty="0">
                <a:solidFill>
                  <a:schemeClr val="tx1"/>
                </a:solidFill>
              </a:rPr>
              <a:t>: 10.1016/j.jvs.2009.12.022. © 2010 Society for Vascular Surgery. Published by Elsevier Inc. Reprinted with permission. All rights reserved.</a:t>
            </a:r>
            <a:endParaRPr lang="en-US" sz="1400" dirty="0">
              <a:solidFill>
                <a:schemeClr val="tx1"/>
              </a:solidFill>
            </a:endParaRPr>
          </a:p>
        </p:txBody>
      </p:sp>
      <p:pic>
        <p:nvPicPr>
          <p:cNvPr id="19462" name="Picture 2" descr="http://www.sciencedirect.com/science?_ob=MiamiCaptionURL&amp;_method=retrieve&amp;_eid=1-s2.0-S074152140902518X&amp;_image=1-s2.0-S074152140902518X-gr3_lrg.jpg&amp;_cid=272610&amp;_explode=defaultEXP_LIST&amp;_idxType=defaultREF_WORK_INDEX_TYPE&amp;_alpha=defaultALPHA&amp;_ba=&amp;_rdoc=1&amp;_fmt=FULL&amp;_isHiQual=Y&amp;_issn=07415214&amp;_pii=S074152140902518X&amp;md5=d1372dda2662df67b81f276e1abe3f8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9585" y="1725116"/>
            <a:ext cx="4103411" cy="4333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0870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 y="-1"/>
            <a:ext cx="12192001" cy="6858001"/>
            <a:chOff x="-1" y="-1"/>
            <a:chExt cx="12192001" cy="6858001"/>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1" cy="6858001"/>
            </a:xfrm>
            <a:prstGeom prst="rect">
              <a:avLst/>
            </a:prstGeom>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25803" y="410135"/>
              <a:ext cx="2400300"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 name="Title 1"/>
          <p:cNvSpPr>
            <a:spLocks noGrp="1"/>
          </p:cNvSpPr>
          <p:nvPr>
            <p:ph type="title"/>
          </p:nvPr>
        </p:nvSpPr>
        <p:spPr>
          <a:xfrm>
            <a:off x="914399" y="2647950"/>
            <a:ext cx="10363200" cy="1362075"/>
          </a:xfrm>
        </p:spPr>
        <p:txBody>
          <a:bodyPr/>
          <a:lstStyle/>
          <a:p>
            <a:pPr algn="ctr">
              <a:defRPr/>
            </a:pPr>
            <a:r>
              <a:rPr lang="en-US" sz="5400" dirty="0">
                <a:solidFill>
                  <a:schemeClr val="bg1"/>
                </a:solidFill>
                <a:latin typeface="Arial" panose="020B0604020202020204" pitchFamily="34" charset="0"/>
                <a:cs typeface="Arial" panose="020B0604020202020204" pitchFamily="34" charset="0"/>
              </a:rPr>
              <a:t>BASIC SCIENCE &amp; PATHOPHYSIOLOGY</a:t>
            </a:r>
            <a:endParaRPr lang="en-US" sz="5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8191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0"/>
            <a:ext cx="12191999" cy="6858000"/>
            <a:chOff x="0" y="0"/>
            <a:chExt cx="12191999" cy="685800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16839" y="428065"/>
              <a:ext cx="2400300"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 name="Title 1"/>
          <p:cNvSpPr>
            <a:spLocks noGrp="1"/>
          </p:cNvSpPr>
          <p:nvPr>
            <p:ph type="title"/>
          </p:nvPr>
        </p:nvSpPr>
        <p:spPr>
          <a:xfrm>
            <a:off x="1084520" y="2447367"/>
            <a:ext cx="8442252" cy="2156531"/>
          </a:xfrm>
        </p:spPr>
        <p:txBody>
          <a:bodyPr anchor="ctr">
            <a:normAutofit/>
          </a:bodyPr>
          <a:lstStyle/>
          <a:p>
            <a:pPr algn="ctr">
              <a:defRPr/>
            </a:pPr>
            <a:r>
              <a:rPr lang="en-US" sz="5800" b="1" dirty="0">
                <a:solidFill>
                  <a:schemeClr val="bg1"/>
                </a:solidFill>
                <a:latin typeface="Arial" panose="020B0604020202020204" pitchFamily="34" charset="0"/>
                <a:cs typeface="Arial" panose="020B0604020202020204" pitchFamily="34" charset="0"/>
              </a:rPr>
              <a:t>MANAGEMENT &amp; TREATMENT</a:t>
            </a:r>
          </a:p>
        </p:txBody>
      </p:sp>
    </p:spTree>
    <p:extLst>
      <p:ext uri="{BB962C8B-B14F-4D97-AF65-F5344CB8AC3E}">
        <p14:creationId xmlns:p14="http://schemas.microsoft.com/office/powerpoint/2010/main" val="23008237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80C0F-5BF4-43BB-987A-4A969EB4E1AE}"/>
              </a:ext>
            </a:extLst>
          </p:cNvPr>
          <p:cNvSpPr>
            <a:spLocks noGrp="1"/>
          </p:cNvSpPr>
          <p:nvPr>
            <p:ph type="title"/>
          </p:nvPr>
        </p:nvSpPr>
        <p:spPr>
          <a:xfrm>
            <a:off x="455040" y="365125"/>
            <a:ext cx="10121551" cy="769459"/>
          </a:xfrm>
        </p:spPr>
        <p:txBody>
          <a:bodyPr anchor="t"/>
          <a:lstStyle/>
          <a:p>
            <a:r>
              <a:rPr lang="en-US" dirty="0">
                <a:latin typeface="Arial" panose="020B0604020202020204" pitchFamily="34" charset="0"/>
                <a:cs typeface="Arial" panose="020B0604020202020204" pitchFamily="34" charset="0"/>
              </a:rPr>
              <a:t>Treatment Options for VTE</a:t>
            </a:r>
            <a:r>
              <a:rPr lang="en-US" dirty="0"/>
              <a:t>	</a:t>
            </a:r>
          </a:p>
        </p:txBody>
      </p:sp>
      <p:sp>
        <p:nvSpPr>
          <p:cNvPr id="3" name="Content Placeholder 2">
            <a:extLst>
              <a:ext uri="{FF2B5EF4-FFF2-40B4-BE49-F238E27FC236}">
                <a16:creationId xmlns:a16="http://schemas.microsoft.com/office/drawing/2014/main" id="{FEF19816-2CE8-4D69-90C5-FA51247CEBE8}"/>
              </a:ext>
            </a:extLst>
          </p:cNvPr>
          <p:cNvSpPr>
            <a:spLocks noGrp="1"/>
          </p:cNvSpPr>
          <p:nvPr>
            <p:ph idx="1"/>
          </p:nvPr>
        </p:nvSpPr>
        <p:spPr>
          <a:xfrm>
            <a:off x="777202" y="1811817"/>
            <a:ext cx="10132183" cy="4351338"/>
          </a:xfrm>
        </p:spPr>
        <p:txBody>
          <a:bodyPr/>
          <a:lstStyle/>
          <a:p>
            <a:r>
              <a:rPr lang="en-US" sz="3200" b="1" dirty="0">
                <a:latin typeface="Arial" panose="020B0604020202020204" pitchFamily="34" charset="0"/>
                <a:cs typeface="Arial" panose="020B0604020202020204" pitchFamily="34" charset="0"/>
              </a:rPr>
              <a:t>Unfractionated heparin</a:t>
            </a:r>
          </a:p>
          <a:p>
            <a:r>
              <a:rPr lang="en-US" sz="3200" b="1" dirty="0">
                <a:latin typeface="Arial" panose="020B0604020202020204" pitchFamily="34" charset="0"/>
                <a:cs typeface="Arial" panose="020B0604020202020204" pitchFamily="34" charset="0"/>
              </a:rPr>
              <a:t>Low molecular weight heparin</a:t>
            </a:r>
          </a:p>
          <a:p>
            <a:r>
              <a:rPr lang="en-US" sz="3200" dirty="0">
                <a:latin typeface="Arial" panose="020B0604020202020204" pitchFamily="34" charset="0"/>
                <a:cs typeface="Arial" panose="020B0604020202020204" pitchFamily="34" charset="0"/>
              </a:rPr>
              <a:t>Fondaparinux</a:t>
            </a:r>
          </a:p>
          <a:p>
            <a:r>
              <a:rPr lang="en-US" sz="3200" dirty="0">
                <a:latin typeface="Arial" panose="020B0604020202020204" pitchFamily="34" charset="0"/>
                <a:cs typeface="Arial" panose="020B0604020202020204" pitchFamily="34" charset="0"/>
              </a:rPr>
              <a:t>Parenteral </a:t>
            </a:r>
            <a:r>
              <a:rPr lang="en-US" sz="3200" b="1" dirty="0">
                <a:latin typeface="Arial" panose="020B0604020202020204" pitchFamily="34" charset="0"/>
                <a:cs typeface="Arial" panose="020B0604020202020204" pitchFamily="34" charset="0"/>
              </a:rPr>
              <a:t>direct thrombin inhibitors</a:t>
            </a:r>
          </a:p>
          <a:p>
            <a:r>
              <a:rPr lang="en-US" sz="3200" b="1" dirty="0">
                <a:latin typeface="Arial" panose="020B0604020202020204" pitchFamily="34" charset="0"/>
                <a:cs typeface="Arial" panose="020B0604020202020204" pitchFamily="34" charset="0"/>
              </a:rPr>
              <a:t>Vitamin K antagonists</a:t>
            </a:r>
          </a:p>
          <a:p>
            <a:r>
              <a:rPr lang="en-US" sz="3200" dirty="0">
                <a:latin typeface="Arial" panose="020B0604020202020204" pitchFamily="34" charset="0"/>
                <a:cs typeface="Arial" panose="020B0604020202020204" pitchFamily="34" charset="0"/>
              </a:rPr>
              <a:t>Direct oral anticoagulants</a:t>
            </a:r>
          </a:p>
          <a:p>
            <a:r>
              <a:rPr lang="en-US" sz="3200" b="1" dirty="0">
                <a:latin typeface="Arial" panose="020B0604020202020204" pitchFamily="34" charset="0"/>
                <a:cs typeface="Arial" panose="020B0604020202020204" pitchFamily="34" charset="0"/>
              </a:rPr>
              <a:t>Thrombolysis</a:t>
            </a:r>
          </a:p>
        </p:txBody>
      </p:sp>
      <p:grpSp>
        <p:nvGrpSpPr>
          <p:cNvPr id="5" name="Group 4">
            <a:extLst>
              <a:ext uri="{FF2B5EF4-FFF2-40B4-BE49-F238E27FC236}">
                <a16:creationId xmlns:a16="http://schemas.microsoft.com/office/drawing/2014/main" id="{102CB44E-1946-465B-8ACE-6BF7216BDB08}"/>
              </a:ext>
            </a:extLst>
          </p:cNvPr>
          <p:cNvGrpSpPr/>
          <p:nvPr/>
        </p:nvGrpSpPr>
        <p:grpSpPr>
          <a:xfrm>
            <a:off x="0" y="1004594"/>
            <a:ext cx="11914909" cy="419314"/>
            <a:chOff x="0" y="1004594"/>
            <a:chExt cx="11914909" cy="419314"/>
          </a:xfrm>
        </p:grpSpPr>
        <p:sp>
          <p:nvSpPr>
            <p:cNvPr id="6" name="Rectangle: Rounded Corners 5">
              <a:extLst>
                <a:ext uri="{FF2B5EF4-FFF2-40B4-BE49-F238E27FC236}">
                  <a16:creationId xmlns:a16="http://schemas.microsoft.com/office/drawing/2014/main" id="{EF48702F-F008-46C8-9D83-7ED79AE26914}"/>
                </a:ext>
              </a:extLst>
            </p:cNvPr>
            <p:cNvSpPr/>
            <p:nvPr/>
          </p:nvSpPr>
          <p:spPr>
            <a:xfrm>
              <a:off x="0" y="1192721"/>
              <a:ext cx="10576591" cy="91440"/>
            </a:xfrm>
            <a:prstGeom prst="roundRect">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F902BF2E-998B-4250-AC1E-6316C2C6EEA7}"/>
                </a:ext>
              </a:extLst>
            </p:cNvPr>
            <p:cNvGrpSpPr/>
            <p:nvPr/>
          </p:nvGrpSpPr>
          <p:grpSpPr>
            <a:xfrm>
              <a:off x="10680285" y="1004594"/>
              <a:ext cx="1234624" cy="419314"/>
              <a:chOff x="10313210" y="959267"/>
              <a:chExt cx="1234624" cy="419314"/>
            </a:xfrm>
          </p:grpSpPr>
          <p:sp>
            <p:nvSpPr>
              <p:cNvPr id="8" name="Flowchart: Connector 7">
                <a:extLst>
                  <a:ext uri="{FF2B5EF4-FFF2-40B4-BE49-F238E27FC236}">
                    <a16:creationId xmlns:a16="http://schemas.microsoft.com/office/drawing/2014/main" id="{333911A6-BE55-4A25-91B3-AAA54AC23F55}"/>
                  </a:ext>
                </a:extLst>
              </p:cNvPr>
              <p:cNvSpPr/>
              <p:nvPr/>
            </p:nvSpPr>
            <p:spPr>
              <a:xfrm>
                <a:off x="10313210" y="1089257"/>
                <a:ext cx="229100" cy="225604"/>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A9B4A34D-F3F3-4CB1-AB82-28C2330D9CA8}"/>
                  </a:ext>
                </a:extLst>
              </p:cNvPr>
              <p:cNvSpPr/>
              <p:nvPr/>
            </p:nvSpPr>
            <p:spPr>
              <a:xfrm>
                <a:off x="10643433" y="1023910"/>
                <a:ext cx="338794" cy="310266"/>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9">
                <a:extLst>
                  <a:ext uri="{FF2B5EF4-FFF2-40B4-BE49-F238E27FC236}">
                    <a16:creationId xmlns:a16="http://schemas.microsoft.com/office/drawing/2014/main" id="{8B983AB8-0BFF-44F2-9966-0B1D563C71A9}"/>
                  </a:ext>
                </a:extLst>
              </p:cNvPr>
              <p:cNvSpPr/>
              <p:nvPr/>
            </p:nvSpPr>
            <p:spPr>
              <a:xfrm>
                <a:off x="11085921" y="959267"/>
                <a:ext cx="461913" cy="419314"/>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8092076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152400" y="152400"/>
            <a:ext cx="11887200" cy="773289"/>
          </a:xfrm>
        </p:spPr>
        <p:txBody>
          <a:bodyPr>
            <a:normAutofit/>
          </a:bodyPr>
          <a:lstStyle/>
          <a:p>
            <a:pPr algn="ctr" eaLnBrk="1" hangingPunct="1"/>
            <a:r>
              <a:rPr lang="en-US" altLang="en-US" sz="3800" b="1" dirty="0">
                <a:solidFill>
                  <a:schemeClr val="tx1">
                    <a:lumMod val="75000"/>
                    <a:lumOff val="25000"/>
                  </a:schemeClr>
                </a:solidFill>
                <a:latin typeface="Arial" panose="020B0604020202020204" pitchFamily="34" charset="0"/>
                <a:cs typeface="Arial" panose="020B0604020202020204" pitchFamily="34" charset="0"/>
              </a:rPr>
              <a:t>Unfractionated Heparin </a:t>
            </a:r>
          </a:p>
        </p:txBody>
      </p:sp>
      <p:sp>
        <p:nvSpPr>
          <p:cNvPr id="24579" name="Content Placeholder 2"/>
          <p:cNvSpPr>
            <a:spLocks noGrp="1"/>
          </p:cNvSpPr>
          <p:nvPr>
            <p:ph idx="1"/>
          </p:nvPr>
        </p:nvSpPr>
        <p:spPr>
          <a:xfrm>
            <a:off x="609600" y="1524001"/>
            <a:ext cx="10972800" cy="4602163"/>
          </a:xfrm>
        </p:spPr>
        <p:txBody>
          <a:bodyPr/>
          <a:lstStyle/>
          <a:p>
            <a:pPr marL="0" indent="0" eaLnBrk="1" hangingPunct="1">
              <a:buFont typeface="Arial" charset="0"/>
              <a:buNone/>
              <a:defRPr/>
            </a:pPr>
            <a:endParaRPr lang="en-US" altLang="en-US" sz="1200" b="1" dirty="0"/>
          </a:p>
          <a:p>
            <a:pPr marL="0" indent="0" eaLnBrk="1" hangingPunct="1">
              <a:buFont typeface="Arial" charset="0"/>
              <a:buNone/>
              <a:defRPr/>
            </a:pPr>
            <a:endParaRPr lang="en-US" altLang="en-US" dirty="0"/>
          </a:p>
          <a:p>
            <a:pPr eaLnBrk="1" hangingPunct="1">
              <a:defRPr/>
            </a:pPr>
            <a:endParaRPr lang="en-US" altLang="en-US" dirty="0"/>
          </a:p>
          <a:p>
            <a:pPr eaLnBrk="1" hangingPunct="1">
              <a:defRPr/>
            </a:pPr>
            <a:endParaRPr lang="en-US" altLang="en-US" dirty="0"/>
          </a:p>
        </p:txBody>
      </p:sp>
      <p:sp>
        <p:nvSpPr>
          <p:cNvPr id="4" name="Rectangle 3"/>
          <p:cNvSpPr txBox="1">
            <a:spLocks noChangeArrowheads="1"/>
          </p:cNvSpPr>
          <p:nvPr/>
        </p:nvSpPr>
        <p:spPr bwMode="auto">
          <a:xfrm>
            <a:off x="5215652" y="1222744"/>
            <a:ext cx="6654800" cy="5155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spcAft>
                <a:spcPts val="600"/>
              </a:spcAft>
              <a:buFont typeface="Arial" panose="020B0604020202020204" pitchFamily="34" charset="0"/>
              <a:buChar char="•"/>
              <a:defRPr/>
            </a:pPr>
            <a:r>
              <a:rPr lang="en-US" altLang="en-US" dirty="0">
                <a:latin typeface="Arial" panose="020B0604020202020204" pitchFamily="34" charset="0"/>
                <a:cs typeface="Arial" panose="020B0604020202020204" pitchFamily="34" charset="0"/>
              </a:rPr>
              <a:t>Naturally occurring anticoagulant</a:t>
            </a:r>
          </a:p>
          <a:p>
            <a:pPr lvl="1">
              <a:spcAft>
                <a:spcPts val="600"/>
              </a:spcAft>
              <a:buFont typeface="Arial" panose="020B0604020202020204" pitchFamily="34" charset="0"/>
              <a:buChar char="•"/>
              <a:defRPr/>
            </a:pPr>
            <a:r>
              <a:rPr lang="en-US" altLang="en-US" dirty="0">
                <a:latin typeface="Arial" panose="020B0604020202020204" pitchFamily="34" charset="0"/>
                <a:cs typeface="Arial" panose="020B0604020202020204" pitchFamily="34" charset="0"/>
              </a:rPr>
              <a:t>Consists of molecular chains of varying lengths (5,000-40,000 Da) </a:t>
            </a:r>
          </a:p>
          <a:p>
            <a:pPr lvl="1">
              <a:spcAft>
                <a:spcPts val="600"/>
              </a:spcAft>
              <a:buFont typeface="Arial" panose="020B0604020202020204" pitchFamily="34" charset="0"/>
              <a:buChar char="•"/>
              <a:defRPr/>
            </a:pPr>
            <a:r>
              <a:rPr lang="en-US" altLang="en-US" dirty="0">
                <a:latin typeface="Arial" panose="020B0604020202020204" pitchFamily="34" charset="0"/>
                <a:cs typeface="Arial" panose="020B0604020202020204" pitchFamily="34" charset="0"/>
              </a:rPr>
              <a:t>Binds reversibly to </a:t>
            </a:r>
            <a:r>
              <a:rPr lang="en-US" altLang="en-US" dirty="0" err="1">
                <a:latin typeface="Arial" panose="020B0604020202020204" pitchFamily="34" charset="0"/>
                <a:cs typeface="Arial" panose="020B0604020202020204" pitchFamily="34" charset="0"/>
              </a:rPr>
              <a:t>antithrombin</a:t>
            </a:r>
            <a:r>
              <a:rPr lang="en-US" altLang="en-US" dirty="0">
                <a:latin typeface="Arial" panose="020B0604020202020204" pitchFamily="34" charset="0"/>
                <a:cs typeface="Arial" panose="020B0604020202020204" pitchFamily="34" charset="0"/>
              </a:rPr>
              <a:t> </a:t>
            </a:r>
          </a:p>
          <a:p>
            <a:pPr lvl="1">
              <a:spcAft>
                <a:spcPts val="600"/>
              </a:spcAft>
              <a:buFont typeface="Arial" panose="020B0604020202020204" pitchFamily="34" charset="0"/>
              <a:buChar char="•"/>
              <a:defRPr/>
            </a:pPr>
            <a:r>
              <a:rPr lang="en-US" altLang="en-US" dirty="0">
                <a:latin typeface="Arial" panose="020B0604020202020204" pitchFamily="34" charset="0"/>
                <a:cs typeface="Arial" panose="020B0604020202020204" pitchFamily="34" charset="0"/>
              </a:rPr>
              <a:t>After binding, increases </a:t>
            </a:r>
            <a:r>
              <a:rPr lang="en-US" altLang="en-US" dirty="0" err="1">
                <a:latin typeface="Arial" panose="020B0604020202020204" pitchFamily="34" charset="0"/>
                <a:cs typeface="Arial" panose="020B0604020202020204" pitchFamily="34" charset="0"/>
              </a:rPr>
              <a:t>antithrombin’s</a:t>
            </a:r>
            <a:r>
              <a:rPr lang="en-US" altLang="en-US" dirty="0">
                <a:latin typeface="Arial" panose="020B0604020202020204" pitchFamily="34" charset="0"/>
                <a:cs typeface="Arial" panose="020B0604020202020204" pitchFamily="34" charset="0"/>
              </a:rPr>
              <a:t> inhibition of thrombin and Factor </a:t>
            </a:r>
            <a:r>
              <a:rPr lang="en-US" altLang="en-US" dirty="0" err="1">
                <a:latin typeface="Arial" panose="020B0604020202020204" pitchFamily="34" charset="0"/>
                <a:cs typeface="Arial" panose="020B0604020202020204" pitchFamily="34" charset="0"/>
              </a:rPr>
              <a:t>Xa</a:t>
            </a:r>
            <a:endParaRPr lang="en-US" altLang="en-US" dirty="0">
              <a:latin typeface="Arial" panose="020B0604020202020204" pitchFamily="34" charset="0"/>
              <a:cs typeface="Arial" panose="020B0604020202020204" pitchFamily="34" charset="0"/>
            </a:endParaRPr>
          </a:p>
          <a:p>
            <a:pPr lvl="1">
              <a:buFont typeface="Arial" panose="020B0604020202020204" pitchFamily="34" charset="0"/>
              <a:buChar char="•"/>
              <a:defRPr/>
            </a:pPr>
            <a:r>
              <a:rPr lang="en-US" altLang="en-US" dirty="0">
                <a:latin typeface="Arial" panose="020B0604020202020204" pitchFamily="34" charset="0"/>
                <a:cs typeface="Arial" panose="020B0604020202020204" pitchFamily="34" charset="0"/>
              </a:rPr>
              <a:t>Binds non-specifically to a variety of plasma proteins</a:t>
            </a:r>
          </a:p>
          <a:p>
            <a:pPr lvl="1">
              <a:buFont typeface="Arial" panose="020B0604020202020204" pitchFamily="34" charset="0"/>
              <a:buChar char="•"/>
              <a:defRPr/>
            </a:pPr>
            <a:endParaRPr lang="en-US" altLang="en-US" sz="2400" dirty="0"/>
          </a:p>
          <a:p>
            <a:pPr lvl="1">
              <a:buFont typeface="Arial" panose="020B0604020202020204" pitchFamily="34" charset="0"/>
              <a:buChar char="•"/>
              <a:defRPr/>
            </a:pPr>
            <a:endParaRPr lang="en-US" altLang="en-US" sz="2400" dirty="0"/>
          </a:p>
          <a:p>
            <a:pPr>
              <a:buFont typeface="Arial" panose="020B0604020202020204" pitchFamily="34" charset="0"/>
              <a:buChar char="•"/>
              <a:defRPr/>
            </a:pPr>
            <a:endParaRPr lang="en-US" altLang="en-US" sz="2800" dirty="0"/>
          </a:p>
          <a:p>
            <a:pPr lvl="1">
              <a:buFont typeface="Arial" panose="020B0604020202020204" pitchFamily="34" charset="0"/>
              <a:buChar char="•"/>
              <a:defRPr/>
            </a:pPr>
            <a:endParaRPr lang="en-US" altLang="en-US" sz="2400" dirty="0"/>
          </a:p>
        </p:txBody>
      </p:sp>
      <p:grpSp>
        <p:nvGrpSpPr>
          <p:cNvPr id="7" name="Group 6">
            <a:extLst>
              <a:ext uri="{FF2B5EF4-FFF2-40B4-BE49-F238E27FC236}">
                <a16:creationId xmlns:a16="http://schemas.microsoft.com/office/drawing/2014/main" id="{80B95A5C-98FA-4A73-B7D0-DB611F202473}"/>
              </a:ext>
            </a:extLst>
          </p:cNvPr>
          <p:cNvGrpSpPr/>
          <p:nvPr/>
        </p:nvGrpSpPr>
        <p:grpSpPr>
          <a:xfrm>
            <a:off x="321548" y="1222744"/>
            <a:ext cx="4962834" cy="4827182"/>
            <a:chOff x="321548" y="1222744"/>
            <a:chExt cx="4962834" cy="4827182"/>
          </a:xfrm>
        </p:grpSpPr>
        <p:sp>
          <p:nvSpPr>
            <p:cNvPr id="6" name="Flowchart: Process 5"/>
            <p:cNvSpPr/>
            <p:nvPr/>
          </p:nvSpPr>
          <p:spPr>
            <a:xfrm>
              <a:off x="321548" y="1222744"/>
              <a:ext cx="4962834" cy="4827182"/>
            </a:xfrm>
            <a:prstGeom prst="flowChartProcess">
              <a:avLst/>
            </a:prstGeom>
            <a:solidFill>
              <a:srgbClr val="3765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448353" y="1320698"/>
              <a:ext cx="4719881" cy="4612798"/>
            </a:xfrm>
            <a:prstGeom prst="rect">
              <a:avLst/>
            </a:prstGeom>
          </p:spPr>
        </p:pic>
      </p:grpSp>
      <p:grpSp>
        <p:nvGrpSpPr>
          <p:cNvPr id="2" name="Group 1">
            <a:extLst>
              <a:ext uri="{FF2B5EF4-FFF2-40B4-BE49-F238E27FC236}">
                <a16:creationId xmlns:a16="http://schemas.microsoft.com/office/drawing/2014/main" id="{DFF6739A-EE3F-465A-B822-811FE82913FD}"/>
              </a:ext>
            </a:extLst>
          </p:cNvPr>
          <p:cNvGrpSpPr/>
          <p:nvPr/>
        </p:nvGrpSpPr>
        <p:grpSpPr>
          <a:xfrm>
            <a:off x="1723665" y="329387"/>
            <a:ext cx="8744670" cy="419314"/>
            <a:chOff x="1723665" y="329387"/>
            <a:chExt cx="8744670" cy="419314"/>
          </a:xfrm>
        </p:grpSpPr>
        <p:grpSp>
          <p:nvGrpSpPr>
            <p:cNvPr id="11" name="Group 10">
              <a:extLst>
                <a:ext uri="{FF2B5EF4-FFF2-40B4-BE49-F238E27FC236}">
                  <a16:creationId xmlns:a16="http://schemas.microsoft.com/office/drawing/2014/main" id="{897D7A75-BB1E-45AB-B8B7-EE9829914DD0}"/>
                </a:ext>
              </a:extLst>
            </p:cNvPr>
            <p:cNvGrpSpPr/>
            <p:nvPr/>
          </p:nvGrpSpPr>
          <p:grpSpPr>
            <a:xfrm flipH="1">
              <a:off x="1723665" y="329387"/>
              <a:ext cx="1234624" cy="419314"/>
              <a:chOff x="10313210" y="959267"/>
              <a:chExt cx="1234624" cy="419314"/>
            </a:xfrm>
          </p:grpSpPr>
          <p:sp>
            <p:nvSpPr>
              <p:cNvPr id="12" name="Flowchart: Connector 11">
                <a:extLst>
                  <a:ext uri="{FF2B5EF4-FFF2-40B4-BE49-F238E27FC236}">
                    <a16:creationId xmlns:a16="http://schemas.microsoft.com/office/drawing/2014/main" id="{6B8508A3-D233-4554-9FF7-556D8973501C}"/>
                  </a:ext>
                </a:extLst>
              </p:cNvPr>
              <p:cNvSpPr/>
              <p:nvPr/>
            </p:nvSpPr>
            <p:spPr>
              <a:xfrm>
                <a:off x="10313210" y="1089257"/>
                <a:ext cx="229100" cy="225604"/>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2C818938-FB99-4FC9-8C8F-5D7D14BF88B0}"/>
                  </a:ext>
                </a:extLst>
              </p:cNvPr>
              <p:cNvSpPr/>
              <p:nvPr/>
            </p:nvSpPr>
            <p:spPr>
              <a:xfrm>
                <a:off x="10643433" y="1023910"/>
                <a:ext cx="338794" cy="310266"/>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238D2B47-0648-4A7B-B1FF-BFD135F5BE72}"/>
                  </a:ext>
                </a:extLst>
              </p:cNvPr>
              <p:cNvSpPr/>
              <p:nvPr/>
            </p:nvSpPr>
            <p:spPr>
              <a:xfrm>
                <a:off x="11085921" y="959267"/>
                <a:ext cx="461913" cy="419314"/>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AEF10E8B-F791-4516-900B-DF575D3F301F}"/>
                </a:ext>
              </a:extLst>
            </p:cNvPr>
            <p:cNvGrpSpPr/>
            <p:nvPr/>
          </p:nvGrpSpPr>
          <p:grpSpPr>
            <a:xfrm>
              <a:off x="9233711" y="329387"/>
              <a:ext cx="1234624" cy="419314"/>
              <a:chOff x="10313210" y="959267"/>
              <a:chExt cx="1234624" cy="419314"/>
            </a:xfrm>
          </p:grpSpPr>
          <p:sp>
            <p:nvSpPr>
              <p:cNvPr id="16" name="Flowchart: Connector 15">
                <a:extLst>
                  <a:ext uri="{FF2B5EF4-FFF2-40B4-BE49-F238E27FC236}">
                    <a16:creationId xmlns:a16="http://schemas.microsoft.com/office/drawing/2014/main" id="{12F2B5A7-3780-4923-8E85-1034B2727A19}"/>
                  </a:ext>
                </a:extLst>
              </p:cNvPr>
              <p:cNvSpPr/>
              <p:nvPr/>
            </p:nvSpPr>
            <p:spPr>
              <a:xfrm>
                <a:off x="10313210" y="1089257"/>
                <a:ext cx="229100" cy="225604"/>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A45903EB-3FFB-4CA2-9DD0-029F9DF4DF71}"/>
                  </a:ext>
                </a:extLst>
              </p:cNvPr>
              <p:cNvSpPr/>
              <p:nvPr/>
            </p:nvSpPr>
            <p:spPr>
              <a:xfrm>
                <a:off x="10643433" y="1023910"/>
                <a:ext cx="338794" cy="310266"/>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Connector 17">
                <a:extLst>
                  <a:ext uri="{FF2B5EF4-FFF2-40B4-BE49-F238E27FC236}">
                    <a16:creationId xmlns:a16="http://schemas.microsoft.com/office/drawing/2014/main" id="{D7C2CBA4-C870-4596-8999-C8A5F4D20F92}"/>
                  </a:ext>
                </a:extLst>
              </p:cNvPr>
              <p:cNvSpPr/>
              <p:nvPr/>
            </p:nvSpPr>
            <p:spPr>
              <a:xfrm>
                <a:off x="11085921" y="959267"/>
                <a:ext cx="461913" cy="419314"/>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8099274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2314732" y="108459"/>
            <a:ext cx="7562535" cy="1239551"/>
          </a:xfrm>
        </p:spPr>
        <p:txBody>
          <a:bodyPr>
            <a:normAutofit/>
          </a:bodyPr>
          <a:lstStyle/>
          <a:p>
            <a:pPr algn="ctr" eaLnBrk="1" hangingPunct="1"/>
            <a:r>
              <a:rPr lang="en-US" altLang="en-US" sz="3600" b="1" dirty="0">
                <a:solidFill>
                  <a:schemeClr val="tx1">
                    <a:lumMod val="75000"/>
                    <a:lumOff val="25000"/>
                  </a:schemeClr>
                </a:solidFill>
                <a:latin typeface="Arial" panose="020B0604020202020204" pitchFamily="34" charset="0"/>
                <a:cs typeface="Arial" panose="020B0604020202020204" pitchFamily="34" charset="0"/>
              </a:rPr>
              <a:t>Low Molecular Weight Heparin and </a:t>
            </a:r>
            <a:r>
              <a:rPr lang="en-US" altLang="en-US" sz="3600" b="1" dirty="0" err="1">
                <a:solidFill>
                  <a:schemeClr val="tx1">
                    <a:lumMod val="75000"/>
                    <a:lumOff val="25000"/>
                  </a:schemeClr>
                </a:solidFill>
                <a:latin typeface="Arial" panose="020B0604020202020204" pitchFamily="34" charset="0"/>
                <a:cs typeface="Arial" panose="020B0604020202020204" pitchFamily="34" charset="0"/>
              </a:rPr>
              <a:t>Fondaparinux</a:t>
            </a:r>
            <a:endParaRPr lang="en-US" altLang="en-US" sz="3600"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4579" name="Content Placeholder 2"/>
          <p:cNvSpPr>
            <a:spLocks noGrp="1"/>
          </p:cNvSpPr>
          <p:nvPr>
            <p:ph idx="1"/>
          </p:nvPr>
        </p:nvSpPr>
        <p:spPr>
          <a:xfrm>
            <a:off x="644440" y="1774049"/>
            <a:ext cx="10972800" cy="4710387"/>
          </a:xfrm>
        </p:spPr>
        <p:txBody>
          <a:bodyPr>
            <a:normAutofit/>
          </a:bodyPr>
          <a:lstStyle/>
          <a:p>
            <a:pPr marL="0" indent="0" eaLnBrk="1" hangingPunct="1">
              <a:buFont typeface="Arial" charset="0"/>
              <a:buNone/>
              <a:defRPr/>
            </a:pPr>
            <a:r>
              <a:rPr lang="en-US" altLang="en-US" sz="2600" b="1" dirty="0">
                <a:latin typeface="Arial" panose="020B0604020202020204" pitchFamily="34" charset="0"/>
                <a:cs typeface="Arial" panose="020B0604020202020204" pitchFamily="34" charset="0"/>
              </a:rPr>
              <a:t>Low molecular weight heparin</a:t>
            </a:r>
          </a:p>
          <a:p>
            <a:pPr marL="509588" indent="-271463" eaLnBrk="1" hangingPunct="1">
              <a:defRPr/>
            </a:pPr>
            <a:r>
              <a:rPr lang="en-US" sz="2600" dirty="0">
                <a:latin typeface="Arial" panose="020B0604020202020204" pitchFamily="34" charset="0"/>
                <a:cs typeface="Arial" panose="020B0604020202020204" pitchFamily="34" charset="0"/>
              </a:rPr>
              <a:t>Consists of only short chains (most &lt;8,000 Da)</a:t>
            </a:r>
          </a:p>
          <a:p>
            <a:pPr marL="509588" indent="-271463" eaLnBrk="1" hangingPunct="1">
              <a:defRPr/>
            </a:pPr>
            <a:r>
              <a:rPr lang="en-US" sz="2600" dirty="0">
                <a:latin typeface="Arial" panose="020B0604020202020204" pitchFamily="34" charset="0"/>
                <a:cs typeface="Arial" panose="020B0604020202020204" pitchFamily="34" charset="0"/>
              </a:rPr>
              <a:t>Binds to and accelerates the activity of antithrombin, but with a preferential and longer-lasting effect on </a:t>
            </a:r>
            <a:r>
              <a:rPr lang="en-US" sz="2600" dirty="0" err="1">
                <a:latin typeface="Arial" panose="020B0604020202020204" pitchFamily="34" charset="0"/>
                <a:cs typeface="Arial" panose="020B0604020202020204" pitchFamily="34" charset="0"/>
              </a:rPr>
              <a:t>Xa</a:t>
            </a:r>
            <a:endParaRPr lang="en-US" sz="2600" dirty="0">
              <a:latin typeface="Arial" panose="020B0604020202020204" pitchFamily="34" charset="0"/>
              <a:cs typeface="Arial" panose="020B0604020202020204" pitchFamily="34" charset="0"/>
            </a:endParaRPr>
          </a:p>
          <a:p>
            <a:pPr marL="509588" indent="-271463" eaLnBrk="1" hangingPunct="1">
              <a:spcAft>
                <a:spcPts val="1200"/>
              </a:spcAft>
              <a:defRPr/>
            </a:pPr>
            <a:r>
              <a:rPr lang="en-US" sz="2600" dirty="0">
                <a:latin typeface="Arial" panose="020B0604020202020204" pitchFamily="34" charset="0"/>
                <a:cs typeface="Arial" panose="020B0604020202020204" pitchFamily="34" charset="0"/>
              </a:rPr>
              <a:t>Less able to inhibit thrombin and bind to other plasma proteins</a:t>
            </a:r>
          </a:p>
          <a:p>
            <a:pPr marL="0" indent="0" eaLnBrk="1" hangingPunct="1">
              <a:buFont typeface="Arial" charset="0"/>
              <a:buNone/>
              <a:defRPr/>
            </a:pPr>
            <a:r>
              <a:rPr lang="en-US" altLang="en-US" sz="2600" b="1" dirty="0" err="1">
                <a:latin typeface="Arial" panose="020B0604020202020204" pitchFamily="34" charset="0"/>
                <a:cs typeface="Arial" panose="020B0604020202020204" pitchFamily="34" charset="0"/>
              </a:rPr>
              <a:t>Fondaparinux</a:t>
            </a:r>
            <a:endParaRPr lang="en-US" altLang="en-US" sz="2600" b="1" dirty="0">
              <a:latin typeface="Arial" panose="020B0604020202020204" pitchFamily="34" charset="0"/>
              <a:cs typeface="Arial" panose="020B0604020202020204" pitchFamily="34" charset="0"/>
            </a:endParaRPr>
          </a:p>
          <a:p>
            <a:pPr marL="509588" indent="-271463" eaLnBrk="1" hangingPunct="1">
              <a:defRPr/>
            </a:pPr>
            <a:r>
              <a:rPr lang="en-US" altLang="en-US" sz="2600" dirty="0">
                <a:latin typeface="Arial" panose="020B0604020202020204" pitchFamily="34" charset="0"/>
                <a:cs typeface="Arial" panose="020B0604020202020204" pitchFamily="34" charset="0"/>
              </a:rPr>
              <a:t>Binds and enhances activity of antithrombin by 300-fold</a:t>
            </a:r>
          </a:p>
          <a:p>
            <a:pPr marL="509588" indent="-271463" eaLnBrk="1" hangingPunct="1">
              <a:defRPr/>
            </a:pPr>
            <a:r>
              <a:rPr lang="en-US" altLang="en-US" sz="2600" dirty="0">
                <a:latin typeface="Arial" panose="020B0604020202020204" pitchFamily="34" charset="0"/>
                <a:cs typeface="Arial" panose="020B0604020202020204" pitchFamily="34" charset="0"/>
              </a:rPr>
              <a:t>Does not bind to other plasma proteins</a:t>
            </a:r>
          </a:p>
          <a:p>
            <a:pPr marL="509588" indent="-271463" eaLnBrk="1" hangingPunct="1">
              <a:defRPr/>
            </a:pPr>
            <a:r>
              <a:rPr lang="en-US" altLang="en-US" sz="2600" dirty="0">
                <a:latin typeface="Arial" panose="020B0604020202020204" pitchFamily="34" charset="0"/>
                <a:cs typeface="Arial" panose="020B0604020202020204" pitchFamily="34" charset="0"/>
              </a:rPr>
              <a:t>No direct effect on thrombin</a:t>
            </a:r>
            <a:endParaRPr lang="en-US" altLang="en-US" dirty="0"/>
          </a:p>
        </p:txBody>
      </p:sp>
      <p:grpSp>
        <p:nvGrpSpPr>
          <p:cNvPr id="20" name="Group 19">
            <a:extLst>
              <a:ext uri="{FF2B5EF4-FFF2-40B4-BE49-F238E27FC236}">
                <a16:creationId xmlns:a16="http://schemas.microsoft.com/office/drawing/2014/main" id="{5AEBF49D-ED3C-471F-B361-2CBE327FFE0F}"/>
              </a:ext>
            </a:extLst>
          </p:cNvPr>
          <p:cNvGrpSpPr/>
          <p:nvPr/>
        </p:nvGrpSpPr>
        <p:grpSpPr>
          <a:xfrm flipH="1">
            <a:off x="644440" y="308921"/>
            <a:ext cx="1234624" cy="419314"/>
            <a:chOff x="10313210" y="959267"/>
            <a:chExt cx="1234624" cy="419314"/>
          </a:xfrm>
        </p:grpSpPr>
        <p:sp>
          <p:nvSpPr>
            <p:cNvPr id="21" name="Flowchart: Connector 20">
              <a:extLst>
                <a:ext uri="{FF2B5EF4-FFF2-40B4-BE49-F238E27FC236}">
                  <a16:creationId xmlns:a16="http://schemas.microsoft.com/office/drawing/2014/main" id="{12A6B264-5D6C-4FB0-AF06-2703F7765343}"/>
                </a:ext>
              </a:extLst>
            </p:cNvPr>
            <p:cNvSpPr/>
            <p:nvPr/>
          </p:nvSpPr>
          <p:spPr>
            <a:xfrm>
              <a:off x="10313210" y="1089257"/>
              <a:ext cx="229100" cy="225604"/>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CD16F0C0-D4C4-4E27-A633-035905C69FDE}"/>
                </a:ext>
              </a:extLst>
            </p:cNvPr>
            <p:cNvSpPr/>
            <p:nvPr/>
          </p:nvSpPr>
          <p:spPr>
            <a:xfrm>
              <a:off x="10643433" y="1023910"/>
              <a:ext cx="338794" cy="310266"/>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Connector 22">
              <a:extLst>
                <a:ext uri="{FF2B5EF4-FFF2-40B4-BE49-F238E27FC236}">
                  <a16:creationId xmlns:a16="http://schemas.microsoft.com/office/drawing/2014/main" id="{C524DFCB-ED65-4E66-A4F3-52B245D3A094}"/>
                </a:ext>
              </a:extLst>
            </p:cNvPr>
            <p:cNvSpPr/>
            <p:nvPr/>
          </p:nvSpPr>
          <p:spPr>
            <a:xfrm>
              <a:off x="11085921" y="959267"/>
              <a:ext cx="461913" cy="419314"/>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A9B38793-A908-4F14-AB8C-5326D9D112D4}"/>
              </a:ext>
            </a:extLst>
          </p:cNvPr>
          <p:cNvGrpSpPr/>
          <p:nvPr/>
        </p:nvGrpSpPr>
        <p:grpSpPr>
          <a:xfrm>
            <a:off x="10312935" y="298802"/>
            <a:ext cx="1234624" cy="419314"/>
            <a:chOff x="10313210" y="959267"/>
            <a:chExt cx="1234624" cy="419314"/>
          </a:xfrm>
        </p:grpSpPr>
        <p:sp>
          <p:nvSpPr>
            <p:cNvPr id="25" name="Flowchart: Connector 24">
              <a:extLst>
                <a:ext uri="{FF2B5EF4-FFF2-40B4-BE49-F238E27FC236}">
                  <a16:creationId xmlns:a16="http://schemas.microsoft.com/office/drawing/2014/main" id="{F745BCC9-5377-4011-9650-7C43AB039B4B}"/>
                </a:ext>
              </a:extLst>
            </p:cNvPr>
            <p:cNvSpPr/>
            <p:nvPr/>
          </p:nvSpPr>
          <p:spPr>
            <a:xfrm>
              <a:off x="10313210" y="1089257"/>
              <a:ext cx="229100" cy="225604"/>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Connector 25">
              <a:extLst>
                <a:ext uri="{FF2B5EF4-FFF2-40B4-BE49-F238E27FC236}">
                  <a16:creationId xmlns:a16="http://schemas.microsoft.com/office/drawing/2014/main" id="{45433C9D-CCF5-4214-A372-901EF3CB4C63}"/>
                </a:ext>
              </a:extLst>
            </p:cNvPr>
            <p:cNvSpPr/>
            <p:nvPr/>
          </p:nvSpPr>
          <p:spPr>
            <a:xfrm>
              <a:off x="10643433" y="1023910"/>
              <a:ext cx="338794" cy="310266"/>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Connector 26">
              <a:extLst>
                <a:ext uri="{FF2B5EF4-FFF2-40B4-BE49-F238E27FC236}">
                  <a16:creationId xmlns:a16="http://schemas.microsoft.com/office/drawing/2014/main" id="{220A58B8-0913-41C5-BCC7-730550C41AFD}"/>
                </a:ext>
              </a:extLst>
            </p:cNvPr>
            <p:cNvSpPr/>
            <p:nvPr/>
          </p:nvSpPr>
          <p:spPr>
            <a:xfrm>
              <a:off x="11085921" y="959267"/>
              <a:ext cx="461913" cy="419314"/>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Rectangle: Rounded Corners 27">
            <a:extLst>
              <a:ext uri="{FF2B5EF4-FFF2-40B4-BE49-F238E27FC236}">
                <a16:creationId xmlns:a16="http://schemas.microsoft.com/office/drawing/2014/main" id="{E6843FE8-6F02-4B7E-B609-2F90974FA19A}"/>
              </a:ext>
            </a:extLst>
          </p:cNvPr>
          <p:cNvSpPr/>
          <p:nvPr/>
        </p:nvSpPr>
        <p:spPr>
          <a:xfrm>
            <a:off x="605738" y="1382389"/>
            <a:ext cx="10980523" cy="91440"/>
          </a:xfrm>
          <a:prstGeom prst="roundRect">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07202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739F2-2454-48B5-B4CB-F13F1A0F42FA}"/>
              </a:ext>
            </a:extLst>
          </p:cNvPr>
          <p:cNvSpPr>
            <a:spLocks noGrp="1"/>
          </p:cNvSpPr>
          <p:nvPr>
            <p:ph type="title"/>
          </p:nvPr>
        </p:nvSpPr>
        <p:spPr>
          <a:xfrm>
            <a:off x="609600" y="223971"/>
            <a:ext cx="10972800" cy="743279"/>
          </a:xfrm>
        </p:spPr>
        <p:txBody>
          <a:bodyPr/>
          <a:lstStyle/>
          <a:p>
            <a:pPr algn="ctr"/>
            <a:r>
              <a:rPr lang="en-US" sz="4000" dirty="0">
                <a:latin typeface="Arial" panose="020B0604020202020204" pitchFamily="34" charset="0"/>
                <a:cs typeface="Arial" panose="020B0604020202020204" pitchFamily="34" charset="0"/>
              </a:rPr>
              <a:t>Comparing UFH, LMWH, and Fondaparinux</a:t>
            </a:r>
          </a:p>
        </p:txBody>
      </p:sp>
      <p:sp>
        <p:nvSpPr>
          <p:cNvPr id="4" name="Rectangle 3">
            <a:extLst>
              <a:ext uri="{FF2B5EF4-FFF2-40B4-BE49-F238E27FC236}">
                <a16:creationId xmlns:a16="http://schemas.microsoft.com/office/drawing/2014/main" id="{43FC2750-F5CF-47F5-9E36-C03016D03332}"/>
              </a:ext>
            </a:extLst>
          </p:cNvPr>
          <p:cNvSpPr/>
          <p:nvPr/>
        </p:nvSpPr>
        <p:spPr>
          <a:xfrm>
            <a:off x="9622465" y="5821674"/>
            <a:ext cx="2413591" cy="9312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5">
            <a:extLst>
              <a:ext uri="{FF2B5EF4-FFF2-40B4-BE49-F238E27FC236}">
                <a16:creationId xmlns:a16="http://schemas.microsoft.com/office/drawing/2014/main" id="{0004E90D-55DE-4C31-BACA-40C7EFB9805D}"/>
              </a:ext>
            </a:extLst>
          </p:cNvPr>
          <p:cNvGraphicFramePr>
            <a:graphicFrameLocks noGrp="1"/>
          </p:cNvGraphicFramePr>
          <p:nvPr>
            <p:ph type="tbl" idx="1"/>
            <p:extLst>
              <p:ext uri="{D42A27DB-BD31-4B8C-83A1-F6EECF244321}">
                <p14:modId xmlns:p14="http://schemas.microsoft.com/office/powerpoint/2010/main" val="97289761"/>
              </p:ext>
            </p:extLst>
          </p:nvPr>
        </p:nvGraphicFramePr>
        <p:xfrm>
          <a:off x="609600" y="1152946"/>
          <a:ext cx="10972800" cy="5059680"/>
        </p:xfrm>
        <a:graphic>
          <a:graphicData uri="http://schemas.openxmlformats.org/drawingml/2006/table">
            <a:tbl>
              <a:tblPr firstRow="1" bandRow="1">
                <a:tableStyleId>{5C22544A-7EE6-4342-B048-85BDC9FD1C3A}</a:tableStyleId>
              </a:tblPr>
              <a:tblGrid>
                <a:gridCol w="2380735">
                  <a:extLst>
                    <a:ext uri="{9D8B030D-6E8A-4147-A177-3AD203B41FA5}">
                      <a16:colId xmlns:a16="http://schemas.microsoft.com/office/drawing/2014/main" val="2793547779"/>
                    </a:ext>
                  </a:extLst>
                </a:gridCol>
                <a:gridCol w="3484606">
                  <a:extLst>
                    <a:ext uri="{9D8B030D-6E8A-4147-A177-3AD203B41FA5}">
                      <a16:colId xmlns:a16="http://schemas.microsoft.com/office/drawing/2014/main" val="2784165391"/>
                    </a:ext>
                  </a:extLst>
                </a:gridCol>
                <a:gridCol w="2817340">
                  <a:extLst>
                    <a:ext uri="{9D8B030D-6E8A-4147-A177-3AD203B41FA5}">
                      <a16:colId xmlns:a16="http://schemas.microsoft.com/office/drawing/2014/main" val="3601680455"/>
                    </a:ext>
                  </a:extLst>
                </a:gridCol>
                <a:gridCol w="2290119">
                  <a:extLst>
                    <a:ext uri="{9D8B030D-6E8A-4147-A177-3AD203B41FA5}">
                      <a16:colId xmlns:a16="http://schemas.microsoft.com/office/drawing/2014/main" val="4054314924"/>
                    </a:ext>
                  </a:extLst>
                </a:gridCol>
              </a:tblGrid>
              <a:tr h="370840">
                <a:tc>
                  <a:txBody>
                    <a:bodyPr/>
                    <a:lstStyle/>
                    <a:p>
                      <a:endParaRPr lang="en-US" sz="2000" dirty="0">
                        <a:latin typeface="Arial" panose="020B0604020202020204" pitchFamily="34" charset="0"/>
                        <a:cs typeface="Arial" panose="020B0604020202020204" pitchFamily="34" charset="0"/>
                      </a:endParaRPr>
                    </a:p>
                  </a:txBody>
                  <a:tcPr marL="137160" marR="137160" marT="137160" marB="137160">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latin typeface="Arial" panose="020B0604020202020204" pitchFamily="34" charset="0"/>
                          <a:cs typeface="Arial" panose="020B0604020202020204" pitchFamily="34" charset="0"/>
                        </a:rPr>
                        <a:t>Mechanism</a:t>
                      </a:r>
                    </a:p>
                  </a:txBody>
                  <a:tcPr marL="137160" marR="137160" marT="137160" marB="137160">
                    <a:lnB w="12700" cap="flat" cmpd="sng" algn="ctr">
                      <a:solidFill>
                        <a:schemeClr val="tx1"/>
                      </a:solidFill>
                      <a:prstDash val="solid"/>
                      <a:round/>
                      <a:headEnd type="none" w="med" len="med"/>
                      <a:tailEnd type="none" w="med" len="med"/>
                    </a:lnB>
                    <a:solidFill>
                      <a:srgbClr val="255D8F"/>
                    </a:solidFill>
                  </a:tcPr>
                </a:tc>
                <a:tc>
                  <a:txBody>
                    <a:bodyPr/>
                    <a:lstStyle/>
                    <a:p>
                      <a:pPr algn="ctr"/>
                      <a:r>
                        <a:rPr lang="en-US" sz="2000" dirty="0">
                          <a:latin typeface="Arial" panose="020B0604020202020204" pitchFamily="34" charset="0"/>
                          <a:cs typeface="Arial" panose="020B0604020202020204" pitchFamily="34" charset="0"/>
                        </a:rPr>
                        <a:t>Other Activity</a:t>
                      </a:r>
                    </a:p>
                  </a:txBody>
                  <a:tcPr marL="137160" marR="137160" marT="137160" marB="137160">
                    <a:lnB w="12700" cap="flat" cmpd="sng" algn="ctr">
                      <a:solidFill>
                        <a:schemeClr val="tx1"/>
                      </a:solidFill>
                      <a:prstDash val="solid"/>
                      <a:round/>
                      <a:headEnd type="none" w="med" len="med"/>
                      <a:tailEnd type="none" w="med" len="med"/>
                    </a:lnB>
                    <a:solidFill>
                      <a:srgbClr val="255D8F"/>
                    </a:solidFill>
                  </a:tcPr>
                </a:tc>
                <a:tc>
                  <a:txBody>
                    <a:bodyPr/>
                    <a:lstStyle/>
                    <a:p>
                      <a:pPr algn="ctr"/>
                      <a:r>
                        <a:rPr lang="en-US" sz="2000" dirty="0">
                          <a:latin typeface="Arial" panose="020B0604020202020204" pitchFamily="34" charset="0"/>
                          <a:cs typeface="Arial" panose="020B0604020202020204" pitchFamily="34" charset="0"/>
                        </a:rPr>
                        <a:t>Monitoring</a:t>
                      </a:r>
                    </a:p>
                  </a:txBody>
                  <a:tcPr marL="137160" marR="137160" marT="137160" marB="137160">
                    <a:lnB w="12700" cap="flat" cmpd="sng" algn="ctr">
                      <a:solidFill>
                        <a:schemeClr val="tx1"/>
                      </a:solidFill>
                      <a:prstDash val="solid"/>
                      <a:round/>
                      <a:headEnd type="none" w="med" len="med"/>
                      <a:tailEnd type="none" w="med" len="med"/>
                    </a:lnB>
                    <a:solidFill>
                      <a:srgbClr val="255D8F"/>
                    </a:solidFill>
                  </a:tcPr>
                </a:tc>
                <a:extLst>
                  <a:ext uri="{0D108BD9-81ED-4DB2-BD59-A6C34878D82A}">
                    <a16:rowId xmlns:a16="http://schemas.microsoft.com/office/drawing/2014/main" val="1567826799"/>
                  </a:ext>
                </a:extLst>
              </a:tr>
              <a:tr h="370840">
                <a:tc>
                  <a:txBody>
                    <a:bodyPr/>
                    <a:lstStyle/>
                    <a:p>
                      <a:r>
                        <a:rPr lang="en-US" sz="2200" b="1" dirty="0">
                          <a:solidFill>
                            <a:schemeClr val="bg1"/>
                          </a:solidFill>
                          <a:latin typeface="Arial" panose="020B0604020202020204" pitchFamily="34" charset="0"/>
                          <a:cs typeface="Arial" panose="020B0604020202020204" pitchFamily="34" charset="0"/>
                        </a:rPr>
                        <a:t>Unfractionated heparin</a:t>
                      </a:r>
                    </a:p>
                  </a:txBody>
                  <a:tcPr marL="137160" marR="137160" marT="137160" marB="137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EA3C0"/>
                    </a:solidFill>
                  </a:tcPr>
                </a:tc>
                <a:tc>
                  <a:txBody>
                    <a:bodyPr/>
                    <a:lstStyle/>
                    <a:p>
                      <a:pPr algn="ctr"/>
                      <a:r>
                        <a:rPr lang="en-US" sz="2000" dirty="0">
                          <a:latin typeface="Arial" panose="020B0604020202020204" pitchFamily="34" charset="0"/>
                          <a:cs typeface="Arial" panose="020B0604020202020204" pitchFamily="34" charset="0"/>
                        </a:rPr>
                        <a:t>Binds to and increases antithrombin (AT) </a:t>
                      </a:r>
                      <a:r>
                        <a:rPr lang="en-US" altLang="en-US" sz="2000" dirty="0">
                          <a:latin typeface="Arial" panose="020B0604020202020204" pitchFamily="34" charset="0"/>
                          <a:cs typeface="Arial" panose="020B0604020202020204" pitchFamily="34" charset="0"/>
                        </a:rPr>
                        <a:t>inhibition of Factor </a:t>
                      </a:r>
                      <a:r>
                        <a:rPr lang="en-US" altLang="en-US" sz="2000" dirty="0" err="1">
                          <a:latin typeface="Arial" panose="020B0604020202020204" pitchFamily="34" charset="0"/>
                          <a:cs typeface="Arial" panose="020B0604020202020204" pitchFamily="34" charset="0"/>
                        </a:rPr>
                        <a:t>Xa</a:t>
                      </a:r>
                      <a:r>
                        <a:rPr lang="en-US" altLang="en-US" sz="2000" dirty="0">
                          <a:latin typeface="Arial" panose="020B0604020202020204" pitchFamily="34" charset="0"/>
                          <a:cs typeface="Arial" panose="020B0604020202020204" pitchFamily="34" charset="0"/>
                        </a:rPr>
                        <a:t> AND thrombin </a:t>
                      </a:r>
                      <a:endParaRPr lang="en-US" sz="2000" dirty="0">
                        <a:latin typeface="Arial" panose="020B0604020202020204" pitchFamily="34" charset="0"/>
                        <a:cs typeface="Arial" panose="020B0604020202020204" pitchFamily="34" charset="0"/>
                      </a:endParaRPr>
                    </a:p>
                  </a:txBody>
                  <a:tcPr marL="137160" marR="137160" marT="137160" marB="137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2000" dirty="0">
                          <a:latin typeface="Arial" panose="020B0604020202020204" pitchFamily="34" charset="0"/>
                          <a:cs typeface="Arial" panose="020B0604020202020204" pitchFamily="34" charset="0"/>
                        </a:rPr>
                        <a:t>Binds non-specifically to a variety of plasma proteins</a:t>
                      </a:r>
                    </a:p>
                  </a:txBody>
                  <a:tcPr marL="137160" marR="137160" marT="137160" marB="137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latin typeface="Arial" panose="020B0604020202020204" pitchFamily="34" charset="0"/>
                          <a:cs typeface="Arial" panose="020B0604020202020204" pitchFamily="34" charset="0"/>
                        </a:rPr>
                        <a:t>PTT, ACT, anti-</a:t>
                      </a:r>
                      <a:r>
                        <a:rPr lang="en-US" sz="2000" dirty="0" err="1">
                          <a:latin typeface="Arial" panose="020B0604020202020204" pitchFamily="34" charset="0"/>
                          <a:cs typeface="Arial" panose="020B0604020202020204" pitchFamily="34" charset="0"/>
                        </a:rPr>
                        <a:t>Xa</a:t>
                      </a:r>
                      <a:endParaRPr lang="en-US" sz="2000" dirty="0">
                        <a:latin typeface="Arial" panose="020B0604020202020204" pitchFamily="34" charset="0"/>
                        <a:cs typeface="Arial" panose="020B0604020202020204" pitchFamily="34" charset="0"/>
                      </a:endParaRPr>
                    </a:p>
                  </a:txBody>
                  <a:tcPr marL="137160" marR="137160" marT="137160" marB="137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49879639"/>
                  </a:ext>
                </a:extLst>
              </a:tr>
              <a:tr h="370840">
                <a:tc>
                  <a:txBody>
                    <a:bodyPr/>
                    <a:lstStyle/>
                    <a:p>
                      <a:r>
                        <a:rPr lang="en-US" sz="2200" b="1" dirty="0">
                          <a:solidFill>
                            <a:schemeClr val="bg1"/>
                          </a:solidFill>
                          <a:latin typeface="Arial" panose="020B0604020202020204" pitchFamily="34" charset="0"/>
                          <a:cs typeface="Arial" panose="020B0604020202020204" pitchFamily="34" charset="0"/>
                        </a:rPr>
                        <a:t>Low molecular weight heparin</a:t>
                      </a:r>
                    </a:p>
                  </a:txBody>
                  <a:tcPr marL="137160" marR="137160" marT="137160" marB="137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7657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Binds to and increases AT inhibition of </a:t>
                      </a:r>
                      <a:r>
                        <a:rPr lang="en-US" sz="2000" dirty="0" err="1">
                          <a:latin typeface="Arial" panose="020B0604020202020204" pitchFamily="34" charset="0"/>
                          <a:cs typeface="Arial" panose="020B0604020202020204" pitchFamily="34" charset="0"/>
                        </a:rPr>
                        <a:t>Xa</a:t>
                      </a:r>
                      <a:r>
                        <a:rPr lang="en-US" sz="2000" dirty="0">
                          <a:latin typeface="Arial" panose="020B0604020202020204" pitchFamily="34" charset="0"/>
                          <a:cs typeface="Arial" panose="020B0604020202020204" pitchFamily="34" charset="0"/>
                        </a:rPr>
                        <a:t> and thrombin,  but with a preferential and longer-lasting effect on </a:t>
                      </a:r>
                      <a:r>
                        <a:rPr lang="en-US" sz="2000" dirty="0" err="1">
                          <a:latin typeface="Arial" panose="020B0604020202020204" pitchFamily="34" charset="0"/>
                          <a:cs typeface="Arial" panose="020B0604020202020204" pitchFamily="34" charset="0"/>
                        </a:rPr>
                        <a:t>Xa</a:t>
                      </a:r>
                      <a:endParaRPr lang="en-US" sz="2000" dirty="0">
                        <a:latin typeface="Arial" panose="020B0604020202020204" pitchFamily="34" charset="0"/>
                        <a:cs typeface="Arial" panose="020B0604020202020204" pitchFamily="34" charset="0"/>
                      </a:endParaRPr>
                    </a:p>
                  </a:txBody>
                  <a:tcPr marL="137160" marR="137160" marT="137160" marB="137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Less able to bind to other plasma proteins</a:t>
                      </a:r>
                    </a:p>
                  </a:txBody>
                  <a:tcPr marL="137160" marR="137160" marT="137160" marB="137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latin typeface="Arial" panose="020B0604020202020204" pitchFamily="34" charset="0"/>
                          <a:cs typeface="Arial" panose="020B0604020202020204" pitchFamily="34" charset="0"/>
                        </a:rPr>
                        <a:t>Anti-</a:t>
                      </a:r>
                      <a:r>
                        <a:rPr lang="en-US" sz="2000" dirty="0" err="1">
                          <a:latin typeface="Arial" panose="020B0604020202020204" pitchFamily="34" charset="0"/>
                          <a:cs typeface="Arial" panose="020B0604020202020204" pitchFamily="34" charset="0"/>
                        </a:rPr>
                        <a:t>Xa</a:t>
                      </a:r>
                      <a:endParaRPr lang="en-US" sz="2000" dirty="0">
                        <a:latin typeface="Arial" panose="020B0604020202020204" pitchFamily="34" charset="0"/>
                        <a:cs typeface="Arial" panose="020B0604020202020204" pitchFamily="34" charset="0"/>
                      </a:endParaRPr>
                    </a:p>
                  </a:txBody>
                  <a:tcPr marL="137160" marR="137160" marT="137160" marB="137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95686382"/>
                  </a:ext>
                </a:extLst>
              </a:tr>
              <a:tr h="370840">
                <a:tc>
                  <a:txBody>
                    <a:bodyPr/>
                    <a:lstStyle/>
                    <a:p>
                      <a:r>
                        <a:rPr lang="en-US" sz="2200" b="1" dirty="0">
                          <a:solidFill>
                            <a:schemeClr val="bg1"/>
                          </a:solidFill>
                          <a:latin typeface="Arial" panose="020B0604020202020204" pitchFamily="34" charset="0"/>
                          <a:cs typeface="Arial" panose="020B0604020202020204" pitchFamily="34" charset="0"/>
                        </a:rPr>
                        <a:t>Fondaparinux</a:t>
                      </a:r>
                    </a:p>
                  </a:txBody>
                  <a:tcPr marL="137160" marR="137160" marT="137160" marB="137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C51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2000" dirty="0">
                          <a:latin typeface="Arial" panose="020B0604020202020204" pitchFamily="34" charset="0"/>
                          <a:cs typeface="Arial" panose="020B0604020202020204" pitchFamily="34" charset="0"/>
                        </a:rPr>
                        <a:t>Binds and </a:t>
                      </a:r>
                      <a:r>
                        <a:rPr lang="en-US" altLang="en-US" sz="2000" b="1" dirty="0">
                          <a:latin typeface="Arial" panose="020B0604020202020204" pitchFamily="34" charset="0"/>
                          <a:cs typeface="Arial" panose="020B0604020202020204" pitchFamily="34" charset="0"/>
                        </a:rPr>
                        <a:t>strongly </a:t>
                      </a:r>
                      <a:r>
                        <a:rPr lang="en-US" altLang="en-US" sz="2000" dirty="0">
                          <a:latin typeface="Arial" panose="020B0604020202020204" pitchFamily="34" charset="0"/>
                          <a:cs typeface="Arial" panose="020B0604020202020204" pitchFamily="34" charset="0"/>
                        </a:rPr>
                        <a:t>enhances activity of AT, </a:t>
                      </a:r>
                      <a:r>
                        <a:rPr lang="en-US" altLang="en-US" sz="2000" b="1" dirty="0">
                          <a:latin typeface="Arial" panose="020B0604020202020204" pitchFamily="34" charset="0"/>
                          <a:cs typeface="Arial" panose="020B0604020202020204" pitchFamily="34" charset="0"/>
                        </a:rPr>
                        <a:t>only inhibits </a:t>
                      </a:r>
                      <a:r>
                        <a:rPr lang="en-US" altLang="en-US" sz="2000" b="1" dirty="0" err="1">
                          <a:latin typeface="Arial" panose="020B0604020202020204" pitchFamily="34" charset="0"/>
                          <a:cs typeface="Arial" panose="020B0604020202020204" pitchFamily="34" charset="0"/>
                        </a:rPr>
                        <a:t>Xa</a:t>
                      </a:r>
                      <a:r>
                        <a:rPr lang="en-US" altLang="en-US" sz="2000" dirty="0">
                          <a:latin typeface="Arial" panose="020B0604020202020204" pitchFamily="34" charset="0"/>
                          <a:cs typeface="Arial" panose="020B0604020202020204" pitchFamily="34" charset="0"/>
                        </a:rPr>
                        <a:t>, with no direct effect on thrombin</a:t>
                      </a:r>
                    </a:p>
                  </a:txBody>
                  <a:tcPr marL="137160" marR="137160" marT="137160" marB="137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2000" dirty="0">
                          <a:latin typeface="Arial" panose="020B0604020202020204" pitchFamily="34" charset="0"/>
                          <a:cs typeface="Arial" panose="020B0604020202020204" pitchFamily="34" charset="0"/>
                        </a:rPr>
                        <a:t>Does not bind to other plasma proteins</a:t>
                      </a:r>
                    </a:p>
                  </a:txBody>
                  <a:tcPr marL="137160" marR="137160" marT="137160" marB="137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latin typeface="Arial" panose="020B0604020202020204" pitchFamily="34" charset="0"/>
                          <a:cs typeface="Arial" panose="020B0604020202020204" pitchFamily="34" charset="0"/>
                        </a:rPr>
                        <a:t>Anti-</a:t>
                      </a:r>
                      <a:r>
                        <a:rPr lang="en-US" sz="2000" dirty="0" err="1">
                          <a:latin typeface="Arial" panose="020B0604020202020204" pitchFamily="34" charset="0"/>
                          <a:cs typeface="Arial" panose="020B0604020202020204" pitchFamily="34" charset="0"/>
                        </a:rPr>
                        <a:t>Xa</a:t>
                      </a:r>
                      <a:r>
                        <a:rPr lang="en-US" sz="2000" dirty="0">
                          <a:latin typeface="Arial" panose="020B0604020202020204" pitchFamily="34" charset="0"/>
                          <a:cs typeface="Arial" panose="020B0604020202020204" pitchFamily="34" charset="0"/>
                        </a:rPr>
                        <a:t> assay that is calibrated for fondaparinux</a:t>
                      </a:r>
                    </a:p>
                  </a:txBody>
                  <a:tcPr marL="137160" marR="137160" marT="137160" marB="137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93826250"/>
                  </a:ext>
                </a:extLst>
              </a:tr>
            </a:tbl>
          </a:graphicData>
        </a:graphic>
      </p:graphicFrame>
    </p:spTree>
    <p:extLst>
      <p:ext uri="{BB962C8B-B14F-4D97-AF65-F5344CB8AC3E}">
        <p14:creationId xmlns:p14="http://schemas.microsoft.com/office/powerpoint/2010/main" val="37705986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2036701" y="202822"/>
            <a:ext cx="8118597" cy="1190501"/>
          </a:xfrm>
        </p:spPr>
        <p:txBody>
          <a:bodyPr anchor="t">
            <a:noAutofit/>
          </a:bodyPr>
          <a:lstStyle/>
          <a:p>
            <a:pPr algn="ctr" eaLnBrk="1" hangingPunct="1"/>
            <a:r>
              <a:rPr lang="en-US" altLang="en-US" sz="3800" b="1" dirty="0">
                <a:solidFill>
                  <a:schemeClr val="tx1">
                    <a:lumMod val="75000"/>
                    <a:lumOff val="25000"/>
                  </a:schemeClr>
                </a:solidFill>
                <a:latin typeface="Arial" panose="020B0604020202020204" pitchFamily="34" charset="0"/>
                <a:cs typeface="Arial" panose="020B0604020202020204" pitchFamily="34" charset="0"/>
              </a:rPr>
              <a:t>Advantages and Disadvantages</a:t>
            </a:r>
            <a:br>
              <a:rPr lang="en-US" altLang="en-US" sz="3800" b="1" dirty="0">
                <a:solidFill>
                  <a:schemeClr val="tx1">
                    <a:lumMod val="75000"/>
                    <a:lumOff val="25000"/>
                  </a:schemeClr>
                </a:solidFill>
                <a:latin typeface="Arial" panose="020B0604020202020204" pitchFamily="34" charset="0"/>
                <a:cs typeface="Arial" panose="020B0604020202020204" pitchFamily="34" charset="0"/>
              </a:rPr>
            </a:br>
            <a:r>
              <a:rPr lang="en-US" altLang="en-US" sz="3800" b="1" dirty="0">
                <a:solidFill>
                  <a:schemeClr val="tx1">
                    <a:lumMod val="75000"/>
                    <a:lumOff val="25000"/>
                  </a:schemeClr>
                </a:solidFill>
                <a:latin typeface="Arial" panose="020B0604020202020204" pitchFamily="34" charset="0"/>
                <a:cs typeface="Arial" panose="020B0604020202020204" pitchFamily="34" charset="0"/>
              </a:rPr>
              <a:t>of UFH vs LMWH</a:t>
            </a:r>
          </a:p>
        </p:txBody>
      </p:sp>
      <p:sp>
        <p:nvSpPr>
          <p:cNvPr id="2" name="TextBox 1">
            <a:extLst>
              <a:ext uri="{FF2B5EF4-FFF2-40B4-BE49-F238E27FC236}">
                <a16:creationId xmlns:a16="http://schemas.microsoft.com/office/drawing/2014/main" id="{CBB9350A-33AA-4FC2-85F6-79050D66BEEA}"/>
              </a:ext>
            </a:extLst>
          </p:cNvPr>
          <p:cNvSpPr txBox="1"/>
          <p:nvPr/>
        </p:nvSpPr>
        <p:spPr>
          <a:xfrm>
            <a:off x="5991725" y="1764114"/>
            <a:ext cx="5692227" cy="4278094"/>
          </a:xfrm>
          <a:prstGeom prst="rect">
            <a:avLst/>
          </a:prstGeom>
          <a:noFill/>
        </p:spPr>
        <p:txBody>
          <a:bodyPr wrap="square" rtlCol="0">
            <a:spAutoFit/>
          </a:bodyPr>
          <a:lstStyle/>
          <a:p>
            <a:pPr>
              <a:spcAft>
                <a:spcPts val="1800"/>
              </a:spcAft>
            </a:pPr>
            <a:r>
              <a:rPr lang="en-US" sz="2800" b="1" dirty="0">
                <a:latin typeface="Arial" panose="020B0604020202020204" pitchFamily="34" charset="0"/>
                <a:cs typeface="Arial" panose="020B0604020202020204" pitchFamily="34" charset="0"/>
              </a:rPr>
              <a:t>LMWH</a:t>
            </a:r>
          </a:p>
          <a:p>
            <a:pPr marL="285750" indent="-285750">
              <a:spcAft>
                <a:spcPts val="600"/>
              </a:spcAft>
              <a:buFont typeface="Arial" panose="020B0604020202020204" pitchFamily="34" charset="0"/>
              <a:buChar char="•"/>
            </a:pPr>
            <a:r>
              <a:rPr lang="en-US" sz="2800" dirty="0">
                <a:latin typeface="Arial" panose="020B0604020202020204" pitchFamily="34" charset="0"/>
                <a:cs typeface="Arial" panose="020B0604020202020204" pitchFamily="34" charset="0"/>
              </a:rPr>
              <a:t>Subcutaneous injection</a:t>
            </a: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Easier to use in stable patient</a:t>
            </a: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More predictable pharmacokinetics</a:t>
            </a: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Requires good renal function</a:t>
            </a: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Longer half life (4-7 hours)</a:t>
            </a: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Incomplete reversal with protamine</a:t>
            </a:r>
          </a:p>
        </p:txBody>
      </p:sp>
      <p:sp>
        <p:nvSpPr>
          <p:cNvPr id="4" name="TextBox 3">
            <a:extLst>
              <a:ext uri="{FF2B5EF4-FFF2-40B4-BE49-F238E27FC236}">
                <a16:creationId xmlns:a16="http://schemas.microsoft.com/office/drawing/2014/main" id="{455FF38D-207D-4F71-880C-BB0D806045F3}"/>
              </a:ext>
            </a:extLst>
          </p:cNvPr>
          <p:cNvSpPr txBox="1"/>
          <p:nvPr/>
        </p:nvSpPr>
        <p:spPr>
          <a:xfrm>
            <a:off x="508048" y="1801141"/>
            <a:ext cx="5071053" cy="3570208"/>
          </a:xfrm>
          <a:prstGeom prst="rect">
            <a:avLst/>
          </a:prstGeom>
          <a:noFill/>
        </p:spPr>
        <p:txBody>
          <a:bodyPr wrap="square" rtlCol="0">
            <a:spAutoFit/>
          </a:bodyPr>
          <a:lstStyle/>
          <a:p>
            <a:pPr>
              <a:spcAft>
                <a:spcPts val="1800"/>
              </a:spcAft>
            </a:pPr>
            <a:r>
              <a:rPr lang="en-US" sz="2800" b="1" dirty="0">
                <a:latin typeface="Arial" panose="020B0604020202020204" pitchFamily="34" charset="0"/>
                <a:cs typeface="Arial" panose="020B0604020202020204" pitchFamily="34" charset="0"/>
              </a:rPr>
              <a:t>UFH</a:t>
            </a:r>
          </a:p>
          <a:p>
            <a:pPr marL="342900" indent="-342900">
              <a:spcAft>
                <a:spcPts val="600"/>
              </a:spcAft>
              <a:buFont typeface="Arial" panose="020B0604020202020204" pitchFamily="34" charset="0"/>
              <a:buChar char="•"/>
            </a:pPr>
            <a:r>
              <a:rPr lang="en-US" sz="2800" dirty="0">
                <a:latin typeface="Arial" panose="020B0604020202020204" pitchFamily="34" charset="0"/>
                <a:cs typeface="Arial" panose="020B0604020202020204" pitchFamily="34" charset="0"/>
              </a:rPr>
              <a:t>Continuous IV infusion</a:t>
            </a:r>
          </a:p>
          <a:p>
            <a:pPr marL="342900" indent="-342900">
              <a:spcAft>
                <a:spcPts val="600"/>
              </a:spcAft>
              <a:buFont typeface="Arial" panose="020B0604020202020204" pitchFamily="34" charset="0"/>
              <a:buChar char="•"/>
            </a:pPr>
            <a:r>
              <a:rPr lang="en-US" sz="2800" dirty="0">
                <a:latin typeface="Arial" panose="020B0604020202020204" pitchFamily="34" charset="0"/>
                <a:cs typeface="Arial" panose="020B0604020202020204" pitchFamily="34" charset="0"/>
              </a:rPr>
              <a:t>Good first choice in unstable patient or one likely to need a procedure</a:t>
            </a:r>
          </a:p>
          <a:p>
            <a:pPr marL="342900" indent="-342900">
              <a:spcAft>
                <a:spcPts val="600"/>
              </a:spcAft>
              <a:buFont typeface="Arial" panose="020B0604020202020204" pitchFamily="34" charset="0"/>
              <a:buChar char="•"/>
            </a:pPr>
            <a:r>
              <a:rPr lang="en-US" sz="2800" dirty="0">
                <a:latin typeface="Arial" panose="020B0604020202020204" pitchFamily="34" charset="0"/>
                <a:cs typeface="Arial" panose="020B0604020202020204" pitchFamily="34" charset="0"/>
              </a:rPr>
              <a:t>Short half life (30 mins)</a:t>
            </a:r>
          </a:p>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Reversible with protamine</a:t>
            </a:r>
          </a:p>
        </p:txBody>
      </p:sp>
      <p:grpSp>
        <p:nvGrpSpPr>
          <p:cNvPr id="12" name="Group 11">
            <a:extLst>
              <a:ext uri="{FF2B5EF4-FFF2-40B4-BE49-F238E27FC236}">
                <a16:creationId xmlns:a16="http://schemas.microsoft.com/office/drawing/2014/main" id="{2427E013-0EB1-40C3-8E33-2DBD62EF81D5}"/>
              </a:ext>
            </a:extLst>
          </p:cNvPr>
          <p:cNvGrpSpPr/>
          <p:nvPr/>
        </p:nvGrpSpPr>
        <p:grpSpPr>
          <a:xfrm flipH="1">
            <a:off x="644440" y="308921"/>
            <a:ext cx="1234624" cy="419314"/>
            <a:chOff x="10313210" y="959267"/>
            <a:chExt cx="1234624" cy="419314"/>
          </a:xfrm>
        </p:grpSpPr>
        <p:sp>
          <p:nvSpPr>
            <p:cNvPr id="13" name="Flowchart: Connector 12">
              <a:extLst>
                <a:ext uri="{FF2B5EF4-FFF2-40B4-BE49-F238E27FC236}">
                  <a16:creationId xmlns:a16="http://schemas.microsoft.com/office/drawing/2014/main" id="{333C0E93-E3A9-43BA-B46A-DF67091A963A}"/>
                </a:ext>
              </a:extLst>
            </p:cNvPr>
            <p:cNvSpPr/>
            <p:nvPr/>
          </p:nvSpPr>
          <p:spPr>
            <a:xfrm>
              <a:off x="10313210" y="1089257"/>
              <a:ext cx="229100" cy="225604"/>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B34D8312-239A-4C54-9E9D-67840B039A4E}"/>
                </a:ext>
              </a:extLst>
            </p:cNvPr>
            <p:cNvSpPr/>
            <p:nvPr/>
          </p:nvSpPr>
          <p:spPr>
            <a:xfrm>
              <a:off x="10643433" y="1023910"/>
              <a:ext cx="338794" cy="310266"/>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84DDD9CD-6127-42DC-A6AD-DC000BF090D0}"/>
                </a:ext>
              </a:extLst>
            </p:cNvPr>
            <p:cNvSpPr/>
            <p:nvPr/>
          </p:nvSpPr>
          <p:spPr>
            <a:xfrm>
              <a:off x="11085921" y="959267"/>
              <a:ext cx="461913" cy="419314"/>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3DF53E70-AFC6-4BF2-B998-E4DE339DE0A9}"/>
              </a:ext>
            </a:extLst>
          </p:cNvPr>
          <p:cNvGrpSpPr/>
          <p:nvPr/>
        </p:nvGrpSpPr>
        <p:grpSpPr>
          <a:xfrm>
            <a:off x="10312935" y="298802"/>
            <a:ext cx="1234624" cy="419314"/>
            <a:chOff x="10313210" y="959267"/>
            <a:chExt cx="1234624" cy="419314"/>
          </a:xfrm>
        </p:grpSpPr>
        <p:sp>
          <p:nvSpPr>
            <p:cNvPr id="17" name="Flowchart: Connector 16">
              <a:extLst>
                <a:ext uri="{FF2B5EF4-FFF2-40B4-BE49-F238E27FC236}">
                  <a16:creationId xmlns:a16="http://schemas.microsoft.com/office/drawing/2014/main" id="{ED3AEEEC-027C-4CD4-AA49-190E2BB7F1D6}"/>
                </a:ext>
              </a:extLst>
            </p:cNvPr>
            <p:cNvSpPr/>
            <p:nvPr/>
          </p:nvSpPr>
          <p:spPr>
            <a:xfrm>
              <a:off x="10313210" y="1089257"/>
              <a:ext cx="229100" cy="225604"/>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Connector 17">
              <a:extLst>
                <a:ext uri="{FF2B5EF4-FFF2-40B4-BE49-F238E27FC236}">
                  <a16:creationId xmlns:a16="http://schemas.microsoft.com/office/drawing/2014/main" id="{CE35F27A-1B67-4102-BD2E-4385B0E9BE02}"/>
                </a:ext>
              </a:extLst>
            </p:cNvPr>
            <p:cNvSpPr/>
            <p:nvPr/>
          </p:nvSpPr>
          <p:spPr>
            <a:xfrm>
              <a:off x="10643433" y="1023910"/>
              <a:ext cx="338794" cy="310266"/>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id="{B6AC826A-6ECC-4464-819A-8CF3FBE315D0}"/>
                </a:ext>
              </a:extLst>
            </p:cNvPr>
            <p:cNvSpPr/>
            <p:nvPr/>
          </p:nvSpPr>
          <p:spPr>
            <a:xfrm>
              <a:off x="11085921" y="959267"/>
              <a:ext cx="461913" cy="419314"/>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ectangle: Rounded Corners 20">
            <a:extLst>
              <a:ext uri="{FF2B5EF4-FFF2-40B4-BE49-F238E27FC236}">
                <a16:creationId xmlns:a16="http://schemas.microsoft.com/office/drawing/2014/main" id="{A37AA3EF-190E-451E-A06D-DD502C16AEF2}"/>
              </a:ext>
            </a:extLst>
          </p:cNvPr>
          <p:cNvSpPr/>
          <p:nvPr/>
        </p:nvSpPr>
        <p:spPr>
          <a:xfrm>
            <a:off x="605738" y="1382389"/>
            <a:ext cx="10980523" cy="91440"/>
          </a:xfrm>
          <a:prstGeom prst="roundRect">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04417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a:xfrm>
            <a:off x="406400" y="255439"/>
            <a:ext cx="11785600" cy="812800"/>
          </a:xfrm>
        </p:spPr>
        <p:txBody>
          <a:bodyPr>
            <a:normAutofit/>
          </a:bodyPr>
          <a:lstStyle/>
          <a:p>
            <a:pPr eaLnBrk="1" hangingPunct="1"/>
            <a:r>
              <a:rPr lang="en-US" altLang="en-US" sz="4000" b="1" dirty="0">
                <a:solidFill>
                  <a:schemeClr val="tx1">
                    <a:lumMod val="75000"/>
                    <a:lumOff val="25000"/>
                  </a:schemeClr>
                </a:solidFill>
                <a:latin typeface="Arial" panose="020B0604020202020204" pitchFamily="34" charset="0"/>
                <a:cs typeface="Arial" panose="020B0604020202020204" pitchFamily="34" charset="0"/>
              </a:rPr>
              <a:t>Monitoring Unfractionated Heparin</a:t>
            </a:r>
          </a:p>
        </p:txBody>
      </p:sp>
      <p:sp>
        <p:nvSpPr>
          <p:cNvPr id="32771" name="Content Placeholder 2"/>
          <p:cNvSpPr>
            <a:spLocks noGrp="1"/>
          </p:cNvSpPr>
          <p:nvPr>
            <p:ph idx="1"/>
          </p:nvPr>
        </p:nvSpPr>
        <p:spPr>
          <a:xfrm>
            <a:off x="574158" y="1489183"/>
            <a:ext cx="11255153" cy="4830763"/>
          </a:xfrm>
        </p:spPr>
        <p:txBody>
          <a:bodyPr>
            <a:normAutofit/>
          </a:bodyPr>
          <a:lstStyle/>
          <a:p>
            <a:pPr eaLnBrk="1" hangingPunct="1">
              <a:defRPr/>
            </a:pPr>
            <a:r>
              <a:rPr lang="en-US" dirty="0">
                <a:latin typeface="Arial" panose="020B0604020202020204" pitchFamily="34" charset="0"/>
                <a:cs typeface="Arial" panose="020B0604020202020204" pitchFamily="34" charset="0"/>
              </a:rPr>
              <a:t>Monitor labs at least daily, and 4 hours after any dose changes</a:t>
            </a:r>
          </a:p>
          <a:p>
            <a:pPr eaLnBrk="1" hangingPunct="1">
              <a:defRPr/>
            </a:pPr>
            <a:r>
              <a:rPr lang="en-US" b="1" dirty="0">
                <a:latin typeface="Arial" panose="020B0604020202020204" pitchFamily="34" charset="0"/>
                <a:cs typeface="Arial" panose="020B0604020202020204" pitchFamily="34" charset="0"/>
              </a:rPr>
              <a:t>PTT </a:t>
            </a:r>
            <a:r>
              <a:rPr lang="en-US" dirty="0">
                <a:latin typeface="Arial" panose="020B0604020202020204" pitchFamily="34" charset="0"/>
                <a:cs typeface="Arial" panose="020B0604020202020204" pitchFamily="34" charset="0"/>
              </a:rPr>
              <a:t>(target range 65-80 seconds or 1.5-2.5X baseline)</a:t>
            </a:r>
          </a:p>
          <a:p>
            <a:pPr lvl="1" eaLnBrk="1" hangingPunct="1">
              <a:defRPr/>
            </a:pPr>
            <a:r>
              <a:rPr lang="en-US" b="1" dirty="0">
                <a:solidFill>
                  <a:schemeClr val="tx1"/>
                </a:solidFill>
                <a:latin typeface="Arial" panose="020B0604020202020204" pitchFamily="34" charset="0"/>
                <a:cs typeface="Arial" panose="020B0604020202020204" pitchFamily="34" charset="0"/>
              </a:rPr>
              <a:t>Sensitive to numerous factors</a:t>
            </a:r>
            <a:r>
              <a:rPr lang="en-US" dirty="0">
                <a:solidFill>
                  <a:schemeClr val="tx1"/>
                </a:solidFill>
                <a:latin typeface="Arial" panose="020B0604020202020204" pitchFamily="34" charset="0"/>
                <a:cs typeface="Arial" panose="020B0604020202020204" pitchFamily="34" charset="0"/>
              </a:rPr>
              <a:t>: improper collection, anemia, thrombocytopenia, factor deficiencies, lupus anticoagulant, patient age</a:t>
            </a:r>
          </a:p>
          <a:p>
            <a:pPr>
              <a:defRPr/>
            </a:pPr>
            <a:r>
              <a:rPr lang="en-US" b="1" dirty="0">
                <a:latin typeface="Arial" panose="020B0604020202020204" pitchFamily="34" charset="0"/>
                <a:cs typeface="Arial" panose="020B0604020202020204" pitchFamily="34" charset="0"/>
              </a:rPr>
              <a:t>ACT</a:t>
            </a:r>
            <a:r>
              <a:rPr lang="en-US" dirty="0">
                <a:latin typeface="Arial" panose="020B0604020202020204" pitchFamily="34" charset="0"/>
                <a:cs typeface="Arial" panose="020B0604020202020204" pitchFamily="34" charset="0"/>
              </a:rPr>
              <a:t> (target range depends on clinical use e.g. ECMO, cardiac catheterization)</a:t>
            </a:r>
          </a:p>
          <a:p>
            <a:pPr lvl="1">
              <a:defRPr/>
            </a:pPr>
            <a:r>
              <a:rPr lang="en-US" dirty="0">
                <a:latin typeface="Arial" panose="020B0604020202020204" pitchFamily="34" charset="0"/>
                <a:cs typeface="Arial" panose="020B0604020202020204" pitchFamily="34" charset="0"/>
              </a:rPr>
              <a:t>Sensitive to platelet counts and function, factor deficiencies, ambient temperature, hypothermia, lupus anticoagulant</a:t>
            </a:r>
          </a:p>
          <a:p>
            <a:pPr>
              <a:defRPr/>
            </a:pPr>
            <a:r>
              <a:rPr lang="en-US" b="1" dirty="0">
                <a:latin typeface="Arial" panose="020B0604020202020204" pitchFamily="34" charset="0"/>
                <a:cs typeface="Arial" panose="020B0604020202020204" pitchFamily="34" charset="0"/>
              </a:rPr>
              <a:t>Anti-</a:t>
            </a:r>
            <a:r>
              <a:rPr lang="en-US" b="1" dirty="0" err="1">
                <a:latin typeface="Arial" panose="020B0604020202020204" pitchFamily="34" charset="0"/>
                <a:cs typeface="Arial" panose="020B0604020202020204" pitchFamily="34" charset="0"/>
              </a:rPr>
              <a:t>Xa</a:t>
            </a:r>
            <a:r>
              <a:rPr lang="en-US" b="1" dirty="0">
                <a:latin typeface="Arial" panose="020B0604020202020204" pitchFamily="34" charset="0"/>
                <a:cs typeface="Arial" panose="020B0604020202020204" pitchFamily="34" charset="0"/>
              </a:rPr>
              <a:t> most consistent result </a:t>
            </a:r>
            <a:r>
              <a:rPr lang="en-US" dirty="0">
                <a:latin typeface="Arial" panose="020B0604020202020204" pitchFamily="34" charset="0"/>
                <a:cs typeface="Arial" panose="020B0604020202020204" pitchFamily="34" charset="0"/>
              </a:rPr>
              <a:t>(target 0.3-0.7 units/ml)</a:t>
            </a:r>
          </a:p>
          <a:p>
            <a:pPr lvl="1">
              <a:defRPr/>
            </a:pPr>
            <a:r>
              <a:rPr lang="en-US" dirty="0">
                <a:latin typeface="Arial" panose="020B0604020202020204" pitchFamily="34" charset="0"/>
                <a:cs typeface="Arial" panose="020B0604020202020204" pitchFamily="34" charset="0"/>
              </a:rPr>
              <a:t>Affected by hemolysis, high bilirubin, high triglycerides</a:t>
            </a:r>
          </a:p>
          <a:p>
            <a:pPr lvl="1">
              <a:defRPr/>
            </a:pPr>
            <a:r>
              <a:rPr lang="en-US" dirty="0">
                <a:latin typeface="Arial" panose="020B0604020202020204" pitchFamily="34" charset="0"/>
                <a:cs typeface="Arial" panose="020B0604020202020204" pitchFamily="34" charset="0"/>
              </a:rPr>
              <a:t>Not affected by age or coagulopathy</a:t>
            </a:r>
          </a:p>
          <a:p>
            <a:pPr>
              <a:defRPr/>
            </a:pPr>
            <a:endParaRPr lang="en-US" sz="3000" dirty="0"/>
          </a:p>
          <a:p>
            <a:pPr marL="457200" lvl="1" indent="0" eaLnBrk="1" hangingPunct="1">
              <a:buNone/>
              <a:defRPr/>
            </a:pPr>
            <a:endParaRPr lang="en-US" sz="2200" dirty="0"/>
          </a:p>
          <a:p>
            <a:pPr marL="0" indent="0" eaLnBrk="1" hangingPunct="1">
              <a:buFont typeface="Arial" charset="0"/>
              <a:buNone/>
              <a:defRPr/>
            </a:pPr>
            <a:endParaRPr lang="en-US" altLang="en-US" dirty="0"/>
          </a:p>
          <a:p>
            <a:pPr eaLnBrk="1" hangingPunct="1">
              <a:defRPr/>
            </a:pPr>
            <a:endParaRPr lang="en-US" altLang="en-US" dirty="0"/>
          </a:p>
          <a:p>
            <a:pPr eaLnBrk="1" hangingPunct="1">
              <a:defRPr/>
            </a:pPr>
            <a:endParaRPr lang="en-US" altLang="en-US" dirty="0"/>
          </a:p>
          <a:p>
            <a:pPr eaLnBrk="1" hangingPunct="1">
              <a:defRPr/>
            </a:pPr>
            <a:endParaRPr lang="en-US" altLang="en-US" dirty="0"/>
          </a:p>
        </p:txBody>
      </p:sp>
      <p:grpSp>
        <p:nvGrpSpPr>
          <p:cNvPr id="5" name="Group 4">
            <a:extLst>
              <a:ext uri="{FF2B5EF4-FFF2-40B4-BE49-F238E27FC236}">
                <a16:creationId xmlns:a16="http://schemas.microsoft.com/office/drawing/2014/main" id="{6D53A656-E2F1-414C-82FD-B64356DE279F}"/>
              </a:ext>
            </a:extLst>
          </p:cNvPr>
          <p:cNvGrpSpPr/>
          <p:nvPr/>
        </p:nvGrpSpPr>
        <p:grpSpPr>
          <a:xfrm>
            <a:off x="0" y="880112"/>
            <a:ext cx="11914909" cy="419314"/>
            <a:chOff x="0" y="1004594"/>
            <a:chExt cx="11914909" cy="419314"/>
          </a:xfrm>
        </p:grpSpPr>
        <p:sp>
          <p:nvSpPr>
            <p:cNvPr id="6" name="Rectangle: Rounded Corners 5">
              <a:extLst>
                <a:ext uri="{FF2B5EF4-FFF2-40B4-BE49-F238E27FC236}">
                  <a16:creationId xmlns:a16="http://schemas.microsoft.com/office/drawing/2014/main" id="{F58A565C-CF95-4ECB-BDD0-B0955F447D9F}"/>
                </a:ext>
              </a:extLst>
            </p:cNvPr>
            <p:cNvSpPr/>
            <p:nvPr/>
          </p:nvSpPr>
          <p:spPr>
            <a:xfrm>
              <a:off x="0" y="1192721"/>
              <a:ext cx="10576591" cy="91440"/>
            </a:xfrm>
            <a:prstGeom prst="roundRect">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115FEFA5-74EB-410B-ADCD-3AD43D7AB863}"/>
                </a:ext>
              </a:extLst>
            </p:cNvPr>
            <p:cNvGrpSpPr/>
            <p:nvPr/>
          </p:nvGrpSpPr>
          <p:grpSpPr>
            <a:xfrm>
              <a:off x="10680285" y="1004594"/>
              <a:ext cx="1234624" cy="419314"/>
              <a:chOff x="10313210" y="959267"/>
              <a:chExt cx="1234624" cy="419314"/>
            </a:xfrm>
          </p:grpSpPr>
          <p:sp>
            <p:nvSpPr>
              <p:cNvPr id="8" name="Flowchart: Connector 7">
                <a:extLst>
                  <a:ext uri="{FF2B5EF4-FFF2-40B4-BE49-F238E27FC236}">
                    <a16:creationId xmlns:a16="http://schemas.microsoft.com/office/drawing/2014/main" id="{70D25177-6DA2-46CF-9C9B-3A2A08EB6310}"/>
                  </a:ext>
                </a:extLst>
              </p:cNvPr>
              <p:cNvSpPr/>
              <p:nvPr/>
            </p:nvSpPr>
            <p:spPr>
              <a:xfrm>
                <a:off x="10313210" y="1089257"/>
                <a:ext cx="229100" cy="225604"/>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49526463-1FEE-4CBC-B247-33CD971A8FF9}"/>
                  </a:ext>
                </a:extLst>
              </p:cNvPr>
              <p:cNvSpPr/>
              <p:nvPr/>
            </p:nvSpPr>
            <p:spPr>
              <a:xfrm>
                <a:off x="10643433" y="1023910"/>
                <a:ext cx="338794" cy="310266"/>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9">
                <a:extLst>
                  <a:ext uri="{FF2B5EF4-FFF2-40B4-BE49-F238E27FC236}">
                    <a16:creationId xmlns:a16="http://schemas.microsoft.com/office/drawing/2014/main" id="{2F1FAD67-0101-40E4-A5D0-C6B91BD9A2A3}"/>
                  </a:ext>
                </a:extLst>
              </p:cNvPr>
              <p:cNvSpPr/>
              <p:nvPr/>
            </p:nvSpPr>
            <p:spPr>
              <a:xfrm>
                <a:off x="11085921" y="959267"/>
                <a:ext cx="461913" cy="419314"/>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8053697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rrowheads="1"/>
          </p:cNvSpPr>
          <p:nvPr>
            <p:ph type="title"/>
          </p:nvPr>
        </p:nvSpPr>
        <p:spPr>
          <a:xfrm>
            <a:off x="609600" y="169333"/>
            <a:ext cx="10972800" cy="733778"/>
          </a:xfrm>
        </p:spPr>
        <p:txBody>
          <a:bodyPr>
            <a:normAutofit/>
          </a:bodyPr>
          <a:lstStyle/>
          <a:p>
            <a:pPr algn="ctr"/>
            <a:r>
              <a:rPr lang="en-US" altLang="en-US" sz="4000" b="1" dirty="0">
                <a:solidFill>
                  <a:schemeClr val="tx1">
                    <a:lumMod val="75000"/>
                    <a:lumOff val="25000"/>
                  </a:schemeClr>
                </a:solidFill>
                <a:latin typeface="Arial" panose="020B0604020202020204" pitchFamily="34" charset="0"/>
                <a:cs typeface="Arial" panose="020B0604020202020204" pitchFamily="34" charset="0"/>
              </a:rPr>
              <a:t>Monitoring Low-molecular-weight </a:t>
            </a:r>
            <a:r>
              <a:rPr lang="en-US" altLang="en-US" sz="4000" dirty="0">
                <a:solidFill>
                  <a:schemeClr val="tx1">
                    <a:lumMod val="75000"/>
                    <a:lumOff val="25000"/>
                  </a:schemeClr>
                </a:solidFill>
                <a:latin typeface="Arial" panose="020B0604020202020204" pitchFamily="34" charset="0"/>
                <a:cs typeface="Arial" panose="020B0604020202020204" pitchFamily="34" charset="0"/>
              </a:rPr>
              <a:t>H</a:t>
            </a:r>
            <a:r>
              <a:rPr lang="en-US" altLang="en-US" sz="4000" b="1" dirty="0">
                <a:solidFill>
                  <a:schemeClr val="tx1">
                    <a:lumMod val="75000"/>
                    <a:lumOff val="25000"/>
                  </a:schemeClr>
                </a:solidFill>
                <a:latin typeface="Arial" panose="020B0604020202020204" pitchFamily="34" charset="0"/>
                <a:cs typeface="Arial" panose="020B0604020202020204" pitchFamily="34" charset="0"/>
              </a:rPr>
              <a:t>eparin</a:t>
            </a:r>
            <a:endParaRPr lang="en-US" altLang="en-US" sz="40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86019" name="Rectangle 3"/>
          <p:cNvSpPr>
            <a:spLocks noGrp="1" noChangeArrowheads="1"/>
          </p:cNvSpPr>
          <p:nvPr>
            <p:ph type="body" idx="1"/>
          </p:nvPr>
        </p:nvSpPr>
        <p:spPr>
          <a:xfrm>
            <a:off x="397043" y="1166869"/>
            <a:ext cx="5698957" cy="4906963"/>
          </a:xfrm>
        </p:spPr>
        <p:txBody>
          <a:bodyPr>
            <a:normAutofit/>
          </a:bodyPr>
          <a:lstStyle/>
          <a:p>
            <a:pPr>
              <a:defRPr/>
            </a:pPr>
            <a:r>
              <a:rPr lang="en-US" altLang="en-US" sz="3200" dirty="0">
                <a:latin typeface="Arial" panose="020B0604020202020204" pitchFamily="34" charset="0"/>
                <a:cs typeface="Arial" panose="020B0604020202020204" pitchFamily="34" charset="0"/>
              </a:rPr>
              <a:t>Obtain anti-</a:t>
            </a:r>
            <a:r>
              <a:rPr lang="en-US" altLang="en-US" sz="3200" dirty="0" err="1">
                <a:latin typeface="Arial" panose="020B0604020202020204" pitchFamily="34" charset="0"/>
                <a:cs typeface="Arial" panose="020B0604020202020204" pitchFamily="34" charset="0"/>
              </a:rPr>
              <a:t>Xa</a:t>
            </a:r>
            <a:r>
              <a:rPr lang="en-US" altLang="en-US" sz="3200" dirty="0">
                <a:latin typeface="Arial" panose="020B0604020202020204" pitchFamily="34" charset="0"/>
                <a:cs typeface="Arial" panose="020B0604020202020204" pitchFamily="34" charset="0"/>
              </a:rPr>
              <a:t> level 4-6 hours after dose</a:t>
            </a:r>
          </a:p>
          <a:p>
            <a:pPr>
              <a:defRPr/>
            </a:pPr>
            <a:r>
              <a:rPr lang="en-US" altLang="en-US" sz="3200" dirty="0">
                <a:latin typeface="Arial" panose="020B0604020202020204" pitchFamily="34" charset="0"/>
                <a:cs typeface="Arial" panose="020B0604020202020204" pitchFamily="34" charset="0"/>
              </a:rPr>
              <a:t>Goal 0.5 to 1.0 U/ml for treatment</a:t>
            </a:r>
          </a:p>
          <a:p>
            <a:pPr marL="234950" lvl="1" indent="-234950">
              <a:defRPr/>
            </a:pPr>
            <a:r>
              <a:rPr lang="en-US" altLang="en-US" sz="3200" dirty="0">
                <a:latin typeface="Arial" panose="020B0604020202020204" pitchFamily="34" charset="0"/>
                <a:cs typeface="Arial" panose="020B0604020202020204" pitchFamily="34" charset="0"/>
              </a:rPr>
              <a:t>Goal 0.1-0.3 for prophylaxis</a:t>
            </a:r>
          </a:p>
          <a:p>
            <a:pPr>
              <a:defRPr/>
            </a:pPr>
            <a:r>
              <a:rPr lang="en-US" altLang="en-US" sz="3200" dirty="0">
                <a:latin typeface="Arial" panose="020B0604020202020204" pitchFamily="34" charset="0"/>
                <a:cs typeface="Arial" panose="020B0604020202020204" pitchFamily="34" charset="0"/>
              </a:rPr>
              <a:t>Infants &lt;3 months need higher doses and more frequent monitoring due to a larger volume of distribution</a:t>
            </a:r>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5075" y="2010300"/>
            <a:ext cx="5321668" cy="32228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 Box 3"/>
          <p:cNvSpPr txBox="1">
            <a:spLocks noChangeArrowheads="1"/>
          </p:cNvSpPr>
          <p:nvPr/>
        </p:nvSpPr>
        <p:spPr bwMode="auto">
          <a:xfrm>
            <a:off x="6584801" y="5471322"/>
            <a:ext cx="5321668" cy="1205020"/>
          </a:xfrm>
          <a:prstGeom prst="rect">
            <a:avLst/>
          </a:prstGeom>
          <a:solidFill>
            <a:schemeClr val="bg1"/>
          </a:solidFill>
          <a:ln>
            <a:noFill/>
          </a:ln>
          <a:effectLst/>
        </p:spPr>
        <p:txBody>
          <a:bodyPr lIns="90000" tIns="45000" rIns="90000" bIns="45000"/>
          <a:lstStyle>
            <a:defPPr>
              <a:defRPr lang="en-GB"/>
            </a:defPPr>
            <a:lvl1pPr algn="l" defTabSz="457200" rtl="0" fontAlgn="base">
              <a:spcBef>
                <a:spcPct val="0"/>
              </a:spcBef>
              <a:spcAft>
                <a:spcPct val="0"/>
              </a:spcAft>
              <a:buClr>
                <a:srgbClr val="000000"/>
              </a:buClr>
              <a:buSzPct val="100000"/>
              <a:buFont typeface="Times New Roman" panose="02020603050405020304" pitchFamily="18" charset="0"/>
              <a:defRPr sz="1400" kern="1200">
                <a:solidFill>
                  <a:schemeClr val="bg1"/>
                </a:solidFill>
                <a:latin typeface="arial" panose="020B0604020202020204" pitchFamily="34" charset="0"/>
                <a:ea typeface="ＭＳ Ｐゴシック" panose="020B0600070205080204" pitchFamily="34" charset="-128"/>
                <a:cs typeface="+mn-cs"/>
              </a:defRPr>
            </a:lvl1pPr>
            <a:lvl2pPr marL="742950" indent="-285750" algn="l" defTabSz="457200" rtl="0" fontAlgn="base">
              <a:spcBef>
                <a:spcPct val="0"/>
              </a:spcBef>
              <a:spcAft>
                <a:spcPct val="0"/>
              </a:spcAft>
              <a:buClr>
                <a:srgbClr val="000000"/>
              </a:buClr>
              <a:buSzPct val="100000"/>
              <a:buFont typeface="Times New Roman" panose="02020603050405020304" pitchFamily="18" charset="0"/>
              <a:defRPr sz="1400" kern="1200">
                <a:solidFill>
                  <a:schemeClr val="bg1"/>
                </a:solidFill>
                <a:latin typeface="arial" panose="020B0604020202020204" pitchFamily="34" charset="0"/>
                <a:ea typeface="ＭＳ Ｐゴシック" panose="020B0600070205080204" pitchFamily="34" charset="-128"/>
                <a:cs typeface="+mn-cs"/>
              </a:defRPr>
            </a:lvl2pPr>
            <a:lvl3pPr marL="1143000" indent="-228600" algn="l" defTabSz="457200" rtl="0" fontAlgn="base">
              <a:spcBef>
                <a:spcPct val="0"/>
              </a:spcBef>
              <a:spcAft>
                <a:spcPct val="0"/>
              </a:spcAft>
              <a:buClr>
                <a:srgbClr val="000000"/>
              </a:buClr>
              <a:buSzPct val="100000"/>
              <a:buFont typeface="Times New Roman" panose="02020603050405020304" pitchFamily="18" charset="0"/>
              <a:defRPr sz="1400" kern="1200">
                <a:solidFill>
                  <a:schemeClr val="bg1"/>
                </a:solidFill>
                <a:latin typeface="arial" panose="020B0604020202020204" pitchFamily="34" charset="0"/>
                <a:ea typeface="ＭＳ Ｐゴシック" panose="020B0600070205080204" pitchFamily="34" charset="-128"/>
                <a:cs typeface="+mn-cs"/>
              </a:defRPr>
            </a:lvl3pPr>
            <a:lvl4pPr marL="1600200" indent="-228600" algn="l" defTabSz="457200" rtl="0" fontAlgn="base">
              <a:spcBef>
                <a:spcPct val="0"/>
              </a:spcBef>
              <a:spcAft>
                <a:spcPct val="0"/>
              </a:spcAft>
              <a:buClr>
                <a:srgbClr val="000000"/>
              </a:buClr>
              <a:buSzPct val="100000"/>
              <a:buFont typeface="Times New Roman" panose="02020603050405020304" pitchFamily="18" charset="0"/>
              <a:defRPr sz="1400" kern="1200">
                <a:solidFill>
                  <a:schemeClr val="bg1"/>
                </a:solidFill>
                <a:latin typeface="arial" panose="020B0604020202020204" pitchFamily="34" charset="0"/>
                <a:ea typeface="ＭＳ Ｐゴシック" panose="020B0600070205080204" pitchFamily="34" charset="-128"/>
                <a:cs typeface="+mn-cs"/>
              </a:defRPr>
            </a:lvl4pPr>
            <a:lvl5pPr marL="2057400" indent="-228600" algn="l" defTabSz="457200" rtl="0" fontAlgn="base">
              <a:spcBef>
                <a:spcPct val="0"/>
              </a:spcBef>
              <a:spcAft>
                <a:spcPct val="0"/>
              </a:spcAft>
              <a:buClr>
                <a:srgbClr val="000000"/>
              </a:buClr>
              <a:buSzPct val="100000"/>
              <a:buFont typeface="Times New Roman" panose="02020603050405020304" pitchFamily="18" charset="0"/>
              <a:defRPr sz="1400" kern="1200">
                <a:solidFill>
                  <a:schemeClr val="bg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1400" kern="1200">
                <a:solidFill>
                  <a:schemeClr val="bg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1400" kern="1200">
                <a:solidFill>
                  <a:schemeClr val="bg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1400" kern="1200">
                <a:solidFill>
                  <a:schemeClr val="bg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1400" kern="1200">
                <a:solidFill>
                  <a:schemeClr val="bg1"/>
                </a:solidFill>
                <a:latin typeface="arial" panose="020B0604020202020204" pitchFamily="34" charset="0"/>
                <a:ea typeface="ＭＳ Ｐゴシック" panose="020B0600070205080204" pitchFamily="34" charset="-128"/>
                <a:cs typeface="+mn-cs"/>
              </a:defRPr>
            </a:lvl9pPr>
          </a:lstStyle>
          <a:p>
            <a:r>
              <a:rPr lang="en-US" sz="1200" dirty="0">
                <a:solidFill>
                  <a:schemeClr val="tx1"/>
                </a:solidFill>
              </a:rPr>
              <a:t>From O'Brien SH, Lee H, Ritchey AK. Once-daily enoxaparin in pediatric thromboembolism: a dose finding and pharmacodynamics/pharmacokinetics study. </a:t>
            </a:r>
            <a:r>
              <a:rPr lang="en-US" sz="1200" i="1" dirty="0">
                <a:solidFill>
                  <a:schemeClr val="tx1"/>
                </a:solidFill>
              </a:rPr>
              <a:t>J </a:t>
            </a:r>
            <a:r>
              <a:rPr lang="en-US" sz="1200" i="1" dirty="0" err="1">
                <a:solidFill>
                  <a:schemeClr val="tx1"/>
                </a:solidFill>
              </a:rPr>
              <a:t>Thromb</a:t>
            </a:r>
            <a:r>
              <a:rPr lang="en-US" sz="1200" i="1" dirty="0">
                <a:solidFill>
                  <a:schemeClr val="tx1"/>
                </a:solidFill>
              </a:rPr>
              <a:t> </a:t>
            </a:r>
            <a:r>
              <a:rPr lang="en-US" sz="1200" i="1" dirty="0" err="1">
                <a:solidFill>
                  <a:schemeClr val="tx1"/>
                </a:solidFill>
              </a:rPr>
              <a:t>Haemost</a:t>
            </a:r>
            <a:r>
              <a:rPr lang="en-US" sz="1200" i="1" dirty="0">
                <a:solidFill>
                  <a:schemeClr val="tx1"/>
                </a:solidFill>
              </a:rPr>
              <a:t>. </a:t>
            </a:r>
            <a:r>
              <a:rPr lang="en-US" sz="1200" dirty="0">
                <a:solidFill>
                  <a:schemeClr val="tx1"/>
                </a:solidFill>
              </a:rPr>
              <a:t>2007 Sep;5(9):1985-7. </a:t>
            </a:r>
            <a:r>
              <a:rPr lang="en-US" sz="1200" dirty="0" err="1">
                <a:solidFill>
                  <a:schemeClr val="tx1"/>
                </a:solidFill>
              </a:rPr>
              <a:t>doi</a:t>
            </a:r>
            <a:r>
              <a:rPr lang="en-US" sz="1200" dirty="0">
                <a:solidFill>
                  <a:schemeClr val="tx1"/>
                </a:solidFill>
              </a:rPr>
              <a:t>: 10.1111/j.1538-7836.2007.02624.x. © 2007 International Society on Thrombosis and </a:t>
            </a:r>
            <a:r>
              <a:rPr lang="en-US" sz="1200" dirty="0" err="1">
                <a:solidFill>
                  <a:schemeClr val="tx1"/>
                </a:solidFill>
              </a:rPr>
              <a:t>Haemostasis</a:t>
            </a:r>
            <a:r>
              <a:rPr lang="en-US" sz="1200" dirty="0">
                <a:solidFill>
                  <a:schemeClr val="tx1"/>
                </a:solidFill>
              </a:rPr>
              <a:t>. Reprinted with permission.</a:t>
            </a:r>
            <a:endParaRPr lang="en-US" altLang="en-US" sz="1200" b="1" dirty="0">
              <a:solidFill>
                <a:schemeClr val="tx1"/>
              </a:solidFill>
            </a:endParaRPr>
          </a:p>
        </p:txBody>
      </p:sp>
      <p:sp>
        <p:nvSpPr>
          <p:cNvPr id="8" name="Rectangle: Rounded Corners 7">
            <a:extLst>
              <a:ext uri="{FF2B5EF4-FFF2-40B4-BE49-F238E27FC236}">
                <a16:creationId xmlns:a16="http://schemas.microsoft.com/office/drawing/2014/main" id="{6B1010A8-2A78-4A77-A018-EAB07E786D34}"/>
              </a:ext>
            </a:extLst>
          </p:cNvPr>
          <p:cNvSpPr/>
          <p:nvPr/>
        </p:nvSpPr>
        <p:spPr>
          <a:xfrm>
            <a:off x="601877" y="857391"/>
            <a:ext cx="10980523" cy="91440"/>
          </a:xfrm>
          <a:prstGeom prst="roundRect">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33107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D03B-A500-4238-BE87-DF61A53967C5}"/>
              </a:ext>
            </a:extLst>
          </p:cNvPr>
          <p:cNvSpPr>
            <a:spLocks noGrp="1"/>
          </p:cNvSpPr>
          <p:nvPr>
            <p:ph type="title"/>
          </p:nvPr>
        </p:nvSpPr>
        <p:spPr>
          <a:xfrm>
            <a:off x="542260" y="474827"/>
            <a:ext cx="11344940" cy="772559"/>
          </a:xfrm>
        </p:spPr>
        <p:txBody>
          <a:bodyPr anchor="t"/>
          <a:lstStyle/>
          <a:p>
            <a:r>
              <a:rPr lang="en-US" sz="4000" dirty="0">
                <a:latin typeface="Arial" panose="020B0604020202020204" pitchFamily="34" charset="0"/>
                <a:cs typeface="Arial" panose="020B0604020202020204" pitchFamily="34" charset="0"/>
              </a:rPr>
              <a:t>Effect of UFH on Coagulation Assays</a:t>
            </a:r>
          </a:p>
        </p:txBody>
      </p:sp>
      <p:sp>
        <p:nvSpPr>
          <p:cNvPr id="3" name="Content Placeholder 2">
            <a:extLst>
              <a:ext uri="{FF2B5EF4-FFF2-40B4-BE49-F238E27FC236}">
                <a16:creationId xmlns:a16="http://schemas.microsoft.com/office/drawing/2014/main" id="{894DF9E8-799B-424A-AE22-18852EE5D958}"/>
              </a:ext>
            </a:extLst>
          </p:cNvPr>
          <p:cNvSpPr>
            <a:spLocks noGrp="1"/>
          </p:cNvSpPr>
          <p:nvPr>
            <p:ph idx="1"/>
          </p:nvPr>
        </p:nvSpPr>
        <p:spPr>
          <a:xfrm>
            <a:off x="893135" y="1825625"/>
            <a:ext cx="10994065" cy="4351338"/>
          </a:xfrm>
        </p:spPr>
        <p:txBody>
          <a:bodyPr/>
          <a:lstStyle/>
          <a:p>
            <a:pPr>
              <a:spcAft>
                <a:spcPts val="1200"/>
              </a:spcAft>
              <a:defRPr/>
            </a:pPr>
            <a:r>
              <a:rPr lang="en-US" altLang="en-US" sz="3200" dirty="0">
                <a:solidFill>
                  <a:schemeClr val="tx1"/>
                </a:solidFill>
                <a:latin typeface="Arial" panose="020B0604020202020204" pitchFamily="34" charset="0"/>
                <a:cs typeface="Arial" panose="020B0604020202020204" pitchFamily="34" charset="0"/>
              </a:rPr>
              <a:t>Recognize the effect of UFH on coagulation assays (PTT, thrombin time) in specimens from plasma, in particular specimens drawn from central catheters</a:t>
            </a:r>
          </a:p>
          <a:p>
            <a:pPr>
              <a:defRPr/>
            </a:pPr>
            <a:r>
              <a:rPr lang="en-US" altLang="en-US" sz="3200" dirty="0">
                <a:solidFill>
                  <a:schemeClr val="tx1"/>
                </a:solidFill>
                <a:latin typeface="Arial" panose="020B0604020202020204" pitchFamily="34" charset="0"/>
                <a:cs typeface="Arial" panose="020B0604020202020204" pitchFamily="34" charset="0"/>
              </a:rPr>
              <a:t>Know that the presence of </a:t>
            </a:r>
            <a:r>
              <a:rPr lang="en-US" sz="3200" dirty="0">
                <a:solidFill>
                  <a:schemeClr val="tx1"/>
                </a:solidFill>
                <a:latin typeface="Arial" panose="020B0604020202020204" pitchFamily="34" charset="0"/>
                <a:cs typeface="Arial" panose="020B0604020202020204" pitchFamily="34" charset="0"/>
              </a:rPr>
              <a:t>heparin can be determined by measuring coagulation assays before and after the addition of a heparin-neutralizer (heparinase)</a:t>
            </a:r>
          </a:p>
          <a:p>
            <a:endParaRPr lang="en-US" dirty="0"/>
          </a:p>
        </p:txBody>
      </p:sp>
      <p:grpSp>
        <p:nvGrpSpPr>
          <p:cNvPr id="4" name="Group 3">
            <a:extLst>
              <a:ext uri="{FF2B5EF4-FFF2-40B4-BE49-F238E27FC236}">
                <a16:creationId xmlns:a16="http://schemas.microsoft.com/office/drawing/2014/main" id="{A7129E31-399B-4B67-91A1-8EC139B6ABD7}"/>
              </a:ext>
            </a:extLst>
          </p:cNvPr>
          <p:cNvGrpSpPr/>
          <p:nvPr/>
        </p:nvGrpSpPr>
        <p:grpSpPr>
          <a:xfrm>
            <a:off x="0" y="1004594"/>
            <a:ext cx="11914909" cy="419314"/>
            <a:chOff x="0" y="1004594"/>
            <a:chExt cx="11914909" cy="419314"/>
          </a:xfrm>
        </p:grpSpPr>
        <p:sp>
          <p:nvSpPr>
            <p:cNvPr id="5" name="Rectangle: Rounded Corners 4">
              <a:extLst>
                <a:ext uri="{FF2B5EF4-FFF2-40B4-BE49-F238E27FC236}">
                  <a16:creationId xmlns:a16="http://schemas.microsoft.com/office/drawing/2014/main" id="{A7005C52-9515-4B3F-959B-763BC3D61B83}"/>
                </a:ext>
              </a:extLst>
            </p:cNvPr>
            <p:cNvSpPr/>
            <p:nvPr/>
          </p:nvSpPr>
          <p:spPr>
            <a:xfrm>
              <a:off x="0" y="1192721"/>
              <a:ext cx="10576591" cy="91440"/>
            </a:xfrm>
            <a:prstGeom prst="roundRect">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766F60B7-BB31-414B-852F-6846CA8B46C9}"/>
                </a:ext>
              </a:extLst>
            </p:cNvPr>
            <p:cNvGrpSpPr/>
            <p:nvPr/>
          </p:nvGrpSpPr>
          <p:grpSpPr>
            <a:xfrm>
              <a:off x="10680285" y="1004594"/>
              <a:ext cx="1234624" cy="419314"/>
              <a:chOff x="10313210" y="959267"/>
              <a:chExt cx="1234624" cy="419314"/>
            </a:xfrm>
          </p:grpSpPr>
          <p:sp>
            <p:nvSpPr>
              <p:cNvPr id="7" name="Flowchart: Connector 6">
                <a:extLst>
                  <a:ext uri="{FF2B5EF4-FFF2-40B4-BE49-F238E27FC236}">
                    <a16:creationId xmlns:a16="http://schemas.microsoft.com/office/drawing/2014/main" id="{EE8EC845-AD79-40F4-9DEC-1616202A12E0}"/>
                  </a:ext>
                </a:extLst>
              </p:cNvPr>
              <p:cNvSpPr/>
              <p:nvPr/>
            </p:nvSpPr>
            <p:spPr>
              <a:xfrm>
                <a:off x="10313210" y="1089257"/>
                <a:ext cx="229100" cy="225604"/>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529176D3-FEC1-42A2-84DF-B7B5B191A64D}"/>
                  </a:ext>
                </a:extLst>
              </p:cNvPr>
              <p:cNvSpPr/>
              <p:nvPr/>
            </p:nvSpPr>
            <p:spPr>
              <a:xfrm>
                <a:off x="10643433" y="1023910"/>
                <a:ext cx="338794" cy="310266"/>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90D47733-42C9-4412-BED1-1E3FAC64541E}"/>
                  </a:ext>
                </a:extLst>
              </p:cNvPr>
              <p:cNvSpPr/>
              <p:nvPr/>
            </p:nvSpPr>
            <p:spPr>
              <a:xfrm>
                <a:off x="11085921" y="959267"/>
                <a:ext cx="461913" cy="419314"/>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0038990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691F131-7AA1-43A1-BD97-618F697EEA1A}"/>
              </a:ext>
            </a:extLst>
          </p:cNvPr>
          <p:cNvSpPr/>
          <p:nvPr/>
        </p:nvSpPr>
        <p:spPr>
          <a:xfrm>
            <a:off x="434221" y="3840543"/>
            <a:ext cx="11243253" cy="77258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5410252-EE25-41CC-9686-E65A2D9F1A1A}"/>
              </a:ext>
            </a:extLst>
          </p:cNvPr>
          <p:cNvSpPr/>
          <p:nvPr/>
        </p:nvSpPr>
        <p:spPr>
          <a:xfrm>
            <a:off x="434221" y="2765694"/>
            <a:ext cx="11243253" cy="438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FFFA64B-9F3B-4B4C-9B27-85E10286BE4D}"/>
              </a:ext>
            </a:extLst>
          </p:cNvPr>
          <p:cNvSpPr/>
          <p:nvPr/>
        </p:nvSpPr>
        <p:spPr>
          <a:xfrm>
            <a:off x="434221" y="1731289"/>
            <a:ext cx="11243253" cy="438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74" name="Title 1"/>
          <p:cNvSpPr>
            <a:spLocks noGrp="1"/>
          </p:cNvSpPr>
          <p:nvPr>
            <p:ph type="title"/>
          </p:nvPr>
        </p:nvSpPr>
        <p:spPr>
          <a:xfrm>
            <a:off x="434221" y="123242"/>
            <a:ext cx="11148179" cy="1027289"/>
          </a:xfrm>
        </p:spPr>
        <p:txBody>
          <a:bodyPr>
            <a:noAutofit/>
          </a:bodyPr>
          <a:lstStyle/>
          <a:p>
            <a:pPr eaLnBrk="1" hangingPunct="1"/>
            <a:r>
              <a:rPr lang="en-US" altLang="en-US" sz="4000" b="1" dirty="0">
                <a:solidFill>
                  <a:schemeClr val="tx1">
                    <a:lumMod val="95000"/>
                    <a:lumOff val="5000"/>
                  </a:schemeClr>
                </a:solidFill>
                <a:latin typeface="Arial" panose="020B0604020202020204" pitchFamily="34" charset="0"/>
                <a:cs typeface="Arial" panose="020B0604020202020204" pitchFamily="34" charset="0"/>
              </a:rPr>
              <a:t>Heparin-induced Thrombocytopenia (HIT</a:t>
            </a:r>
            <a:r>
              <a:rPr lang="en-US" altLang="en-US" sz="4000" dirty="0">
                <a:solidFill>
                  <a:schemeClr val="tx1">
                    <a:lumMod val="95000"/>
                    <a:lumOff val="5000"/>
                  </a:schemeClr>
                </a:solidFill>
                <a:latin typeface="Arial" panose="020B0604020202020204" pitchFamily="34" charset="0"/>
                <a:cs typeface="Arial" panose="020B0604020202020204" pitchFamily="34" charset="0"/>
              </a:rPr>
              <a:t>)</a:t>
            </a:r>
          </a:p>
        </p:txBody>
      </p:sp>
      <p:grpSp>
        <p:nvGrpSpPr>
          <p:cNvPr id="4" name="Group 3">
            <a:extLst>
              <a:ext uri="{FF2B5EF4-FFF2-40B4-BE49-F238E27FC236}">
                <a16:creationId xmlns:a16="http://schemas.microsoft.com/office/drawing/2014/main" id="{1AD6D248-CA7B-4822-B539-3310F6A97E8C}"/>
              </a:ext>
            </a:extLst>
          </p:cNvPr>
          <p:cNvGrpSpPr/>
          <p:nvPr/>
        </p:nvGrpSpPr>
        <p:grpSpPr>
          <a:xfrm>
            <a:off x="39987" y="794937"/>
            <a:ext cx="11914909" cy="419314"/>
            <a:chOff x="0" y="1004594"/>
            <a:chExt cx="11914909" cy="419314"/>
          </a:xfrm>
        </p:grpSpPr>
        <p:sp>
          <p:nvSpPr>
            <p:cNvPr id="5" name="Rectangle: Rounded Corners 4">
              <a:extLst>
                <a:ext uri="{FF2B5EF4-FFF2-40B4-BE49-F238E27FC236}">
                  <a16:creationId xmlns:a16="http://schemas.microsoft.com/office/drawing/2014/main" id="{E6590FE9-EC13-4CE3-A7B7-0AEA199535B7}"/>
                </a:ext>
              </a:extLst>
            </p:cNvPr>
            <p:cNvSpPr/>
            <p:nvPr/>
          </p:nvSpPr>
          <p:spPr>
            <a:xfrm>
              <a:off x="0" y="1192721"/>
              <a:ext cx="10576591" cy="91440"/>
            </a:xfrm>
            <a:prstGeom prst="roundRect">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6FE78AF7-1BA6-42B6-9479-939F8F4F106C}"/>
                </a:ext>
              </a:extLst>
            </p:cNvPr>
            <p:cNvGrpSpPr/>
            <p:nvPr/>
          </p:nvGrpSpPr>
          <p:grpSpPr>
            <a:xfrm>
              <a:off x="10680285" y="1004594"/>
              <a:ext cx="1234624" cy="419314"/>
              <a:chOff x="10313210" y="959267"/>
              <a:chExt cx="1234624" cy="419314"/>
            </a:xfrm>
          </p:grpSpPr>
          <p:sp>
            <p:nvSpPr>
              <p:cNvPr id="7" name="Flowchart: Connector 6">
                <a:extLst>
                  <a:ext uri="{FF2B5EF4-FFF2-40B4-BE49-F238E27FC236}">
                    <a16:creationId xmlns:a16="http://schemas.microsoft.com/office/drawing/2014/main" id="{90CEAF27-7022-471C-B746-F042210F3C89}"/>
                  </a:ext>
                </a:extLst>
              </p:cNvPr>
              <p:cNvSpPr/>
              <p:nvPr/>
            </p:nvSpPr>
            <p:spPr>
              <a:xfrm>
                <a:off x="10313210" y="1089257"/>
                <a:ext cx="229100" cy="225604"/>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758A1518-5157-44FA-9FB0-2587554C11AD}"/>
                  </a:ext>
                </a:extLst>
              </p:cNvPr>
              <p:cNvSpPr/>
              <p:nvPr/>
            </p:nvSpPr>
            <p:spPr>
              <a:xfrm>
                <a:off x="10643433" y="1023910"/>
                <a:ext cx="338794" cy="310266"/>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3FB79C69-3C3D-4EF9-9DC7-ADE74AF01A34}"/>
                  </a:ext>
                </a:extLst>
              </p:cNvPr>
              <p:cNvSpPr/>
              <p:nvPr/>
            </p:nvSpPr>
            <p:spPr>
              <a:xfrm>
                <a:off x="11085921" y="959267"/>
                <a:ext cx="461913" cy="419314"/>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 name="TextBox 2">
            <a:extLst>
              <a:ext uri="{FF2B5EF4-FFF2-40B4-BE49-F238E27FC236}">
                <a16:creationId xmlns:a16="http://schemas.microsoft.com/office/drawing/2014/main" id="{BF2AE7BF-DFAC-4625-B543-D56B306CE2FB}"/>
              </a:ext>
            </a:extLst>
          </p:cNvPr>
          <p:cNvSpPr txBox="1"/>
          <p:nvPr/>
        </p:nvSpPr>
        <p:spPr>
          <a:xfrm>
            <a:off x="414266" y="1442851"/>
            <a:ext cx="11283162" cy="4124206"/>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US" sz="2400" dirty="0">
                <a:latin typeface="Arial" panose="020B0604020202020204" pitchFamily="34" charset="0"/>
                <a:cs typeface="Arial" panose="020B0604020202020204" pitchFamily="34" charset="0"/>
              </a:rPr>
              <a:t>Life threatening complication of exposure to heparin (UFH or LMWH)</a:t>
            </a:r>
          </a:p>
          <a:p>
            <a:pPr marL="342900" indent="-342900">
              <a:spcAft>
                <a:spcPts val="1200"/>
              </a:spcAft>
              <a:buFont typeface="Arial" panose="020B0604020202020204" pitchFamily="34" charset="0"/>
              <a:buChar char="•"/>
            </a:pPr>
            <a:r>
              <a:rPr lang="en-US" sz="2400" dirty="0">
                <a:latin typeface="Arial" panose="020B0604020202020204" pitchFamily="34" charset="0"/>
                <a:cs typeface="Arial" panose="020B0604020202020204" pitchFamily="34" charset="0"/>
              </a:rPr>
              <a:t>Rarely seen in pediatrics (~1% rate in PICU, heart surgery, NICU)</a:t>
            </a:r>
          </a:p>
          <a:p>
            <a:pPr marL="342900" indent="-342900">
              <a:spcAft>
                <a:spcPts val="1200"/>
              </a:spcAft>
              <a:buFont typeface="Arial" panose="020B0604020202020204" pitchFamily="34" charset="0"/>
              <a:buChar char="•"/>
            </a:pPr>
            <a:r>
              <a:rPr lang="en-US" sz="2400" dirty="0">
                <a:latin typeface="Arial" panose="020B0604020202020204" pitchFamily="34" charset="0"/>
                <a:cs typeface="Arial" panose="020B0604020202020204" pitchFamily="34" charset="0"/>
              </a:rPr>
              <a:t>Due to formation of auto-antibodies against endogenous platelet factor 4 (PF4)</a:t>
            </a:r>
          </a:p>
          <a:p>
            <a:pPr marL="342900" indent="-342900">
              <a:spcAft>
                <a:spcPts val="1200"/>
              </a:spcAft>
              <a:buFont typeface="Arial" panose="020B0604020202020204" pitchFamily="34" charset="0"/>
              <a:buChar char="•"/>
            </a:pPr>
            <a:r>
              <a:rPr lang="en-US" sz="2400" dirty="0">
                <a:latin typeface="Arial" panose="020B0604020202020204" pitchFamily="34" charset="0"/>
                <a:cs typeface="Arial" panose="020B0604020202020204" pitchFamily="34" charset="0"/>
              </a:rPr>
              <a:t>Development of auto-antibody takes about 5 days</a:t>
            </a:r>
          </a:p>
          <a:p>
            <a:pPr marL="342900" indent="-342900">
              <a:spcAft>
                <a:spcPts val="1200"/>
              </a:spcAft>
              <a:buFont typeface="Arial" panose="020B0604020202020204" pitchFamily="34" charset="0"/>
              <a:buChar char="•"/>
            </a:pPr>
            <a:r>
              <a:rPr lang="en-US" sz="2400" dirty="0">
                <a:latin typeface="Arial" panose="020B0604020202020204" pitchFamily="34" charset="0"/>
                <a:cs typeface="Arial" panose="020B0604020202020204" pitchFamily="34" charset="0"/>
              </a:rPr>
              <a:t>Results in thrombocytopenia and high risk of arterial and venous thrombosis</a:t>
            </a:r>
          </a:p>
          <a:p>
            <a:pPr marL="342900" indent="-342900">
              <a:spcAft>
                <a:spcPts val="1200"/>
              </a:spcAft>
              <a:buFont typeface="Arial" panose="020B0604020202020204" pitchFamily="34" charset="0"/>
              <a:buChar char="•"/>
            </a:pPr>
            <a:r>
              <a:rPr lang="en-US" sz="2400" b="1" dirty="0">
                <a:latin typeface="Arial" panose="020B0604020202020204" pitchFamily="34" charset="0"/>
                <a:cs typeface="Arial" panose="020B0604020202020204" pitchFamily="34" charset="0"/>
              </a:rPr>
              <a:t>STOP</a:t>
            </a:r>
            <a:r>
              <a:rPr lang="en-US" sz="2400" dirty="0">
                <a:latin typeface="Arial" panose="020B0604020202020204" pitchFamily="34" charset="0"/>
                <a:cs typeface="Arial" panose="020B0604020202020204" pitchFamily="34" charset="0"/>
              </a:rPr>
              <a:t> heparin and initiate alternative anticoagulant (direct thrombin inhibitors)</a:t>
            </a:r>
          </a:p>
          <a:p>
            <a:pPr marL="342900" indent="-342900">
              <a:spcAft>
                <a:spcPts val="1200"/>
              </a:spcAft>
              <a:buFont typeface="Arial" panose="020B0604020202020204" pitchFamily="34" charset="0"/>
              <a:buChar char="•"/>
            </a:pPr>
            <a:r>
              <a:rPr lang="en-US" sz="2400" dirty="0">
                <a:latin typeface="Arial" panose="020B0604020202020204" pitchFamily="34" charset="0"/>
                <a:cs typeface="Arial" panose="020B0604020202020204" pitchFamily="34" charset="0"/>
              </a:rPr>
              <a:t>Test for HIT Ab (ELISA) &amp; confirm with functional assay (serotonin release)</a:t>
            </a:r>
          </a:p>
          <a:p>
            <a:pPr marL="342900" indent="-342900">
              <a:spcAft>
                <a:spcPts val="1200"/>
              </a:spcAft>
              <a:buFont typeface="Arial" panose="020B0604020202020204" pitchFamily="34" charset="0"/>
              <a:buChar char="•"/>
            </a:pPr>
            <a:r>
              <a:rPr lang="en-US" sz="2400" b="1" dirty="0">
                <a:latin typeface="Arial" panose="020B0604020202020204" pitchFamily="34" charset="0"/>
                <a:cs typeface="Arial" panose="020B0604020202020204" pitchFamily="34" charset="0"/>
              </a:rPr>
              <a:t>AVOID</a:t>
            </a:r>
            <a:r>
              <a:rPr lang="en-US" sz="2400" dirty="0">
                <a:latin typeface="Arial" panose="020B0604020202020204" pitchFamily="34" charset="0"/>
                <a:cs typeface="Arial" panose="020B0604020202020204" pitchFamily="34" charset="0"/>
              </a:rPr>
              <a:t> platelet transfusions unless severe hemorrhage</a:t>
            </a:r>
          </a:p>
        </p:txBody>
      </p:sp>
    </p:spTree>
    <p:extLst>
      <p:ext uri="{BB962C8B-B14F-4D97-AF65-F5344CB8AC3E}">
        <p14:creationId xmlns:p14="http://schemas.microsoft.com/office/powerpoint/2010/main" val="28551227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Isosceles Triangle 18">
            <a:extLst>
              <a:ext uri="{FF2B5EF4-FFF2-40B4-BE49-F238E27FC236}">
                <a16:creationId xmlns:a16="http://schemas.microsoft.com/office/drawing/2014/main" id="{639C9E7D-F97A-4491-9CD8-B3742737B35F}"/>
              </a:ext>
            </a:extLst>
          </p:cNvPr>
          <p:cNvSpPr/>
          <p:nvPr/>
        </p:nvSpPr>
        <p:spPr>
          <a:xfrm>
            <a:off x="4266925" y="2121551"/>
            <a:ext cx="3658150" cy="3046783"/>
          </a:xfrm>
          <a:prstGeom prst="triangle">
            <a:avLst/>
          </a:prstGeom>
          <a:solidFill>
            <a:srgbClr val="37657F"/>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0E9C049B-E0F7-48E0-A269-7C546E1C58FC}"/>
              </a:ext>
            </a:extLst>
          </p:cNvPr>
          <p:cNvSpPr>
            <a:spLocks noGrp="1"/>
          </p:cNvSpPr>
          <p:nvPr>
            <p:ph type="title"/>
          </p:nvPr>
        </p:nvSpPr>
        <p:spPr>
          <a:xfrm>
            <a:off x="277091" y="173215"/>
            <a:ext cx="11610109" cy="1089978"/>
          </a:xfrm>
        </p:spPr>
        <p:txBody>
          <a:bodyPr/>
          <a:lstStyle/>
          <a:p>
            <a:r>
              <a:rPr lang="en-US" dirty="0">
                <a:latin typeface="Arial" panose="020B0604020202020204" pitchFamily="34" charset="0"/>
                <a:cs typeface="Arial" panose="020B0604020202020204" pitchFamily="34" charset="0"/>
              </a:rPr>
              <a:t>The Pathophysiology of a Blood Clot</a:t>
            </a:r>
          </a:p>
        </p:txBody>
      </p:sp>
      <p:grpSp>
        <p:nvGrpSpPr>
          <p:cNvPr id="10" name="Group 9">
            <a:extLst>
              <a:ext uri="{FF2B5EF4-FFF2-40B4-BE49-F238E27FC236}">
                <a16:creationId xmlns:a16="http://schemas.microsoft.com/office/drawing/2014/main" id="{93A8B47C-CF25-4F9B-9E65-6184BC2CD9F6}"/>
              </a:ext>
            </a:extLst>
          </p:cNvPr>
          <p:cNvGrpSpPr/>
          <p:nvPr/>
        </p:nvGrpSpPr>
        <p:grpSpPr>
          <a:xfrm>
            <a:off x="0" y="1004594"/>
            <a:ext cx="11914909" cy="419314"/>
            <a:chOff x="0" y="1004594"/>
            <a:chExt cx="11914909" cy="419314"/>
          </a:xfrm>
        </p:grpSpPr>
        <p:sp>
          <p:nvSpPr>
            <p:cNvPr id="11" name="Rectangle: Rounded Corners 10">
              <a:extLst>
                <a:ext uri="{FF2B5EF4-FFF2-40B4-BE49-F238E27FC236}">
                  <a16:creationId xmlns:a16="http://schemas.microsoft.com/office/drawing/2014/main" id="{E631D817-2481-4E10-A1B5-368762091ACC}"/>
                </a:ext>
              </a:extLst>
            </p:cNvPr>
            <p:cNvSpPr/>
            <p:nvPr/>
          </p:nvSpPr>
          <p:spPr>
            <a:xfrm>
              <a:off x="0" y="1192721"/>
              <a:ext cx="10576591" cy="91440"/>
            </a:xfrm>
            <a:prstGeom prst="roundRect">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560E823F-2434-40F5-99CE-5CB27C4BCC67}"/>
                </a:ext>
              </a:extLst>
            </p:cNvPr>
            <p:cNvGrpSpPr/>
            <p:nvPr/>
          </p:nvGrpSpPr>
          <p:grpSpPr>
            <a:xfrm>
              <a:off x="10680285" y="1004594"/>
              <a:ext cx="1234624" cy="419314"/>
              <a:chOff x="10313210" y="959267"/>
              <a:chExt cx="1234624" cy="419314"/>
            </a:xfrm>
          </p:grpSpPr>
          <p:sp>
            <p:nvSpPr>
              <p:cNvPr id="13" name="Flowchart: Connector 12">
                <a:extLst>
                  <a:ext uri="{FF2B5EF4-FFF2-40B4-BE49-F238E27FC236}">
                    <a16:creationId xmlns:a16="http://schemas.microsoft.com/office/drawing/2014/main" id="{70B4EC8A-4A55-4F75-88FD-25DAD7CA2869}"/>
                  </a:ext>
                </a:extLst>
              </p:cNvPr>
              <p:cNvSpPr/>
              <p:nvPr/>
            </p:nvSpPr>
            <p:spPr>
              <a:xfrm>
                <a:off x="10313210" y="1089257"/>
                <a:ext cx="229100" cy="225604"/>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lowchart: Connector 13">
                <a:extLst>
                  <a:ext uri="{FF2B5EF4-FFF2-40B4-BE49-F238E27FC236}">
                    <a16:creationId xmlns:a16="http://schemas.microsoft.com/office/drawing/2014/main" id="{89CBE9CD-10AA-45F9-8B73-22BA0EBA083E}"/>
                  </a:ext>
                </a:extLst>
              </p:cNvPr>
              <p:cNvSpPr/>
              <p:nvPr/>
            </p:nvSpPr>
            <p:spPr>
              <a:xfrm>
                <a:off x="10643433" y="1023910"/>
                <a:ext cx="338794" cy="310266"/>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lowchart: Connector 14">
                <a:extLst>
                  <a:ext uri="{FF2B5EF4-FFF2-40B4-BE49-F238E27FC236}">
                    <a16:creationId xmlns:a16="http://schemas.microsoft.com/office/drawing/2014/main" id="{6F8DF7C7-39F9-4806-9A47-08636F35D6D8}"/>
                  </a:ext>
                </a:extLst>
              </p:cNvPr>
              <p:cNvSpPr/>
              <p:nvPr/>
            </p:nvSpPr>
            <p:spPr>
              <a:xfrm>
                <a:off x="11085921" y="959267"/>
                <a:ext cx="461913" cy="419314"/>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 name="TextBox 1">
            <a:extLst>
              <a:ext uri="{FF2B5EF4-FFF2-40B4-BE49-F238E27FC236}">
                <a16:creationId xmlns:a16="http://schemas.microsoft.com/office/drawing/2014/main" id="{84008C23-F274-4784-92B2-6E6B6695EC1B}"/>
              </a:ext>
            </a:extLst>
          </p:cNvPr>
          <p:cNvSpPr txBox="1"/>
          <p:nvPr/>
        </p:nvSpPr>
        <p:spPr>
          <a:xfrm>
            <a:off x="4673600" y="1618201"/>
            <a:ext cx="2844800" cy="461665"/>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Endothelial Injury</a:t>
            </a:r>
          </a:p>
        </p:txBody>
      </p:sp>
      <p:sp>
        <p:nvSpPr>
          <p:cNvPr id="16" name="TextBox 15">
            <a:extLst>
              <a:ext uri="{FF2B5EF4-FFF2-40B4-BE49-F238E27FC236}">
                <a16:creationId xmlns:a16="http://schemas.microsoft.com/office/drawing/2014/main" id="{41902209-B86F-4144-A33F-80BEA6DA596A}"/>
              </a:ext>
            </a:extLst>
          </p:cNvPr>
          <p:cNvSpPr txBox="1"/>
          <p:nvPr/>
        </p:nvSpPr>
        <p:spPr>
          <a:xfrm>
            <a:off x="2114687" y="5210019"/>
            <a:ext cx="2966412" cy="461665"/>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Hypercoagulability</a:t>
            </a:r>
          </a:p>
        </p:txBody>
      </p:sp>
      <p:sp>
        <p:nvSpPr>
          <p:cNvPr id="17" name="TextBox 16">
            <a:extLst>
              <a:ext uri="{FF2B5EF4-FFF2-40B4-BE49-F238E27FC236}">
                <a16:creationId xmlns:a16="http://schemas.microsoft.com/office/drawing/2014/main" id="{B6057495-80C8-4652-9B03-0D647D10A819}"/>
              </a:ext>
            </a:extLst>
          </p:cNvPr>
          <p:cNvSpPr txBox="1"/>
          <p:nvPr/>
        </p:nvSpPr>
        <p:spPr>
          <a:xfrm>
            <a:off x="7110902" y="5210019"/>
            <a:ext cx="2844800" cy="461665"/>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Venous Stasis</a:t>
            </a:r>
          </a:p>
        </p:txBody>
      </p:sp>
      <p:sp>
        <p:nvSpPr>
          <p:cNvPr id="18" name="TextBox 17">
            <a:extLst>
              <a:ext uri="{FF2B5EF4-FFF2-40B4-BE49-F238E27FC236}">
                <a16:creationId xmlns:a16="http://schemas.microsoft.com/office/drawing/2014/main" id="{20E2B54A-F643-4AEF-AA6E-7579FC29CAE4}"/>
              </a:ext>
            </a:extLst>
          </p:cNvPr>
          <p:cNvSpPr txBox="1"/>
          <p:nvPr/>
        </p:nvSpPr>
        <p:spPr>
          <a:xfrm>
            <a:off x="4877349" y="3688645"/>
            <a:ext cx="2437302" cy="954107"/>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Virchow’s Triad</a:t>
            </a:r>
          </a:p>
        </p:txBody>
      </p:sp>
      <p:sp>
        <p:nvSpPr>
          <p:cNvPr id="3" name="Rectangle 2">
            <a:extLst>
              <a:ext uri="{FF2B5EF4-FFF2-40B4-BE49-F238E27FC236}">
                <a16:creationId xmlns:a16="http://schemas.microsoft.com/office/drawing/2014/main" id="{07F601AE-9E95-46D0-8E06-786D16397548}"/>
              </a:ext>
            </a:extLst>
          </p:cNvPr>
          <p:cNvSpPr/>
          <p:nvPr/>
        </p:nvSpPr>
        <p:spPr>
          <a:xfrm>
            <a:off x="277091" y="6019835"/>
            <a:ext cx="4804008" cy="646331"/>
          </a:xfrm>
          <a:prstGeom prst="rect">
            <a:avLst/>
          </a:prstGeom>
        </p:spPr>
        <p:txBody>
          <a:bodyPr wrap="square">
            <a:spAutoFit/>
          </a:bodyPr>
          <a:lstStyle/>
          <a:p>
            <a:r>
              <a:rPr lang="en-US" sz="1200" dirty="0">
                <a:solidFill>
                  <a:srgbClr val="000000"/>
                </a:solidFill>
              </a:rPr>
              <a:t>© 2018 Dr. Vijaya </a:t>
            </a:r>
            <a:r>
              <a:rPr lang="en-US" sz="1200" dirty="0" err="1">
                <a:solidFill>
                  <a:srgbClr val="000000"/>
                </a:solidFill>
              </a:rPr>
              <a:t>chandar</a:t>
            </a:r>
            <a:r>
              <a:rPr lang="en-US" sz="1200" dirty="0">
                <a:solidFill>
                  <a:srgbClr val="000000"/>
                </a:solidFill>
              </a:rPr>
              <a:t>, MBBS. This file is licensed under the </a:t>
            </a:r>
            <a:r>
              <a:rPr lang="en-US" sz="1200" dirty="0">
                <a:solidFill>
                  <a:srgbClr val="000000"/>
                </a:solidFill>
                <a:hlinkClick r:id="rId3"/>
              </a:rPr>
              <a:t>Creative Commons Attribution-Share Alike 4.0 International license</a:t>
            </a:r>
            <a:r>
              <a:rPr lang="en-US" sz="1200" dirty="0">
                <a:solidFill>
                  <a:srgbClr val="000000"/>
                </a:solidFill>
              </a:rPr>
              <a:t>; adapted from </a:t>
            </a:r>
            <a:r>
              <a:rPr lang="en-US" sz="1200" dirty="0">
                <a:solidFill>
                  <a:srgbClr val="000000"/>
                </a:solidFill>
                <a:hlinkClick r:id="rId4"/>
              </a:rPr>
              <a:t>https://commons.wikimedia.org/wiki/File:Virchow%27s_triad.jpg</a:t>
            </a:r>
            <a:r>
              <a:rPr lang="en-US" sz="1200" dirty="0">
                <a:solidFill>
                  <a:srgbClr val="000000"/>
                </a:solidFill>
              </a:rPr>
              <a:t>. </a:t>
            </a:r>
            <a:endParaRPr lang="en-US" sz="1200" dirty="0"/>
          </a:p>
        </p:txBody>
      </p:sp>
    </p:spTree>
    <p:extLst>
      <p:ext uri="{BB962C8B-B14F-4D97-AF65-F5344CB8AC3E}">
        <p14:creationId xmlns:p14="http://schemas.microsoft.com/office/powerpoint/2010/main" val="766318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0A11613-7016-448C-AFF5-0A128C6C987C}"/>
              </a:ext>
            </a:extLst>
          </p:cNvPr>
          <p:cNvGrpSpPr/>
          <p:nvPr/>
        </p:nvGrpSpPr>
        <p:grpSpPr>
          <a:xfrm>
            <a:off x="0" y="864847"/>
            <a:ext cx="11914909" cy="419314"/>
            <a:chOff x="0" y="1004594"/>
            <a:chExt cx="11914909" cy="419314"/>
          </a:xfrm>
        </p:grpSpPr>
        <p:sp>
          <p:nvSpPr>
            <p:cNvPr id="7" name="Rectangle: Rounded Corners 6">
              <a:extLst>
                <a:ext uri="{FF2B5EF4-FFF2-40B4-BE49-F238E27FC236}">
                  <a16:creationId xmlns:a16="http://schemas.microsoft.com/office/drawing/2014/main" id="{944814A0-C5AB-4FCD-A74E-30F16249C478}"/>
                </a:ext>
              </a:extLst>
            </p:cNvPr>
            <p:cNvSpPr/>
            <p:nvPr/>
          </p:nvSpPr>
          <p:spPr>
            <a:xfrm>
              <a:off x="0" y="1192721"/>
              <a:ext cx="10576591" cy="91440"/>
            </a:xfrm>
            <a:prstGeom prst="roundRect">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48A276BE-42CA-4B61-9273-440565ABADFA}"/>
                </a:ext>
              </a:extLst>
            </p:cNvPr>
            <p:cNvGrpSpPr/>
            <p:nvPr/>
          </p:nvGrpSpPr>
          <p:grpSpPr>
            <a:xfrm>
              <a:off x="10680285" y="1004594"/>
              <a:ext cx="1234624" cy="419314"/>
              <a:chOff x="10313210" y="959267"/>
              <a:chExt cx="1234624" cy="419314"/>
            </a:xfrm>
          </p:grpSpPr>
          <p:sp>
            <p:nvSpPr>
              <p:cNvPr id="9" name="Flowchart: Connector 8">
                <a:extLst>
                  <a:ext uri="{FF2B5EF4-FFF2-40B4-BE49-F238E27FC236}">
                    <a16:creationId xmlns:a16="http://schemas.microsoft.com/office/drawing/2014/main" id="{BE7E7948-002A-4AD3-B33F-9D56F9C7F050}"/>
                  </a:ext>
                </a:extLst>
              </p:cNvPr>
              <p:cNvSpPr/>
              <p:nvPr/>
            </p:nvSpPr>
            <p:spPr>
              <a:xfrm>
                <a:off x="10313210" y="1089257"/>
                <a:ext cx="229100" cy="225604"/>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9">
                <a:extLst>
                  <a:ext uri="{FF2B5EF4-FFF2-40B4-BE49-F238E27FC236}">
                    <a16:creationId xmlns:a16="http://schemas.microsoft.com/office/drawing/2014/main" id="{D4670DF2-9919-4A34-B2E6-61D8767AA201}"/>
                  </a:ext>
                </a:extLst>
              </p:cNvPr>
              <p:cNvSpPr/>
              <p:nvPr/>
            </p:nvSpPr>
            <p:spPr>
              <a:xfrm>
                <a:off x="10643433" y="1023910"/>
                <a:ext cx="338794" cy="310266"/>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ACBBB0F6-7A21-4549-9E93-BEA5D55E1AB7}"/>
                  </a:ext>
                </a:extLst>
              </p:cNvPr>
              <p:cNvSpPr/>
              <p:nvPr/>
            </p:nvSpPr>
            <p:spPr>
              <a:xfrm>
                <a:off x="11085921" y="959267"/>
                <a:ext cx="461913" cy="419314"/>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TextBox 1">
            <a:extLst>
              <a:ext uri="{FF2B5EF4-FFF2-40B4-BE49-F238E27FC236}">
                <a16:creationId xmlns:a16="http://schemas.microsoft.com/office/drawing/2014/main" id="{A94CB382-633F-443B-A3E6-ABFC721E58EC}"/>
              </a:ext>
            </a:extLst>
          </p:cNvPr>
          <p:cNvSpPr txBox="1"/>
          <p:nvPr/>
        </p:nvSpPr>
        <p:spPr>
          <a:xfrm>
            <a:off x="481543" y="274927"/>
            <a:ext cx="10372054" cy="707886"/>
          </a:xfrm>
          <a:prstGeom prst="rect">
            <a:avLst/>
          </a:prstGeom>
          <a:noFill/>
        </p:spPr>
        <p:txBody>
          <a:bodyPr wrap="square" rtlCol="0">
            <a:spAutoFit/>
          </a:bodyPr>
          <a:lstStyle/>
          <a:p>
            <a:pPr lvl="0">
              <a:defRPr/>
            </a:pPr>
            <a:r>
              <a:rPr lang="en-US" sz="4000" b="1">
                <a:solidFill>
                  <a:prstClr val="black"/>
                </a:solidFill>
                <a:latin typeface="Arial" panose="020B0604020202020204" pitchFamily="34" charset="0"/>
                <a:cs typeface="Arial" panose="020B0604020202020204" pitchFamily="34" charset="0"/>
              </a:rPr>
              <a:t>Parenteral Direct Thrombin Inhibitors</a:t>
            </a:r>
            <a:endParaRPr lang="en-US" sz="4000" b="1" dirty="0">
              <a:solidFill>
                <a:prstClr val="black"/>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A55670B5-382B-48DD-B27D-343D707EA560}"/>
              </a:ext>
            </a:extLst>
          </p:cNvPr>
          <p:cNvSpPr/>
          <p:nvPr/>
        </p:nvSpPr>
        <p:spPr>
          <a:xfrm>
            <a:off x="9677400" y="5945024"/>
            <a:ext cx="2311854" cy="8177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53283" name="Group 3"/>
          <p:cNvGraphicFramePr>
            <a:graphicFrameLocks noGrp="1"/>
          </p:cNvGraphicFramePr>
          <p:nvPr>
            <p:extLst>
              <p:ext uri="{D42A27DB-BD31-4B8C-83A1-F6EECF244321}">
                <p14:modId xmlns:p14="http://schemas.microsoft.com/office/powerpoint/2010/main" val="2440990340"/>
              </p:ext>
            </p:extLst>
          </p:nvPr>
        </p:nvGraphicFramePr>
        <p:xfrm>
          <a:off x="701856" y="1411272"/>
          <a:ext cx="10788288" cy="4624447"/>
        </p:xfrm>
        <a:graphic>
          <a:graphicData uri="http://schemas.openxmlformats.org/drawingml/2006/table">
            <a:tbl>
              <a:tblPr>
                <a:tableStyleId>{BDBED569-4797-4DF1-A0F4-6AAB3CD982D8}</a:tableStyleId>
              </a:tblPr>
              <a:tblGrid>
                <a:gridCol w="4213733">
                  <a:extLst>
                    <a:ext uri="{9D8B030D-6E8A-4147-A177-3AD203B41FA5}">
                      <a16:colId xmlns:a16="http://schemas.microsoft.com/office/drawing/2014/main" val="20000"/>
                    </a:ext>
                  </a:extLst>
                </a:gridCol>
                <a:gridCol w="3046526">
                  <a:extLst>
                    <a:ext uri="{9D8B030D-6E8A-4147-A177-3AD203B41FA5}">
                      <a16:colId xmlns:a16="http://schemas.microsoft.com/office/drawing/2014/main" val="20001"/>
                    </a:ext>
                  </a:extLst>
                </a:gridCol>
                <a:gridCol w="3528029">
                  <a:extLst>
                    <a:ext uri="{9D8B030D-6E8A-4147-A177-3AD203B41FA5}">
                      <a16:colId xmlns:a16="http://schemas.microsoft.com/office/drawing/2014/main" val="20003"/>
                    </a:ext>
                  </a:extLst>
                </a:gridCol>
              </a:tblGrid>
              <a:tr h="633738">
                <a:tc>
                  <a:txBody>
                    <a:bodyPr/>
                    <a:lstStyle/>
                    <a:p>
                      <a:pPr marL="0" marR="0" lvl="0" indent="0" algn="l" defTabSz="914400" rtl="0" eaLnBrk="1" fontAlgn="base" latinLnBrk="0" hangingPunct="1">
                        <a:lnSpc>
                          <a:spcPct val="95000"/>
                        </a:lnSpc>
                        <a:spcBef>
                          <a:spcPct val="0"/>
                        </a:spcBef>
                        <a:spcAft>
                          <a:spcPct val="0"/>
                        </a:spcAft>
                        <a:buClr>
                          <a:schemeClr val="hlink"/>
                        </a:buClr>
                        <a:buSzPct val="70000"/>
                        <a:buFont typeface="Wingdings" pitchFamily="2" charset="2"/>
                        <a:buNone/>
                        <a:tabLst>
                          <a:tab pos="977900" algn="l"/>
                        </a:tabLst>
                      </a:pPr>
                      <a:endParaRPr kumimoji="0" lang="en-US" sz="2400" u="none" strike="noStrike" cap="none" normalizeH="0" baseline="0" dirty="0">
                        <a:ln>
                          <a:noFill/>
                        </a:ln>
                        <a:effectLst>
                          <a:outerShdw blurRad="38100" dist="38100" dir="2700000" algn="tl">
                            <a:srgbClr val="000000"/>
                          </a:outerShdw>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95000"/>
                        </a:lnSpc>
                        <a:spcBef>
                          <a:spcPct val="0"/>
                        </a:spcBef>
                        <a:spcAft>
                          <a:spcPct val="0"/>
                        </a:spcAft>
                        <a:buClr>
                          <a:schemeClr val="hlink"/>
                        </a:buClr>
                        <a:buSzPct val="70000"/>
                        <a:buFont typeface="Wingdings" pitchFamily="2" charset="2"/>
                        <a:buNone/>
                        <a:tabLst>
                          <a:tab pos="977900" algn="l"/>
                        </a:tabLst>
                      </a:pPr>
                      <a:endParaRPr kumimoji="0" lang="en-US" sz="2400" b="1" i="0" u="none" strike="noStrike" cap="none" normalizeH="0" baseline="0" dirty="0">
                        <a:ln>
                          <a:noFill/>
                        </a:ln>
                        <a:solidFill>
                          <a:srgbClr val="FFCC00"/>
                        </a:solidFill>
                        <a:effectLst>
                          <a:outerShdw blurRad="38100" dist="38100" dir="2700000" algn="tl">
                            <a:srgbClr val="000000"/>
                          </a:outerShdw>
                        </a:effectLst>
                        <a:latin typeface="Arial" panose="020B0604020202020204" pitchFamily="34" charset="0"/>
                        <a:cs typeface="Arial" panose="020B0604020202020204" pitchFamily="34" charset="0"/>
                      </a:endParaRPr>
                    </a:p>
                  </a:txBody>
                  <a:tcPr marL="121920" marR="121920" marT="45724" marB="45724"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95000"/>
                        </a:lnSpc>
                        <a:spcBef>
                          <a:spcPct val="0"/>
                        </a:spcBef>
                        <a:spcAft>
                          <a:spcPct val="0"/>
                        </a:spcAft>
                        <a:buClr>
                          <a:schemeClr val="hlink"/>
                        </a:buClr>
                        <a:buSzPct val="70000"/>
                        <a:buFont typeface="Wingdings" pitchFamily="2" charset="2"/>
                        <a:buNone/>
                        <a:tabLst>
                          <a:tab pos="977900" algn="l"/>
                        </a:tabLst>
                      </a:pPr>
                      <a:r>
                        <a:rPr kumimoji="0" lang="en-US" sz="2400" b="1" u="none" strike="noStrike" cap="none" normalizeH="0" baseline="0" dirty="0" err="1">
                          <a:ln>
                            <a:noFill/>
                          </a:ln>
                          <a:solidFill>
                            <a:schemeClr val="bg1"/>
                          </a:solidFill>
                          <a:effectLst/>
                          <a:latin typeface="Arial" panose="020B0604020202020204" pitchFamily="34" charset="0"/>
                          <a:cs typeface="Arial" panose="020B0604020202020204" pitchFamily="34" charset="0"/>
                        </a:rPr>
                        <a:t>Argatroban</a:t>
                      </a:r>
                      <a:endParaRPr kumimoji="0" lang="en-US" sz="2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121920" marR="121920"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7657F"/>
                    </a:solidFill>
                  </a:tcPr>
                </a:tc>
                <a:tc>
                  <a:txBody>
                    <a:bodyPr/>
                    <a:lstStyle/>
                    <a:p>
                      <a:pPr marL="0" marR="0" lvl="0" indent="0" algn="ctr" defTabSz="914400" rtl="0" eaLnBrk="1" fontAlgn="base" latinLnBrk="0" hangingPunct="1">
                        <a:lnSpc>
                          <a:spcPct val="95000"/>
                        </a:lnSpc>
                        <a:spcBef>
                          <a:spcPct val="0"/>
                        </a:spcBef>
                        <a:spcAft>
                          <a:spcPct val="0"/>
                        </a:spcAft>
                        <a:buClr>
                          <a:schemeClr val="hlink"/>
                        </a:buClr>
                        <a:buSzPct val="70000"/>
                        <a:buFont typeface="Wingdings" pitchFamily="2" charset="2"/>
                        <a:buNone/>
                        <a:tabLst/>
                      </a:pPr>
                      <a:r>
                        <a:rPr kumimoji="0" lang="en-US" sz="2400" b="1" u="none" strike="noStrike" cap="none" normalizeH="0" baseline="0" dirty="0">
                          <a:ln>
                            <a:noFill/>
                          </a:ln>
                          <a:solidFill>
                            <a:schemeClr val="bg1"/>
                          </a:solidFill>
                          <a:effectLst/>
                          <a:latin typeface="Arial" panose="020B0604020202020204" pitchFamily="34" charset="0"/>
                          <a:cs typeface="Arial" panose="020B0604020202020204" pitchFamily="34" charset="0"/>
                        </a:rPr>
                        <a:t>Bivalirudin</a:t>
                      </a:r>
                      <a:endParaRPr kumimoji="0" lang="en-US" sz="2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121920" marR="121920"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7657F"/>
                    </a:solidFill>
                  </a:tcPr>
                </a:tc>
                <a:extLst>
                  <a:ext uri="{0D108BD9-81ED-4DB2-BD59-A6C34878D82A}">
                    <a16:rowId xmlns:a16="http://schemas.microsoft.com/office/drawing/2014/main" val="10000"/>
                  </a:ext>
                </a:extLst>
              </a:tr>
              <a:tr h="884530">
                <a:tc>
                  <a:txBody>
                    <a:bodyPr/>
                    <a:lstStyle/>
                    <a:p>
                      <a:pPr marL="0" marR="0" lvl="0" indent="0" algn="l" defTabSz="914400" rtl="0" eaLnBrk="1" fontAlgn="base" latinLnBrk="0" hangingPunct="1">
                        <a:lnSpc>
                          <a:spcPct val="95000"/>
                        </a:lnSpc>
                        <a:spcBef>
                          <a:spcPct val="0"/>
                        </a:spcBef>
                        <a:spcAft>
                          <a:spcPct val="0"/>
                        </a:spcAft>
                        <a:buClr>
                          <a:schemeClr val="hlink"/>
                        </a:buClr>
                        <a:buSzPct val="70000"/>
                        <a:buFont typeface="Wingdings" pitchFamily="2" charset="2"/>
                        <a:buNone/>
                        <a:tabLst>
                          <a:tab pos="977900" algn="l"/>
                        </a:tabLst>
                        <a:defRPr/>
                      </a:pPr>
                      <a:r>
                        <a:rPr kumimoji="0" lang="en-US" sz="2400" u="none" strike="noStrike" cap="none" normalizeH="0" baseline="0" dirty="0">
                          <a:ln>
                            <a:noFill/>
                          </a:ln>
                          <a:effectLst/>
                          <a:latin typeface="Arial" panose="020B0604020202020204" pitchFamily="34" charset="0"/>
                          <a:cs typeface="Arial" panose="020B0604020202020204" pitchFamily="34" charset="0"/>
                        </a:rPr>
                        <a:t>Thrombin Binding</a:t>
                      </a:r>
                      <a:endParaRPr kumimoji="0" lang="en-US" sz="2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121920" marR="121920"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FEBF1"/>
                    </a:solidFill>
                  </a:tcPr>
                </a:tc>
                <a:tc>
                  <a:txBody>
                    <a:bodyPr/>
                    <a:lstStyle/>
                    <a:p>
                      <a:pPr marL="0" marR="0" lvl="0" indent="0" algn="ctr" defTabSz="914400" rtl="0" eaLnBrk="1" fontAlgn="base" latinLnBrk="0" hangingPunct="1">
                        <a:lnSpc>
                          <a:spcPct val="95000"/>
                        </a:lnSpc>
                        <a:spcBef>
                          <a:spcPct val="0"/>
                        </a:spcBef>
                        <a:spcAft>
                          <a:spcPct val="0"/>
                        </a:spcAft>
                        <a:buClr>
                          <a:schemeClr val="hlink"/>
                        </a:buClr>
                        <a:buSzPct val="70000"/>
                        <a:buFont typeface="Wingdings" pitchFamily="2" charset="2"/>
                        <a:buNone/>
                        <a:tabLst/>
                        <a:defRPr/>
                      </a:pPr>
                      <a:r>
                        <a:rPr kumimoji="0" lang="en-US" sz="2400" u="none" strike="noStrike" cap="none" normalizeH="0" baseline="0" dirty="0">
                          <a:ln>
                            <a:noFill/>
                          </a:ln>
                          <a:effectLst/>
                          <a:latin typeface="Arial" panose="020B0604020202020204" pitchFamily="34" charset="0"/>
                          <a:cs typeface="Arial" panose="020B0604020202020204" pitchFamily="34" charset="0"/>
                        </a:rPr>
                        <a:t>Reversible</a:t>
                      </a:r>
                      <a:endParaRPr kumimoji="0" 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121920" marR="121920"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85000"/>
                        </a:lnSpc>
                        <a:spcBef>
                          <a:spcPct val="0"/>
                        </a:spcBef>
                        <a:spcAft>
                          <a:spcPct val="0"/>
                        </a:spcAft>
                        <a:buClr>
                          <a:schemeClr val="hlink"/>
                        </a:buClr>
                        <a:buSzPct val="70000"/>
                        <a:buFont typeface="Wingdings" pitchFamily="2" charset="2"/>
                        <a:buNone/>
                        <a:tabLst>
                          <a:tab pos="977900" algn="l"/>
                        </a:tabLst>
                      </a:pPr>
                      <a:r>
                        <a:rPr kumimoji="0" lang="en-US" sz="2400" u="none" strike="noStrike" cap="none" normalizeH="0" baseline="0" dirty="0">
                          <a:ln>
                            <a:noFill/>
                          </a:ln>
                          <a:effectLst/>
                          <a:latin typeface="Arial" panose="020B0604020202020204" pitchFamily="34" charset="0"/>
                          <a:cs typeface="Arial" panose="020B0604020202020204" pitchFamily="34" charset="0"/>
                        </a:rPr>
                        <a:t>Partially reversible</a:t>
                      </a:r>
                      <a:endParaRPr kumimoji="0" 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121920" marR="121920"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71124172"/>
                  </a:ext>
                </a:extLst>
              </a:tr>
              <a:tr h="728538">
                <a:tc>
                  <a:txBody>
                    <a:bodyPr/>
                    <a:lstStyle/>
                    <a:p>
                      <a:pPr marL="0" marR="0" lvl="0" indent="0" algn="l" defTabSz="914400" rtl="0" eaLnBrk="1" fontAlgn="base" latinLnBrk="0" hangingPunct="1">
                        <a:lnSpc>
                          <a:spcPct val="95000"/>
                        </a:lnSpc>
                        <a:spcBef>
                          <a:spcPct val="0"/>
                        </a:spcBef>
                        <a:spcAft>
                          <a:spcPct val="0"/>
                        </a:spcAft>
                        <a:buClr>
                          <a:schemeClr val="hlink"/>
                        </a:buClr>
                        <a:buSzPct val="70000"/>
                        <a:buFont typeface="Wingdings" pitchFamily="2" charset="2"/>
                        <a:buNone/>
                        <a:tabLst>
                          <a:tab pos="977900" algn="l"/>
                        </a:tabLst>
                      </a:pPr>
                      <a:r>
                        <a:rPr kumimoji="0" lang="en-US" sz="2400" u="none" strike="noStrike" cap="none" normalizeH="0" baseline="0" dirty="0">
                          <a:ln>
                            <a:noFill/>
                          </a:ln>
                          <a:effectLst/>
                          <a:latin typeface="Arial" panose="020B0604020202020204" pitchFamily="34" charset="0"/>
                          <a:cs typeface="Arial" panose="020B0604020202020204" pitchFamily="34" charset="0"/>
                        </a:rPr>
                        <a:t>Half-life in Healthy Subjects</a:t>
                      </a:r>
                      <a:endParaRPr kumimoji="0" lang="en-US" sz="2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121920" marR="121920"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FEBF1"/>
                    </a:solidFill>
                  </a:tcPr>
                </a:tc>
                <a:tc>
                  <a:txBody>
                    <a:bodyPr/>
                    <a:lstStyle/>
                    <a:p>
                      <a:pPr marL="0" marR="0" lvl="0" indent="0" algn="ctr" defTabSz="914400" rtl="0" eaLnBrk="1" fontAlgn="base" latinLnBrk="0" hangingPunct="1">
                        <a:lnSpc>
                          <a:spcPct val="95000"/>
                        </a:lnSpc>
                        <a:spcBef>
                          <a:spcPct val="0"/>
                        </a:spcBef>
                        <a:spcAft>
                          <a:spcPct val="0"/>
                        </a:spcAft>
                        <a:buClr>
                          <a:schemeClr val="hlink"/>
                        </a:buClr>
                        <a:buSzPct val="70000"/>
                        <a:buFont typeface="Wingdings" pitchFamily="2" charset="2"/>
                        <a:buNone/>
                        <a:tabLst/>
                      </a:pPr>
                      <a:r>
                        <a:rPr kumimoji="0" lang="en-US" sz="2400" u="none" strike="noStrike" cap="none" normalizeH="0" baseline="0" dirty="0">
                          <a:ln>
                            <a:noFill/>
                          </a:ln>
                          <a:effectLst/>
                          <a:latin typeface="Arial" panose="020B0604020202020204" pitchFamily="34" charset="0"/>
                          <a:cs typeface="Arial" panose="020B0604020202020204" pitchFamily="34" charset="0"/>
                        </a:rPr>
                        <a:t>45 minutes</a:t>
                      </a:r>
                      <a:endParaRPr kumimoji="0" 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121920" marR="121920"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95000"/>
                        </a:lnSpc>
                        <a:spcBef>
                          <a:spcPct val="0"/>
                        </a:spcBef>
                        <a:spcAft>
                          <a:spcPct val="0"/>
                        </a:spcAft>
                        <a:buClr>
                          <a:schemeClr val="hlink"/>
                        </a:buClr>
                        <a:buSzPct val="70000"/>
                        <a:buFont typeface="Wingdings" pitchFamily="2" charset="2"/>
                        <a:buNone/>
                        <a:tabLst>
                          <a:tab pos="977900" algn="l"/>
                        </a:tabLst>
                      </a:pPr>
                      <a:r>
                        <a:rPr kumimoji="0" lang="en-US" sz="2400" u="none" strike="noStrike" cap="none" normalizeH="0" baseline="0" dirty="0">
                          <a:ln>
                            <a:noFill/>
                          </a:ln>
                          <a:effectLst/>
                          <a:latin typeface="Arial" panose="020B0604020202020204" pitchFamily="34" charset="0"/>
                          <a:cs typeface="Arial" panose="020B0604020202020204" pitchFamily="34" charset="0"/>
                        </a:rPr>
                        <a:t>25 minutes</a:t>
                      </a:r>
                      <a:endParaRPr kumimoji="0" 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121920" marR="121920"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931248">
                <a:tc>
                  <a:txBody>
                    <a:bodyPr/>
                    <a:lstStyle/>
                    <a:p>
                      <a:pPr marL="0" marR="0" lvl="0" indent="0" algn="l" defTabSz="914400" rtl="0" eaLnBrk="1" fontAlgn="base" latinLnBrk="0" hangingPunct="1">
                        <a:lnSpc>
                          <a:spcPct val="95000"/>
                        </a:lnSpc>
                        <a:spcBef>
                          <a:spcPct val="0"/>
                        </a:spcBef>
                        <a:spcAft>
                          <a:spcPct val="0"/>
                        </a:spcAft>
                        <a:buClr>
                          <a:schemeClr val="hlink"/>
                        </a:buClr>
                        <a:buSzPct val="70000"/>
                        <a:buFont typeface="Wingdings" pitchFamily="2" charset="2"/>
                        <a:buNone/>
                        <a:tabLst>
                          <a:tab pos="977900" algn="l"/>
                        </a:tabLst>
                      </a:pPr>
                      <a:r>
                        <a:rPr kumimoji="0" lang="en-US" sz="2400" u="none" strike="noStrike" cap="none" normalizeH="0" baseline="0" dirty="0">
                          <a:ln>
                            <a:noFill/>
                          </a:ln>
                          <a:effectLst/>
                          <a:latin typeface="Arial" panose="020B0604020202020204" pitchFamily="34" charset="0"/>
                          <a:cs typeface="Arial" panose="020B0604020202020204" pitchFamily="34" charset="0"/>
                        </a:rPr>
                        <a:t>Elimination</a:t>
                      </a:r>
                      <a:endParaRPr kumimoji="0" lang="en-US" sz="2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121920" marR="121920"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FEBF1"/>
                    </a:solidFill>
                  </a:tcPr>
                </a:tc>
                <a:tc>
                  <a:txBody>
                    <a:bodyPr/>
                    <a:lstStyle/>
                    <a:p>
                      <a:pPr marL="0" marR="0" lvl="0" indent="0" algn="ctr" defTabSz="914400" rtl="0" eaLnBrk="1" fontAlgn="base" latinLnBrk="0" hangingPunct="1">
                        <a:lnSpc>
                          <a:spcPct val="95000"/>
                        </a:lnSpc>
                        <a:spcBef>
                          <a:spcPct val="0"/>
                        </a:spcBef>
                        <a:spcAft>
                          <a:spcPct val="0"/>
                        </a:spcAft>
                        <a:buClr>
                          <a:schemeClr val="hlink"/>
                        </a:buClr>
                        <a:buSzPct val="70000"/>
                        <a:buFont typeface="Wingdings" pitchFamily="2" charset="2"/>
                        <a:buNone/>
                        <a:tabLst>
                          <a:tab pos="977900" algn="l"/>
                        </a:tabLst>
                      </a:pPr>
                      <a:r>
                        <a:rPr kumimoji="0" lang="en-US" sz="2400" u="none" strike="noStrike" cap="none" normalizeH="0" baseline="0" dirty="0">
                          <a:ln>
                            <a:noFill/>
                          </a:ln>
                          <a:effectLst/>
                          <a:latin typeface="Arial" panose="020B0604020202020204" pitchFamily="34" charset="0"/>
                          <a:cs typeface="Arial" panose="020B0604020202020204" pitchFamily="34" charset="0"/>
                        </a:rPr>
                        <a:t>Hepatic</a:t>
                      </a:r>
                      <a:endParaRPr kumimoji="0" 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121920" marR="121920"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95000"/>
                        </a:lnSpc>
                        <a:spcBef>
                          <a:spcPct val="0"/>
                        </a:spcBef>
                        <a:spcAft>
                          <a:spcPct val="0"/>
                        </a:spcAft>
                        <a:buClr>
                          <a:schemeClr val="hlink"/>
                        </a:buClr>
                        <a:buSzPct val="70000"/>
                        <a:buFont typeface="Wingdings" pitchFamily="2" charset="2"/>
                        <a:buNone/>
                        <a:tabLst>
                          <a:tab pos="977900" algn="l"/>
                        </a:tabLst>
                      </a:pPr>
                      <a:r>
                        <a:rPr kumimoji="0" lang="en-US" sz="2400" u="none" strike="noStrike" cap="none" normalizeH="0" baseline="0" dirty="0">
                          <a:ln>
                            <a:noFill/>
                          </a:ln>
                          <a:effectLst/>
                          <a:latin typeface="Arial" panose="020B0604020202020204" pitchFamily="34" charset="0"/>
                          <a:cs typeface="Arial" panose="020B0604020202020204" pitchFamily="34" charset="0"/>
                        </a:rPr>
                        <a:t>Renal</a:t>
                      </a:r>
                      <a:endParaRPr kumimoji="0" 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121920" marR="121920"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728538">
                <a:tc>
                  <a:txBody>
                    <a:bodyPr/>
                    <a:lstStyle/>
                    <a:p>
                      <a:pPr marL="0" marR="0" lvl="0" indent="0" algn="l" defTabSz="914400" rtl="0" eaLnBrk="1" fontAlgn="base" latinLnBrk="0" hangingPunct="1">
                        <a:lnSpc>
                          <a:spcPct val="95000"/>
                        </a:lnSpc>
                        <a:spcBef>
                          <a:spcPct val="0"/>
                        </a:spcBef>
                        <a:spcAft>
                          <a:spcPct val="0"/>
                        </a:spcAft>
                        <a:buClr>
                          <a:schemeClr val="hlink"/>
                        </a:buClr>
                        <a:buSzPct val="70000"/>
                        <a:buFont typeface="Wingdings" pitchFamily="2" charset="2"/>
                        <a:buNone/>
                        <a:tabLst>
                          <a:tab pos="977900" algn="l"/>
                        </a:tabLst>
                      </a:pPr>
                      <a:r>
                        <a:rPr kumimoji="0" lang="en-US" sz="2400" u="none" strike="noStrike" cap="none" normalizeH="0" baseline="0" dirty="0">
                          <a:ln>
                            <a:noFill/>
                          </a:ln>
                          <a:effectLst/>
                          <a:latin typeface="Arial" panose="020B0604020202020204" pitchFamily="34" charset="0"/>
                          <a:cs typeface="Arial" panose="020B0604020202020204" pitchFamily="34" charset="0"/>
                        </a:rPr>
                        <a:t>Lab Monitoring </a:t>
                      </a:r>
                      <a:endParaRPr kumimoji="0" lang="en-US" sz="2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121920" marR="121920"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FEBF1"/>
                    </a:solidFill>
                  </a:tcPr>
                </a:tc>
                <a:tc>
                  <a:txBody>
                    <a:bodyPr/>
                    <a:lstStyle/>
                    <a:p>
                      <a:pPr marL="0" marR="0" lvl="0" indent="0" algn="ctr" defTabSz="914400" rtl="0" eaLnBrk="1" fontAlgn="base" latinLnBrk="0" hangingPunct="1">
                        <a:lnSpc>
                          <a:spcPct val="95000"/>
                        </a:lnSpc>
                        <a:spcBef>
                          <a:spcPct val="0"/>
                        </a:spcBef>
                        <a:spcAft>
                          <a:spcPct val="0"/>
                        </a:spcAft>
                        <a:buClr>
                          <a:schemeClr val="hlink"/>
                        </a:buClr>
                        <a:buSzPct val="70000"/>
                        <a:buFont typeface="Wingdings" pitchFamily="2" charset="2"/>
                        <a:buNone/>
                        <a:tabLst>
                          <a:tab pos="977900" algn="l"/>
                        </a:tabLst>
                      </a:pPr>
                      <a:r>
                        <a:rPr kumimoji="0" lang="en-US" sz="2400" u="none" strike="noStrike" cap="none" normalizeH="0" baseline="0" dirty="0" err="1">
                          <a:ln>
                            <a:noFill/>
                          </a:ln>
                          <a:effectLst/>
                          <a:latin typeface="Arial" panose="020B0604020202020204" pitchFamily="34" charset="0"/>
                          <a:cs typeface="Arial" panose="020B0604020202020204" pitchFamily="34" charset="0"/>
                        </a:rPr>
                        <a:t>aPTT</a:t>
                      </a:r>
                      <a:r>
                        <a:rPr kumimoji="0" lang="en-US" sz="2400" u="none" strike="noStrike" cap="none" normalizeH="0" baseline="0" dirty="0">
                          <a:ln>
                            <a:noFill/>
                          </a:ln>
                          <a:effectLst/>
                          <a:latin typeface="Arial" panose="020B0604020202020204" pitchFamily="34" charset="0"/>
                          <a:cs typeface="Arial" panose="020B0604020202020204" pitchFamily="34" charset="0"/>
                        </a:rPr>
                        <a:t>, ACT</a:t>
                      </a:r>
                      <a:endParaRPr kumimoji="0" 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121920" marR="121920"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95000"/>
                        </a:lnSpc>
                        <a:spcBef>
                          <a:spcPct val="0"/>
                        </a:spcBef>
                        <a:spcAft>
                          <a:spcPct val="0"/>
                        </a:spcAft>
                        <a:buClr>
                          <a:schemeClr val="hlink"/>
                        </a:buClr>
                        <a:buSzPct val="70000"/>
                        <a:buFont typeface="Wingdings" pitchFamily="2" charset="2"/>
                        <a:buNone/>
                        <a:tabLst>
                          <a:tab pos="977900" algn="l"/>
                        </a:tabLst>
                      </a:pPr>
                      <a:r>
                        <a:rPr kumimoji="0" lang="en-US" sz="2400" u="none" strike="noStrike" cap="none" normalizeH="0" baseline="0" dirty="0" err="1">
                          <a:ln>
                            <a:noFill/>
                          </a:ln>
                          <a:effectLst/>
                          <a:latin typeface="Arial" panose="020B0604020202020204" pitchFamily="34" charset="0"/>
                          <a:cs typeface="Arial" panose="020B0604020202020204" pitchFamily="34" charset="0"/>
                        </a:rPr>
                        <a:t>aPTT</a:t>
                      </a:r>
                      <a:r>
                        <a:rPr kumimoji="0" lang="en-US" sz="2400" u="none" strike="noStrike" cap="none" normalizeH="0" baseline="0" dirty="0">
                          <a:ln>
                            <a:noFill/>
                          </a:ln>
                          <a:effectLst/>
                          <a:latin typeface="Arial" panose="020B0604020202020204" pitchFamily="34" charset="0"/>
                          <a:cs typeface="Arial" panose="020B0604020202020204" pitchFamily="34" charset="0"/>
                        </a:rPr>
                        <a:t>, ACT</a:t>
                      </a:r>
                      <a:endParaRPr kumimoji="0" 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121920" marR="121920"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565201">
                <a:tc>
                  <a:txBody>
                    <a:bodyPr/>
                    <a:lstStyle/>
                    <a:p>
                      <a:pPr marL="0" marR="0" lvl="0" indent="0" algn="l" defTabSz="914400" rtl="0" eaLnBrk="1" fontAlgn="base" latinLnBrk="0" hangingPunct="1">
                        <a:lnSpc>
                          <a:spcPct val="95000"/>
                        </a:lnSpc>
                        <a:spcBef>
                          <a:spcPct val="0"/>
                        </a:spcBef>
                        <a:spcAft>
                          <a:spcPct val="0"/>
                        </a:spcAft>
                        <a:buClr>
                          <a:schemeClr val="hlink"/>
                        </a:buClr>
                        <a:buSzPct val="70000"/>
                        <a:buFont typeface="Wingdings" pitchFamily="2" charset="2"/>
                        <a:buNone/>
                        <a:tabLst>
                          <a:tab pos="977900" algn="l"/>
                        </a:tabLst>
                      </a:pPr>
                      <a:r>
                        <a:rPr kumimoji="0" lang="en-US" sz="2400" u="none" strike="noStrike" cap="none" normalizeH="0" baseline="0" dirty="0">
                          <a:ln>
                            <a:noFill/>
                          </a:ln>
                          <a:effectLst/>
                          <a:latin typeface="Arial" panose="020B0604020202020204" pitchFamily="34" charset="0"/>
                          <a:cs typeface="Arial" panose="020B0604020202020204" pitchFamily="34" charset="0"/>
                        </a:rPr>
                        <a:t>Antidote</a:t>
                      </a:r>
                      <a:endParaRPr kumimoji="0" lang="en-US" sz="2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121920" marR="121920"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FEBF1"/>
                    </a:solidFill>
                  </a:tcPr>
                </a:tc>
                <a:tc>
                  <a:txBody>
                    <a:bodyPr/>
                    <a:lstStyle/>
                    <a:p>
                      <a:pPr marL="0" marR="0" lvl="0" indent="0" algn="ctr" defTabSz="914400" rtl="0" eaLnBrk="1" fontAlgn="base" latinLnBrk="0" hangingPunct="1">
                        <a:lnSpc>
                          <a:spcPct val="95000"/>
                        </a:lnSpc>
                        <a:spcBef>
                          <a:spcPct val="0"/>
                        </a:spcBef>
                        <a:spcAft>
                          <a:spcPct val="0"/>
                        </a:spcAft>
                        <a:buClr>
                          <a:schemeClr val="hlink"/>
                        </a:buClr>
                        <a:buSzPct val="70000"/>
                        <a:buFont typeface="Wingdings" pitchFamily="2" charset="2"/>
                        <a:buNone/>
                        <a:tabLst>
                          <a:tab pos="977900" algn="l"/>
                        </a:tabLst>
                      </a:pPr>
                      <a:r>
                        <a:rPr kumimoji="0" lang="en-US" sz="2400" u="none" strike="noStrike" cap="none" normalizeH="0" baseline="0" dirty="0">
                          <a:ln>
                            <a:noFill/>
                          </a:ln>
                          <a:effectLst/>
                          <a:latin typeface="Arial" panose="020B0604020202020204" pitchFamily="34" charset="0"/>
                          <a:cs typeface="Arial" panose="020B0604020202020204" pitchFamily="34" charset="0"/>
                        </a:rPr>
                        <a:t>None </a:t>
                      </a:r>
                      <a:endParaRPr kumimoji="0" 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121920" marR="121920"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95000"/>
                        </a:lnSpc>
                        <a:spcBef>
                          <a:spcPct val="0"/>
                        </a:spcBef>
                        <a:spcAft>
                          <a:spcPct val="0"/>
                        </a:spcAft>
                        <a:buClr>
                          <a:schemeClr val="hlink"/>
                        </a:buClr>
                        <a:buSzPct val="70000"/>
                        <a:buFont typeface="Wingdings" pitchFamily="2" charset="2"/>
                        <a:buNone/>
                        <a:tabLst>
                          <a:tab pos="977900" algn="l"/>
                        </a:tabLst>
                      </a:pPr>
                      <a:r>
                        <a:rPr kumimoji="0" lang="en-US" sz="2400" u="none" strike="noStrike" cap="none" normalizeH="0" baseline="0" dirty="0">
                          <a:ln>
                            <a:noFill/>
                          </a:ln>
                          <a:effectLst/>
                          <a:latin typeface="Arial" panose="020B0604020202020204" pitchFamily="34" charset="0"/>
                          <a:cs typeface="Arial" panose="020B0604020202020204" pitchFamily="34" charset="0"/>
                        </a:rPr>
                        <a:t>None</a:t>
                      </a:r>
                      <a:endParaRPr kumimoji="0" 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121920" marR="121920"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1533900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403123" y="233549"/>
            <a:ext cx="11582400" cy="867060"/>
          </a:xfrm>
        </p:spPr>
        <p:txBody>
          <a:bodyPr>
            <a:normAutofit/>
          </a:bodyPr>
          <a:lstStyle/>
          <a:p>
            <a:pPr eaLnBrk="1" hangingPunct="1"/>
            <a:r>
              <a:rPr lang="en-US" altLang="en-US" sz="4000" b="1" dirty="0">
                <a:solidFill>
                  <a:schemeClr val="tx1">
                    <a:lumMod val="95000"/>
                    <a:lumOff val="5000"/>
                  </a:schemeClr>
                </a:solidFill>
                <a:latin typeface="Arial" panose="020B0604020202020204" pitchFamily="34" charset="0"/>
                <a:cs typeface="Arial" panose="020B0604020202020204" pitchFamily="34" charset="0"/>
              </a:rPr>
              <a:t>Vitamin K Antagonists (Warfarin)</a:t>
            </a:r>
          </a:p>
        </p:txBody>
      </p:sp>
      <p:sp>
        <p:nvSpPr>
          <p:cNvPr id="63491" name="Content Placeholder 2"/>
          <p:cNvSpPr>
            <a:spLocks noGrp="1"/>
          </p:cNvSpPr>
          <p:nvPr>
            <p:ph idx="1"/>
          </p:nvPr>
        </p:nvSpPr>
        <p:spPr>
          <a:xfrm>
            <a:off x="403123" y="1451946"/>
            <a:ext cx="10277162" cy="4720254"/>
          </a:xfrm>
        </p:spPr>
        <p:txBody>
          <a:bodyPr/>
          <a:lstStyle/>
          <a:p>
            <a:pPr>
              <a:spcAft>
                <a:spcPts val="1200"/>
              </a:spcAft>
            </a:pPr>
            <a:r>
              <a:rPr lang="en-US" altLang="en-US" dirty="0">
                <a:latin typeface="Arial" panose="020B0604020202020204" pitchFamily="34" charset="0"/>
                <a:cs typeface="Arial" panose="020B0604020202020204" pitchFamily="34" charset="0"/>
              </a:rPr>
              <a:t>Mechanism - inhibits the synthesis of vitamin K-dependent clotting factors, which include: </a:t>
            </a:r>
            <a:r>
              <a:rPr lang="en-US" altLang="en-US" sz="2800" dirty="0">
                <a:latin typeface="Arial" panose="020B0604020202020204" pitchFamily="34" charset="0"/>
                <a:cs typeface="Arial" panose="020B0604020202020204" pitchFamily="34" charset="0"/>
              </a:rPr>
              <a:t>Factors II, VII, IX, and X</a:t>
            </a:r>
          </a:p>
          <a:p>
            <a:pPr>
              <a:spcAft>
                <a:spcPts val="1200"/>
              </a:spcAft>
            </a:pPr>
            <a:r>
              <a:rPr lang="en-US" altLang="en-US" dirty="0">
                <a:latin typeface="Arial" panose="020B0604020202020204" pitchFamily="34" charset="0"/>
                <a:cs typeface="Arial" panose="020B0604020202020204" pitchFamily="34" charset="0"/>
              </a:rPr>
              <a:t>Don’t forget VKA also inhibits </a:t>
            </a:r>
            <a:r>
              <a:rPr lang="en-US" altLang="en-US" sz="2800" dirty="0">
                <a:latin typeface="Arial" panose="020B0604020202020204" pitchFamily="34" charset="0"/>
                <a:cs typeface="Arial" panose="020B0604020202020204" pitchFamily="34" charset="0"/>
              </a:rPr>
              <a:t>Proteins C and Protein S</a:t>
            </a:r>
          </a:p>
          <a:p>
            <a:pPr>
              <a:spcAft>
                <a:spcPts val="1200"/>
              </a:spcAft>
            </a:pPr>
            <a:r>
              <a:rPr lang="en-US" altLang="en-US" dirty="0">
                <a:latin typeface="Arial" panose="020B0604020202020204" pitchFamily="34" charset="0"/>
                <a:cs typeface="Arial" panose="020B0604020202020204" pitchFamily="34" charset="0"/>
              </a:rPr>
              <a:t>Must be given with another anticoagulant for ≥5 days and until a therapeutic INR is achieved</a:t>
            </a:r>
            <a:endParaRPr lang="en-US" altLang="en-US" sz="2800" dirty="0">
              <a:latin typeface="Arial" panose="020B0604020202020204" pitchFamily="34" charset="0"/>
              <a:cs typeface="Arial" panose="020B0604020202020204" pitchFamily="34" charset="0"/>
            </a:endParaRPr>
          </a:p>
          <a:p>
            <a:pPr>
              <a:spcBef>
                <a:spcPts val="0"/>
              </a:spcBef>
              <a:spcAft>
                <a:spcPts val="1200"/>
              </a:spcAft>
              <a:defRPr/>
            </a:pPr>
            <a:r>
              <a:rPr lang="en-US" altLang="en-US" dirty="0">
                <a:latin typeface="Arial" panose="020B0604020202020204" pitchFamily="34" charset="0"/>
                <a:cs typeface="Arial" panose="020B0604020202020204" pitchFamily="34" charset="0"/>
              </a:rPr>
              <a:t>Once daily oral dosing, typically around 0.1 mg/kg/day</a:t>
            </a:r>
          </a:p>
          <a:p>
            <a:pPr>
              <a:spcBef>
                <a:spcPts val="0"/>
              </a:spcBef>
              <a:spcAft>
                <a:spcPts val="800"/>
              </a:spcAft>
              <a:defRPr/>
            </a:pPr>
            <a:r>
              <a:rPr lang="en-US" altLang="en-US" dirty="0">
                <a:latin typeface="Arial" panose="020B0604020202020204" pitchFamily="34" charset="0"/>
                <a:cs typeface="Arial" panose="020B0604020202020204" pitchFamily="34" charset="0"/>
              </a:rPr>
              <a:t>Laboratory monitoring by INR - a calculation made to standardize prothrombin time (PT)</a:t>
            </a:r>
          </a:p>
          <a:p>
            <a:pPr marL="852488" lvl="1" indent="-395288">
              <a:spcBef>
                <a:spcPts val="0"/>
              </a:spcBef>
              <a:spcAft>
                <a:spcPts val="1200"/>
              </a:spcAft>
              <a:buFont typeface="Wingdings" panose="05000000000000000000" pitchFamily="2" charset="2"/>
              <a:buChar char="Ø"/>
              <a:defRPr/>
            </a:pPr>
            <a:r>
              <a:rPr lang="en-US" altLang="en-US" dirty="0">
                <a:latin typeface="Arial" panose="020B0604020202020204" pitchFamily="34" charset="0"/>
                <a:cs typeface="Arial" panose="020B0604020202020204" pitchFamily="34" charset="0"/>
              </a:rPr>
              <a:t>INR is the ratio of the patient's PT and the normal mean PT</a:t>
            </a:r>
            <a:endParaRPr lang="en-US" altLang="en-US" dirty="0"/>
          </a:p>
          <a:p>
            <a:pPr eaLnBrk="1" hangingPunct="1"/>
            <a:endParaRPr lang="en-US" altLang="en-US" dirty="0"/>
          </a:p>
        </p:txBody>
      </p:sp>
      <p:grpSp>
        <p:nvGrpSpPr>
          <p:cNvPr id="7" name="Group 6">
            <a:extLst>
              <a:ext uri="{FF2B5EF4-FFF2-40B4-BE49-F238E27FC236}">
                <a16:creationId xmlns:a16="http://schemas.microsoft.com/office/drawing/2014/main" id="{50BD2A03-EB8E-4857-B2F8-76B700B9398A}"/>
              </a:ext>
            </a:extLst>
          </p:cNvPr>
          <p:cNvGrpSpPr/>
          <p:nvPr/>
        </p:nvGrpSpPr>
        <p:grpSpPr>
          <a:xfrm>
            <a:off x="0" y="864847"/>
            <a:ext cx="11914909" cy="419314"/>
            <a:chOff x="0" y="1004594"/>
            <a:chExt cx="11914909" cy="419314"/>
          </a:xfrm>
        </p:grpSpPr>
        <p:sp>
          <p:nvSpPr>
            <p:cNvPr id="8" name="Rectangle: Rounded Corners 7">
              <a:extLst>
                <a:ext uri="{FF2B5EF4-FFF2-40B4-BE49-F238E27FC236}">
                  <a16:creationId xmlns:a16="http://schemas.microsoft.com/office/drawing/2014/main" id="{D8B143FD-2DD3-4896-8869-0E81B58BADB4}"/>
                </a:ext>
              </a:extLst>
            </p:cNvPr>
            <p:cNvSpPr/>
            <p:nvPr/>
          </p:nvSpPr>
          <p:spPr>
            <a:xfrm>
              <a:off x="0" y="1192721"/>
              <a:ext cx="10576591" cy="91440"/>
            </a:xfrm>
            <a:prstGeom prst="roundRect">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47B947D4-7161-40E3-8C4F-FEBE0AA51728}"/>
                </a:ext>
              </a:extLst>
            </p:cNvPr>
            <p:cNvGrpSpPr/>
            <p:nvPr/>
          </p:nvGrpSpPr>
          <p:grpSpPr>
            <a:xfrm>
              <a:off x="10680285" y="1004594"/>
              <a:ext cx="1234624" cy="419314"/>
              <a:chOff x="10313210" y="959267"/>
              <a:chExt cx="1234624" cy="419314"/>
            </a:xfrm>
          </p:grpSpPr>
          <p:sp>
            <p:nvSpPr>
              <p:cNvPr id="10" name="Flowchart: Connector 9">
                <a:extLst>
                  <a:ext uri="{FF2B5EF4-FFF2-40B4-BE49-F238E27FC236}">
                    <a16:creationId xmlns:a16="http://schemas.microsoft.com/office/drawing/2014/main" id="{8639A4FF-2C36-4A04-BAC9-22DA8B5A286B}"/>
                  </a:ext>
                </a:extLst>
              </p:cNvPr>
              <p:cNvSpPr/>
              <p:nvPr/>
            </p:nvSpPr>
            <p:spPr>
              <a:xfrm>
                <a:off x="10313210" y="1089257"/>
                <a:ext cx="229100" cy="225604"/>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656DB070-96CF-47ED-A003-481210C4FE50}"/>
                  </a:ext>
                </a:extLst>
              </p:cNvPr>
              <p:cNvSpPr/>
              <p:nvPr/>
            </p:nvSpPr>
            <p:spPr>
              <a:xfrm>
                <a:off x="10643433" y="1023910"/>
                <a:ext cx="338794" cy="310266"/>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83E7D4B8-A426-4F8E-85AD-405CC090746A}"/>
                  </a:ext>
                </a:extLst>
              </p:cNvPr>
              <p:cNvSpPr/>
              <p:nvPr/>
            </p:nvSpPr>
            <p:spPr>
              <a:xfrm>
                <a:off x="11085921" y="959267"/>
                <a:ext cx="461913" cy="419314"/>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8263282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957766" y="262533"/>
            <a:ext cx="10238875" cy="1158875"/>
          </a:xfrm>
        </p:spPr>
        <p:txBody>
          <a:bodyPr>
            <a:normAutofit fontScale="90000"/>
          </a:bodyPr>
          <a:lstStyle/>
          <a:p>
            <a:pPr algn="ctr"/>
            <a:r>
              <a:rPr lang="en-US" altLang="en-US" sz="4000" b="1" dirty="0">
                <a:solidFill>
                  <a:schemeClr val="tx1">
                    <a:lumMod val="95000"/>
                    <a:lumOff val="5000"/>
                  </a:schemeClr>
                </a:solidFill>
                <a:latin typeface="Arial" panose="020B0604020202020204" pitchFamily="34" charset="0"/>
                <a:cs typeface="Arial" panose="020B0604020202020204" pitchFamily="34" charset="0"/>
              </a:rPr>
              <a:t>Recognize that many dietary items and drugs can interact with vitamin K antagonists</a:t>
            </a:r>
            <a:endParaRPr lang="en-US" altLang="en-US" sz="4000" dirty="0">
              <a:solidFill>
                <a:schemeClr val="tx1">
                  <a:lumMod val="95000"/>
                  <a:lumOff val="5000"/>
                </a:schemeClr>
              </a:solidFill>
              <a:latin typeface="Arial" panose="020B0604020202020204" pitchFamily="34" charset="0"/>
              <a:cs typeface="Arial" panose="020B0604020202020204" pitchFamily="34" charset="0"/>
            </a:endParaRPr>
          </a:p>
        </p:txBody>
      </p:sp>
      <p:sp>
        <p:nvSpPr>
          <p:cNvPr id="66563" name="Content Placeholder 2"/>
          <p:cNvSpPr>
            <a:spLocks noGrp="1"/>
          </p:cNvSpPr>
          <p:nvPr>
            <p:ph sz="half" idx="1"/>
          </p:nvPr>
        </p:nvSpPr>
        <p:spPr>
          <a:xfrm>
            <a:off x="586793" y="1929666"/>
            <a:ext cx="5181600" cy="4351338"/>
          </a:xfrm>
        </p:spPr>
        <p:txBody>
          <a:bodyPr/>
          <a:lstStyle/>
          <a:p>
            <a:pPr eaLnBrk="1" hangingPunct="1">
              <a:lnSpc>
                <a:spcPct val="90000"/>
              </a:lnSpc>
            </a:pPr>
            <a:r>
              <a:rPr lang="en-US" altLang="en-US" dirty="0">
                <a:latin typeface="Arial" panose="020B0604020202020204" pitchFamily="34" charset="0"/>
                <a:cs typeface="Arial" panose="020B0604020202020204" pitchFamily="34" charset="0"/>
              </a:rPr>
              <a:t>Initiation and discontinuation of medications </a:t>
            </a:r>
          </a:p>
          <a:p>
            <a:pPr marL="803275" lvl="1" indent="-346075" eaLnBrk="1" hangingPunct="1">
              <a:lnSpc>
                <a:spcPct val="90000"/>
              </a:lnSpc>
              <a:buFont typeface="Wingdings" panose="05000000000000000000" pitchFamily="2" charset="2"/>
              <a:buChar char="ü"/>
            </a:pPr>
            <a:r>
              <a:rPr lang="en-US" altLang="en-US" b="1" dirty="0">
                <a:latin typeface="Arial" panose="020B0604020202020204" pitchFamily="34" charset="0"/>
                <a:cs typeface="Arial" panose="020B0604020202020204" pitchFamily="34" charset="0"/>
              </a:rPr>
              <a:t>Antibiotics</a:t>
            </a:r>
          </a:p>
          <a:p>
            <a:pPr marL="803275" lvl="1" indent="-346075" eaLnBrk="1" hangingPunct="1">
              <a:lnSpc>
                <a:spcPct val="90000"/>
              </a:lnSpc>
              <a:buFont typeface="Wingdings" panose="05000000000000000000" pitchFamily="2" charset="2"/>
              <a:buChar char="ü"/>
            </a:pPr>
            <a:r>
              <a:rPr lang="en-US" altLang="en-US" dirty="0">
                <a:latin typeface="Arial" panose="020B0604020202020204" pitchFamily="34" charset="0"/>
                <a:cs typeface="Arial" panose="020B0604020202020204" pitchFamily="34" charset="0"/>
              </a:rPr>
              <a:t>Anti-</a:t>
            </a:r>
            <a:r>
              <a:rPr lang="en-US" altLang="en-US" dirty="0" err="1">
                <a:latin typeface="Arial" panose="020B0604020202020204" pitchFamily="34" charset="0"/>
                <a:cs typeface="Arial" panose="020B0604020202020204" pitchFamily="34" charset="0"/>
              </a:rPr>
              <a:t>convulsants</a:t>
            </a:r>
            <a:endParaRPr lang="en-US" altLang="en-US" dirty="0">
              <a:latin typeface="Arial" panose="020B0604020202020204" pitchFamily="34" charset="0"/>
              <a:cs typeface="Arial" panose="020B0604020202020204" pitchFamily="34" charset="0"/>
            </a:endParaRPr>
          </a:p>
          <a:p>
            <a:pPr marL="803275" lvl="1" indent="-346075" eaLnBrk="1" hangingPunct="1">
              <a:lnSpc>
                <a:spcPct val="90000"/>
              </a:lnSpc>
              <a:buFont typeface="Wingdings" panose="05000000000000000000" pitchFamily="2" charset="2"/>
              <a:buChar char="ü"/>
            </a:pPr>
            <a:r>
              <a:rPr lang="en-US" altLang="en-US" dirty="0">
                <a:latin typeface="Arial" panose="020B0604020202020204" pitchFamily="34" charset="0"/>
                <a:cs typeface="Arial" panose="020B0604020202020204" pitchFamily="34" charset="0"/>
              </a:rPr>
              <a:t>Anti-</a:t>
            </a:r>
            <a:r>
              <a:rPr lang="en-US" altLang="en-US" dirty="0" err="1">
                <a:latin typeface="Arial" panose="020B0604020202020204" pitchFamily="34" charset="0"/>
                <a:cs typeface="Arial" panose="020B0604020202020204" pitchFamily="34" charset="0"/>
              </a:rPr>
              <a:t>fungals</a:t>
            </a:r>
            <a:endParaRPr lang="en-US" altLang="en-US" dirty="0">
              <a:latin typeface="Arial" panose="020B0604020202020204" pitchFamily="34" charset="0"/>
              <a:cs typeface="Arial" panose="020B0604020202020204" pitchFamily="34" charset="0"/>
            </a:endParaRPr>
          </a:p>
          <a:p>
            <a:pPr marL="803275" lvl="1" indent="-346075" eaLnBrk="1" hangingPunct="1">
              <a:lnSpc>
                <a:spcPct val="90000"/>
              </a:lnSpc>
              <a:buFont typeface="Wingdings" panose="05000000000000000000" pitchFamily="2" charset="2"/>
              <a:buChar char="ü"/>
            </a:pPr>
            <a:r>
              <a:rPr lang="en-US" altLang="en-US" dirty="0">
                <a:latin typeface="Arial" panose="020B0604020202020204" pitchFamily="34" charset="0"/>
                <a:cs typeface="Arial" panose="020B0604020202020204" pitchFamily="34" charset="0"/>
              </a:rPr>
              <a:t>Antacids</a:t>
            </a:r>
          </a:p>
          <a:p>
            <a:pPr eaLnBrk="1" hangingPunct="1">
              <a:lnSpc>
                <a:spcPct val="90000"/>
              </a:lnSpc>
            </a:pPr>
            <a:r>
              <a:rPr lang="en-US" altLang="en-US" dirty="0">
                <a:latin typeface="Arial" panose="020B0604020202020204" pitchFamily="34" charset="0"/>
                <a:cs typeface="Arial" panose="020B0604020202020204" pitchFamily="34" charset="0"/>
              </a:rPr>
              <a:t>Febrile illnesses</a:t>
            </a:r>
          </a:p>
          <a:p>
            <a:pPr eaLnBrk="1" hangingPunct="1">
              <a:lnSpc>
                <a:spcPct val="90000"/>
              </a:lnSpc>
            </a:pPr>
            <a:r>
              <a:rPr lang="en-US" altLang="en-US" b="1" dirty="0">
                <a:latin typeface="Arial" panose="020B0604020202020204" pitchFamily="34" charset="0"/>
                <a:cs typeface="Arial" panose="020B0604020202020204" pitchFamily="34" charset="0"/>
              </a:rPr>
              <a:t>Gastroenteritis</a:t>
            </a:r>
          </a:p>
          <a:p>
            <a:pPr eaLnBrk="1" hangingPunct="1">
              <a:lnSpc>
                <a:spcPct val="90000"/>
              </a:lnSpc>
            </a:pPr>
            <a:r>
              <a:rPr lang="en-US" altLang="en-US" dirty="0">
                <a:latin typeface="Arial" panose="020B0604020202020204" pitchFamily="34" charset="0"/>
                <a:cs typeface="Arial" panose="020B0604020202020204" pitchFamily="34" charset="0"/>
              </a:rPr>
              <a:t>Liver disease</a:t>
            </a:r>
          </a:p>
          <a:p>
            <a:endParaRPr lang="en-US" altLang="en-US" dirty="0"/>
          </a:p>
        </p:txBody>
      </p:sp>
      <p:sp>
        <p:nvSpPr>
          <p:cNvPr id="66564" name="Content Placeholder 3"/>
          <p:cNvSpPr>
            <a:spLocks noGrp="1"/>
          </p:cNvSpPr>
          <p:nvPr>
            <p:ph sz="half" idx="2"/>
          </p:nvPr>
        </p:nvSpPr>
        <p:spPr>
          <a:xfrm>
            <a:off x="6206067" y="1929666"/>
            <a:ext cx="5181600" cy="4351338"/>
          </a:xfrm>
        </p:spPr>
        <p:txBody>
          <a:bodyPr/>
          <a:lstStyle/>
          <a:p>
            <a:r>
              <a:rPr lang="en-US" altLang="en-US" dirty="0">
                <a:latin typeface="Arial" panose="020B0604020202020204" pitchFamily="34" charset="0"/>
                <a:cs typeface="Arial" panose="020B0604020202020204" pitchFamily="34" charset="0"/>
              </a:rPr>
              <a:t>Vitamin K containing foods</a:t>
            </a:r>
          </a:p>
          <a:p>
            <a:r>
              <a:rPr lang="en-US" altLang="en-US" b="1" dirty="0">
                <a:latin typeface="Arial" panose="020B0604020202020204" pitchFamily="34" charset="0"/>
                <a:cs typeface="Arial" panose="020B0604020202020204" pitchFamily="34" charset="0"/>
              </a:rPr>
              <a:t>Infant / enteral formulas </a:t>
            </a:r>
          </a:p>
          <a:p>
            <a:r>
              <a:rPr lang="en-US" altLang="en-US" dirty="0">
                <a:latin typeface="Arial" panose="020B0604020202020204" pitchFamily="34" charset="0"/>
                <a:cs typeface="Arial" panose="020B0604020202020204" pitchFamily="34" charset="0"/>
              </a:rPr>
              <a:t>Mango </a:t>
            </a:r>
          </a:p>
          <a:p>
            <a:r>
              <a:rPr lang="en-US" altLang="en-US" dirty="0">
                <a:latin typeface="Arial" panose="020B0604020202020204" pitchFamily="34" charset="0"/>
                <a:cs typeface="Arial" panose="020B0604020202020204" pitchFamily="34" charset="0"/>
              </a:rPr>
              <a:t>Avocado</a:t>
            </a:r>
          </a:p>
          <a:p>
            <a:r>
              <a:rPr lang="en-US" altLang="en-US" dirty="0">
                <a:latin typeface="Arial" panose="020B0604020202020204" pitchFamily="34" charset="0"/>
                <a:cs typeface="Arial" panose="020B0604020202020204" pitchFamily="34" charset="0"/>
              </a:rPr>
              <a:t>Fish Oil </a:t>
            </a:r>
          </a:p>
          <a:p>
            <a:r>
              <a:rPr lang="en-US" altLang="en-US" dirty="0">
                <a:latin typeface="Arial" panose="020B0604020202020204" pitchFamily="34" charset="0"/>
                <a:cs typeface="Arial" panose="020B0604020202020204" pitchFamily="34" charset="0"/>
              </a:rPr>
              <a:t>Soy milk</a:t>
            </a:r>
          </a:p>
          <a:p>
            <a:r>
              <a:rPr lang="en-US" altLang="en-US" dirty="0">
                <a:latin typeface="Arial" panose="020B0604020202020204" pitchFamily="34" charset="0"/>
                <a:cs typeface="Arial" panose="020B0604020202020204" pitchFamily="34" charset="0"/>
              </a:rPr>
              <a:t>Grapefruit</a:t>
            </a:r>
          </a:p>
        </p:txBody>
      </p:sp>
      <p:sp>
        <p:nvSpPr>
          <p:cNvPr id="20" name="Rectangle: Rounded Corners 19">
            <a:extLst>
              <a:ext uri="{FF2B5EF4-FFF2-40B4-BE49-F238E27FC236}">
                <a16:creationId xmlns:a16="http://schemas.microsoft.com/office/drawing/2014/main" id="{C6205F5A-1405-42F4-BC8D-6C5A56E01352}"/>
              </a:ext>
            </a:extLst>
          </p:cNvPr>
          <p:cNvSpPr/>
          <p:nvPr/>
        </p:nvSpPr>
        <p:spPr>
          <a:xfrm>
            <a:off x="513422" y="1454372"/>
            <a:ext cx="11165156" cy="91440"/>
          </a:xfrm>
          <a:prstGeom prst="roundRect">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3FCF506-833A-4CBB-95B7-15BD390DA351}"/>
              </a:ext>
            </a:extLst>
          </p:cNvPr>
          <p:cNvPicPr>
            <a:picLocks noChangeAspect="1"/>
          </p:cNvPicPr>
          <p:nvPr/>
        </p:nvPicPr>
        <p:blipFill rotWithShape="1">
          <a:blip r:embed="rId3"/>
          <a:srcRect l="3650" t="26277" r="4950" b="15063"/>
          <a:stretch/>
        </p:blipFill>
        <p:spPr>
          <a:xfrm>
            <a:off x="8471305" y="3598631"/>
            <a:ext cx="2368520" cy="1013408"/>
          </a:xfrm>
          <a:prstGeom prst="rect">
            <a:avLst/>
          </a:prstGeom>
        </p:spPr>
      </p:pic>
    </p:spTree>
    <p:extLst>
      <p:ext uri="{BB962C8B-B14F-4D97-AF65-F5344CB8AC3E}">
        <p14:creationId xmlns:p14="http://schemas.microsoft.com/office/powerpoint/2010/main" val="36092534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a:xfrm>
            <a:off x="816885" y="222346"/>
            <a:ext cx="10558230" cy="1062444"/>
          </a:xfrm>
        </p:spPr>
        <p:txBody>
          <a:bodyPr>
            <a:noAutofit/>
          </a:bodyPr>
          <a:lstStyle/>
          <a:p>
            <a:pPr algn="ctr" eaLnBrk="1" hangingPunct="1"/>
            <a:r>
              <a:rPr lang="en-US" altLang="en-US" sz="4000" b="1" dirty="0">
                <a:solidFill>
                  <a:schemeClr val="tx1">
                    <a:lumMod val="95000"/>
                    <a:lumOff val="5000"/>
                  </a:schemeClr>
                </a:solidFill>
                <a:latin typeface="Arial" panose="020B0604020202020204" pitchFamily="34" charset="0"/>
                <a:cs typeface="Arial" panose="020B0604020202020204" pitchFamily="34" charset="0"/>
              </a:rPr>
              <a:t>Know the various means to reverse vitamin K antagonists</a:t>
            </a:r>
          </a:p>
        </p:txBody>
      </p:sp>
      <p:sp>
        <p:nvSpPr>
          <p:cNvPr id="41987" name="Content Placeholder 2"/>
          <p:cNvSpPr>
            <a:spLocks noGrp="1"/>
          </p:cNvSpPr>
          <p:nvPr>
            <p:ph idx="1"/>
          </p:nvPr>
        </p:nvSpPr>
        <p:spPr>
          <a:xfrm>
            <a:off x="579642" y="1863070"/>
            <a:ext cx="10972800" cy="4179384"/>
          </a:xfrm>
        </p:spPr>
        <p:txBody>
          <a:bodyPr>
            <a:normAutofit/>
          </a:bodyPr>
          <a:lstStyle/>
          <a:p>
            <a:pPr marL="0" indent="0">
              <a:buNone/>
              <a:defRPr/>
            </a:pPr>
            <a:r>
              <a:rPr lang="en-US" altLang="en-US" sz="3600" dirty="0">
                <a:latin typeface="Arial" panose="020B0604020202020204" pitchFamily="34" charset="0"/>
                <a:cs typeface="Arial" panose="020B0604020202020204" pitchFamily="34" charset="0"/>
              </a:rPr>
              <a:t>Vitamin K </a:t>
            </a:r>
          </a:p>
          <a:p>
            <a:pPr lvl="1">
              <a:defRPr/>
            </a:pPr>
            <a:r>
              <a:rPr lang="en-US" altLang="en-US" sz="3200" dirty="0">
                <a:latin typeface="Arial" panose="020B0604020202020204" pitchFamily="34" charset="0"/>
                <a:cs typeface="Arial" panose="020B0604020202020204" pitchFamily="34" charset="0"/>
              </a:rPr>
              <a:t>Can be given PO, SQ or IV</a:t>
            </a:r>
          </a:p>
          <a:p>
            <a:pPr marL="0" indent="0">
              <a:buNone/>
              <a:defRPr/>
            </a:pPr>
            <a:r>
              <a:rPr lang="en-US" altLang="en-US" sz="3600" dirty="0">
                <a:latin typeface="Arial" panose="020B0604020202020204" pitchFamily="34" charset="0"/>
                <a:cs typeface="Arial" panose="020B0604020202020204" pitchFamily="34" charset="0"/>
              </a:rPr>
              <a:t>Fresh Frozen Plasma</a:t>
            </a:r>
          </a:p>
          <a:p>
            <a:pPr lvl="1">
              <a:spcAft>
                <a:spcPts val="600"/>
              </a:spcAft>
              <a:defRPr/>
            </a:pPr>
            <a:r>
              <a:rPr lang="en-US" altLang="en-US" sz="3200" dirty="0">
                <a:latin typeface="Arial" panose="020B0604020202020204" pitchFamily="34" charset="0"/>
                <a:cs typeface="Arial" panose="020B0604020202020204" pitchFamily="34" charset="0"/>
              </a:rPr>
              <a:t>Stops bleeding but does not completely reverse VKAs</a:t>
            </a:r>
          </a:p>
          <a:p>
            <a:pPr marL="0" indent="0">
              <a:buNone/>
              <a:defRPr/>
            </a:pPr>
            <a:r>
              <a:rPr lang="en-US" altLang="en-US" sz="3600" dirty="0">
                <a:latin typeface="Arial" panose="020B0604020202020204" pitchFamily="34" charset="0"/>
                <a:cs typeface="Arial" panose="020B0604020202020204" pitchFamily="34" charset="0"/>
              </a:rPr>
              <a:t>Prothrombin Complex Concentrate</a:t>
            </a:r>
          </a:p>
          <a:p>
            <a:pPr lvl="1">
              <a:defRPr/>
            </a:pPr>
            <a:r>
              <a:rPr lang="en-US" altLang="en-US" sz="3200" dirty="0">
                <a:latin typeface="Arial" panose="020B0604020202020204" pitchFamily="34" charset="0"/>
                <a:cs typeface="Arial" panose="020B0604020202020204" pitchFamily="34" charset="0"/>
              </a:rPr>
              <a:t>Contains high concentrations of many Vitamin K dependent proteins</a:t>
            </a:r>
          </a:p>
          <a:p>
            <a:pPr marL="0" indent="0" eaLnBrk="1" hangingPunct="1">
              <a:buFont typeface="Arial" charset="0"/>
              <a:buNone/>
              <a:defRPr/>
            </a:pPr>
            <a:endParaRPr lang="en-US" altLang="en-US" dirty="0"/>
          </a:p>
          <a:p>
            <a:pPr eaLnBrk="1" hangingPunct="1">
              <a:defRPr/>
            </a:pPr>
            <a:endParaRPr lang="en-US" altLang="en-US" dirty="0"/>
          </a:p>
          <a:p>
            <a:pPr eaLnBrk="1" hangingPunct="1">
              <a:defRPr/>
            </a:pPr>
            <a:endParaRPr lang="en-US" altLang="en-US" dirty="0"/>
          </a:p>
        </p:txBody>
      </p:sp>
      <p:grpSp>
        <p:nvGrpSpPr>
          <p:cNvPr id="5" name="Group 4">
            <a:extLst>
              <a:ext uri="{FF2B5EF4-FFF2-40B4-BE49-F238E27FC236}">
                <a16:creationId xmlns:a16="http://schemas.microsoft.com/office/drawing/2014/main" id="{4FF7B56B-D4FD-4F6B-B82A-7A421467BA76}"/>
              </a:ext>
            </a:extLst>
          </p:cNvPr>
          <p:cNvGrpSpPr/>
          <p:nvPr/>
        </p:nvGrpSpPr>
        <p:grpSpPr>
          <a:xfrm>
            <a:off x="0" y="1265920"/>
            <a:ext cx="11914909" cy="419314"/>
            <a:chOff x="0" y="1004594"/>
            <a:chExt cx="11914909" cy="419314"/>
          </a:xfrm>
        </p:grpSpPr>
        <p:sp>
          <p:nvSpPr>
            <p:cNvPr id="6" name="Rectangle: Rounded Corners 5">
              <a:extLst>
                <a:ext uri="{FF2B5EF4-FFF2-40B4-BE49-F238E27FC236}">
                  <a16:creationId xmlns:a16="http://schemas.microsoft.com/office/drawing/2014/main" id="{5511AAE9-CAB8-4520-B852-2E2641E8C2E7}"/>
                </a:ext>
              </a:extLst>
            </p:cNvPr>
            <p:cNvSpPr/>
            <p:nvPr/>
          </p:nvSpPr>
          <p:spPr>
            <a:xfrm>
              <a:off x="0" y="1192721"/>
              <a:ext cx="10576591" cy="91440"/>
            </a:xfrm>
            <a:prstGeom prst="roundRect">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776F975A-D9C0-4399-82A0-4CFDDC7FC7A2}"/>
                </a:ext>
              </a:extLst>
            </p:cNvPr>
            <p:cNvGrpSpPr/>
            <p:nvPr/>
          </p:nvGrpSpPr>
          <p:grpSpPr>
            <a:xfrm>
              <a:off x="10680285" y="1004594"/>
              <a:ext cx="1234624" cy="419314"/>
              <a:chOff x="10313210" y="959267"/>
              <a:chExt cx="1234624" cy="419314"/>
            </a:xfrm>
          </p:grpSpPr>
          <p:sp>
            <p:nvSpPr>
              <p:cNvPr id="8" name="Flowchart: Connector 7">
                <a:extLst>
                  <a:ext uri="{FF2B5EF4-FFF2-40B4-BE49-F238E27FC236}">
                    <a16:creationId xmlns:a16="http://schemas.microsoft.com/office/drawing/2014/main" id="{2A5FD755-43F3-423A-9BED-1E7D210DCB4A}"/>
                  </a:ext>
                </a:extLst>
              </p:cNvPr>
              <p:cNvSpPr/>
              <p:nvPr/>
            </p:nvSpPr>
            <p:spPr>
              <a:xfrm>
                <a:off x="10313210" y="1089257"/>
                <a:ext cx="229100" cy="225604"/>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81F6BD6A-C01B-430F-A774-002F68E53177}"/>
                  </a:ext>
                </a:extLst>
              </p:cNvPr>
              <p:cNvSpPr/>
              <p:nvPr/>
            </p:nvSpPr>
            <p:spPr>
              <a:xfrm>
                <a:off x="10643433" y="1023910"/>
                <a:ext cx="338794" cy="310266"/>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9">
                <a:extLst>
                  <a:ext uri="{FF2B5EF4-FFF2-40B4-BE49-F238E27FC236}">
                    <a16:creationId xmlns:a16="http://schemas.microsoft.com/office/drawing/2014/main" id="{9343896D-6712-4277-B4E3-EDD4CE0699F4}"/>
                  </a:ext>
                </a:extLst>
              </p:cNvPr>
              <p:cNvSpPr/>
              <p:nvPr/>
            </p:nvSpPr>
            <p:spPr>
              <a:xfrm>
                <a:off x="11085921" y="959267"/>
                <a:ext cx="461913" cy="419314"/>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8635037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5338" y="262306"/>
            <a:ext cx="10515600" cy="749301"/>
          </a:xfrm>
        </p:spPr>
        <p:txBody>
          <a:bodyPr>
            <a:normAutofit/>
          </a:bodyPr>
          <a:lstStyle/>
          <a:p>
            <a:pPr algn="ctr"/>
            <a:r>
              <a:rPr lang="en-US" sz="4000" b="1" dirty="0">
                <a:solidFill>
                  <a:schemeClr val="tx1"/>
                </a:solidFill>
                <a:latin typeface="Arial" panose="020B0604020202020204" pitchFamily="34" charset="0"/>
                <a:cs typeface="Arial" panose="020B0604020202020204" pitchFamily="34" charset="0"/>
              </a:rPr>
              <a:t>Direct Oral Anticoagulants</a:t>
            </a:r>
          </a:p>
        </p:txBody>
      </p:sp>
      <p:sp>
        <p:nvSpPr>
          <p:cNvPr id="5" name="Content Placeholder 4"/>
          <p:cNvSpPr>
            <a:spLocks noGrp="1"/>
          </p:cNvSpPr>
          <p:nvPr>
            <p:ph sz="half" idx="2"/>
          </p:nvPr>
        </p:nvSpPr>
        <p:spPr>
          <a:xfrm>
            <a:off x="6412832" y="1449679"/>
            <a:ext cx="5360068" cy="4407179"/>
          </a:xfrm>
        </p:spPr>
        <p:txBody>
          <a:bodyPr>
            <a:normAutofit/>
          </a:bodyPr>
          <a:lstStyle/>
          <a:p>
            <a:r>
              <a:rPr lang="en-US" sz="2600" dirty="0">
                <a:latin typeface="Arial" panose="020B0604020202020204" pitchFamily="34" charset="0"/>
                <a:cs typeface="Arial" panose="020B0604020202020204" pitchFamily="34" charset="0"/>
              </a:rPr>
              <a:t>Comparable efficacy to VKA in adults, but with significantly lower risk of bleeding</a:t>
            </a:r>
          </a:p>
          <a:p>
            <a:r>
              <a:rPr lang="en-US" sz="2600" dirty="0">
                <a:latin typeface="Arial" panose="020B0604020202020204" pitchFamily="34" charset="0"/>
                <a:cs typeface="Arial" panose="020B0604020202020204" pitchFamily="34" charset="0"/>
              </a:rPr>
              <a:t>All DOACs have ongoing pediatric investigational plans</a:t>
            </a:r>
          </a:p>
          <a:p>
            <a:r>
              <a:rPr lang="en-US" sz="2600" dirty="0">
                <a:latin typeface="Arial" panose="020B0604020202020204" pitchFamily="34" charset="0"/>
                <a:cs typeface="Arial" panose="020B0604020202020204" pitchFamily="34" charset="0"/>
              </a:rPr>
              <a:t>Rivaroxaban Phase 3 and dosing studies have been published</a:t>
            </a:r>
          </a:p>
          <a:p>
            <a:r>
              <a:rPr lang="en-US" sz="2600" dirty="0">
                <a:latin typeface="Arial" panose="020B0604020202020204" pitchFamily="34" charset="0"/>
                <a:cs typeface="Arial" panose="020B0604020202020204" pitchFamily="34" charset="0"/>
              </a:rPr>
              <a:t>Liquids not yet available on market</a:t>
            </a:r>
          </a:p>
          <a:p>
            <a:r>
              <a:rPr lang="en-US" sz="2600" dirty="0">
                <a:latin typeface="Arial" panose="020B0604020202020204" pitchFamily="34" charset="0"/>
                <a:cs typeface="Arial" panose="020B0604020202020204" pitchFamily="34" charset="0"/>
              </a:rPr>
              <a:t>Reversal agents FDA approved</a:t>
            </a:r>
          </a:p>
        </p:txBody>
      </p:sp>
      <p:pic>
        <p:nvPicPr>
          <p:cNvPr id="6" name="Content Placeholder 5"/>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7845" r="-1657"/>
          <a:stretch/>
        </p:blipFill>
        <p:spPr>
          <a:xfrm>
            <a:off x="291044" y="1172332"/>
            <a:ext cx="5804956" cy="4742890"/>
          </a:xfrm>
        </p:spPr>
      </p:pic>
      <p:grpSp>
        <p:nvGrpSpPr>
          <p:cNvPr id="8" name="Group 7">
            <a:extLst>
              <a:ext uri="{FF2B5EF4-FFF2-40B4-BE49-F238E27FC236}">
                <a16:creationId xmlns:a16="http://schemas.microsoft.com/office/drawing/2014/main" id="{CF59445A-3ABC-4375-B397-6C5CE1B55297}"/>
              </a:ext>
            </a:extLst>
          </p:cNvPr>
          <p:cNvGrpSpPr/>
          <p:nvPr/>
        </p:nvGrpSpPr>
        <p:grpSpPr>
          <a:xfrm flipH="1">
            <a:off x="954249" y="394902"/>
            <a:ext cx="1234624" cy="419314"/>
            <a:chOff x="10313210" y="959267"/>
            <a:chExt cx="1234624" cy="419314"/>
          </a:xfrm>
        </p:grpSpPr>
        <p:sp>
          <p:nvSpPr>
            <p:cNvPr id="9" name="Flowchart: Connector 8">
              <a:extLst>
                <a:ext uri="{FF2B5EF4-FFF2-40B4-BE49-F238E27FC236}">
                  <a16:creationId xmlns:a16="http://schemas.microsoft.com/office/drawing/2014/main" id="{CAE3F371-0030-4339-8E02-158D9949B6A2}"/>
                </a:ext>
              </a:extLst>
            </p:cNvPr>
            <p:cNvSpPr/>
            <p:nvPr/>
          </p:nvSpPr>
          <p:spPr>
            <a:xfrm>
              <a:off x="10313210" y="1089257"/>
              <a:ext cx="229100" cy="225604"/>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9">
              <a:extLst>
                <a:ext uri="{FF2B5EF4-FFF2-40B4-BE49-F238E27FC236}">
                  <a16:creationId xmlns:a16="http://schemas.microsoft.com/office/drawing/2014/main" id="{A34273AF-997F-464B-9587-E43AFB5C3E88}"/>
                </a:ext>
              </a:extLst>
            </p:cNvPr>
            <p:cNvSpPr/>
            <p:nvPr/>
          </p:nvSpPr>
          <p:spPr>
            <a:xfrm>
              <a:off x="10643433" y="1023910"/>
              <a:ext cx="338794" cy="310266"/>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8182440C-4029-4A60-9353-D748BE64B06A}"/>
                </a:ext>
              </a:extLst>
            </p:cNvPr>
            <p:cNvSpPr/>
            <p:nvPr/>
          </p:nvSpPr>
          <p:spPr>
            <a:xfrm>
              <a:off x="11085921" y="959267"/>
              <a:ext cx="461913" cy="419314"/>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D49C01B9-7C65-4C37-9852-9FE698A28809}"/>
              </a:ext>
            </a:extLst>
          </p:cNvPr>
          <p:cNvGrpSpPr/>
          <p:nvPr/>
        </p:nvGrpSpPr>
        <p:grpSpPr>
          <a:xfrm>
            <a:off x="10003127" y="394902"/>
            <a:ext cx="1234624" cy="419314"/>
            <a:chOff x="10313210" y="959267"/>
            <a:chExt cx="1234624" cy="419314"/>
          </a:xfrm>
        </p:grpSpPr>
        <p:sp>
          <p:nvSpPr>
            <p:cNvPr id="13" name="Flowchart: Connector 12">
              <a:extLst>
                <a:ext uri="{FF2B5EF4-FFF2-40B4-BE49-F238E27FC236}">
                  <a16:creationId xmlns:a16="http://schemas.microsoft.com/office/drawing/2014/main" id="{B0AC0626-CB0A-4E7C-96B2-F8576C91B209}"/>
                </a:ext>
              </a:extLst>
            </p:cNvPr>
            <p:cNvSpPr/>
            <p:nvPr/>
          </p:nvSpPr>
          <p:spPr>
            <a:xfrm>
              <a:off x="10313210" y="1089257"/>
              <a:ext cx="229100" cy="225604"/>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FFC663D1-1D5D-4241-A073-91B3D92CD08E}"/>
                </a:ext>
              </a:extLst>
            </p:cNvPr>
            <p:cNvSpPr/>
            <p:nvPr/>
          </p:nvSpPr>
          <p:spPr>
            <a:xfrm>
              <a:off x="10643433" y="1023910"/>
              <a:ext cx="338794" cy="310266"/>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3AA42AFE-F128-48FA-97A4-B361EBE5AB01}"/>
                </a:ext>
              </a:extLst>
            </p:cNvPr>
            <p:cNvSpPr/>
            <p:nvPr/>
          </p:nvSpPr>
          <p:spPr>
            <a:xfrm>
              <a:off x="11085921" y="959267"/>
              <a:ext cx="461913" cy="419314"/>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Rectangle 2">
            <a:extLst>
              <a:ext uri="{FF2B5EF4-FFF2-40B4-BE49-F238E27FC236}">
                <a16:creationId xmlns:a16="http://schemas.microsoft.com/office/drawing/2014/main" id="{C6411CDB-82D9-4AAD-AD83-DF938F129118}"/>
              </a:ext>
            </a:extLst>
          </p:cNvPr>
          <p:cNvSpPr/>
          <p:nvPr/>
        </p:nvSpPr>
        <p:spPr>
          <a:xfrm>
            <a:off x="192505" y="6338498"/>
            <a:ext cx="1496748" cy="3746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6491EA4-6916-4D3D-848D-8B9A3D9EDA89}"/>
              </a:ext>
            </a:extLst>
          </p:cNvPr>
          <p:cNvSpPr/>
          <p:nvPr/>
        </p:nvSpPr>
        <p:spPr>
          <a:xfrm>
            <a:off x="9780974" y="5983124"/>
            <a:ext cx="2094193" cy="7493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1"/>
          <p:cNvSpPr txBox="1">
            <a:spLocks/>
          </p:cNvSpPr>
          <p:nvPr/>
        </p:nvSpPr>
        <p:spPr>
          <a:xfrm>
            <a:off x="462031" y="6075947"/>
            <a:ext cx="11310869" cy="637202"/>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b="1" dirty="0">
                <a:solidFill>
                  <a:schemeClr val="tx1">
                    <a:lumMod val="50000"/>
                    <a:lumOff val="50000"/>
                  </a:schemeClr>
                </a:solidFill>
              </a:rPr>
              <a:t>Content created on this site is licensed under  Creative Commons Attribution 4.0 International License; Mechanism of action of the direct oral anticoagulants. Reprinted with permission from: J </a:t>
            </a:r>
            <a:r>
              <a:rPr lang="en-US" sz="1400" b="1" dirty="0" err="1">
                <a:solidFill>
                  <a:schemeClr val="tx1">
                    <a:lumMod val="50000"/>
                    <a:lumOff val="50000"/>
                  </a:schemeClr>
                </a:solidFill>
              </a:rPr>
              <a:t>Thromb</a:t>
            </a:r>
            <a:r>
              <a:rPr lang="en-US" sz="1400" b="1" dirty="0">
                <a:solidFill>
                  <a:schemeClr val="tx1">
                    <a:lumMod val="50000"/>
                    <a:lumOff val="50000"/>
                  </a:schemeClr>
                </a:solidFill>
              </a:rPr>
              <a:t> </a:t>
            </a:r>
            <a:r>
              <a:rPr lang="en-US" sz="1400" b="1" dirty="0" err="1">
                <a:solidFill>
                  <a:schemeClr val="tx1">
                    <a:lumMod val="50000"/>
                    <a:lumOff val="50000"/>
                  </a:schemeClr>
                </a:solidFill>
              </a:rPr>
              <a:t>Haemost</a:t>
            </a:r>
            <a:r>
              <a:rPr lang="en-US" sz="1400" b="1" dirty="0">
                <a:solidFill>
                  <a:schemeClr val="tx1">
                    <a:lumMod val="50000"/>
                    <a:lumOff val="50000"/>
                  </a:schemeClr>
                </a:solidFill>
              </a:rPr>
              <a:t> 2005;3:1843–53; https://www.ncbi.nlm.nih.gov/pmc/articles/PMC4715843/</a:t>
            </a:r>
            <a:r>
              <a:rPr lang="en-US" sz="1400" b="1" dirty="0"/>
              <a:t>  </a:t>
            </a:r>
          </a:p>
        </p:txBody>
      </p:sp>
    </p:spTree>
    <p:extLst>
      <p:ext uri="{BB962C8B-B14F-4D97-AF65-F5344CB8AC3E}">
        <p14:creationId xmlns:p14="http://schemas.microsoft.com/office/powerpoint/2010/main" val="36986617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47700" y="264160"/>
            <a:ext cx="10896600" cy="680797"/>
          </a:xfrm>
        </p:spPr>
        <p:txBody>
          <a:bodyPr anchor="t">
            <a:noAutofit/>
          </a:bodyPr>
          <a:lstStyle/>
          <a:p>
            <a:pPr algn="ctr"/>
            <a:r>
              <a:rPr lang="en-US" sz="4200" b="1" dirty="0">
                <a:solidFill>
                  <a:schemeClr val="tx1"/>
                </a:solidFill>
                <a:latin typeface="Arial" panose="020B0604020202020204" pitchFamily="34" charset="0"/>
                <a:cs typeface="Arial" panose="020B0604020202020204" pitchFamily="34" charset="0"/>
              </a:rPr>
              <a:t>Comparing the DOACs</a:t>
            </a:r>
            <a:endParaRPr lang="en-US" sz="4200" dirty="0">
              <a:solidFill>
                <a:schemeClr val="tx1"/>
              </a:solidFill>
              <a:latin typeface="Arial" panose="020B0604020202020204" pitchFamily="34" charset="0"/>
              <a:cs typeface="Arial" panose="020B0604020202020204" pitchFamily="34" charset="0"/>
            </a:endParaRPr>
          </a:p>
        </p:txBody>
      </p:sp>
      <p:sp>
        <p:nvSpPr>
          <p:cNvPr id="5" name="TextBox 4"/>
          <p:cNvSpPr txBox="1"/>
          <p:nvPr/>
        </p:nvSpPr>
        <p:spPr>
          <a:xfrm>
            <a:off x="2819400" y="1828800"/>
            <a:ext cx="184731" cy="369332"/>
          </a:xfrm>
          <a:prstGeom prst="rect">
            <a:avLst/>
          </a:prstGeom>
          <a:noFill/>
        </p:spPr>
        <p:txBody>
          <a:bodyPr wrap="none" rtlCol="0">
            <a:spAutoFit/>
          </a:bodyPr>
          <a:lstStyle/>
          <a:p>
            <a:endParaRPr lang="en-US" dirty="0"/>
          </a:p>
        </p:txBody>
      </p:sp>
      <p:sp>
        <p:nvSpPr>
          <p:cNvPr id="2" name="Rectangle 1">
            <a:extLst>
              <a:ext uri="{FF2B5EF4-FFF2-40B4-BE49-F238E27FC236}">
                <a16:creationId xmlns:a16="http://schemas.microsoft.com/office/drawing/2014/main" id="{BCD21BFB-FF98-41F5-AEE0-44F63EB69C35}"/>
              </a:ext>
            </a:extLst>
          </p:cNvPr>
          <p:cNvSpPr/>
          <p:nvPr/>
        </p:nvSpPr>
        <p:spPr>
          <a:xfrm>
            <a:off x="9742229" y="5945024"/>
            <a:ext cx="2311854" cy="8177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5" name="Table 14">
            <a:extLst>
              <a:ext uri="{FF2B5EF4-FFF2-40B4-BE49-F238E27FC236}">
                <a16:creationId xmlns:a16="http://schemas.microsoft.com/office/drawing/2014/main" id="{6B81C29E-B587-4064-AF14-0A6D14426561}"/>
              </a:ext>
            </a:extLst>
          </p:cNvPr>
          <p:cNvGraphicFramePr>
            <a:graphicFrameLocks noGrp="1"/>
          </p:cNvGraphicFramePr>
          <p:nvPr>
            <p:extLst>
              <p:ext uri="{D42A27DB-BD31-4B8C-83A1-F6EECF244321}">
                <p14:modId xmlns:p14="http://schemas.microsoft.com/office/powerpoint/2010/main" val="2346096439"/>
              </p:ext>
            </p:extLst>
          </p:nvPr>
        </p:nvGraphicFramePr>
        <p:xfrm>
          <a:off x="772884" y="1331003"/>
          <a:ext cx="10125272" cy="4460689"/>
        </p:xfrm>
        <a:graphic>
          <a:graphicData uri="http://schemas.openxmlformats.org/drawingml/2006/table">
            <a:tbl>
              <a:tblPr firstRow="1" firstCol="1" bandRow="1">
                <a:tableStyleId>{74C1A8A3-306A-4EB7-A6B1-4F7E0EB9C5D6}</a:tableStyleId>
              </a:tblPr>
              <a:tblGrid>
                <a:gridCol w="2364780">
                  <a:extLst>
                    <a:ext uri="{9D8B030D-6E8A-4147-A177-3AD203B41FA5}">
                      <a16:colId xmlns:a16="http://schemas.microsoft.com/office/drawing/2014/main" val="2666493618"/>
                    </a:ext>
                  </a:extLst>
                </a:gridCol>
                <a:gridCol w="2291841">
                  <a:extLst>
                    <a:ext uri="{9D8B030D-6E8A-4147-A177-3AD203B41FA5}">
                      <a16:colId xmlns:a16="http://schemas.microsoft.com/office/drawing/2014/main" val="3074970450"/>
                    </a:ext>
                  </a:extLst>
                </a:gridCol>
                <a:gridCol w="2802400">
                  <a:extLst>
                    <a:ext uri="{9D8B030D-6E8A-4147-A177-3AD203B41FA5}">
                      <a16:colId xmlns:a16="http://schemas.microsoft.com/office/drawing/2014/main" val="3638086131"/>
                    </a:ext>
                  </a:extLst>
                </a:gridCol>
                <a:gridCol w="2666251">
                  <a:extLst>
                    <a:ext uri="{9D8B030D-6E8A-4147-A177-3AD203B41FA5}">
                      <a16:colId xmlns:a16="http://schemas.microsoft.com/office/drawing/2014/main" val="2755270888"/>
                    </a:ext>
                  </a:extLst>
                </a:gridCol>
              </a:tblGrid>
              <a:tr h="1331137">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marL="0" marR="0" algn="ctr">
                        <a:lnSpc>
                          <a:spcPct val="115000"/>
                        </a:lnSpc>
                        <a:spcBef>
                          <a:spcPts val="0"/>
                        </a:spcBef>
                        <a:spcAft>
                          <a:spcPts val="0"/>
                        </a:spcAft>
                      </a:pPr>
                      <a:r>
                        <a:rPr lang="en-US" sz="2400" dirty="0">
                          <a:effectLst/>
                          <a:uFill>
                            <a:solidFill>
                              <a:srgbClr val="000000"/>
                            </a:solidFill>
                          </a:uFill>
                        </a:rPr>
                        <a:t> </a:t>
                      </a:r>
                      <a:endParaRPr lang="en-US" sz="2400" dirty="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txBody>
                  <a:tcPr marT="91440" marB="9144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marL="0" marR="0" algn="ctr">
                        <a:lnSpc>
                          <a:spcPct val="100000"/>
                        </a:lnSpc>
                        <a:spcBef>
                          <a:spcPts val="0"/>
                        </a:spcBef>
                        <a:spcAft>
                          <a:spcPts val="0"/>
                        </a:spcAft>
                      </a:pPr>
                      <a:r>
                        <a:rPr lang="de-DE" sz="2800" dirty="0">
                          <a:solidFill>
                            <a:schemeClr val="bg1"/>
                          </a:solidFill>
                          <a:effectLst/>
                          <a:uFill>
                            <a:solidFill>
                              <a:srgbClr val="000000"/>
                            </a:solidFill>
                          </a:uFill>
                        </a:rPr>
                        <a:t>Target</a:t>
                      </a:r>
                      <a:endParaRPr lang="en-US" sz="2800" dirty="0">
                        <a:solidFill>
                          <a:schemeClr val="bg1"/>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55D8F"/>
                    </a:solidFill>
                  </a:tcPr>
                </a:tc>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marL="0" marR="0" algn="ctr">
                        <a:lnSpc>
                          <a:spcPct val="100000"/>
                        </a:lnSpc>
                        <a:spcBef>
                          <a:spcPts val="0"/>
                        </a:spcBef>
                        <a:spcAft>
                          <a:spcPts val="0"/>
                        </a:spcAft>
                      </a:pPr>
                      <a:r>
                        <a:rPr lang="de-DE" sz="2800" dirty="0">
                          <a:solidFill>
                            <a:schemeClr val="bg1"/>
                          </a:solidFill>
                          <a:effectLst/>
                          <a:uFill>
                            <a:solidFill>
                              <a:srgbClr val="000000"/>
                            </a:solidFill>
                          </a:uFill>
                        </a:rPr>
                        <a:t>Half-life</a:t>
                      </a:r>
                    </a:p>
                    <a:p>
                      <a:pPr marL="0" marR="0" algn="ctr">
                        <a:lnSpc>
                          <a:spcPct val="100000"/>
                        </a:lnSpc>
                        <a:spcBef>
                          <a:spcPts val="0"/>
                        </a:spcBef>
                        <a:spcAft>
                          <a:spcPts val="0"/>
                        </a:spcAft>
                      </a:pPr>
                      <a:r>
                        <a:rPr lang="de-DE" sz="2800" dirty="0">
                          <a:solidFill>
                            <a:schemeClr val="bg1"/>
                          </a:solidFill>
                          <a:effectLst/>
                          <a:uFill>
                            <a:solidFill>
                              <a:srgbClr val="000000"/>
                            </a:solidFill>
                          </a:uFill>
                        </a:rPr>
                        <a:t>(hours)</a:t>
                      </a:r>
                      <a:endParaRPr lang="en-US" sz="2800" dirty="0">
                        <a:solidFill>
                          <a:schemeClr val="bg1"/>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55D8F"/>
                    </a:solidFill>
                  </a:tcPr>
                </a:tc>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marL="0" marR="0" algn="ctr">
                        <a:lnSpc>
                          <a:spcPct val="100000"/>
                        </a:lnSpc>
                        <a:spcBef>
                          <a:spcPts val="0"/>
                        </a:spcBef>
                        <a:spcAft>
                          <a:spcPts val="0"/>
                        </a:spcAft>
                      </a:pPr>
                      <a:r>
                        <a:rPr lang="de-DE" sz="2800" dirty="0">
                          <a:solidFill>
                            <a:schemeClr val="bg1"/>
                          </a:solidFill>
                          <a:effectLst/>
                          <a:uFill>
                            <a:solidFill>
                              <a:srgbClr val="000000"/>
                            </a:solidFill>
                          </a:uFill>
                        </a:rPr>
                        <a:t>Clearance                  </a:t>
                      </a:r>
                      <a:endParaRPr lang="en-US" sz="2800" dirty="0">
                        <a:solidFill>
                          <a:schemeClr val="bg1"/>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55D8F"/>
                    </a:solidFill>
                  </a:tcPr>
                </a:tc>
                <a:extLst>
                  <a:ext uri="{0D108BD9-81ED-4DB2-BD59-A6C34878D82A}">
                    <a16:rowId xmlns:a16="http://schemas.microsoft.com/office/drawing/2014/main" val="2779584511"/>
                  </a:ext>
                </a:extLst>
              </a:tr>
              <a:tr h="1043184">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marL="90170" marR="0" algn="l">
                        <a:lnSpc>
                          <a:spcPct val="115000"/>
                        </a:lnSpc>
                        <a:spcBef>
                          <a:spcPts val="0"/>
                        </a:spcBef>
                        <a:spcAft>
                          <a:spcPts val="0"/>
                        </a:spcAft>
                      </a:pPr>
                      <a:r>
                        <a:rPr lang="de-DE" sz="2800" kern="1200" dirty="0">
                          <a:solidFill>
                            <a:schemeClr val="bg1"/>
                          </a:solidFill>
                          <a:effectLst/>
                          <a:uFill>
                            <a:solidFill>
                              <a:srgbClr val="000000"/>
                            </a:solidFill>
                          </a:uFill>
                        </a:rPr>
                        <a:t>Dabigatran</a:t>
                      </a:r>
                      <a:endParaRPr lang="en-US" sz="2800" dirty="0">
                        <a:solidFill>
                          <a:schemeClr val="bg1"/>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7657F"/>
                    </a:solidFill>
                  </a:tcPr>
                </a:tc>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marL="0" marR="0" algn="ctr">
                        <a:lnSpc>
                          <a:spcPct val="115000"/>
                        </a:lnSpc>
                        <a:spcBef>
                          <a:spcPts val="0"/>
                        </a:spcBef>
                        <a:spcAft>
                          <a:spcPts val="1000"/>
                        </a:spcAft>
                      </a:pPr>
                      <a:r>
                        <a:rPr lang="de-DE" sz="2800" dirty="0">
                          <a:effectLst/>
                          <a:uFill>
                            <a:solidFill>
                              <a:srgbClr val="000000"/>
                            </a:solidFill>
                          </a:uFill>
                        </a:rPr>
                        <a:t>Thrombin</a:t>
                      </a:r>
                      <a:endParaRPr lang="en-US" sz="2800" dirty="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marL="0" marR="0" algn="ctr">
                        <a:lnSpc>
                          <a:spcPct val="115000"/>
                        </a:lnSpc>
                        <a:spcBef>
                          <a:spcPts val="0"/>
                        </a:spcBef>
                        <a:spcAft>
                          <a:spcPts val="1000"/>
                        </a:spcAft>
                      </a:pPr>
                      <a:r>
                        <a:rPr lang="de-DE" sz="2800" dirty="0">
                          <a:effectLst/>
                          <a:uFill>
                            <a:solidFill>
                              <a:srgbClr val="000000"/>
                            </a:solidFill>
                          </a:uFill>
                        </a:rPr>
                        <a:t>11 – 14 (BID)</a:t>
                      </a:r>
                      <a:endParaRPr lang="en-US" sz="2800" dirty="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marL="0" marR="0" algn="ctr">
                        <a:lnSpc>
                          <a:spcPct val="115000"/>
                        </a:lnSpc>
                        <a:spcBef>
                          <a:spcPts val="0"/>
                        </a:spcBef>
                        <a:spcAft>
                          <a:spcPts val="1000"/>
                        </a:spcAft>
                      </a:pPr>
                      <a:r>
                        <a:rPr lang="de-DE" sz="2800" dirty="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RENAL</a:t>
                      </a:r>
                      <a:endParaRPr lang="en-US" sz="2800" dirty="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37716796"/>
                  </a:ext>
                </a:extLst>
              </a:tr>
              <a:tr h="1043184">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marL="90170" marR="0" algn="l">
                        <a:lnSpc>
                          <a:spcPct val="115000"/>
                        </a:lnSpc>
                        <a:spcBef>
                          <a:spcPts val="0"/>
                        </a:spcBef>
                        <a:spcAft>
                          <a:spcPts val="0"/>
                        </a:spcAft>
                      </a:pPr>
                      <a:r>
                        <a:rPr lang="de-DE" sz="2800" dirty="0">
                          <a:solidFill>
                            <a:schemeClr val="bg1"/>
                          </a:solidFill>
                          <a:effectLst/>
                          <a:uFill>
                            <a:solidFill>
                              <a:srgbClr val="000000"/>
                            </a:solidFill>
                          </a:uFill>
                        </a:rPr>
                        <a:t>Rivaroxaban</a:t>
                      </a:r>
                      <a:endParaRPr lang="en-US" sz="2800" dirty="0">
                        <a:solidFill>
                          <a:schemeClr val="bg1"/>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7657F"/>
                    </a:solidFill>
                  </a:tcPr>
                </a:tc>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marL="0" marR="0" algn="ctr">
                        <a:lnSpc>
                          <a:spcPct val="115000"/>
                        </a:lnSpc>
                        <a:spcBef>
                          <a:spcPts val="0"/>
                        </a:spcBef>
                        <a:spcAft>
                          <a:spcPts val="1000"/>
                        </a:spcAft>
                      </a:pPr>
                      <a:r>
                        <a:rPr lang="de-DE" sz="2800" dirty="0">
                          <a:effectLst/>
                          <a:uFill>
                            <a:solidFill>
                              <a:srgbClr val="000000"/>
                            </a:solidFill>
                          </a:uFill>
                        </a:rPr>
                        <a:t>Factor Xa</a:t>
                      </a:r>
                      <a:endParaRPr lang="en-US" sz="2800" dirty="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marL="0" marR="0" algn="ctr">
                        <a:lnSpc>
                          <a:spcPct val="115000"/>
                        </a:lnSpc>
                        <a:spcBef>
                          <a:spcPts val="0"/>
                        </a:spcBef>
                        <a:spcAft>
                          <a:spcPts val="1000"/>
                        </a:spcAft>
                      </a:pPr>
                      <a:r>
                        <a:rPr lang="de-DE" sz="2800" dirty="0">
                          <a:effectLst/>
                          <a:uFill>
                            <a:solidFill>
                              <a:srgbClr val="000000"/>
                            </a:solidFill>
                          </a:uFill>
                        </a:rPr>
                        <a:t>5 – 9 (QD)</a:t>
                      </a:r>
                      <a:endParaRPr lang="en-US" sz="2800" dirty="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marL="0" marR="0" algn="ctr">
                        <a:lnSpc>
                          <a:spcPct val="115000"/>
                        </a:lnSpc>
                        <a:spcBef>
                          <a:spcPts val="0"/>
                        </a:spcBef>
                        <a:spcAft>
                          <a:spcPts val="1000"/>
                        </a:spcAft>
                      </a:pPr>
                      <a:r>
                        <a:rPr lang="de-DE" sz="2800" dirty="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Renal</a:t>
                      </a:r>
                      <a:endParaRPr lang="en-US" sz="2800" dirty="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54130981"/>
                  </a:ext>
                </a:extLst>
              </a:tr>
              <a:tr h="1043184">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marL="90170" marR="0" algn="l">
                        <a:lnSpc>
                          <a:spcPct val="115000"/>
                        </a:lnSpc>
                        <a:spcBef>
                          <a:spcPts val="0"/>
                        </a:spcBef>
                        <a:spcAft>
                          <a:spcPts val="0"/>
                        </a:spcAft>
                      </a:pPr>
                      <a:r>
                        <a:rPr lang="de-DE" sz="2800" kern="1200" dirty="0">
                          <a:solidFill>
                            <a:schemeClr val="bg1"/>
                          </a:solidFill>
                          <a:effectLst/>
                          <a:uFill>
                            <a:solidFill>
                              <a:srgbClr val="000000"/>
                            </a:solidFill>
                          </a:uFill>
                        </a:rPr>
                        <a:t>Apixaban</a:t>
                      </a:r>
                      <a:endParaRPr lang="en-US" sz="2800" dirty="0">
                        <a:solidFill>
                          <a:schemeClr val="bg1"/>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7657F"/>
                    </a:solidFill>
                  </a:tcPr>
                </a:tc>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marL="0" marR="0" algn="ctr">
                        <a:lnSpc>
                          <a:spcPct val="115000"/>
                        </a:lnSpc>
                        <a:spcBef>
                          <a:spcPts val="0"/>
                        </a:spcBef>
                        <a:spcAft>
                          <a:spcPts val="1000"/>
                        </a:spcAft>
                      </a:pPr>
                      <a:r>
                        <a:rPr lang="de-DE" sz="2800" dirty="0">
                          <a:effectLst/>
                          <a:uFill>
                            <a:solidFill>
                              <a:srgbClr val="000000"/>
                            </a:solidFill>
                          </a:uFill>
                        </a:rPr>
                        <a:t>Factor Xa</a:t>
                      </a:r>
                      <a:endParaRPr lang="en-US" sz="2800" dirty="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marL="0" marR="0" algn="ctr">
                        <a:lnSpc>
                          <a:spcPct val="115000"/>
                        </a:lnSpc>
                        <a:spcBef>
                          <a:spcPts val="0"/>
                        </a:spcBef>
                        <a:spcAft>
                          <a:spcPts val="1000"/>
                        </a:spcAft>
                      </a:pPr>
                      <a:r>
                        <a:rPr lang="de-DE" sz="2800" dirty="0">
                          <a:effectLst/>
                          <a:uFill>
                            <a:solidFill>
                              <a:srgbClr val="000000"/>
                            </a:solidFill>
                          </a:uFill>
                        </a:rPr>
                        <a:t>9 – 14 (BID)</a:t>
                      </a:r>
                      <a:endParaRPr lang="en-US" sz="2800" dirty="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marL="0" marR="0" algn="ctr">
                        <a:lnSpc>
                          <a:spcPct val="115000"/>
                        </a:lnSpc>
                        <a:spcBef>
                          <a:spcPts val="0"/>
                        </a:spcBef>
                        <a:spcAft>
                          <a:spcPts val="1000"/>
                        </a:spcAft>
                      </a:pPr>
                      <a:r>
                        <a:rPr lang="de-DE" sz="2800" b="0" dirty="0">
                          <a:solidFill>
                            <a:schemeClr val="tx1"/>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LIVER/</a:t>
                      </a:r>
                      <a:r>
                        <a:rPr lang="de-DE" sz="2000" b="0" dirty="0">
                          <a:solidFill>
                            <a:schemeClr val="tx1"/>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Renal</a:t>
                      </a:r>
                      <a:endParaRPr lang="en-US" sz="2800" b="0" dirty="0">
                        <a:solidFill>
                          <a:schemeClr val="tx1"/>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8368587"/>
                  </a:ext>
                </a:extLst>
              </a:tr>
            </a:tbl>
          </a:graphicData>
        </a:graphic>
      </p:graphicFrame>
      <p:sp>
        <p:nvSpPr>
          <p:cNvPr id="6" name="Rectangle 5">
            <a:extLst>
              <a:ext uri="{FF2B5EF4-FFF2-40B4-BE49-F238E27FC236}">
                <a16:creationId xmlns:a16="http://schemas.microsoft.com/office/drawing/2014/main" id="{CA16BC5A-C162-499F-BD15-AD172974E2FB}"/>
              </a:ext>
            </a:extLst>
          </p:cNvPr>
          <p:cNvSpPr/>
          <p:nvPr/>
        </p:nvSpPr>
        <p:spPr>
          <a:xfrm>
            <a:off x="45118" y="6435135"/>
            <a:ext cx="2311854" cy="4060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1918CF3C-7A5A-49A7-A8DF-C4BE51DC4B30}"/>
              </a:ext>
            </a:extLst>
          </p:cNvPr>
          <p:cNvGrpSpPr/>
          <p:nvPr/>
        </p:nvGrpSpPr>
        <p:grpSpPr>
          <a:xfrm flipH="1">
            <a:off x="954249" y="394902"/>
            <a:ext cx="1234624" cy="419314"/>
            <a:chOff x="10313210" y="959267"/>
            <a:chExt cx="1234624" cy="419314"/>
          </a:xfrm>
        </p:grpSpPr>
        <p:sp>
          <p:nvSpPr>
            <p:cNvPr id="8" name="Flowchart: Connector 7">
              <a:extLst>
                <a:ext uri="{FF2B5EF4-FFF2-40B4-BE49-F238E27FC236}">
                  <a16:creationId xmlns:a16="http://schemas.microsoft.com/office/drawing/2014/main" id="{981EA1C0-2471-4ACF-9418-40BD5712C362}"/>
                </a:ext>
              </a:extLst>
            </p:cNvPr>
            <p:cNvSpPr/>
            <p:nvPr/>
          </p:nvSpPr>
          <p:spPr>
            <a:xfrm>
              <a:off x="10313210" y="1089257"/>
              <a:ext cx="229100" cy="225604"/>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527D019B-EC63-42AC-A86A-04EE4AFEB336}"/>
                </a:ext>
              </a:extLst>
            </p:cNvPr>
            <p:cNvSpPr/>
            <p:nvPr/>
          </p:nvSpPr>
          <p:spPr>
            <a:xfrm>
              <a:off x="10643433" y="1023910"/>
              <a:ext cx="338794" cy="310266"/>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9">
              <a:extLst>
                <a:ext uri="{FF2B5EF4-FFF2-40B4-BE49-F238E27FC236}">
                  <a16:creationId xmlns:a16="http://schemas.microsoft.com/office/drawing/2014/main" id="{3E9B502B-B1CA-4590-BDE5-06D837B8142E}"/>
                </a:ext>
              </a:extLst>
            </p:cNvPr>
            <p:cNvSpPr/>
            <p:nvPr/>
          </p:nvSpPr>
          <p:spPr>
            <a:xfrm>
              <a:off x="11085921" y="959267"/>
              <a:ext cx="461913" cy="419314"/>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A3F9826C-8621-4B61-B1B0-49E5BA231F4B}"/>
              </a:ext>
            </a:extLst>
          </p:cNvPr>
          <p:cNvGrpSpPr/>
          <p:nvPr/>
        </p:nvGrpSpPr>
        <p:grpSpPr>
          <a:xfrm>
            <a:off x="10003127" y="394902"/>
            <a:ext cx="1234624" cy="419314"/>
            <a:chOff x="10313210" y="959267"/>
            <a:chExt cx="1234624" cy="419314"/>
          </a:xfrm>
        </p:grpSpPr>
        <p:sp>
          <p:nvSpPr>
            <p:cNvPr id="12" name="Flowchart: Connector 11">
              <a:extLst>
                <a:ext uri="{FF2B5EF4-FFF2-40B4-BE49-F238E27FC236}">
                  <a16:creationId xmlns:a16="http://schemas.microsoft.com/office/drawing/2014/main" id="{A76F4E00-5ECF-41CD-A688-9A507F89B91C}"/>
                </a:ext>
              </a:extLst>
            </p:cNvPr>
            <p:cNvSpPr/>
            <p:nvPr/>
          </p:nvSpPr>
          <p:spPr>
            <a:xfrm>
              <a:off x="10313210" y="1089257"/>
              <a:ext cx="229100" cy="225604"/>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04B75695-E04E-4C9F-BC3F-74790BF3FC06}"/>
                </a:ext>
              </a:extLst>
            </p:cNvPr>
            <p:cNvSpPr/>
            <p:nvPr/>
          </p:nvSpPr>
          <p:spPr>
            <a:xfrm>
              <a:off x="10643433" y="1023910"/>
              <a:ext cx="338794" cy="310266"/>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C8850F36-268B-4182-9946-3413B9D66254}"/>
                </a:ext>
              </a:extLst>
            </p:cNvPr>
            <p:cNvSpPr/>
            <p:nvPr/>
          </p:nvSpPr>
          <p:spPr>
            <a:xfrm>
              <a:off x="11085921" y="959267"/>
              <a:ext cx="461913" cy="419314"/>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36417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47107" y="188093"/>
            <a:ext cx="8126329" cy="752475"/>
          </a:xfrm>
        </p:spPr>
        <p:txBody>
          <a:bodyPr>
            <a:normAutofit/>
          </a:bodyPr>
          <a:lstStyle/>
          <a:p>
            <a:r>
              <a:rPr lang="en-US" sz="4000" b="1" dirty="0">
                <a:solidFill>
                  <a:schemeClr val="tx1"/>
                </a:solidFill>
                <a:latin typeface="Arial" panose="020B0604020202020204" pitchFamily="34" charset="0"/>
                <a:cs typeface="Arial" panose="020B0604020202020204" pitchFamily="34" charset="0"/>
              </a:rPr>
              <a:t>Duration of Anticoagulation</a:t>
            </a:r>
          </a:p>
        </p:txBody>
      </p:sp>
      <p:sp>
        <p:nvSpPr>
          <p:cNvPr id="7" name="Rectangle 6">
            <a:extLst>
              <a:ext uri="{FF2B5EF4-FFF2-40B4-BE49-F238E27FC236}">
                <a16:creationId xmlns:a16="http://schemas.microsoft.com/office/drawing/2014/main" id="{E85B11B0-6AAF-4554-99A9-41AE3D3255FD}"/>
              </a:ext>
            </a:extLst>
          </p:cNvPr>
          <p:cNvSpPr/>
          <p:nvPr/>
        </p:nvSpPr>
        <p:spPr>
          <a:xfrm>
            <a:off x="9677400" y="5945024"/>
            <a:ext cx="2311854" cy="8177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E406463-73AA-4406-8E98-83EB986E73CB}"/>
              </a:ext>
            </a:extLst>
          </p:cNvPr>
          <p:cNvSpPr/>
          <p:nvPr/>
        </p:nvSpPr>
        <p:spPr>
          <a:xfrm>
            <a:off x="45118" y="6435135"/>
            <a:ext cx="2311854" cy="4060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p:cNvGraphicFramePr>
            <a:graphicFrameLocks noGrp="1"/>
          </p:cNvGraphicFramePr>
          <p:nvPr>
            <p:extLst>
              <p:ext uri="{D42A27DB-BD31-4B8C-83A1-F6EECF244321}">
                <p14:modId xmlns:p14="http://schemas.microsoft.com/office/powerpoint/2010/main" val="553227833"/>
              </p:ext>
            </p:extLst>
          </p:nvPr>
        </p:nvGraphicFramePr>
        <p:xfrm>
          <a:off x="1743027" y="1415003"/>
          <a:ext cx="8573659" cy="4734117"/>
        </p:xfrm>
        <a:graphic>
          <a:graphicData uri="http://schemas.openxmlformats.org/drawingml/2006/table">
            <a:tbl>
              <a:tblPr firstRow="1" firstCol="1" bandRow="1">
                <a:tableStyleId>{5C22544A-7EE6-4342-B048-85BDC9FD1C3A}</a:tableStyleId>
              </a:tblPr>
              <a:tblGrid>
                <a:gridCol w="3566528">
                  <a:extLst>
                    <a:ext uri="{9D8B030D-6E8A-4147-A177-3AD203B41FA5}">
                      <a16:colId xmlns:a16="http://schemas.microsoft.com/office/drawing/2014/main" val="20000"/>
                    </a:ext>
                  </a:extLst>
                </a:gridCol>
                <a:gridCol w="5007131">
                  <a:extLst>
                    <a:ext uri="{9D8B030D-6E8A-4147-A177-3AD203B41FA5}">
                      <a16:colId xmlns:a16="http://schemas.microsoft.com/office/drawing/2014/main" val="1690790486"/>
                    </a:ext>
                  </a:extLst>
                </a:gridCol>
              </a:tblGrid>
              <a:tr h="614623">
                <a:tc>
                  <a:txBody>
                    <a:bodyPr/>
                    <a:lstStyle/>
                    <a:p>
                      <a:pPr marL="0" marR="0" algn="l">
                        <a:lnSpc>
                          <a:spcPct val="115000"/>
                        </a:lnSpc>
                        <a:spcBef>
                          <a:spcPts val="0"/>
                        </a:spcBef>
                        <a:spcAft>
                          <a:spcPts val="0"/>
                        </a:spcAft>
                      </a:pPr>
                      <a:r>
                        <a:rPr lang="en-US" sz="2800" b="1" dirty="0">
                          <a:solidFill>
                            <a:schemeClr val="tx1"/>
                          </a:solidFill>
                          <a:effectLst/>
                          <a:latin typeface="Arial" panose="020B0604020202020204" pitchFamily="34" charset="0"/>
                          <a:cs typeface="Arial" panose="020B0604020202020204" pitchFamily="34" charset="0"/>
                        </a:rPr>
                        <a:t>Indication</a:t>
                      </a:r>
                      <a:endParaRPr lang="en-US" sz="2800" b="1" dirty="0">
                        <a:solidFill>
                          <a:schemeClr val="tx1"/>
                        </a:solidFill>
                        <a:effectLst/>
                        <a:latin typeface="Arial" panose="020B0604020202020204" pitchFamily="34" charset="0"/>
                        <a:ea typeface="Calibri"/>
                        <a:cs typeface="Arial" panose="020B0604020202020204" pitchFamily="34" charset="0"/>
                      </a:endParaRPr>
                    </a:p>
                  </a:txBody>
                  <a:tcPr marL="137160" marT="91440" marB="9144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0"/>
                        </a:spcAft>
                      </a:pPr>
                      <a:r>
                        <a:rPr lang="en-US" sz="2800" b="1" dirty="0">
                          <a:solidFill>
                            <a:schemeClr val="tx1"/>
                          </a:solidFill>
                          <a:effectLst/>
                          <a:latin typeface="Arial" panose="020B0604020202020204" pitchFamily="34" charset="0"/>
                          <a:cs typeface="Arial" panose="020B0604020202020204" pitchFamily="34" charset="0"/>
                        </a:rPr>
                        <a:t>Duration</a:t>
                      </a:r>
                      <a:endParaRPr lang="en-US" sz="2800" b="1" dirty="0">
                        <a:solidFill>
                          <a:schemeClr val="tx1"/>
                        </a:solidFill>
                        <a:effectLst/>
                        <a:latin typeface="Arial" panose="020B0604020202020204" pitchFamily="34" charset="0"/>
                        <a:ea typeface="Calibri"/>
                        <a:cs typeface="Arial" panose="020B0604020202020204" pitchFamily="34" charset="0"/>
                      </a:endParaRPr>
                    </a:p>
                  </a:txBody>
                  <a:tcPr marL="137160" marT="91440" marB="9144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614623">
                <a:tc gridSpan="2">
                  <a:txBody>
                    <a:bodyPr/>
                    <a:lstStyle/>
                    <a:p>
                      <a:pPr marL="0" marR="0">
                        <a:lnSpc>
                          <a:spcPct val="115000"/>
                        </a:lnSpc>
                        <a:spcBef>
                          <a:spcPts val="0"/>
                        </a:spcBef>
                        <a:spcAft>
                          <a:spcPts val="0"/>
                        </a:spcAft>
                      </a:pPr>
                      <a:r>
                        <a:rPr lang="en-US" sz="2800" b="0" dirty="0">
                          <a:solidFill>
                            <a:schemeClr val="tx1"/>
                          </a:solidFill>
                          <a:effectLst/>
                          <a:latin typeface="Arial" panose="020B0604020202020204" pitchFamily="34" charset="0"/>
                          <a:cs typeface="Arial" panose="020B0604020202020204" pitchFamily="34" charset="0"/>
                        </a:rPr>
                        <a:t>Provoked VTE</a:t>
                      </a:r>
                      <a:endParaRPr lang="en-US" sz="2800" b="0" dirty="0">
                        <a:solidFill>
                          <a:schemeClr val="tx1"/>
                        </a:solidFill>
                        <a:effectLst/>
                        <a:latin typeface="Arial" panose="020B0604020202020204" pitchFamily="34" charset="0"/>
                        <a:ea typeface="Calibri"/>
                        <a:cs typeface="Arial" panose="020B0604020202020204" pitchFamily="34" charset="0"/>
                      </a:endParaRPr>
                    </a:p>
                  </a:txBody>
                  <a:tcPr marL="13716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C4DAE6">
                        <a:alpha val="64706"/>
                      </a:srgbClr>
                    </a:solidFill>
                  </a:tcPr>
                </a:tc>
                <a:tc hMerge="1">
                  <a:txBody>
                    <a:bodyPr/>
                    <a:lstStyle/>
                    <a:p>
                      <a:endParaRPr lang="en-US"/>
                    </a:p>
                  </a:txBody>
                  <a:tcPr/>
                </a:tc>
                <a:extLst>
                  <a:ext uri="{0D108BD9-81ED-4DB2-BD59-A6C34878D82A}">
                    <a16:rowId xmlns:a16="http://schemas.microsoft.com/office/drawing/2014/main" val="10001"/>
                  </a:ext>
                </a:extLst>
              </a:tr>
              <a:tr h="552178">
                <a:tc>
                  <a:txBody>
                    <a:bodyPr/>
                    <a:lstStyle/>
                    <a:p>
                      <a:pPr marL="0" marR="0">
                        <a:lnSpc>
                          <a:spcPct val="115000"/>
                        </a:lnSpc>
                        <a:spcBef>
                          <a:spcPts val="0"/>
                        </a:spcBef>
                        <a:spcAft>
                          <a:spcPts val="0"/>
                        </a:spcAft>
                      </a:pPr>
                      <a:r>
                        <a:rPr lang="en-US" sz="2400" b="0" dirty="0">
                          <a:solidFill>
                            <a:schemeClr val="tx1"/>
                          </a:solidFill>
                          <a:effectLst/>
                          <a:latin typeface="Arial" panose="020B0604020202020204" pitchFamily="34" charset="0"/>
                          <a:cs typeface="Arial" panose="020B0604020202020204" pitchFamily="34" charset="0"/>
                        </a:rPr>
                        <a:t>Reversible risk factor</a:t>
                      </a:r>
                      <a:endParaRPr lang="en-US" sz="2400" b="0" dirty="0">
                        <a:solidFill>
                          <a:schemeClr val="tx1"/>
                        </a:solidFill>
                        <a:effectLst/>
                        <a:latin typeface="Arial" panose="020B0604020202020204" pitchFamily="34" charset="0"/>
                        <a:ea typeface="Calibri"/>
                        <a:cs typeface="Arial" panose="020B0604020202020204" pitchFamily="34" charset="0"/>
                      </a:endParaRPr>
                    </a:p>
                  </a:txBody>
                  <a:tcPr marL="137160" marT="91440" marB="91440" anchor="ctr">
                    <a:lnL w="12700" cap="flat" cmpd="sng" algn="ctr">
                      <a:solidFill>
                        <a:schemeClr val="tx1"/>
                      </a:solidFill>
                      <a:prstDash val="solid"/>
                      <a:round/>
                      <a:headEnd type="none" w="med" len="med"/>
                      <a:tailEnd type="none" w="med" len="med"/>
                    </a:lnL>
                    <a:solidFill>
                      <a:schemeClr val="bg1">
                        <a:lumMod val="85000"/>
                        <a:alpha val="30000"/>
                      </a:schemeClr>
                    </a:solidFill>
                  </a:tcPr>
                </a:tc>
                <a:tc>
                  <a:txBody>
                    <a:bodyPr/>
                    <a:lstStyle/>
                    <a:p>
                      <a:pPr marL="0" marR="0">
                        <a:lnSpc>
                          <a:spcPct val="115000"/>
                        </a:lnSpc>
                        <a:spcBef>
                          <a:spcPts val="0"/>
                        </a:spcBef>
                        <a:spcAft>
                          <a:spcPts val="0"/>
                        </a:spcAft>
                      </a:pPr>
                      <a:r>
                        <a:rPr lang="en-US" sz="2400" b="0">
                          <a:solidFill>
                            <a:schemeClr val="tx1"/>
                          </a:solidFill>
                          <a:effectLst/>
                          <a:latin typeface="Arial" panose="020B0604020202020204" pitchFamily="34" charset="0"/>
                          <a:cs typeface="Arial" panose="020B0604020202020204" pitchFamily="34" charset="0"/>
                        </a:rPr>
                        <a:t>3 months (6</a:t>
                      </a:r>
                      <a:r>
                        <a:rPr lang="en-US" sz="2400" b="0" baseline="0">
                          <a:solidFill>
                            <a:schemeClr val="tx1"/>
                          </a:solidFill>
                          <a:effectLst/>
                          <a:latin typeface="Arial" panose="020B0604020202020204" pitchFamily="34" charset="0"/>
                          <a:cs typeface="Arial" panose="020B0604020202020204" pitchFamily="34" charset="0"/>
                        </a:rPr>
                        <a:t> weeks in neonates)</a:t>
                      </a:r>
                      <a:endParaRPr lang="en-US" sz="2400" b="0" dirty="0">
                        <a:solidFill>
                          <a:schemeClr val="tx1"/>
                        </a:solidFill>
                        <a:effectLst/>
                        <a:latin typeface="Arial" panose="020B0604020202020204" pitchFamily="34" charset="0"/>
                        <a:ea typeface="Calibri"/>
                        <a:cs typeface="Arial" panose="020B0604020202020204" pitchFamily="34" charset="0"/>
                      </a:endParaRPr>
                    </a:p>
                  </a:txBody>
                  <a:tcPr marL="137160" marT="91440" marB="91440" anchor="ctr">
                    <a:lnR w="12700" cap="flat" cmpd="sng" algn="ctr">
                      <a:solidFill>
                        <a:schemeClr val="tx1"/>
                      </a:solidFill>
                      <a:prstDash val="solid"/>
                      <a:round/>
                      <a:headEnd type="none" w="med" len="med"/>
                      <a:tailEnd type="none" w="med" len="med"/>
                    </a:lnR>
                    <a:solidFill>
                      <a:schemeClr val="bg1">
                        <a:lumMod val="85000"/>
                        <a:alpha val="30000"/>
                      </a:schemeClr>
                    </a:solidFill>
                  </a:tcPr>
                </a:tc>
                <a:extLst>
                  <a:ext uri="{0D108BD9-81ED-4DB2-BD59-A6C34878D82A}">
                    <a16:rowId xmlns:a16="http://schemas.microsoft.com/office/drawing/2014/main" val="10002"/>
                  </a:ext>
                </a:extLst>
              </a:tr>
              <a:tr h="552178">
                <a:tc>
                  <a:txBody>
                    <a:bodyPr/>
                    <a:lstStyle/>
                    <a:p>
                      <a:pPr marL="0" marR="0">
                        <a:lnSpc>
                          <a:spcPct val="115000"/>
                        </a:lnSpc>
                        <a:spcBef>
                          <a:spcPts val="0"/>
                        </a:spcBef>
                        <a:spcAft>
                          <a:spcPts val="0"/>
                        </a:spcAft>
                      </a:pPr>
                      <a:r>
                        <a:rPr lang="en-US" sz="2400" b="0" dirty="0">
                          <a:solidFill>
                            <a:schemeClr val="tx1"/>
                          </a:solidFill>
                          <a:effectLst/>
                          <a:latin typeface="Arial" panose="020B0604020202020204" pitchFamily="34" charset="0"/>
                          <a:cs typeface="Arial" panose="020B0604020202020204" pitchFamily="34" charset="0"/>
                        </a:rPr>
                        <a:t>Chronic risk factor</a:t>
                      </a:r>
                      <a:endParaRPr lang="en-US" sz="2400" b="0" dirty="0">
                        <a:solidFill>
                          <a:schemeClr val="tx1"/>
                        </a:solidFill>
                        <a:effectLst/>
                        <a:latin typeface="Arial" panose="020B0604020202020204" pitchFamily="34" charset="0"/>
                        <a:ea typeface="Calibri"/>
                        <a:cs typeface="Arial" panose="020B0604020202020204" pitchFamily="34" charset="0"/>
                      </a:endParaRPr>
                    </a:p>
                  </a:txBody>
                  <a:tcPr marL="137160" marT="91440" marB="91440" anchor="ctr">
                    <a:lnL w="12700" cap="flat" cmpd="sng" algn="ctr">
                      <a:solidFill>
                        <a:schemeClr val="tx1"/>
                      </a:solidFill>
                      <a:prstDash val="solid"/>
                      <a:round/>
                      <a:headEnd type="none" w="med" len="med"/>
                      <a:tailEnd type="none" w="med" len="med"/>
                    </a:lnL>
                    <a:solidFill>
                      <a:schemeClr val="bg1">
                        <a:lumMod val="85000"/>
                        <a:alpha val="30000"/>
                      </a:schemeClr>
                    </a:solidFill>
                  </a:tcPr>
                </a:tc>
                <a:tc>
                  <a:txBody>
                    <a:bodyPr/>
                    <a:lstStyle/>
                    <a:p>
                      <a:pPr marL="0" marR="0">
                        <a:lnSpc>
                          <a:spcPct val="115000"/>
                        </a:lnSpc>
                        <a:spcBef>
                          <a:spcPts val="0"/>
                        </a:spcBef>
                        <a:spcAft>
                          <a:spcPts val="0"/>
                        </a:spcAft>
                      </a:pPr>
                      <a:r>
                        <a:rPr lang="en-US" sz="2400" b="0">
                          <a:solidFill>
                            <a:schemeClr val="tx1"/>
                          </a:solidFill>
                          <a:effectLst/>
                          <a:latin typeface="Arial" panose="020B0604020202020204" pitchFamily="34" charset="0"/>
                          <a:cs typeface="Arial" panose="020B0604020202020204" pitchFamily="34" charset="0"/>
                        </a:rPr>
                        <a:t>12 months to lifelong</a:t>
                      </a:r>
                      <a:endParaRPr lang="en-US" sz="2400" b="0" dirty="0">
                        <a:solidFill>
                          <a:schemeClr val="tx1"/>
                        </a:solidFill>
                        <a:effectLst/>
                        <a:latin typeface="Arial" panose="020B0604020202020204" pitchFamily="34" charset="0"/>
                        <a:ea typeface="Calibri"/>
                        <a:cs typeface="Arial" panose="020B0604020202020204" pitchFamily="34" charset="0"/>
                      </a:endParaRPr>
                    </a:p>
                  </a:txBody>
                  <a:tcPr marL="137160" marT="91440" marB="91440" anchor="ctr">
                    <a:lnR w="12700" cap="flat" cmpd="sng" algn="ctr">
                      <a:solidFill>
                        <a:schemeClr val="tx1"/>
                      </a:solidFill>
                      <a:prstDash val="solid"/>
                      <a:round/>
                      <a:headEnd type="none" w="med" len="med"/>
                      <a:tailEnd type="none" w="med" len="med"/>
                    </a:lnR>
                    <a:solidFill>
                      <a:schemeClr val="bg1">
                        <a:lumMod val="85000"/>
                        <a:alpha val="30000"/>
                      </a:schemeClr>
                    </a:solidFill>
                  </a:tcPr>
                </a:tc>
                <a:extLst>
                  <a:ext uri="{0D108BD9-81ED-4DB2-BD59-A6C34878D82A}">
                    <a16:rowId xmlns:a16="http://schemas.microsoft.com/office/drawing/2014/main" val="10003"/>
                  </a:ext>
                </a:extLst>
              </a:tr>
              <a:tr h="552178">
                <a:tc>
                  <a:txBody>
                    <a:bodyPr/>
                    <a:lstStyle/>
                    <a:p>
                      <a:pPr marL="0" marR="0">
                        <a:lnSpc>
                          <a:spcPct val="115000"/>
                        </a:lnSpc>
                        <a:spcBef>
                          <a:spcPts val="0"/>
                        </a:spcBef>
                        <a:spcAft>
                          <a:spcPts val="0"/>
                        </a:spcAft>
                      </a:pPr>
                      <a:r>
                        <a:rPr lang="en-US" sz="2400" b="0" dirty="0">
                          <a:solidFill>
                            <a:schemeClr val="tx1"/>
                          </a:solidFill>
                          <a:effectLst/>
                          <a:latin typeface="Arial" panose="020B0604020202020204" pitchFamily="34" charset="0"/>
                          <a:cs typeface="Arial" panose="020B0604020202020204" pitchFamily="34" charset="0"/>
                        </a:rPr>
                        <a:t>Idiopathic VTE</a:t>
                      </a:r>
                      <a:endParaRPr lang="en-US" sz="2400" b="0" dirty="0">
                        <a:solidFill>
                          <a:schemeClr val="tx1"/>
                        </a:solidFill>
                        <a:effectLst/>
                        <a:latin typeface="Arial" panose="020B0604020202020204" pitchFamily="34" charset="0"/>
                        <a:ea typeface="Calibri"/>
                        <a:cs typeface="Arial" panose="020B0604020202020204" pitchFamily="34" charset="0"/>
                      </a:endParaRPr>
                    </a:p>
                  </a:txBody>
                  <a:tcPr marL="137160" marT="91440" marB="91440" anchor="ctr">
                    <a:lnL w="12700" cap="flat" cmpd="sng" algn="ctr">
                      <a:solidFill>
                        <a:schemeClr val="tx1"/>
                      </a:solidFill>
                      <a:prstDash val="solid"/>
                      <a:round/>
                      <a:headEnd type="none" w="med" len="med"/>
                      <a:tailEnd type="none" w="med" len="med"/>
                    </a:lnL>
                    <a:solidFill>
                      <a:schemeClr val="bg1">
                        <a:lumMod val="85000"/>
                        <a:alpha val="30000"/>
                      </a:schemeClr>
                    </a:solidFill>
                  </a:tcPr>
                </a:tc>
                <a:tc>
                  <a:txBody>
                    <a:bodyPr/>
                    <a:lstStyle/>
                    <a:p>
                      <a:pPr marL="0" marR="0">
                        <a:lnSpc>
                          <a:spcPct val="115000"/>
                        </a:lnSpc>
                        <a:spcBef>
                          <a:spcPts val="0"/>
                        </a:spcBef>
                        <a:spcAft>
                          <a:spcPts val="0"/>
                        </a:spcAft>
                      </a:pPr>
                      <a:r>
                        <a:rPr lang="en-US" sz="2400" b="0" dirty="0">
                          <a:solidFill>
                            <a:schemeClr val="tx1"/>
                          </a:solidFill>
                          <a:effectLst/>
                          <a:latin typeface="Arial" panose="020B0604020202020204" pitchFamily="34" charset="0"/>
                          <a:cs typeface="Arial" panose="020B0604020202020204" pitchFamily="34" charset="0"/>
                        </a:rPr>
                        <a:t>6-12 months</a:t>
                      </a:r>
                      <a:endParaRPr lang="en-US" sz="2400" b="0" dirty="0">
                        <a:solidFill>
                          <a:schemeClr val="tx1"/>
                        </a:solidFill>
                        <a:effectLst/>
                        <a:latin typeface="Arial" panose="020B0604020202020204" pitchFamily="34" charset="0"/>
                        <a:ea typeface="Calibri"/>
                        <a:cs typeface="Arial" panose="020B0604020202020204" pitchFamily="34" charset="0"/>
                      </a:endParaRPr>
                    </a:p>
                  </a:txBody>
                  <a:tcPr marL="137160" marT="91440" marB="91440" anchor="ctr">
                    <a:lnR w="12700" cap="flat" cmpd="sng" algn="ctr">
                      <a:solidFill>
                        <a:schemeClr val="tx1"/>
                      </a:solidFill>
                      <a:prstDash val="solid"/>
                      <a:round/>
                      <a:headEnd type="none" w="med" len="med"/>
                      <a:tailEnd type="none" w="med" len="med"/>
                    </a:lnR>
                    <a:solidFill>
                      <a:schemeClr val="bg1">
                        <a:lumMod val="85000"/>
                        <a:alpha val="30000"/>
                      </a:schemeClr>
                    </a:solidFill>
                  </a:tcPr>
                </a:tc>
                <a:extLst>
                  <a:ext uri="{0D108BD9-81ED-4DB2-BD59-A6C34878D82A}">
                    <a16:rowId xmlns:a16="http://schemas.microsoft.com/office/drawing/2014/main" val="10004"/>
                  </a:ext>
                </a:extLst>
              </a:tr>
              <a:tr h="614623">
                <a:tc gridSpan="2">
                  <a:txBody>
                    <a:bodyPr/>
                    <a:lstStyle/>
                    <a:p>
                      <a:pPr marL="0" marR="0">
                        <a:lnSpc>
                          <a:spcPct val="115000"/>
                        </a:lnSpc>
                        <a:spcBef>
                          <a:spcPts val="0"/>
                        </a:spcBef>
                        <a:spcAft>
                          <a:spcPts val="0"/>
                        </a:spcAft>
                      </a:pPr>
                      <a:r>
                        <a:rPr lang="en-US" sz="2800" b="0" dirty="0">
                          <a:solidFill>
                            <a:schemeClr val="tx1"/>
                          </a:solidFill>
                          <a:effectLst/>
                          <a:latin typeface="Arial" panose="020B0604020202020204" pitchFamily="34" charset="0"/>
                          <a:cs typeface="Arial" panose="020B0604020202020204" pitchFamily="34" charset="0"/>
                        </a:rPr>
                        <a:t>Recurrent VTE</a:t>
                      </a:r>
                      <a:endParaRPr lang="en-US" sz="2800" b="0" dirty="0">
                        <a:solidFill>
                          <a:schemeClr val="tx1"/>
                        </a:solidFill>
                        <a:effectLst/>
                        <a:latin typeface="Arial" panose="020B0604020202020204" pitchFamily="34" charset="0"/>
                        <a:ea typeface="Calibri"/>
                        <a:cs typeface="Arial" panose="020B0604020202020204" pitchFamily="34" charset="0"/>
                      </a:endParaRPr>
                    </a:p>
                  </a:txBody>
                  <a:tcPr marL="13716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C4DAE6">
                        <a:alpha val="65000"/>
                      </a:srgbClr>
                    </a:solidFill>
                  </a:tcPr>
                </a:tc>
                <a:tc hMerge="1">
                  <a:txBody>
                    <a:bodyPr/>
                    <a:lstStyle/>
                    <a:p>
                      <a:endParaRPr lang="en-US"/>
                    </a:p>
                  </a:txBody>
                  <a:tcPr/>
                </a:tc>
                <a:extLst>
                  <a:ext uri="{0D108BD9-81ED-4DB2-BD59-A6C34878D82A}">
                    <a16:rowId xmlns:a16="http://schemas.microsoft.com/office/drawing/2014/main" val="10005"/>
                  </a:ext>
                </a:extLst>
              </a:tr>
              <a:tr h="552178">
                <a:tc>
                  <a:txBody>
                    <a:bodyPr/>
                    <a:lstStyle/>
                    <a:p>
                      <a:pPr marL="0" marR="0">
                        <a:lnSpc>
                          <a:spcPct val="115000"/>
                        </a:lnSpc>
                        <a:spcBef>
                          <a:spcPts val="0"/>
                        </a:spcBef>
                        <a:spcAft>
                          <a:spcPts val="0"/>
                        </a:spcAft>
                      </a:pPr>
                      <a:r>
                        <a:rPr lang="en-US" sz="2400" b="0" dirty="0">
                          <a:solidFill>
                            <a:schemeClr val="tx1"/>
                          </a:solidFill>
                          <a:effectLst/>
                          <a:latin typeface="Arial" panose="020B0604020202020204" pitchFamily="34" charset="0"/>
                          <a:cs typeface="Arial" panose="020B0604020202020204" pitchFamily="34" charset="0"/>
                        </a:rPr>
                        <a:t>Reversible risk factor</a:t>
                      </a:r>
                      <a:endParaRPr lang="en-US" sz="2400" b="0" dirty="0">
                        <a:solidFill>
                          <a:schemeClr val="tx1"/>
                        </a:solidFill>
                        <a:effectLst/>
                        <a:latin typeface="Arial" panose="020B0604020202020204" pitchFamily="34" charset="0"/>
                        <a:ea typeface="Calibri"/>
                        <a:cs typeface="Arial" panose="020B0604020202020204" pitchFamily="34" charset="0"/>
                      </a:endParaRPr>
                    </a:p>
                  </a:txBody>
                  <a:tcPr marL="137160" marT="91440" marB="91440" anchor="ctr">
                    <a:lnL w="12700" cap="flat" cmpd="sng" algn="ctr">
                      <a:solidFill>
                        <a:schemeClr val="tx1"/>
                      </a:solidFill>
                      <a:prstDash val="solid"/>
                      <a:round/>
                      <a:headEnd type="none" w="med" len="med"/>
                      <a:tailEnd type="none" w="med" len="med"/>
                    </a:lnL>
                    <a:solidFill>
                      <a:schemeClr val="bg1">
                        <a:lumMod val="85000"/>
                        <a:alpha val="30000"/>
                      </a:schemeClr>
                    </a:solidFill>
                  </a:tcPr>
                </a:tc>
                <a:tc>
                  <a:txBody>
                    <a:bodyPr/>
                    <a:lstStyle/>
                    <a:p>
                      <a:pPr marL="0" marR="0">
                        <a:lnSpc>
                          <a:spcPct val="115000"/>
                        </a:lnSpc>
                        <a:spcBef>
                          <a:spcPts val="0"/>
                        </a:spcBef>
                        <a:spcAft>
                          <a:spcPts val="0"/>
                        </a:spcAft>
                      </a:pPr>
                      <a:r>
                        <a:rPr lang="en-US" sz="2400" b="0">
                          <a:solidFill>
                            <a:schemeClr val="tx1"/>
                          </a:solidFill>
                          <a:effectLst/>
                          <a:latin typeface="Arial" panose="020B0604020202020204" pitchFamily="34" charset="0"/>
                          <a:cs typeface="Arial" panose="020B0604020202020204" pitchFamily="34" charset="0"/>
                        </a:rPr>
                        <a:t>6-12 months</a:t>
                      </a:r>
                      <a:endParaRPr lang="en-US" sz="2400" b="0" dirty="0">
                        <a:solidFill>
                          <a:schemeClr val="tx1"/>
                        </a:solidFill>
                        <a:effectLst/>
                        <a:latin typeface="Arial" panose="020B0604020202020204" pitchFamily="34" charset="0"/>
                        <a:ea typeface="Calibri"/>
                        <a:cs typeface="Arial" panose="020B0604020202020204" pitchFamily="34" charset="0"/>
                      </a:endParaRPr>
                    </a:p>
                  </a:txBody>
                  <a:tcPr marL="137160" marT="91440" marB="91440" anchor="ctr">
                    <a:lnR w="12700" cap="flat" cmpd="sng" algn="ctr">
                      <a:solidFill>
                        <a:schemeClr val="tx1"/>
                      </a:solidFill>
                      <a:prstDash val="solid"/>
                      <a:round/>
                      <a:headEnd type="none" w="med" len="med"/>
                      <a:tailEnd type="none" w="med" len="med"/>
                    </a:lnR>
                    <a:solidFill>
                      <a:schemeClr val="bg1">
                        <a:lumMod val="85000"/>
                        <a:alpha val="30000"/>
                      </a:schemeClr>
                    </a:solidFill>
                  </a:tcPr>
                </a:tc>
                <a:extLst>
                  <a:ext uri="{0D108BD9-81ED-4DB2-BD59-A6C34878D82A}">
                    <a16:rowId xmlns:a16="http://schemas.microsoft.com/office/drawing/2014/main" val="10006"/>
                  </a:ext>
                </a:extLst>
              </a:tr>
              <a:tr h="552178">
                <a:tc>
                  <a:txBody>
                    <a:bodyPr/>
                    <a:lstStyle/>
                    <a:p>
                      <a:pPr marL="0" marR="0">
                        <a:lnSpc>
                          <a:spcPct val="115000"/>
                        </a:lnSpc>
                        <a:spcBef>
                          <a:spcPts val="0"/>
                        </a:spcBef>
                        <a:spcAft>
                          <a:spcPts val="0"/>
                        </a:spcAft>
                      </a:pPr>
                      <a:r>
                        <a:rPr lang="en-US" sz="2400" b="0" dirty="0">
                          <a:solidFill>
                            <a:schemeClr val="tx1"/>
                          </a:solidFill>
                          <a:effectLst/>
                          <a:latin typeface="Arial" panose="020B0604020202020204" pitchFamily="34" charset="0"/>
                          <a:cs typeface="Arial" panose="020B0604020202020204" pitchFamily="34" charset="0"/>
                        </a:rPr>
                        <a:t>Chronic risk factor</a:t>
                      </a:r>
                      <a:endParaRPr lang="en-US" sz="2400" b="0" dirty="0">
                        <a:solidFill>
                          <a:schemeClr val="tx1"/>
                        </a:solidFill>
                        <a:effectLst/>
                        <a:latin typeface="Arial" panose="020B0604020202020204" pitchFamily="34" charset="0"/>
                        <a:ea typeface="Calibri"/>
                        <a:cs typeface="Arial" panose="020B0604020202020204" pitchFamily="34" charset="0"/>
                      </a:endParaRPr>
                    </a:p>
                  </a:txBody>
                  <a:tcPr marL="137160" marT="91440" marB="9144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lumMod val="85000"/>
                        <a:alpha val="30000"/>
                      </a:schemeClr>
                    </a:solidFill>
                  </a:tcPr>
                </a:tc>
                <a:tc>
                  <a:txBody>
                    <a:bodyPr/>
                    <a:lstStyle/>
                    <a:p>
                      <a:pPr marL="0" marR="0">
                        <a:lnSpc>
                          <a:spcPct val="115000"/>
                        </a:lnSpc>
                        <a:spcBef>
                          <a:spcPts val="0"/>
                        </a:spcBef>
                        <a:spcAft>
                          <a:spcPts val="0"/>
                        </a:spcAft>
                      </a:pPr>
                      <a:r>
                        <a:rPr lang="en-US" sz="2400" b="0" dirty="0">
                          <a:solidFill>
                            <a:schemeClr val="tx1"/>
                          </a:solidFill>
                          <a:effectLst/>
                          <a:latin typeface="Arial" panose="020B0604020202020204" pitchFamily="34" charset="0"/>
                          <a:cs typeface="Arial" panose="020B0604020202020204" pitchFamily="34" charset="0"/>
                        </a:rPr>
                        <a:t>12 months to lifelong</a:t>
                      </a:r>
                      <a:endParaRPr lang="en-US" sz="2400" b="0" dirty="0">
                        <a:solidFill>
                          <a:schemeClr val="tx1"/>
                        </a:solidFill>
                        <a:effectLst/>
                        <a:latin typeface="Arial" panose="020B0604020202020204" pitchFamily="34" charset="0"/>
                        <a:ea typeface="Calibri"/>
                        <a:cs typeface="Arial" panose="020B0604020202020204" pitchFamily="34" charset="0"/>
                      </a:endParaRPr>
                    </a:p>
                  </a:txBody>
                  <a:tcPr marL="137160" marT="91440" marB="9144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lumMod val="85000"/>
                        <a:alpha val="30000"/>
                      </a:schemeClr>
                    </a:solidFill>
                  </a:tcPr>
                </a:tc>
                <a:extLst>
                  <a:ext uri="{0D108BD9-81ED-4DB2-BD59-A6C34878D82A}">
                    <a16:rowId xmlns:a16="http://schemas.microsoft.com/office/drawing/2014/main" val="10007"/>
                  </a:ext>
                </a:extLst>
              </a:tr>
            </a:tbl>
          </a:graphicData>
        </a:graphic>
      </p:graphicFrame>
      <p:sp>
        <p:nvSpPr>
          <p:cNvPr id="6" name="Footer Placeholder 5"/>
          <p:cNvSpPr>
            <a:spLocks noGrp="1"/>
          </p:cNvSpPr>
          <p:nvPr>
            <p:ph type="ftr" sz="quarter" idx="11"/>
          </p:nvPr>
        </p:nvSpPr>
        <p:spPr>
          <a:xfrm>
            <a:off x="6311959" y="6223744"/>
            <a:ext cx="5394767" cy="46438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dirty="0" err="1">
                <a:solidFill>
                  <a:schemeClr val="bg2">
                    <a:lumMod val="25000"/>
                  </a:schemeClr>
                </a:solidFill>
                <a:latin typeface="Arial" panose="020B0604020202020204" pitchFamily="34" charset="0"/>
                <a:cs typeface="Arial" panose="020B0604020202020204" pitchFamily="34" charset="0"/>
              </a:rPr>
              <a:t>Mahajerin</a:t>
            </a:r>
            <a:r>
              <a:rPr lang="en-US" sz="1400" dirty="0">
                <a:solidFill>
                  <a:schemeClr val="bg2">
                    <a:lumMod val="25000"/>
                  </a:schemeClr>
                </a:solidFill>
                <a:latin typeface="Arial" panose="020B0604020202020204" pitchFamily="34" charset="0"/>
                <a:cs typeface="Arial" panose="020B0604020202020204" pitchFamily="34" charset="0"/>
              </a:rPr>
              <a:t> A and Croteau SE. </a:t>
            </a:r>
            <a:r>
              <a:rPr lang="en-US" sz="1400" i="1" dirty="0">
                <a:solidFill>
                  <a:schemeClr val="bg2">
                    <a:lumMod val="25000"/>
                  </a:schemeClr>
                </a:solidFill>
                <a:latin typeface="Arial" panose="020B0604020202020204" pitchFamily="34" charset="0"/>
                <a:cs typeface="Arial" panose="020B0604020202020204" pitchFamily="34" charset="0"/>
              </a:rPr>
              <a:t>Front </a:t>
            </a:r>
            <a:r>
              <a:rPr lang="en-US" sz="1400" i="1" dirty="0" err="1">
                <a:solidFill>
                  <a:schemeClr val="bg2">
                    <a:lumMod val="25000"/>
                  </a:schemeClr>
                </a:solidFill>
                <a:latin typeface="Arial" panose="020B0604020202020204" pitchFamily="34" charset="0"/>
                <a:cs typeface="Arial" panose="020B0604020202020204" pitchFamily="34" charset="0"/>
              </a:rPr>
              <a:t>Pediatr</a:t>
            </a:r>
            <a:r>
              <a:rPr lang="en-US" sz="1400" dirty="0">
                <a:solidFill>
                  <a:schemeClr val="bg2">
                    <a:lumMod val="25000"/>
                  </a:schemeClr>
                </a:solidFill>
                <a:latin typeface="Arial" panose="020B0604020202020204" pitchFamily="34" charset="0"/>
                <a:cs typeface="Arial" panose="020B0604020202020204" pitchFamily="34" charset="0"/>
              </a:rPr>
              <a:t> 2017</a:t>
            </a:r>
            <a:r>
              <a:rPr lang="en-US" sz="1400" dirty="0">
                <a:latin typeface="Arial" panose="020B0604020202020204" pitchFamily="34" charset="0"/>
                <a:cs typeface="Arial" panose="020B0604020202020204" pitchFamily="34" charset="0"/>
              </a:rPr>
              <a:t>.</a:t>
            </a:r>
          </a:p>
        </p:txBody>
      </p:sp>
      <p:sp>
        <p:nvSpPr>
          <p:cNvPr id="10" name="Rectangle: Rounded Corners 9">
            <a:extLst>
              <a:ext uri="{FF2B5EF4-FFF2-40B4-BE49-F238E27FC236}">
                <a16:creationId xmlns:a16="http://schemas.microsoft.com/office/drawing/2014/main" id="{9CD3E050-92D0-4919-99AC-64B0AD4FECBD}"/>
              </a:ext>
            </a:extLst>
          </p:cNvPr>
          <p:cNvSpPr/>
          <p:nvPr/>
        </p:nvSpPr>
        <p:spPr>
          <a:xfrm>
            <a:off x="256736" y="985842"/>
            <a:ext cx="11546243" cy="100571"/>
          </a:xfrm>
          <a:prstGeom prst="roundRect">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87733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a:xfrm>
            <a:off x="373626" y="258623"/>
            <a:ext cx="11171197" cy="775416"/>
          </a:xfrm>
        </p:spPr>
        <p:txBody>
          <a:bodyPr>
            <a:normAutofit/>
          </a:bodyPr>
          <a:lstStyle/>
          <a:p>
            <a:pPr eaLnBrk="1" hangingPunct="1"/>
            <a:r>
              <a:rPr lang="en-US" altLang="en-US" sz="4000" b="1" dirty="0">
                <a:solidFill>
                  <a:schemeClr val="tx1"/>
                </a:solidFill>
                <a:latin typeface="Arial" panose="020B0604020202020204" pitchFamily="34" charset="0"/>
                <a:cs typeface="Arial" panose="020B0604020202020204" pitchFamily="34" charset="0"/>
              </a:rPr>
              <a:t>When to Consider Thrombolysis</a:t>
            </a:r>
          </a:p>
        </p:txBody>
      </p:sp>
      <p:sp>
        <p:nvSpPr>
          <p:cNvPr id="43011" name="Content Placeholder 2"/>
          <p:cNvSpPr>
            <a:spLocks noGrp="1"/>
          </p:cNvSpPr>
          <p:nvPr>
            <p:ph sz="half" idx="1"/>
          </p:nvPr>
        </p:nvSpPr>
        <p:spPr/>
        <p:txBody>
          <a:bodyPr/>
          <a:lstStyle/>
          <a:p>
            <a:pPr marL="0" indent="0" eaLnBrk="1" hangingPunct="1">
              <a:buFont typeface="Arial" charset="0"/>
              <a:buNone/>
              <a:defRPr/>
            </a:pPr>
            <a:endParaRPr lang="en-US" altLang="en-US" sz="1200" dirty="0"/>
          </a:p>
          <a:p>
            <a:pPr eaLnBrk="1" hangingPunct="1">
              <a:defRPr/>
            </a:pPr>
            <a:endParaRPr lang="en-US" altLang="en-US" dirty="0"/>
          </a:p>
          <a:p>
            <a:pPr eaLnBrk="1" hangingPunct="1">
              <a:defRPr/>
            </a:pPr>
            <a:endParaRPr lang="en-US" altLang="en-US" dirty="0"/>
          </a:p>
        </p:txBody>
      </p:sp>
      <p:sp>
        <p:nvSpPr>
          <p:cNvPr id="73732" name="Content Placeholder 2"/>
          <p:cNvSpPr txBox="1">
            <a:spLocks/>
          </p:cNvSpPr>
          <p:nvPr/>
        </p:nvSpPr>
        <p:spPr bwMode="auto">
          <a:xfrm>
            <a:off x="417742" y="1423908"/>
            <a:ext cx="6089535" cy="4661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r>
              <a:rPr lang="en-US" altLang="en-US" sz="2800" dirty="0">
                <a:latin typeface="Arial" panose="020B0604020202020204" pitchFamily="34" charset="0"/>
                <a:cs typeface="Arial" panose="020B0604020202020204" pitchFamily="34" charset="0"/>
              </a:rPr>
              <a:t>Limb threatening arterial thrombus</a:t>
            </a:r>
          </a:p>
          <a:p>
            <a:r>
              <a:rPr lang="en-US" altLang="en-US" sz="2800" dirty="0" err="1">
                <a:latin typeface="Arial" panose="020B0604020202020204" pitchFamily="34" charset="0"/>
                <a:cs typeface="Arial" panose="020B0604020202020204" pitchFamily="34" charset="0"/>
              </a:rPr>
              <a:t>Intracardiac</a:t>
            </a:r>
            <a:r>
              <a:rPr lang="en-US" altLang="en-US" sz="2800" dirty="0">
                <a:latin typeface="Arial" panose="020B0604020202020204" pitchFamily="34" charset="0"/>
                <a:cs typeface="Arial" panose="020B0604020202020204" pitchFamily="34" charset="0"/>
              </a:rPr>
              <a:t> thrombus </a:t>
            </a:r>
          </a:p>
          <a:p>
            <a:pPr>
              <a:buFont typeface="Arial" panose="020B0604020202020204" pitchFamily="34" charset="0"/>
              <a:buChar char="•"/>
            </a:pPr>
            <a:r>
              <a:rPr lang="en-US" altLang="en-US" sz="2800" dirty="0">
                <a:latin typeface="Arial" panose="020B0604020202020204" pitchFamily="34" charset="0"/>
                <a:cs typeface="Arial" panose="020B0604020202020204" pitchFamily="34" charset="0"/>
              </a:rPr>
              <a:t>Pulmonary embolus with right heart strain or hypotension</a:t>
            </a:r>
          </a:p>
          <a:p>
            <a:pPr>
              <a:buFont typeface="Arial" panose="020B0604020202020204" pitchFamily="34" charset="0"/>
              <a:buChar char="•"/>
            </a:pPr>
            <a:r>
              <a:rPr lang="en-US" altLang="en-US" sz="2800" dirty="0">
                <a:latin typeface="Arial" panose="020B0604020202020204" pitchFamily="34" charset="0"/>
                <a:cs typeface="Arial" panose="020B0604020202020204" pitchFamily="34" charset="0"/>
              </a:rPr>
              <a:t>Extensive DVT</a:t>
            </a:r>
          </a:p>
          <a:p>
            <a:pPr lvl="1">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Superior vena cava syndrome</a:t>
            </a:r>
          </a:p>
          <a:p>
            <a:pPr lvl="1">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Occlusive IVC thrombosis</a:t>
            </a:r>
          </a:p>
          <a:p>
            <a:pPr lvl="1">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Bilateral renal vein thrombosis with renal compromise</a:t>
            </a:r>
          </a:p>
          <a:p>
            <a:pPr lvl="1">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Large </a:t>
            </a:r>
            <a:r>
              <a:rPr lang="en-US" altLang="en-US" sz="2400" dirty="0" err="1">
                <a:latin typeface="Arial" panose="020B0604020202020204" pitchFamily="34" charset="0"/>
                <a:cs typeface="Arial" panose="020B0604020202020204" pitchFamily="34" charset="0"/>
              </a:rPr>
              <a:t>iliofemoral</a:t>
            </a:r>
            <a:r>
              <a:rPr lang="en-US" altLang="en-US" sz="2400" dirty="0">
                <a:latin typeface="Arial" panose="020B0604020202020204" pitchFamily="34" charset="0"/>
                <a:cs typeface="Arial" panose="020B0604020202020204" pitchFamily="34" charset="0"/>
              </a:rPr>
              <a:t> clot</a:t>
            </a:r>
          </a:p>
        </p:txBody>
      </p:sp>
      <p:pic>
        <p:nvPicPr>
          <p:cNvPr id="3074" name="Picture 2" descr="https://wol-prod-cdn.literatumonline.com/cms/attachment/501b5841-df36-448a-b82c-be8c9f2941aa/pbc26881-fig-0001-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8769" y="1638927"/>
            <a:ext cx="4766952" cy="3580146"/>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t>Mahajerin</a:t>
            </a:r>
            <a:r>
              <a:rPr lang="en-US" dirty="0"/>
              <a:t> A and Croteau SE. Epidemiology and Risk Assessment of Pediatric VTE.  Front. </a:t>
            </a:r>
            <a:r>
              <a:rPr lang="en-US" dirty="0" err="1"/>
              <a:t>Pediatr</a:t>
            </a:r>
            <a:r>
              <a:rPr lang="en-US" dirty="0"/>
              <a:t> 2017</a:t>
            </a:r>
          </a:p>
        </p:txBody>
      </p:sp>
      <p:sp>
        <p:nvSpPr>
          <p:cNvPr id="3" name="Rectangle 2"/>
          <p:cNvSpPr/>
          <p:nvPr/>
        </p:nvSpPr>
        <p:spPr>
          <a:xfrm>
            <a:off x="8286818" y="5307757"/>
            <a:ext cx="2030853" cy="276999"/>
          </a:xfrm>
          <a:prstGeom prst="rect">
            <a:avLst/>
          </a:prstGeom>
        </p:spPr>
        <p:txBody>
          <a:bodyPr wrap="square">
            <a:spAutoFit/>
          </a:bodyPr>
          <a:lstStyle/>
          <a:p>
            <a:r>
              <a:rPr lang="en-US" sz="1200" dirty="0"/>
              <a:t>Photo courtesy of Guy Young</a:t>
            </a:r>
            <a:endParaRPr lang="en-US" dirty="0"/>
          </a:p>
        </p:txBody>
      </p:sp>
      <p:grpSp>
        <p:nvGrpSpPr>
          <p:cNvPr id="9" name="Group 8">
            <a:extLst>
              <a:ext uri="{FF2B5EF4-FFF2-40B4-BE49-F238E27FC236}">
                <a16:creationId xmlns:a16="http://schemas.microsoft.com/office/drawing/2014/main" id="{2E3E1C61-FEA8-4E31-8196-E614F2FF09BE}"/>
              </a:ext>
            </a:extLst>
          </p:cNvPr>
          <p:cNvGrpSpPr/>
          <p:nvPr/>
        </p:nvGrpSpPr>
        <p:grpSpPr>
          <a:xfrm>
            <a:off x="1769" y="859580"/>
            <a:ext cx="11914909" cy="419314"/>
            <a:chOff x="0" y="1004594"/>
            <a:chExt cx="11914909" cy="419314"/>
          </a:xfrm>
        </p:grpSpPr>
        <p:sp>
          <p:nvSpPr>
            <p:cNvPr id="10" name="Rectangle: Rounded Corners 9">
              <a:extLst>
                <a:ext uri="{FF2B5EF4-FFF2-40B4-BE49-F238E27FC236}">
                  <a16:creationId xmlns:a16="http://schemas.microsoft.com/office/drawing/2014/main" id="{62AF89AA-8B40-419C-B550-26E46CE5898F}"/>
                </a:ext>
              </a:extLst>
            </p:cNvPr>
            <p:cNvSpPr/>
            <p:nvPr/>
          </p:nvSpPr>
          <p:spPr>
            <a:xfrm>
              <a:off x="0" y="1192721"/>
              <a:ext cx="10576591" cy="91440"/>
            </a:xfrm>
            <a:prstGeom prst="roundRect">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D2A246EB-F333-4A56-AB1E-9D972F7E3035}"/>
                </a:ext>
              </a:extLst>
            </p:cNvPr>
            <p:cNvGrpSpPr/>
            <p:nvPr/>
          </p:nvGrpSpPr>
          <p:grpSpPr>
            <a:xfrm>
              <a:off x="10680285" y="1004594"/>
              <a:ext cx="1234624" cy="419314"/>
              <a:chOff x="10313210" y="959267"/>
              <a:chExt cx="1234624" cy="419314"/>
            </a:xfrm>
          </p:grpSpPr>
          <p:sp>
            <p:nvSpPr>
              <p:cNvPr id="12" name="Flowchart: Connector 11">
                <a:extLst>
                  <a:ext uri="{FF2B5EF4-FFF2-40B4-BE49-F238E27FC236}">
                    <a16:creationId xmlns:a16="http://schemas.microsoft.com/office/drawing/2014/main" id="{5C741C1F-6891-46CF-82F6-A5EF9C8CD092}"/>
                  </a:ext>
                </a:extLst>
              </p:cNvPr>
              <p:cNvSpPr/>
              <p:nvPr/>
            </p:nvSpPr>
            <p:spPr>
              <a:xfrm>
                <a:off x="10313210" y="1089257"/>
                <a:ext cx="229100" cy="225604"/>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0908B32A-FE63-4E30-9315-90D71C66A181}"/>
                  </a:ext>
                </a:extLst>
              </p:cNvPr>
              <p:cNvSpPr/>
              <p:nvPr/>
            </p:nvSpPr>
            <p:spPr>
              <a:xfrm>
                <a:off x="10643433" y="1023910"/>
                <a:ext cx="338794" cy="310266"/>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348FDC92-1725-4C94-B2B1-4DE308E7E47F}"/>
                  </a:ext>
                </a:extLst>
              </p:cNvPr>
              <p:cNvSpPr/>
              <p:nvPr/>
            </p:nvSpPr>
            <p:spPr>
              <a:xfrm>
                <a:off x="11085921" y="959267"/>
                <a:ext cx="461913" cy="419314"/>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8537537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93785" y="273151"/>
            <a:ext cx="10515600" cy="774876"/>
          </a:xfrm>
        </p:spPr>
        <p:txBody>
          <a:bodyPr>
            <a:normAutofit/>
          </a:bodyPr>
          <a:lstStyle/>
          <a:p>
            <a:r>
              <a:rPr lang="en-US" sz="4000" b="1" dirty="0">
                <a:solidFill>
                  <a:schemeClr val="tx1"/>
                </a:solidFill>
                <a:latin typeface="Arial" panose="020B0604020202020204" pitchFamily="34" charset="0"/>
                <a:cs typeface="Arial" panose="020B0604020202020204" pitchFamily="34" charset="0"/>
              </a:rPr>
              <a:t>When Not to Consider Thrombolysis</a:t>
            </a:r>
          </a:p>
        </p:txBody>
      </p:sp>
      <p:sp>
        <p:nvSpPr>
          <p:cNvPr id="6" name="Content Placeholder 5"/>
          <p:cNvSpPr>
            <a:spLocks noGrp="1"/>
          </p:cNvSpPr>
          <p:nvPr>
            <p:ph sz="half" idx="2"/>
          </p:nvPr>
        </p:nvSpPr>
        <p:spPr>
          <a:xfrm>
            <a:off x="740429" y="1457275"/>
            <a:ext cx="10943523" cy="4733925"/>
          </a:xfrm>
        </p:spPr>
        <p:txBody>
          <a:bodyPr>
            <a:normAutofit lnSpcReduction="10000"/>
          </a:bodyPr>
          <a:lstStyle/>
          <a:p>
            <a:r>
              <a:rPr lang="en-US" altLang="en-US" sz="3000" dirty="0">
                <a:latin typeface="Arial" panose="020B0604020202020204" pitchFamily="34" charset="0"/>
                <a:cs typeface="Arial" panose="020B0604020202020204" pitchFamily="34" charset="0"/>
              </a:rPr>
              <a:t>Active major bleeding </a:t>
            </a:r>
          </a:p>
          <a:p>
            <a:r>
              <a:rPr lang="en-US" altLang="en-US" sz="3000" dirty="0">
                <a:latin typeface="Arial" panose="020B0604020202020204" pitchFamily="34" charset="0"/>
                <a:cs typeface="Arial" panose="020B0604020202020204" pitchFamily="34" charset="0"/>
              </a:rPr>
              <a:t>Significant potential for uncontrolled local bleeding</a:t>
            </a:r>
          </a:p>
          <a:p>
            <a:r>
              <a:rPr lang="en-US" altLang="en-US" sz="3000" dirty="0">
                <a:latin typeface="Arial" panose="020B0604020202020204" pitchFamily="34" charset="0"/>
                <a:cs typeface="Arial" panose="020B0604020202020204" pitchFamily="34" charset="0"/>
              </a:rPr>
              <a:t>Surgery within preceding 10 days (neurosurgery – 60 days)</a:t>
            </a:r>
          </a:p>
          <a:p>
            <a:r>
              <a:rPr lang="en-US" altLang="en-US" sz="3000" dirty="0">
                <a:latin typeface="Arial" panose="020B0604020202020204" pitchFamily="34" charset="0"/>
                <a:cs typeface="Arial" panose="020B0604020202020204" pitchFamily="34" charset="0"/>
              </a:rPr>
              <a:t>Neurosurgery</a:t>
            </a:r>
          </a:p>
          <a:p>
            <a:r>
              <a:rPr lang="en-US" altLang="en-US" sz="3000" dirty="0">
                <a:latin typeface="Arial" panose="020B0604020202020204" pitchFamily="34" charset="0"/>
                <a:cs typeface="Arial" panose="020B0604020202020204" pitchFamily="34" charset="0"/>
              </a:rPr>
              <a:t>Intracranial neoplasm / cerebral vascular lesion</a:t>
            </a:r>
          </a:p>
          <a:p>
            <a:r>
              <a:rPr lang="en-US" altLang="en-US" sz="3000" dirty="0">
                <a:latin typeface="Arial" panose="020B0604020202020204" pitchFamily="34" charset="0"/>
                <a:cs typeface="Arial" panose="020B0604020202020204" pitchFamily="34" charset="0"/>
              </a:rPr>
              <a:t>Seizures within 48 hours</a:t>
            </a:r>
          </a:p>
          <a:p>
            <a:r>
              <a:rPr lang="en-US" altLang="en-US" sz="3000" dirty="0">
                <a:latin typeface="Arial" panose="020B0604020202020204" pitchFamily="34" charset="0"/>
                <a:cs typeface="Arial" panose="020B0604020202020204" pitchFamily="34" charset="0"/>
              </a:rPr>
              <a:t>Sepsis</a:t>
            </a:r>
          </a:p>
          <a:p>
            <a:r>
              <a:rPr lang="en-US" altLang="en-US" sz="3000" dirty="0">
                <a:latin typeface="Arial" panose="020B0604020202020204" pitchFamily="34" charset="0"/>
                <a:cs typeface="Arial" panose="020B0604020202020204" pitchFamily="34" charset="0"/>
              </a:rPr>
              <a:t>Uncontrolled severe hypertension</a:t>
            </a:r>
          </a:p>
          <a:p>
            <a:r>
              <a:rPr lang="en-US" altLang="en-US" sz="3000" dirty="0">
                <a:latin typeface="Arial" panose="020B0604020202020204" pitchFamily="34" charset="0"/>
                <a:cs typeface="Arial" panose="020B0604020202020204" pitchFamily="34" charset="0"/>
              </a:rPr>
              <a:t>Contrast allergy</a:t>
            </a:r>
          </a:p>
          <a:p>
            <a:endParaRPr lang="en-US" dirty="0"/>
          </a:p>
        </p:txBody>
      </p:sp>
      <p:grpSp>
        <p:nvGrpSpPr>
          <p:cNvPr id="8" name="Group 7">
            <a:extLst>
              <a:ext uri="{FF2B5EF4-FFF2-40B4-BE49-F238E27FC236}">
                <a16:creationId xmlns:a16="http://schemas.microsoft.com/office/drawing/2014/main" id="{4A410BBF-984F-40C9-9A29-49EED6324F10}"/>
              </a:ext>
            </a:extLst>
          </p:cNvPr>
          <p:cNvGrpSpPr/>
          <p:nvPr/>
        </p:nvGrpSpPr>
        <p:grpSpPr>
          <a:xfrm>
            <a:off x="0" y="864847"/>
            <a:ext cx="11914909" cy="419314"/>
            <a:chOff x="0" y="1004594"/>
            <a:chExt cx="11914909" cy="419314"/>
          </a:xfrm>
        </p:grpSpPr>
        <p:sp>
          <p:nvSpPr>
            <p:cNvPr id="9" name="Rectangle: Rounded Corners 8">
              <a:extLst>
                <a:ext uri="{FF2B5EF4-FFF2-40B4-BE49-F238E27FC236}">
                  <a16:creationId xmlns:a16="http://schemas.microsoft.com/office/drawing/2014/main" id="{FDA1D94F-EDAC-452F-BCB8-1EA30685459F}"/>
                </a:ext>
              </a:extLst>
            </p:cNvPr>
            <p:cNvSpPr/>
            <p:nvPr/>
          </p:nvSpPr>
          <p:spPr>
            <a:xfrm>
              <a:off x="0" y="1192721"/>
              <a:ext cx="10576591" cy="91440"/>
            </a:xfrm>
            <a:prstGeom prst="roundRect">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C50BF0BA-5610-4E8B-991E-91E0A5CE6DB4}"/>
                </a:ext>
              </a:extLst>
            </p:cNvPr>
            <p:cNvGrpSpPr/>
            <p:nvPr/>
          </p:nvGrpSpPr>
          <p:grpSpPr>
            <a:xfrm>
              <a:off x="10680285" y="1004594"/>
              <a:ext cx="1234624" cy="419314"/>
              <a:chOff x="10313210" y="959267"/>
              <a:chExt cx="1234624" cy="419314"/>
            </a:xfrm>
          </p:grpSpPr>
          <p:sp>
            <p:nvSpPr>
              <p:cNvPr id="11" name="Flowchart: Connector 10">
                <a:extLst>
                  <a:ext uri="{FF2B5EF4-FFF2-40B4-BE49-F238E27FC236}">
                    <a16:creationId xmlns:a16="http://schemas.microsoft.com/office/drawing/2014/main" id="{0EA71971-8E12-429E-8C5A-61E13C2F633B}"/>
                  </a:ext>
                </a:extLst>
              </p:cNvPr>
              <p:cNvSpPr/>
              <p:nvPr/>
            </p:nvSpPr>
            <p:spPr>
              <a:xfrm>
                <a:off x="10313210" y="1089257"/>
                <a:ext cx="229100" cy="225604"/>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B44ED67E-1794-47F5-919C-8419C8929570}"/>
                  </a:ext>
                </a:extLst>
              </p:cNvPr>
              <p:cNvSpPr/>
              <p:nvPr/>
            </p:nvSpPr>
            <p:spPr>
              <a:xfrm>
                <a:off x="10643433" y="1023910"/>
                <a:ext cx="338794" cy="310266"/>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32D26278-D746-4D6C-AC12-148244D5ED42}"/>
                  </a:ext>
                </a:extLst>
              </p:cNvPr>
              <p:cNvSpPr/>
              <p:nvPr/>
            </p:nvSpPr>
            <p:spPr>
              <a:xfrm>
                <a:off x="11085921" y="959267"/>
                <a:ext cx="461913" cy="419314"/>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2" name="Picture 1">
            <a:extLst>
              <a:ext uri="{FF2B5EF4-FFF2-40B4-BE49-F238E27FC236}">
                <a16:creationId xmlns:a16="http://schemas.microsoft.com/office/drawing/2014/main" id="{FC754786-1AF7-4E64-8778-433F1AFD81DB}"/>
              </a:ext>
            </a:extLst>
          </p:cNvPr>
          <p:cNvPicPr>
            <a:picLocks noChangeAspect="1"/>
          </p:cNvPicPr>
          <p:nvPr/>
        </p:nvPicPr>
        <p:blipFill>
          <a:blip r:embed="rId3"/>
          <a:stretch>
            <a:fillRect/>
          </a:stretch>
        </p:blipFill>
        <p:spPr>
          <a:xfrm>
            <a:off x="9838273" y="3429000"/>
            <a:ext cx="1613298" cy="2129590"/>
          </a:xfrm>
          <a:prstGeom prst="rect">
            <a:avLst/>
          </a:prstGeom>
        </p:spPr>
      </p:pic>
      <p:pic>
        <p:nvPicPr>
          <p:cNvPr id="4" name="Picture 3">
            <a:extLst>
              <a:ext uri="{FF2B5EF4-FFF2-40B4-BE49-F238E27FC236}">
                <a16:creationId xmlns:a16="http://schemas.microsoft.com/office/drawing/2014/main" id="{186046CB-08B7-4185-82E4-DC3B04E16034}"/>
              </a:ext>
            </a:extLst>
          </p:cNvPr>
          <p:cNvPicPr>
            <a:picLocks noChangeAspect="1"/>
          </p:cNvPicPr>
          <p:nvPr/>
        </p:nvPicPr>
        <p:blipFill rotWithShape="1">
          <a:blip r:embed="rId4"/>
          <a:srcRect t="20526" r="27962"/>
          <a:stretch/>
        </p:blipFill>
        <p:spPr>
          <a:xfrm>
            <a:off x="7575982" y="4704346"/>
            <a:ext cx="2029910" cy="1496297"/>
          </a:xfrm>
          <a:prstGeom prst="rect">
            <a:avLst/>
          </a:prstGeom>
        </p:spPr>
      </p:pic>
    </p:spTree>
    <p:extLst>
      <p:ext uri="{BB962C8B-B14F-4D97-AF65-F5344CB8AC3E}">
        <p14:creationId xmlns:p14="http://schemas.microsoft.com/office/powerpoint/2010/main" val="17532398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4908" y="374462"/>
            <a:ext cx="10515600" cy="753197"/>
          </a:xfrm>
        </p:spPr>
        <p:txBody>
          <a:bodyPr anchor="t">
            <a:normAutofit/>
          </a:bodyPr>
          <a:lstStyle/>
          <a:p>
            <a:r>
              <a:rPr lang="en-US" sz="4000" b="1" dirty="0">
                <a:solidFill>
                  <a:schemeClr val="tx1"/>
                </a:solidFill>
                <a:latin typeface="Arial" panose="020B0604020202020204" pitchFamily="34" charset="0"/>
                <a:cs typeface="Arial" panose="020B0604020202020204" pitchFamily="34" charset="0"/>
              </a:rPr>
              <a:t>Thrombolysis – Nuts &amp; Bolts</a:t>
            </a:r>
          </a:p>
        </p:txBody>
      </p:sp>
      <p:sp>
        <p:nvSpPr>
          <p:cNvPr id="3" name="Content Placeholder 2"/>
          <p:cNvSpPr>
            <a:spLocks noGrp="1"/>
          </p:cNvSpPr>
          <p:nvPr>
            <p:ph idx="1"/>
          </p:nvPr>
        </p:nvSpPr>
        <p:spPr>
          <a:xfrm>
            <a:off x="838200" y="1503947"/>
            <a:ext cx="10515600" cy="4576763"/>
          </a:xfrm>
        </p:spPr>
        <p:txBody>
          <a:bodyPr>
            <a:normAutofit lnSpcReduction="10000"/>
          </a:bodyPr>
          <a:lstStyle/>
          <a:p>
            <a:r>
              <a:rPr lang="en-US" dirty="0">
                <a:latin typeface="Arial" panose="020B0604020202020204" pitchFamily="34" charset="0"/>
                <a:cs typeface="Arial" panose="020B0604020202020204" pitchFamily="34" charset="0"/>
              </a:rPr>
              <a:t>Tissue plasminogen activator (</a:t>
            </a:r>
            <a:r>
              <a:rPr lang="en-US" dirty="0" err="1">
                <a:latin typeface="Arial" panose="020B0604020202020204" pitchFamily="34" charset="0"/>
                <a:cs typeface="Arial" panose="020B0604020202020204" pitchFamily="34" charset="0"/>
              </a:rPr>
              <a:t>tPA</a:t>
            </a:r>
            <a:r>
              <a:rPr lang="en-US" dirty="0">
                <a:latin typeface="Arial" panose="020B0604020202020204" pitchFamily="34" charset="0"/>
                <a:cs typeface="Arial" panose="020B0604020202020204" pitchFamily="34" charset="0"/>
              </a:rPr>
              <a:t>) most commonly used agent</a:t>
            </a:r>
          </a:p>
          <a:p>
            <a:r>
              <a:rPr lang="en-US" dirty="0">
                <a:latin typeface="Arial" panose="020B0604020202020204" pitchFamily="34" charset="0"/>
                <a:cs typeface="Arial" panose="020B0604020202020204" pitchFamily="34" charset="0"/>
              </a:rPr>
              <a:t>Routes of Administration</a:t>
            </a:r>
          </a:p>
          <a:p>
            <a:pPr lvl="1"/>
            <a:r>
              <a:rPr lang="en-US" dirty="0">
                <a:latin typeface="Arial" panose="020B0604020202020204" pitchFamily="34" charset="0"/>
                <a:cs typeface="Arial" panose="020B0604020202020204" pitchFamily="34" charset="0"/>
              </a:rPr>
              <a:t>Catheter-directed</a:t>
            </a:r>
          </a:p>
          <a:p>
            <a:pPr lvl="1"/>
            <a:r>
              <a:rPr lang="en-US" dirty="0">
                <a:latin typeface="Arial" panose="020B0604020202020204" pitchFamily="34" charset="0"/>
                <a:cs typeface="Arial" panose="020B0604020202020204" pitchFamily="34" charset="0"/>
              </a:rPr>
              <a:t>Low-dose systemic (24-96 hours)</a:t>
            </a:r>
          </a:p>
          <a:p>
            <a:pPr lvl="1">
              <a:spcAft>
                <a:spcPts val="1200"/>
              </a:spcAft>
            </a:pPr>
            <a:r>
              <a:rPr lang="en-US" dirty="0">
                <a:latin typeface="Arial" panose="020B0604020202020204" pitchFamily="34" charset="0"/>
                <a:cs typeface="Arial" panose="020B0604020202020204" pitchFamily="34" charset="0"/>
              </a:rPr>
              <a:t>High-dose systemic (6 hours)</a:t>
            </a:r>
          </a:p>
          <a:p>
            <a:r>
              <a:rPr lang="en-US" altLang="en-US" dirty="0">
                <a:latin typeface="Arial" panose="020B0604020202020204" pitchFamily="34" charset="0"/>
                <a:cs typeface="Arial" panose="020B0604020202020204" pitchFamily="34" charset="0"/>
              </a:rPr>
              <a:t>Laboratory Monitoring and Goals</a:t>
            </a:r>
          </a:p>
          <a:p>
            <a:pPr lvl="1"/>
            <a:r>
              <a:rPr lang="en-US" altLang="en-US" dirty="0">
                <a:latin typeface="Arial" panose="020B0604020202020204" pitchFamily="34" charset="0"/>
                <a:cs typeface="Arial" panose="020B0604020202020204" pitchFamily="34" charset="0"/>
              </a:rPr>
              <a:t>Fibrinogen	100-200 (should decrease by 20-50%)</a:t>
            </a:r>
          </a:p>
          <a:p>
            <a:pPr lvl="1"/>
            <a:r>
              <a:rPr lang="en-US" altLang="en-US" dirty="0">
                <a:latin typeface="Arial" panose="020B0604020202020204" pitchFamily="34" charset="0"/>
                <a:cs typeface="Arial" panose="020B0604020202020204" pitchFamily="34" charset="0"/>
              </a:rPr>
              <a:t>D-dimer		Elevated</a:t>
            </a:r>
          </a:p>
          <a:p>
            <a:pPr lvl="1"/>
            <a:r>
              <a:rPr lang="en-US" altLang="en-US" dirty="0">
                <a:latin typeface="Arial" panose="020B0604020202020204" pitchFamily="34" charset="0"/>
                <a:cs typeface="Arial" panose="020B0604020202020204" pitchFamily="34" charset="0"/>
              </a:rPr>
              <a:t>PTT		50-70 (low dose UFH often given during thrombolysis)</a:t>
            </a:r>
          </a:p>
          <a:p>
            <a:pPr lvl="1"/>
            <a:r>
              <a:rPr lang="en-US" altLang="en-US" dirty="0">
                <a:latin typeface="Arial" panose="020B0604020202020204" pitchFamily="34" charset="0"/>
                <a:cs typeface="Arial" panose="020B0604020202020204" pitchFamily="34" charset="0"/>
              </a:rPr>
              <a:t>Hemoglobin	Stable </a:t>
            </a:r>
          </a:p>
          <a:p>
            <a:pPr lvl="1"/>
            <a:r>
              <a:rPr lang="en-US" altLang="en-US" dirty="0">
                <a:latin typeface="Arial" panose="020B0604020202020204" pitchFamily="34" charset="0"/>
                <a:cs typeface="Arial" panose="020B0604020202020204" pitchFamily="34" charset="0"/>
              </a:rPr>
              <a:t>Platelets	&gt;100K (transfuse to maintain)</a:t>
            </a:r>
          </a:p>
          <a:p>
            <a:endParaRPr lang="en-US" dirty="0"/>
          </a:p>
        </p:txBody>
      </p:sp>
      <p:grpSp>
        <p:nvGrpSpPr>
          <p:cNvPr id="5" name="Group 4">
            <a:extLst>
              <a:ext uri="{FF2B5EF4-FFF2-40B4-BE49-F238E27FC236}">
                <a16:creationId xmlns:a16="http://schemas.microsoft.com/office/drawing/2014/main" id="{D625C277-DBD3-4C6C-9320-BFFF79B90ACF}"/>
              </a:ext>
            </a:extLst>
          </p:cNvPr>
          <p:cNvGrpSpPr/>
          <p:nvPr/>
        </p:nvGrpSpPr>
        <p:grpSpPr>
          <a:xfrm>
            <a:off x="0" y="918002"/>
            <a:ext cx="11914909" cy="419314"/>
            <a:chOff x="0" y="1004594"/>
            <a:chExt cx="11914909" cy="419314"/>
          </a:xfrm>
        </p:grpSpPr>
        <p:sp>
          <p:nvSpPr>
            <p:cNvPr id="6" name="Rectangle: Rounded Corners 5">
              <a:extLst>
                <a:ext uri="{FF2B5EF4-FFF2-40B4-BE49-F238E27FC236}">
                  <a16:creationId xmlns:a16="http://schemas.microsoft.com/office/drawing/2014/main" id="{3FE1577E-4405-42CA-A96C-7557EFED2DB5}"/>
                </a:ext>
              </a:extLst>
            </p:cNvPr>
            <p:cNvSpPr/>
            <p:nvPr/>
          </p:nvSpPr>
          <p:spPr>
            <a:xfrm>
              <a:off x="0" y="1192721"/>
              <a:ext cx="10576591" cy="91440"/>
            </a:xfrm>
            <a:prstGeom prst="roundRect">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6EB3A45A-BF8E-4FEF-A9A7-5DE1B7FE3049}"/>
                </a:ext>
              </a:extLst>
            </p:cNvPr>
            <p:cNvGrpSpPr/>
            <p:nvPr/>
          </p:nvGrpSpPr>
          <p:grpSpPr>
            <a:xfrm>
              <a:off x="10680285" y="1004594"/>
              <a:ext cx="1234624" cy="419314"/>
              <a:chOff x="10313210" y="959267"/>
              <a:chExt cx="1234624" cy="419314"/>
            </a:xfrm>
          </p:grpSpPr>
          <p:sp>
            <p:nvSpPr>
              <p:cNvPr id="8" name="Flowchart: Connector 7">
                <a:extLst>
                  <a:ext uri="{FF2B5EF4-FFF2-40B4-BE49-F238E27FC236}">
                    <a16:creationId xmlns:a16="http://schemas.microsoft.com/office/drawing/2014/main" id="{1B76D808-EB92-4791-B434-30C0978F78CC}"/>
                  </a:ext>
                </a:extLst>
              </p:cNvPr>
              <p:cNvSpPr/>
              <p:nvPr/>
            </p:nvSpPr>
            <p:spPr>
              <a:xfrm>
                <a:off x="10313210" y="1089257"/>
                <a:ext cx="229100" cy="225604"/>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720F26CE-920D-46CC-A3B1-15823BBB18D2}"/>
                  </a:ext>
                </a:extLst>
              </p:cNvPr>
              <p:cNvSpPr/>
              <p:nvPr/>
            </p:nvSpPr>
            <p:spPr>
              <a:xfrm>
                <a:off x="10643433" y="1023910"/>
                <a:ext cx="338794" cy="310266"/>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9">
                <a:extLst>
                  <a:ext uri="{FF2B5EF4-FFF2-40B4-BE49-F238E27FC236}">
                    <a16:creationId xmlns:a16="http://schemas.microsoft.com/office/drawing/2014/main" id="{C758E0CF-DEAD-4A0D-B3A5-F796DE4D32FE}"/>
                  </a:ext>
                </a:extLst>
              </p:cNvPr>
              <p:cNvSpPr/>
              <p:nvPr/>
            </p:nvSpPr>
            <p:spPr>
              <a:xfrm>
                <a:off x="11085921" y="959267"/>
                <a:ext cx="461913" cy="419314"/>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026233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0E731B54-D1D4-48F1-AAC7-CEB0611A6831}"/>
              </a:ext>
            </a:extLst>
          </p:cNvPr>
          <p:cNvSpPr txBox="1"/>
          <p:nvPr/>
        </p:nvSpPr>
        <p:spPr>
          <a:xfrm>
            <a:off x="9086725" y="3971604"/>
            <a:ext cx="2828184" cy="2677656"/>
          </a:xfrm>
          <a:prstGeom prst="rect">
            <a:avLst/>
          </a:prstGeom>
          <a:noFill/>
        </p:spPr>
        <p:txBody>
          <a:bodyPr wrap="square" rtlCol="0">
            <a:spAutoFit/>
          </a:bodyPr>
          <a:lstStyle/>
          <a:p>
            <a:r>
              <a:rPr lang="en-US" sz="1400" dirty="0"/>
              <a:t>© 2015 Ben Shimon M, Lenz M, </a:t>
            </a:r>
            <a:r>
              <a:rPr lang="en-US" sz="1400" dirty="0" err="1"/>
              <a:t>Ikenberg</a:t>
            </a:r>
            <a:r>
              <a:rPr lang="en-US" sz="1400" dirty="0"/>
              <a:t> B, Becker D, </a:t>
            </a:r>
            <a:r>
              <a:rPr lang="en-US" sz="1400" dirty="0" err="1"/>
              <a:t>Shavit</a:t>
            </a:r>
            <a:r>
              <a:rPr lang="en-US" sz="1400" dirty="0"/>
              <a:t> Stein E, Chapman J, </a:t>
            </a:r>
            <a:r>
              <a:rPr lang="en-US" sz="1400" dirty="0" err="1"/>
              <a:t>Tanne</a:t>
            </a:r>
            <a:r>
              <a:rPr lang="en-US" sz="1400" dirty="0"/>
              <a:t> D, Pick CG, Blatt I, Neufeld M, Vlachos A and Maggio N (2015) Thrombin regulation of synaptic transmission and plasticity: implications for health and disease. </a:t>
            </a:r>
            <a:r>
              <a:rPr lang="en-US" sz="1400" i="1" dirty="0"/>
              <a:t>Front Cell </a:t>
            </a:r>
            <a:r>
              <a:rPr lang="en-US" sz="1400" i="1" dirty="0" err="1"/>
              <a:t>Neurosci</a:t>
            </a:r>
            <a:r>
              <a:rPr lang="en-US" sz="1400" i="1" dirty="0"/>
              <a:t>. </a:t>
            </a:r>
            <a:r>
              <a:rPr lang="en-US" sz="1400" dirty="0"/>
              <a:t>9:151. </a:t>
            </a:r>
            <a:r>
              <a:rPr lang="en-US" sz="1400" dirty="0" err="1"/>
              <a:t>doi</a:t>
            </a:r>
            <a:r>
              <a:rPr lang="en-US" sz="1400" dirty="0"/>
              <a:t>: 10.3389/fncel.2015.00151. This file is licensed under the Creative Commons Attribution-Share Alike 4.0 International license.</a:t>
            </a:r>
            <a:endParaRPr lang="fr-FR" sz="1400" dirty="0">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E75D3BB6-AA03-4680-BAFE-D8335E01C92E}"/>
              </a:ext>
            </a:extLst>
          </p:cNvPr>
          <p:cNvGrpSpPr/>
          <p:nvPr/>
        </p:nvGrpSpPr>
        <p:grpSpPr>
          <a:xfrm>
            <a:off x="520262" y="180729"/>
            <a:ext cx="7879155" cy="6496541"/>
            <a:chOff x="520262" y="300446"/>
            <a:chExt cx="7879155" cy="6496541"/>
          </a:xfrm>
        </p:grpSpPr>
        <p:pic>
          <p:nvPicPr>
            <p:cNvPr id="20" name="Picture 2">
              <a:extLst>
                <a:ext uri="{FF2B5EF4-FFF2-40B4-BE49-F238E27FC236}">
                  <a16:creationId xmlns:a16="http://schemas.microsoft.com/office/drawing/2014/main" id="{9F05E2CC-4258-412A-94DB-AEDA44C8F1F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29" b="1"/>
            <a:stretch/>
          </p:blipFill>
          <p:spPr bwMode="auto">
            <a:xfrm>
              <a:off x="520262" y="407135"/>
              <a:ext cx="7725104" cy="6389852"/>
            </a:xfrm>
            <a:prstGeom prst="rect">
              <a:avLst/>
            </a:prstGeom>
            <a:noFill/>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3C2940F-630A-4239-BE68-3223692111CE}"/>
                </a:ext>
              </a:extLst>
            </p:cNvPr>
            <p:cNvSpPr/>
            <p:nvPr/>
          </p:nvSpPr>
          <p:spPr>
            <a:xfrm>
              <a:off x="4937760" y="300446"/>
              <a:ext cx="3461657" cy="1959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itle 3">
            <a:extLst>
              <a:ext uri="{FF2B5EF4-FFF2-40B4-BE49-F238E27FC236}">
                <a16:creationId xmlns:a16="http://schemas.microsoft.com/office/drawing/2014/main" id="{B8C31EF3-AB6D-4EE3-ABC5-D0D025BBD1FD}"/>
              </a:ext>
            </a:extLst>
          </p:cNvPr>
          <p:cNvSpPr>
            <a:spLocks noGrp="1"/>
          </p:cNvSpPr>
          <p:nvPr>
            <p:ph type="title"/>
          </p:nvPr>
        </p:nvSpPr>
        <p:spPr>
          <a:xfrm>
            <a:off x="4382814" y="208740"/>
            <a:ext cx="6056842" cy="1616397"/>
          </a:xfrm>
        </p:spPr>
        <p:txBody>
          <a:bodyPr/>
          <a:lstStyle/>
          <a:p>
            <a:pPr algn="r"/>
            <a:r>
              <a:rPr lang="en-US" sz="4000" dirty="0">
                <a:latin typeface="Arial" panose="020B0604020202020204" pitchFamily="34" charset="0"/>
                <a:cs typeface="Arial" panose="020B0604020202020204" pitchFamily="34" charset="0"/>
              </a:rPr>
              <a:t>Thrombophilia and the Coagulation Cascade</a:t>
            </a:r>
          </a:p>
        </p:txBody>
      </p:sp>
      <p:grpSp>
        <p:nvGrpSpPr>
          <p:cNvPr id="8" name="Group 7">
            <a:extLst>
              <a:ext uri="{FF2B5EF4-FFF2-40B4-BE49-F238E27FC236}">
                <a16:creationId xmlns:a16="http://schemas.microsoft.com/office/drawing/2014/main" id="{2B71B6E6-6D08-4164-9933-A0714916FE93}"/>
              </a:ext>
            </a:extLst>
          </p:cNvPr>
          <p:cNvGrpSpPr/>
          <p:nvPr/>
        </p:nvGrpSpPr>
        <p:grpSpPr>
          <a:xfrm>
            <a:off x="0" y="1545570"/>
            <a:ext cx="11914909" cy="419314"/>
            <a:chOff x="0" y="1545570"/>
            <a:chExt cx="11914909" cy="419314"/>
          </a:xfrm>
        </p:grpSpPr>
        <p:sp>
          <p:nvSpPr>
            <p:cNvPr id="25" name="Rectangle: Rounded Corners 24">
              <a:extLst>
                <a:ext uri="{FF2B5EF4-FFF2-40B4-BE49-F238E27FC236}">
                  <a16:creationId xmlns:a16="http://schemas.microsoft.com/office/drawing/2014/main" id="{20B79D49-1E54-4603-A5B5-19DF6E0BBE09}"/>
                </a:ext>
              </a:extLst>
            </p:cNvPr>
            <p:cNvSpPr/>
            <p:nvPr/>
          </p:nvSpPr>
          <p:spPr>
            <a:xfrm>
              <a:off x="0" y="1755466"/>
              <a:ext cx="520262" cy="69671"/>
            </a:xfrm>
            <a:prstGeom prst="roundRect">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7D55FFD2-E9E8-4921-93BD-E499C2DF6C8C}"/>
                </a:ext>
              </a:extLst>
            </p:cNvPr>
            <p:cNvGrpSpPr/>
            <p:nvPr/>
          </p:nvGrpSpPr>
          <p:grpSpPr>
            <a:xfrm>
              <a:off x="3566160" y="1545570"/>
              <a:ext cx="8348749" cy="419314"/>
              <a:chOff x="3566160" y="1545570"/>
              <a:chExt cx="8348749" cy="419314"/>
            </a:xfrm>
          </p:grpSpPr>
          <p:sp>
            <p:nvSpPr>
              <p:cNvPr id="18" name="Rectangle: Rounded Corners 17">
                <a:extLst>
                  <a:ext uri="{FF2B5EF4-FFF2-40B4-BE49-F238E27FC236}">
                    <a16:creationId xmlns:a16="http://schemas.microsoft.com/office/drawing/2014/main" id="{067472C3-7884-4B20-A303-2299DC7B6D89}"/>
                  </a:ext>
                </a:extLst>
              </p:cNvPr>
              <p:cNvSpPr/>
              <p:nvPr/>
            </p:nvSpPr>
            <p:spPr>
              <a:xfrm>
                <a:off x="3566160" y="1733697"/>
                <a:ext cx="7010431" cy="91440"/>
              </a:xfrm>
              <a:prstGeom prst="roundRect">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 name="Group 18">
                <a:extLst>
                  <a:ext uri="{FF2B5EF4-FFF2-40B4-BE49-F238E27FC236}">
                    <a16:creationId xmlns:a16="http://schemas.microsoft.com/office/drawing/2014/main" id="{D2BC89D3-3397-431F-986D-3E287DB7EF57}"/>
                  </a:ext>
                </a:extLst>
              </p:cNvPr>
              <p:cNvGrpSpPr/>
              <p:nvPr/>
            </p:nvGrpSpPr>
            <p:grpSpPr>
              <a:xfrm>
                <a:off x="10680285" y="1545570"/>
                <a:ext cx="1234624" cy="419314"/>
                <a:chOff x="10313210" y="959267"/>
                <a:chExt cx="1234624" cy="419314"/>
              </a:xfrm>
            </p:grpSpPr>
            <p:sp>
              <p:nvSpPr>
                <p:cNvPr id="21" name="Flowchart: Connector 20">
                  <a:extLst>
                    <a:ext uri="{FF2B5EF4-FFF2-40B4-BE49-F238E27FC236}">
                      <a16:creationId xmlns:a16="http://schemas.microsoft.com/office/drawing/2014/main" id="{D018D54D-0283-4552-8E49-E12E9F20A989}"/>
                    </a:ext>
                  </a:extLst>
                </p:cNvPr>
                <p:cNvSpPr/>
                <p:nvPr/>
              </p:nvSpPr>
              <p:spPr>
                <a:xfrm>
                  <a:off x="10313210" y="1089257"/>
                  <a:ext cx="229100" cy="225604"/>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lowchart: Connector 22">
                  <a:extLst>
                    <a:ext uri="{FF2B5EF4-FFF2-40B4-BE49-F238E27FC236}">
                      <a16:creationId xmlns:a16="http://schemas.microsoft.com/office/drawing/2014/main" id="{E546C2E5-87A4-4977-A1C0-A6F3D976B482}"/>
                    </a:ext>
                  </a:extLst>
                </p:cNvPr>
                <p:cNvSpPr/>
                <p:nvPr/>
              </p:nvSpPr>
              <p:spPr>
                <a:xfrm>
                  <a:off x="10643433" y="1023910"/>
                  <a:ext cx="338794" cy="310266"/>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lowchart: Connector 23">
                  <a:extLst>
                    <a:ext uri="{FF2B5EF4-FFF2-40B4-BE49-F238E27FC236}">
                      <a16:creationId xmlns:a16="http://schemas.microsoft.com/office/drawing/2014/main" id="{2C0B9FEC-E0E1-4503-8760-81F38731ECEE}"/>
                    </a:ext>
                  </a:extLst>
                </p:cNvPr>
                <p:cNvSpPr/>
                <p:nvPr/>
              </p:nvSpPr>
              <p:spPr>
                <a:xfrm>
                  <a:off x="11085921" y="959267"/>
                  <a:ext cx="461913" cy="419314"/>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spTree>
    <p:extLst>
      <p:ext uri="{BB962C8B-B14F-4D97-AF65-F5344CB8AC3E}">
        <p14:creationId xmlns:p14="http://schemas.microsoft.com/office/powerpoint/2010/main" val="34632752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061" y="336867"/>
            <a:ext cx="10515600" cy="910519"/>
          </a:xfrm>
        </p:spPr>
        <p:txBody>
          <a:bodyPr anchor="t">
            <a:normAutofit/>
          </a:bodyPr>
          <a:lstStyle/>
          <a:p>
            <a:r>
              <a:rPr lang="en-US" sz="4000" b="1" dirty="0">
                <a:solidFill>
                  <a:schemeClr val="tx1"/>
                </a:solidFill>
                <a:latin typeface="Arial" panose="020B0604020202020204" pitchFamily="34" charset="0"/>
                <a:cs typeface="Arial" panose="020B0604020202020204" pitchFamily="34" charset="0"/>
              </a:rPr>
              <a:t>Post-Thrombotic Syndrome</a:t>
            </a:r>
          </a:p>
        </p:txBody>
      </p:sp>
      <p:pic>
        <p:nvPicPr>
          <p:cNvPr id="9" name="Picture Placeholder 8"/>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43061" y="1611312"/>
            <a:ext cx="5098698" cy="3635375"/>
          </a:xfrm>
        </p:spPr>
      </p:pic>
      <p:sp>
        <p:nvSpPr>
          <p:cNvPr id="3" name="Content Placeholder 2"/>
          <p:cNvSpPr>
            <a:spLocks noGrp="1"/>
          </p:cNvSpPr>
          <p:nvPr>
            <p:ph sz="half" idx="2"/>
          </p:nvPr>
        </p:nvSpPr>
        <p:spPr>
          <a:xfrm>
            <a:off x="5784980" y="1490061"/>
            <a:ext cx="5668016" cy="5031071"/>
          </a:xfrm>
        </p:spPr>
        <p:txBody>
          <a:bodyPr/>
          <a:lstStyle/>
          <a:p>
            <a:pPr marL="0" indent="0">
              <a:spcAft>
                <a:spcPts val="800"/>
              </a:spcAft>
              <a:buNone/>
            </a:pPr>
            <a:r>
              <a:rPr lang="en-US" sz="2600" dirty="0">
                <a:latin typeface="Arial" panose="020B0604020202020204" pitchFamily="34" charset="0"/>
                <a:cs typeface="Arial" panose="020B0604020202020204" pitchFamily="34" charset="0"/>
              </a:rPr>
              <a:t>Causes:</a:t>
            </a:r>
          </a:p>
          <a:p>
            <a:pPr marL="746125" indent="-288925">
              <a:spcBef>
                <a:spcPts val="0"/>
              </a:spcBef>
              <a:spcAft>
                <a:spcPts val="600"/>
              </a:spcAft>
              <a:buFont typeface="Wingdings" panose="05000000000000000000" pitchFamily="2" charset="2"/>
              <a:buChar char="ü"/>
            </a:pPr>
            <a:r>
              <a:rPr lang="en-US" sz="2600" dirty="0">
                <a:latin typeface="Arial" panose="020B0604020202020204" pitchFamily="34" charset="0"/>
                <a:cs typeface="Arial" panose="020B0604020202020204" pitchFamily="34" charset="0"/>
              </a:rPr>
              <a:t>residual venous outflow</a:t>
            </a:r>
          </a:p>
          <a:p>
            <a:pPr marL="746125" indent="-288925">
              <a:spcBef>
                <a:spcPts val="0"/>
              </a:spcBef>
              <a:spcAft>
                <a:spcPts val="1200"/>
              </a:spcAft>
              <a:buFont typeface="Wingdings" panose="05000000000000000000" pitchFamily="2" charset="2"/>
              <a:buChar char="ü"/>
            </a:pPr>
            <a:r>
              <a:rPr lang="en-US" sz="2600" dirty="0">
                <a:latin typeface="Arial" panose="020B0604020202020204" pitchFamily="34" charset="0"/>
                <a:cs typeface="Arial" panose="020B0604020202020204" pitchFamily="34" charset="0"/>
              </a:rPr>
              <a:t>venous valvular insufficiency</a:t>
            </a:r>
          </a:p>
          <a:p>
            <a:pPr marL="0" indent="0">
              <a:spcAft>
                <a:spcPts val="800"/>
              </a:spcAft>
              <a:buNone/>
            </a:pPr>
            <a:r>
              <a:rPr lang="en-US" sz="2600" dirty="0">
                <a:latin typeface="Arial" panose="020B0604020202020204" pitchFamily="34" charset="0"/>
                <a:cs typeface="Arial" panose="020B0604020202020204" pitchFamily="34" charset="0"/>
              </a:rPr>
              <a:t>Risk factors include:</a:t>
            </a:r>
          </a:p>
          <a:p>
            <a:pPr marL="746125" lvl="1" indent="-288925">
              <a:buFont typeface="Wingdings" panose="05000000000000000000" pitchFamily="2" charset="2"/>
              <a:buChar char="ü"/>
            </a:pPr>
            <a:r>
              <a:rPr lang="en-US" dirty="0">
                <a:latin typeface="Arial" panose="020B0604020202020204" pitchFamily="34" charset="0"/>
                <a:cs typeface="Arial" panose="020B0604020202020204" pitchFamily="34" charset="0"/>
              </a:rPr>
              <a:t>Adolescents</a:t>
            </a:r>
          </a:p>
          <a:p>
            <a:pPr marL="746125" lvl="1" indent="-288925">
              <a:buFont typeface="Wingdings" panose="05000000000000000000" pitchFamily="2" charset="2"/>
              <a:buChar char="ü"/>
            </a:pPr>
            <a:r>
              <a:rPr lang="en-US" dirty="0">
                <a:latin typeface="Arial" panose="020B0604020202020204" pitchFamily="34" charset="0"/>
                <a:cs typeface="Arial" panose="020B0604020202020204" pitchFamily="34" charset="0"/>
              </a:rPr>
              <a:t>Obesity</a:t>
            </a:r>
          </a:p>
          <a:p>
            <a:pPr marL="746125" lvl="1" indent="-288925">
              <a:buFont typeface="Wingdings" panose="05000000000000000000" pitchFamily="2" charset="2"/>
              <a:buChar char="ü"/>
            </a:pPr>
            <a:r>
              <a:rPr lang="en-US" dirty="0">
                <a:latin typeface="Arial" panose="020B0604020202020204" pitchFamily="34" charset="0"/>
                <a:cs typeface="Arial" panose="020B0604020202020204" pitchFamily="34" charset="0"/>
              </a:rPr>
              <a:t>Extensive DVT (multiple vessels)</a:t>
            </a:r>
          </a:p>
          <a:p>
            <a:pPr marL="746125" lvl="1" indent="-288925">
              <a:buFont typeface="Wingdings" panose="05000000000000000000" pitchFamily="2" charset="2"/>
              <a:buChar char="ü"/>
            </a:pPr>
            <a:r>
              <a:rPr lang="en-US" dirty="0">
                <a:latin typeface="Arial" panose="020B0604020202020204" pitchFamily="34" charset="0"/>
                <a:cs typeface="Arial" panose="020B0604020202020204" pitchFamily="34" charset="0"/>
              </a:rPr>
              <a:t>Idiopathic or effort-related upper extremity DVT</a:t>
            </a:r>
          </a:p>
          <a:p>
            <a:pPr marL="746125" lvl="1" indent="-288925">
              <a:buFont typeface="Wingdings" panose="05000000000000000000" pitchFamily="2" charset="2"/>
              <a:buChar char="ü"/>
            </a:pPr>
            <a:r>
              <a:rPr lang="en-US" dirty="0">
                <a:latin typeface="Arial" panose="020B0604020202020204" pitchFamily="34" charset="0"/>
                <a:cs typeface="Arial" panose="020B0604020202020204" pitchFamily="34" charset="0"/>
              </a:rPr>
              <a:t>Lack of DVT resolution</a:t>
            </a:r>
          </a:p>
          <a:p>
            <a:pPr lvl="1"/>
            <a:endParaRPr lang="en-US" dirty="0"/>
          </a:p>
          <a:p>
            <a:endParaRPr lang="en-US" dirty="0"/>
          </a:p>
          <a:p>
            <a:endParaRPr lang="en-US" dirty="0"/>
          </a:p>
        </p:txBody>
      </p:sp>
      <p:grpSp>
        <p:nvGrpSpPr>
          <p:cNvPr id="7" name="Group 6">
            <a:extLst>
              <a:ext uri="{FF2B5EF4-FFF2-40B4-BE49-F238E27FC236}">
                <a16:creationId xmlns:a16="http://schemas.microsoft.com/office/drawing/2014/main" id="{688DB761-9E9D-4A97-8813-B7A3C7B64470}"/>
              </a:ext>
            </a:extLst>
          </p:cNvPr>
          <p:cNvGrpSpPr/>
          <p:nvPr/>
        </p:nvGrpSpPr>
        <p:grpSpPr>
          <a:xfrm>
            <a:off x="0" y="886041"/>
            <a:ext cx="11914909" cy="419314"/>
            <a:chOff x="0" y="1004594"/>
            <a:chExt cx="11914909" cy="419314"/>
          </a:xfrm>
        </p:grpSpPr>
        <p:sp>
          <p:nvSpPr>
            <p:cNvPr id="8" name="Rectangle: Rounded Corners 7">
              <a:extLst>
                <a:ext uri="{FF2B5EF4-FFF2-40B4-BE49-F238E27FC236}">
                  <a16:creationId xmlns:a16="http://schemas.microsoft.com/office/drawing/2014/main" id="{76E20D5C-6028-4B5F-A88B-5E8104106AFE}"/>
                </a:ext>
              </a:extLst>
            </p:cNvPr>
            <p:cNvSpPr/>
            <p:nvPr/>
          </p:nvSpPr>
          <p:spPr>
            <a:xfrm>
              <a:off x="0" y="1192721"/>
              <a:ext cx="10576591" cy="91440"/>
            </a:xfrm>
            <a:prstGeom prst="roundRect">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7BDE8B2E-E119-4DFB-A597-85174E2B58DB}"/>
                </a:ext>
              </a:extLst>
            </p:cNvPr>
            <p:cNvGrpSpPr/>
            <p:nvPr/>
          </p:nvGrpSpPr>
          <p:grpSpPr>
            <a:xfrm>
              <a:off x="10680285" y="1004594"/>
              <a:ext cx="1234624" cy="419314"/>
              <a:chOff x="10313210" y="959267"/>
              <a:chExt cx="1234624" cy="419314"/>
            </a:xfrm>
          </p:grpSpPr>
          <p:sp>
            <p:nvSpPr>
              <p:cNvPr id="12" name="Flowchart: Connector 11">
                <a:extLst>
                  <a:ext uri="{FF2B5EF4-FFF2-40B4-BE49-F238E27FC236}">
                    <a16:creationId xmlns:a16="http://schemas.microsoft.com/office/drawing/2014/main" id="{082DE2EC-7812-4426-9D26-88FA37F737F3}"/>
                  </a:ext>
                </a:extLst>
              </p:cNvPr>
              <p:cNvSpPr/>
              <p:nvPr/>
            </p:nvSpPr>
            <p:spPr>
              <a:xfrm>
                <a:off x="10313210" y="1089257"/>
                <a:ext cx="229100" cy="225604"/>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D6569BB9-9AD4-4E2D-9B36-F8C9668AB1F4}"/>
                  </a:ext>
                </a:extLst>
              </p:cNvPr>
              <p:cNvSpPr/>
              <p:nvPr/>
            </p:nvSpPr>
            <p:spPr>
              <a:xfrm>
                <a:off x="10643433" y="1023910"/>
                <a:ext cx="338794" cy="310266"/>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0618CB68-3737-4C8E-87AA-7421BF1B4981}"/>
                  </a:ext>
                </a:extLst>
              </p:cNvPr>
              <p:cNvSpPr/>
              <p:nvPr/>
            </p:nvSpPr>
            <p:spPr>
              <a:xfrm>
                <a:off x="11085921" y="959267"/>
                <a:ext cx="461913" cy="419314"/>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 name="Rectangle: Rounded Corners 3">
            <a:extLst>
              <a:ext uri="{FF2B5EF4-FFF2-40B4-BE49-F238E27FC236}">
                <a16:creationId xmlns:a16="http://schemas.microsoft.com/office/drawing/2014/main" id="{B8DE69D2-A4E1-482C-8974-8196023C3728}"/>
              </a:ext>
            </a:extLst>
          </p:cNvPr>
          <p:cNvSpPr/>
          <p:nvPr/>
        </p:nvSpPr>
        <p:spPr>
          <a:xfrm>
            <a:off x="739003" y="5105286"/>
            <a:ext cx="4802755" cy="1010653"/>
          </a:xfrm>
          <a:prstGeom prst="roundRect">
            <a:avLst/>
          </a:prstGeom>
          <a:solidFill>
            <a:srgbClr val="2771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panose="020B0604020202020204" pitchFamily="34" charset="0"/>
                <a:cs typeface="Arial" panose="020B0604020202020204" pitchFamily="34" charset="0"/>
              </a:rPr>
              <a:t>Occurs in ~25% of children with upper or lower extremity DVT</a:t>
            </a:r>
          </a:p>
        </p:txBody>
      </p:sp>
      <p:sp>
        <p:nvSpPr>
          <p:cNvPr id="5" name="Rectangle 4">
            <a:extLst>
              <a:ext uri="{FF2B5EF4-FFF2-40B4-BE49-F238E27FC236}">
                <a16:creationId xmlns:a16="http://schemas.microsoft.com/office/drawing/2014/main" id="{9FE3E0ED-76C7-49BA-9878-FF805CBEEBFE}"/>
              </a:ext>
            </a:extLst>
          </p:cNvPr>
          <p:cNvSpPr/>
          <p:nvPr/>
        </p:nvSpPr>
        <p:spPr>
          <a:xfrm>
            <a:off x="189597" y="6213253"/>
            <a:ext cx="5218744" cy="461665"/>
          </a:xfrm>
          <a:prstGeom prst="rect">
            <a:avLst/>
          </a:prstGeom>
          <a:solidFill>
            <a:schemeClr val="bg1"/>
          </a:solidFill>
        </p:spPr>
        <p:txBody>
          <a:bodyPr wrap="square">
            <a:spAutoFit/>
          </a:bodyPr>
          <a:lstStyle/>
          <a:p>
            <a:r>
              <a:rPr lang="en-US" sz="1200" dirty="0">
                <a:solidFill>
                  <a:srgbClr val="000000"/>
                </a:solidFill>
              </a:rPr>
              <a:t>Reprinted from </a:t>
            </a:r>
            <a:r>
              <a:rPr lang="en-US" sz="1200" i="1" dirty="0">
                <a:solidFill>
                  <a:srgbClr val="000000"/>
                </a:solidFill>
              </a:rPr>
              <a:t>Thrombosis Research, </a:t>
            </a:r>
            <a:r>
              <a:rPr lang="en-US" sz="1200" dirty="0">
                <a:solidFill>
                  <a:srgbClr val="000000"/>
                </a:solidFill>
              </a:rPr>
              <a:t>164, </a:t>
            </a:r>
            <a:r>
              <a:rPr lang="en-US" sz="1200" dirty="0" err="1">
                <a:solidFill>
                  <a:srgbClr val="000000"/>
                </a:solidFill>
              </a:rPr>
              <a:t>Betensky</a:t>
            </a:r>
            <a:r>
              <a:rPr lang="en-US" sz="1200" dirty="0">
                <a:solidFill>
                  <a:srgbClr val="000000"/>
                </a:solidFill>
              </a:rPr>
              <a:t>, Goldenberg, Post-thrombotic syndrome in children, 129-135, © 2018, permission from Elsevier. </a:t>
            </a:r>
            <a:endParaRPr lang="en-US" sz="1200" dirty="0"/>
          </a:p>
        </p:txBody>
      </p:sp>
    </p:spTree>
    <p:extLst>
      <p:ext uri="{BB962C8B-B14F-4D97-AF65-F5344CB8AC3E}">
        <p14:creationId xmlns:p14="http://schemas.microsoft.com/office/powerpoint/2010/main" val="1775643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857999" y="185632"/>
            <a:ext cx="4886325" cy="1280535"/>
          </a:xfrm>
        </p:spPr>
        <p:txBody>
          <a:bodyPr>
            <a:normAutofit/>
          </a:bodyPr>
          <a:lstStyle/>
          <a:p>
            <a:pPr algn="ctr"/>
            <a:r>
              <a:rPr lang="en-US" sz="4000" b="1" dirty="0">
                <a:solidFill>
                  <a:schemeClr val="tx1"/>
                </a:solidFill>
                <a:latin typeface="Arial" panose="020B0604020202020204" pitchFamily="34" charset="0"/>
                <a:cs typeface="Arial" panose="020B0604020202020204" pitchFamily="34" charset="0"/>
              </a:rPr>
              <a:t>Symptoms and Signs of PTS</a:t>
            </a:r>
          </a:p>
        </p:txBody>
      </p:sp>
      <p:sp>
        <p:nvSpPr>
          <p:cNvPr id="2" name="Rectangle 1">
            <a:extLst>
              <a:ext uri="{FF2B5EF4-FFF2-40B4-BE49-F238E27FC236}">
                <a16:creationId xmlns:a16="http://schemas.microsoft.com/office/drawing/2014/main" id="{C63B3849-3851-4626-B985-D5302AFF69F8}"/>
              </a:ext>
            </a:extLst>
          </p:cNvPr>
          <p:cNvSpPr/>
          <p:nvPr/>
        </p:nvSpPr>
        <p:spPr>
          <a:xfrm>
            <a:off x="168442" y="6364705"/>
            <a:ext cx="1600200" cy="2646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1AFEFE4-9461-4E40-87FE-941A0ADEEAA5}"/>
              </a:ext>
            </a:extLst>
          </p:cNvPr>
          <p:cNvSpPr/>
          <p:nvPr/>
        </p:nvSpPr>
        <p:spPr>
          <a:xfrm>
            <a:off x="9705474" y="5975684"/>
            <a:ext cx="2318084" cy="798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p:cNvSpPr>
            <a:spLocks noGrp="1"/>
          </p:cNvSpPr>
          <p:nvPr>
            <p:ph type="body" sz="half" idx="2"/>
          </p:nvPr>
        </p:nvSpPr>
        <p:spPr>
          <a:xfrm>
            <a:off x="6715125" y="1760603"/>
            <a:ext cx="5172075" cy="4794611"/>
          </a:xfrm>
        </p:spPr>
        <p:txBody>
          <a:bodyPr>
            <a:normAutofit/>
          </a:bodyPr>
          <a:lstStyle/>
          <a:p>
            <a:pPr marL="285750" indent="-285750">
              <a:buFont typeface="Arial" pitchFamily="34" charset="0"/>
              <a:buChar char="•"/>
            </a:pPr>
            <a:r>
              <a:rPr lang="en-US" sz="2800" dirty="0">
                <a:latin typeface="Arial" panose="020B0604020202020204" pitchFamily="34" charset="0"/>
                <a:cs typeface="Arial" panose="020B0604020202020204" pitchFamily="34" charset="0"/>
              </a:rPr>
              <a:t>Validated assessment tools are available in pediatrics</a:t>
            </a:r>
          </a:p>
          <a:p>
            <a:pPr marL="742950" lvl="1" indent="-285750">
              <a:buFont typeface="Arial" pitchFamily="34" charset="0"/>
              <a:buChar char="•"/>
            </a:pPr>
            <a:r>
              <a:rPr lang="en-US" sz="2400" dirty="0">
                <a:latin typeface="Arial" panose="020B0604020202020204" pitchFamily="34" charset="0"/>
                <a:cs typeface="Arial" panose="020B0604020202020204" pitchFamily="34" charset="0"/>
              </a:rPr>
              <a:t>Modified </a:t>
            </a:r>
            <a:r>
              <a:rPr lang="en-US" sz="2400" dirty="0" err="1">
                <a:latin typeface="Arial" panose="020B0604020202020204" pitchFamily="34" charset="0"/>
                <a:cs typeface="Arial" panose="020B0604020202020204" pitchFamily="34" charset="0"/>
              </a:rPr>
              <a:t>Villalta</a:t>
            </a:r>
            <a:r>
              <a:rPr lang="en-US" sz="2400" dirty="0">
                <a:latin typeface="Arial" panose="020B0604020202020204" pitchFamily="34" charset="0"/>
                <a:cs typeface="Arial" panose="020B0604020202020204" pitchFamily="34" charset="0"/>
              </a:rPr>
              <a:t> Scale</a:t>
            </a:r>
          </a:p>
          <a:p>
            <a:pPr marL="742950" lvl="1" indent="-285750">
              <a:spcAft>
                <a:spcPts val="1200"/>
              </a:spcAft>
              <a:buFont typeface="Arial" pitchFamily="34" charset="0"/>
              <a:buChar char="•"/>
            </a:pPr>
            <a:r>
              <a:rPr lang="en-US" sz="2400" dirty="0" err="1">
                <a:latin typeface="Arial" panose="020B0604020202020204" pitchFamily="34" charset="0"/>
                <a:cs typeface="Arial" panose="020B0604020202020204" pitchFamily="34" charset="0"/>
              </a:rPr>
              <a:t>Manco</a:t>
            </a:r>
            <a:r>
              <a:rPr lang="en-US" sz="2400" dirty="0">
                <a:latin typeface="Arial" panose="020B0604020202020204" pitchFamily="34" charset="0"/>
                <a:cs typeface="Arial" panose="020B0604020202020204" pitchFamily="34" charset="0"/>
              </a:rPr>
              <a:t>-Johnson Instrument</a:t>
            </a:r>
          </a:p>
          <a:p>
            <a:pPr marL="285750" indent="-285750">
              <a:buFont typeface="Arial" pitchFamily="34" charset="0"/>
              <a:buChar char="•"/>
            </a:pPr>
            <a:r>
              <a:rPr lang="en-US" sz="2800" dirty="0">
                <a:latin typeface="Arial" panose="020B0604020202020204" pitchFamily="34" charset="0"/>
                <a:cs typeface="Arial" panose="020B0604020202020204" pitchFamily="34" charset="0"/>
              </a:rPr>
              <a:t>Large majority of PTS cases are mild</a:t>
            </a:r>
          </a:p>
          <a:p>
            <a:pPr marL="285750" indent="-285750">
              <a:buFont typeface="Arial" pitchFamily="34" charset="0"/>
              <a:buChar char="•"/>
            </a:pPr>
            <a:r>
              <a:rPr lang="en-US" sz="2800" dirty="0">
                <a:latin typeface="Arial" panose="020B0604020202020204" pitchFamily="34" charset="0"/>
                <a:cs typeface="Arial" panose="020B0604020202020204" pitchFamily="34" charset="0"/>
              </a:rPr>
              <a:t>Children with moderate or severe PTS have significantly lower QOL scores than children with mild or no PTS</a:t>
            </a:r>
            <a:endParaRPr lang="en-US" sz="2400" dirty="0"/>
          </a:p>
        </p:txBody>
      </p:sp>
      <p:grpSp>
        <p:nvGrpSpPr>
          <p:cNvPr id="17" name="Group 16">
            <a:extLst>
              <a:ext uri="{FF2B5EF4-FFF2-40B4-BE49-F238E27FC236}">
                <a16:creationId xmlns:a16="http://schemas.microsoft.com/office/drawing/2014/main" id="{EE4CB6AF-4722-4934-9C9E-6725A506B817}"/>
              </a:ext>
            </a:extLst>
          </p:cNvPr>
          <p:cNvGrpSpPr/>
          <p:nvPr/>
        </p:nvGrpSpPr>
        <p:grpSpPr>
          <a:xfrm>
            <a:off x="117183" y="3386033"/>
            <a:ext cx="6448240" cy="3239356"/>
            <a:chOff x="117183" y="3386033"/>
            <a:chExt cx="6448240" cy="3239356"/>
          </a:xfrm>
        </p:grpSpPr>
        <p:pic>
          <p:nvPicPr>
            <p:cNvPr id="10" name="Picture 9">
              <a:extLst>
                <a:ext uri="{FF2B5EF4-FFF2-40B4-BE49-F238E27FC236}">
                  <a16:creationId xmlns:a16="http://schemas.microsoft.com/office/drawing/2014/main" id="{E6A8A0A3-EA0F-420C-B90A-6D14E9033C92}"/>
                </a:ext>
              </a:extLst>
            </p:cNvPr>
            <p:cNvPicPr>
              <a:picLocks noChangeAspect="1"/>
            </p:cNvPicPr>
            <p:nvPr/>
          </p:nvPicPr>
          <p:blipFill rotWithShape="1">
            <a:blip r:embed="rId3"/>
            <a:srcRect t="52782" b="3073"/>
            <a:stretch/>
          </p:blipFill>
          <p:spPr>
            <a:xfrm>
              <a:off x="127772" y="3386033"/>
              <a:ext cx="6437651" cy="3169181"/>
            </a:xfrm>
            <a:prstGeom prst="rect">
              <a:avLst/>
            </a:prstGeom>
          </p:spPr>
        </p:pic>
        <p:sp>
          <p:nvSpPr>
            <p:cNvPr id="8" name="Rectangle: Rounded Corners 7">
              <a:extLst>
                <a:ext uri="{FF2B5EF4-FFF2-40B4-BE49-F238E27FC236}">
                  <a16:creationId xmlns:a16="http://schemas.microsoft.com/office/drawing/2014/main" id="{1BBC2437-C069-4FB3-8E28-8188192A53D6}"/>
                </a:ext>
              </a:extLst>
            </p:cNvPr>
            <p:cNvSpPr/>
            <p:nvPr/>
          </p:nvSpPr>
          <p:spPr>
            <a:xfrm>
              <a:off x="2978161" y="3559344"/>
              <a:ext cx="1461438" cy="709864"/>
            </a:xfrm>
            <a:prstGeom prst="roundRect">
              <a:avLst/>
            </a:prstGeom>
            <a:solidFill>
              <a:srgbClr val="3765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panose="020B0604020202020204" pitchFamily="34" charset="0"/>
                  <a:cs typeface="Arial" panose="020B0604020202020204" pitchFamily="34" charset="0"/>
                </a:rPr>
                <a:t>Signs</a:t>
              </a:r>
            </a:p>
          </p:txBody>
        </p:sp>
        <p:sp>
          <p:nvSpPr>
            <p:cNvPr id="13" name="Oval 12">
              <a:extLst>
                <a:ext uri="{FF2B5EF4-FFF2-40B4-BE49-F238E27FC236}">
                  <a16:creationId xmlns:a16="http://schemas.microsoft.com/office/drawing/2014/main" id="{1A83BB7E-BC13-48E6-874B-007486F8094A}"/>
                </a:ext>
              </a:extLst>
            </p:cNvPr>
            <p:cNvSpPr/>
            <p:nvPr/>
          </p:nvSpPr>
          <p:spPr>
            <a:xfrm>
              <a:off x="689906" y="5946491"/>
              <a:ext cx="2318084" cy="678898"/>
            </a:xfrm>
            <a:prstGeom prst="ellipse">
              <a:avLst/>
            </a:prstGeom>
            <a:noFill/>
            <a:ln w="38100">
              <a:solidFill>
                <a:srgbClr val="9335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3FA5B87-7317-49E6-ACCB-CDE5A20206F7}"/>
                </a:ext>
              </a:extLst>
            </p:cNvPr>
            <p:cNvSpPr/>
            <p:nvPr/>
          </p:nvSpPr>
          <p:spPr>
            <a:xfrm rot="5400000">
              <a:off x="-550569" y="4595064"/>
              <a:ext cx="1600200" cy="2646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C3D934F8-A2E8-4CA3-83EC-77C5F3251B69}"/>
              </a:ext>
            </a:extLst>
          </p:cNvPr>
          <p:cNvGrpSpPr/>
          <p:nvPr/>
        </p:nvGrpSpPr>
        <p:grpSpPr>
          <a:xfrm>
            <a:off x="87101" y="185632"/>
            <a:ext cx="6478322" cy="3243367"/>
            <a:chOff x="87101" y="185632"/>
            <a:chExt cx="6478322" cy="3243367"/>
          </a:xfrm>
        </p:grpSpPr>
        <p:pic>
          <p:nvPicPr>
            <p:cNvPr id="9" name="Picture 8">
              <a:extLst>
                <a:ext uri="{FF2B5EF4-FFF2-40B4-BE49-F238E27FC236}">
                  <a16:creationId xmlns:a16="http://schemas.microsoft.com/office/drawing/2014/main" id="{86DE3E3B-98DF-4A91-BF37-8F3366EA6D0B}"/>
                </a:ext>
              </a:extLst>
            </p:cNvPr>
            <p:cNvPicPr>
              <a:picLocks noChangeAspect="1"/>
            </p:cNvPicPr>
            <p:nvPr/>
          </p:nvPicPr>
          <p:blipFill rotWithShape="1">
            <a:blip r:embed="rId3"/>
            <a:srcRect t="-1" b="54823"/>
            <a:stretch/>
          </p:blipFill>
          <p:spPr>
            <a:xfrm>
              <a:off x="127772" y="185632"/>
              <a:ext cx="6437651" cy="3243367"/>
            </a:xfrm>
            <a:prstGeom prst="rect">
              <a:avLst/>
            </a:prstGeom>
          </p:spPr>
        </p:pic>
        <p:sp>
          <p:nvSpPr>
            <p:cNvPr id="3" name="Rectangle: Rounded Corners 2">
              <a:extLst>
                <a:ext uri="{FF2B5EF4-FFF2-40B4-BE49-F238E27FC236}">
                  <a16:creationId xmlns:a16="http://schemas.microsoft.com/office/drawing/2014/main" id="{FC1E40E8-464D-42BA-ACE0-4039B2E45977}"/>
                </a:ext>
              </a:extLst>
            </p:cNvPr>
            <p:cNvSpPr/>
            <p:nvPr/>
          </p:nvSpPr>
          <p:spPr>
            <a:xfrm>
              <a:off x="2668149" y="285887"/>
              <a:ext cx="2081463" cy="709864"/>
            </a:xfrm>
            <a:prstGeom prst="roundRect">
              <a:avLst/>
            </a:prstGeom>
            <a:solidFill>
              <a:srgbClr val="3765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panose="020B0604020202020204" pitchFamily="34" charset="0"/>
                  <a:cs typeface="Arial" panose="020B0604020202020204" pitchFamily="34" charset="0"/>
                </a:rPr>
                <a:t>Symptoms</a:t>
              </a:r>
            </a:p>
          </p:txBody>
        </p:sp>
        <p:sp>
          <p:nvSpPr>
            <p:cNvPr id="4" name="Oval 3">
              <a:extLst>
                <a:ext uri="{FF2B5EF4-FFF2-40B4-BE49-F238E27FC236}">
                  <a16:creationId xmlns:a16="http://schemas.microsoft.com/office/drawing/2014/main" id="{BDA7E91B-3DEB-4D29-8962-526787AB3B94}"/>
                </a:ext>
              </a:extLst>
            </p:cNvPr>
            <p:cNvSpPr/>
            <p:nvPr/>
          </p:nvSpPr>
          <p:spPr>
            <a:xfrm>
              <a:off x="915093" y="2814272"/>
              <a:ext cx="2249905" cy="497575"/>
            </a:xfrm>
            <a:prstGeom prst="ellipse">
              <a:avLst/>
            </a:prstGeom>
            <a:noFill/>
            <a:ln w="38100">
              <a:solidFill>
                <a:srgbClr val="9335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78538BF-773F-4E09-B4DE-50A6AEB36327}"/>
                </a:ext>
              </a:extLst>
            </p:cNvPr>
            <p:cNvSpPr/>
            <p:nvPr/>
          </p:nvSpPr>
          <p:spPr>
            <a:xfrm rot="5400000">
              <a:off x="-580651" y="1536292"/>
              <a:ext cx="1600200" cy="2646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a:extLst>
              <a:ext uri="{FF2B5EF4-FFF2-40B4-BE49-F238E27FC236}">
                <a16:creationId xmlns:a16="http://schemas.microsoft.com/office/drawing/2014/main" id="{65E7BAFA-20F3-486F-9F79-73676D3C0D42}"/>
              </a:ext>
            </a:extLst>
          </p:cNvPr>
          <p:cNvSpPr txBox="1"/>
          <p:nvPr/>
        </p:nvSpPr>
        <p:spPr>
          <a:xfrm>
            <a:off x="33536" y="1293637"/>
            <a:ext cx="431990" cy="461665"/>
          </a:xfrm>
          <a:prstGeom prst="rect">
            <a:avLst/>
          </a:prstGeom>
          <a:noFill/>
        </p:spPr>
        <p:txBody>
          <a:bodyPr wrap="square" rtlCol="0">
            <a:spAutoFit/>
          </a:bodyPr>
          <a:lstStyle/>
          <a:p>
            <a:r>
              <a:rPr lang="en-US" sz="2400" b="1" dirty="0">
                <a:solidFill>
                  <a:schemeClr val="tx1">
                    <a:lumMod val="95000"/>
                    <a:lumOff val="5000"/>
                  </a:schemeClr>
                </a:solidFill>
              </a:rPr>
              <a:t>%</a:t>
            </a:r>
          </a:p>
        </p:txBody>
      </p:sp>
      <p:sp>
        <p:nvSpPr>
          <p:cNvPr id="19" name="TextBox 18">
            <a:extLst>
              <a:ext uri="{FF2B5EF4-FFF2-40B4-BE49-F238E27FC236}">
                <a16:creationId xmlns:a16="http://schemas.microsoft.com/office/drawing/2014/main" id="{43CCB8FC-EB44-4A7D-9DE2-38AA74D2FD44}"/>
              </a:ext>
            </a:extLst>
          </p:cNvPr>
          <p:cNvSpPr txBox="1"/>
          <p:nvPr/>
        </p:nvSpPr>
        <p:spPr>
          <a:xfrm>
            <a:off x="29709" y="4503378"/>
            <a:ext cx="431990" cy="461665"/>
          </a:xfrm>
          <a:prstGeom prst="rect">
            <a:avLst/>
          </a:prstGeom>
          <a:noFill/>
        </p:spPr>
        <p:txBody>
          <a:bodyPr wrap="square" rtlCol="0">
            <a:spAutoFit/>
          </a:bodyPr>
          <a:lstStyle/>
          <a:p>
            <a:r>
              <a:rPr lang="en-US" sz="2400" b="1" dirty="0">
                <a:solidFill>
                  <a:schemeClr val="tx1">
                    <a:lumMod val="95000"/>
                    <a:lumOff val="5000"/>
                  </a:schemeClr>
                </a:solidFill>
              </a:rPr>
              <a:t>%</a:t>
            </a:r>
          </a:p>
        </p:txBody>
      </p:sp>
      <p:sp>
        <p:nvSpPr>
          <p:cNvPr id="12" name="Rectangle 11">
            <a:extLst>
              <a:ext uri="{FF2B5EF4-FFF2-40B4-BE49-F238E27FC236}">
                <a16:creationId xmlns:a16="http://schemas.microsoft.com/office/drawing/2014/main" id="{18628274-2439-4963-A505-9B9BC9843972}"/>
              </a:ext>
            </a:extLst>
          </p:cNvPr>
          <p:cNvSpPr/>
          <p:nvPr/>
        </p:nvSpPr>
        <p:spPr>
          <a:xfrm>
            <a:off x="6634258" y="6127448"/>
            <a:ext cx="5252942" cy="646331"/>
          </a:xfrm>
          <a:prstGeom prst="rect">
            <a:avLst/>
          </a:prstGeom>
        </p:spPr>
        <p:txBody>
          <a:bodyPr wrap="square">
            <a:spAutoFit/>
          </a:bodyPr>
          <a:lstStyle/>
          <a:p>
            <a:r>
              <a:rPr lang="en-US" sz="1200" dirty="0">
                <a:solidFill>
                  <a:srgbClr val="000000"/>
                </a:solidFill>
              </a:rPr>
              <a:t>Reprinted from </a:t>
            </a:r>
            <a:r>
              <a:rPr lang="en-US" sz="1200" i="1" dirty="0">
                <a:solidFill>
                  <a:srgbClr val="000000"/>
                </a:solidFill>
              </a:rPr>
              <a:t>Thrombosis Research, </a:t>
            </a:r>
            <a:r>
              <a:rPr lang="en-US" sz="1200" dirty="0">
                <a:solidFill>
                  <a:srgbClr val="000000"/>
                </a:solidFill>
              </a:rPr>
              <a:t>135/2, Kumar, et al, Prevalence and risk factors for post thrombotic syndrome after deep vein thrombosis in children: A cohort study, 347-351, © 2015, permission from Elsevier</a:t>
            </a:r>
            <a:endParaRPr lang="en-US" sz="1200" dirty="0"/>
          </a:p>
        </p:txBody>
      </p:sp>
    </p:spTree>
    <p:extLst>
      <p:ext uri="{BB962C8B-B14F-4D97-AF65-F5344CB8AC3E}">
        <p14:creationId xmlns:p14="http://schemas.microsoft.com/office/powerpoint/2010/main" val="6263168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AutoShape 2"/>
          <p:cNvSpPr>
            <a:spLocks noChangeAspect="1" noChangeArrowheads="1"/>
          </p:cNvSpPr>
          <p:nvPr/>
        </p:nvSpPr>
        <p:spPr bwMode="auto">
          <a:xfrm>
            <a:off x="6450013" y="152400"/>
            <a:ext cx="3670300" cy="355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307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r="7193"/>
          <a:stretch/>
        </p:blipFill>
        <p:spPr bwMode="auto">
          <a:xfrm>
            <a:off x="685075" y="2272052"/>
            <a:ext cx="3742546" cy="30244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Footer Placeholder 1"/>
          <p:cNvSpPr txBox="1">
            <a:spLocks/>
          </p:cNvSpPr>
          <p:nvPr/>
        </p:nvSpPr>
        <p:spPr>
          <a:xfrm>
            <a:off x="2124936" y="6366180"/>
            <a:ext cx="799537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err="1">
                <a:solidFill>
                  <a:schemeClr val="bg1">
                    <a:lumMod val="50000"/>
                  </a:schemeClr>
                </a:solidFill>
              </a:rPr>
              <a:t>Jaffray</a:t>
            </a:r>
            <a:r>
              <a:rPr lang="en-US" sz="1200" dirty="0">
                <a:solidFill>
                  <a:schemeClr val="bg1">
                    <a:lumMod val="50000"/>
                  </a:schemeClr>
                </a:solidFill>
              </a:rPr>
              <a:t>, J. and G. Young, </a:t>
            </a:r>
            <a:r>
              <a:rPr lang="en-US" sz="1200" i="1" dirty="0">
                <a:solidFill>
                  <a:schemeClr val="bg1">
                    <a:lumMod val="50000"/>
                  </a:schemeClr>
                </a:solidFill>
              </a:rPr>
              <a:t>Deep vein thrombosis. </a:t>
            </a:r>
            <a:r>
              <a:rPr lang="en-US" sz="1200" dirty="0" err="1">
                <a:solidFill>
                  <a:schemeClr val="bg1">
                    <a:lumMod val="50000"/>
                  </a:schemeClr>
                </a:solidFill>
              </a:rPr>
              <a:t>Pediatr</a:t>
            </a:r>
            <a:r>
              <a:rPr lang="en-US" sz="1200" dirty="0">
                <a:solidFill>
                  <a:schemeClr val="bg1">
                    <a:lumMod val="50000"/>
                  </a:schemeClr>
                </a:solidFill>
              </a:rPr>
              <a:t> Blood Cancer, 2018.</a:t>
            </a:r>
          </a:p>
        </p:txBody>
      </p:sp>
      <p:sp>
        <p:nvSpPr>
          <p:cNvPr id="8" name="Title 7"/>
          <p:cNvSpPr>
            <a:spLocks noGrp="1"/>
          </p:cNvSpPr>
          <p:nvPr>
            <p:ph type="title"/>
          </p:nvPr>
        </p:nvSpPr>
        <p:spPr>
          <a:xfrm>
            <a:off x="1456610" y="221707"/>
            <a:ext cx="9278780" cy="831497"/>
          </a:xfrm>
        </p:spPr>
        <p:txBody>
          <a:bodyPr>
            <a:noAutofit/>
          </a:bodyPr>
          <a:lstStyle/>
          <a:p>
            <a:pPr algn="ctr"/>
            <a:r>
              <a:rPr lang="en-US" sz="3800" b="1" dirty="0">
                <a:solidFill>
                  <a:schemeClr val="tx1">
                    <a:lumMod val="95000"/>
                    <a:lumOff val="5000"/>
                  </a:schemeClr>
                </a:solidFill>
                <a:latin typeface="Arial" panose="020B0604020202020204" pitchFamily="34" charset="0"/>
                <a:cs typeface="Arial" panose="020B0604020202020204" pitchFamily="34" charset="0"/>
              </a:rPr>
              <a:t>Post-Thrombotic Syndrome Management Considerations</a:t>
            </a:r>
          </a:p>
        </p:txBody>
      </p:sp>
      <p:sp>
        <p:nvSpPr>
          <p:cNvPr id="9" name="Rectangle 8"/>
          <p:cNvSpPr/>
          <p:nvPr/>
        </p:nvSpPr>
        <p:spPr>
          <a:xfrm>
            <a:off x="1540921" y="5330974"/>
            <a:ext cx="2030853" cy="276999"/>
          </a:xfrm>
          <a:prstGeom prst="rect">
            <a:avLst/>
          </a:prstGeom>
        </p:spPr>
        <p:txBody>
          <a:bodyPr wrap="square">
            <a:spAutoFit/>
          </a:bodyPr>
          <a:lstStyle/>
          <a:p>
            <a:r>
              <a:rPr lang="en-US" sz="1200" dirty="0"/>
              <a:t>Photo courtesy of Guy Young</a:t>
            </a:r>
            <a:endParaRPr lang="en-US" dirty="0"/>
          </a:p>
        </p:txBody>
      </p:sp>
      <p:grpSp>
        <p:nvGrpSpPr>
          <p:cNvPr id="11" name="Group 10">
            <a:extLst>
              <a:ext uri="{FF2B5EF4-FFF2-40B4-BE49-F238E27FC236}">
                <a16:creationId xmlns:a16="http://schemas.microsoft.com/office/drawing/2014/main" id="{355D7795-77F0-48E2-93F8-7F8D72CB66B8}"/>
              </a:ext>
            </a:extLst>
          </p:cNvPr>
          <p:cNvGrpSpPr/>
          <p:nvPr/>
        </p:nvGrpSpPr>
        <p:grpSpPr>
          <a:xfrm>
            <a:off x="0" y="1053204"/>
            <a:ext cx="11914909" cy="419314"/>
            <a:chOff x="0" y="1004594"/>
            <a:chExt cx="11914909" cy="419314"/>
          </a:xfrm>
        </p:grpSpPr>
        <p:sp>
          <p:nvSpPr>
            <p:cNvPr id="12" name="Rectangle: Rounded Corners 11">
              <a:extLst>
                <a:ext uri="{FF2B5EF4-FFF2-40B4-BE49-F238E27FC236}">
                  <a16:creationId xmlns:a16="http://schemas.microsoft.com/office/drawing/2014/main" id="{3508D631-58DD-416D-9222-93C76EB73442}"/>
                </a:ext>
              </a:extLst>
            </p:cNvPr>
            <p:cNvSpPr/>
            <p:nvPr/>
          </p:nvSpPr>
          <p:spPr>
            <a:xfrm>
              <a:off x="0" y="1192721"/>
              <a:ext cx="10576591" cy="91440"/>
            </a:xfrm>
            <a:prstGeom prst="roundRect">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F10BED8D-9E34-4466-9892-F17956E9BF03}"/>
                </a:ext>
              </a:extLst>
            </p:cNvPr>
            <p:cNvGrpSpPr/>
            <p:nvPr/>
          </p:nvGrpSpPr>
          <p:grpSpPr>
            <a:xfrm>
              <a:off x="10680285" y="1004594"/>
              <a:ext cx="1234624" cy="419314"/>
              <a:chOff x="10313210" y="959267"/>
              <a:chExt cx="1234624" cy="419314"/>
            </a:xfrm>
          </p:grpSpPr>
          <p:sp>
            <p:nvSpPr>
              <p:cNvPr id="14" name="Flowchart: Connector 13">
                <a:extLst>
                  <a:ext uri="{FF2B5EF4-FFF2-40B4-BE49-F238E27FC236}">
                    <a16:creationId xmlns:a16="http://schemas.microsoft.com/office/drawing/2014/main" id="{C3B88247-3E89-48CF-B408-9144D1C4539D}"/>
                  </a:ext>
                </a:extLst>
              </p:cNvPr>
              <p:cNvSpPr/>
              <p:nvPr/>
            </p:nvSpPr>
            <p:spPr>
              <a:xfrm>
                <a:off x="10313210" y="1089257"/>
                <a:ext cx="229100" cy="225604"/>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51F58A8F-98CB-405B-84F9-D0307A90DF1F}"/>
                  </a:ext>
                </a:extLst>
              </p:cNvPr>
              <p:cNvSpPr/>
              <p:nvPr/>
            </p:nvSpPr>
            <p:spPr>
              <a:xfrm>
                <a:off x="10643433" y="1023910"/>
                <a:ext cx="338794" cy="310266"/>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A19F219E-8FB7-47D0-884D-AA948E274130}"/>
                  </a:ext>
                </a:extLst>
              </p:cNvPr>
              <p:cNvSpPr/>
              <p:nvPr/>
            </p:nvSpPr>
            <p:spPr>
              <a:xfrm>
                <a:off x="11085921" y="959267"/>
                <a:ext cx="461913" cy="419314"/>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 name="Rectangle 2">
            <a:extLst>
              <a:ext uri="{FF2B5EF4-FFF2-40B4-BE49-F238E27FC236}">
                <a16:creationId xmlns:a16="http://schemas.microsoft.com/office/drawing/2014/main" id="{682AF359-C8C7-4BA5-9457-4ED6DE2A088E}"/>
              </a:ext>
            </a:extLst>
          </p:cNvPr>
          <p:cNvSpPr/>
          <p:nvPr/>
        </p:nvSpPr>
        <p:spPr>
          <a:xfrm>
            <a:off x="9865895" y="5919538"/>
            <a:ext cx="2141621" cy="811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1F425013-2DC2-44B1-AB3B-92D7114A79EB}"/>
              </a:ext>
            </a:extLst>
          </p:cNvPr>
          <p:cNvSpPr>
            <a:spLocks noGrp="1"/>
          </p:cNvSpPr>
          <p:nvPr>
            <p:ph sz="half" idx="2"/>
          </p:nvPr>
        </p:nvSpPr>
        <p:spPr>
          <a:xfrm>
            <a:off x="4992191" y="1614986"/>
            <a:ext cx="6899742" cy="4571798"/>
          </a:xfrm>
        </p:spPr>
        <p:txBody>
          <a:bodyPr/>
          <a:lstStyle/>
          <a:p>
            <a:pPr marL="0" indent="0">
              <a:buNone/>
            </a:pPr>
            <a:r>
              <a:rPr lang="en-US" b="1" dirty="0">
                <a:latin typeface="Arial" panose="020B0604020202020204" pitchFamily="34" charset="0"/>
                <a:cs typeface="Arial" panose="020B0604020202020204" pitchFamily="34" charset="0"/>
              </a:rPr>
              <a:t>Prevention of PTS </a:t>
            </a:r>
          </a:p>
          <a:p>
            <a:pPr lvl="1"/>
            <a:r>
              <a:rPr lang="en-US" sz="2800" dirty="0">
                <a:latin typeface="Arial" panose="020B0604020202020204" pitchFamily="34" charset="0"/>
                <a:cs typeface="Arial" panose="020B0604020202020204" pitchFamily="34" charset="0"/>
              </a:rPr>
              <a:t>Optimal management of VTE</a:t>
            </a:r>
          </a:p>
          <a:p>
            <a:pPr lvl="1"/>
            <a:r>
              <a:rPr lang="en-US" sz="2800" dirty="0">
                <a:latin typeface="Arial" panose="020B0604020202020204" pitchFamily="34" charset="0"/>
                <a:cs typeface="Arial" panose="020B0604020202020204" pitchFamily="34" charset="0"/>
              </a:rPr>
              <a:t>Timely diagnosis and initiation of therapy</a:t>
            </a:r>
          </a:p>
          <a:p>
            <a:pPr lvl="1"/>
            <a:r>
              <a:rPr lang="en-US" sz="2800" dirty="0">
                <a:latin typeface="Arial" panose="020B0604020202020204" pitchFamily="34" charset="0"/>
                <a:cs typeface="Arial" panose="020B0604020202020204" pitchFamily="34" charset="0"/>
              </a:rPr>
              <a:t>Thrombolysis?</a:t>
            </a:r>
          </a:p>
          <a:p>
            <a:pPr marL="0" indent="0">
              <a:buNone/>
            </a:pPr>
            <a:r>
              <a:rPr lang="en-US" b="1" dirty="0">
                <a:latin typeface="Arial" panose="020B0604020202020204" pitchFamily="34" charset="0"/>
                <a:cs typeface="Arial" panose="020B0604020202020204" pitchFamily="34" charset="0"/>
              </a:rPr>
              <a:t>Management of PTS</a:t>
            </a:r>
          </a:p>
          <a:p>
            <a:pPr lvl="1"/>
            <a:r>
              <a:rPr lang="en-US" sz="2800" dirty="0">
                <a:latin typeface="Arial" panose="020B0604020202020204" pitchFamily="34" charset="0"/>
                <a:cs typeface="Arial" panose="020B0604020202020204" pitchFamily="34" charset="0"/>
              </a:rPr>
              <a:t>Compression stockings</a:t>
            </a:r>
          </a:p>
          <a:p>
            <a:pPr lvl="1"/>
            <a:r>
              <a:rPr lang="en-US" sz="2800" dirty="0">
                <a:latin typeface="Arial" panose="020B0604020202020204" pitchFamily="34" charset="0"/>
                <a:cs typeface="Arial" panose="020B0604020202020204" pitchFamily="34" charset="0"/>
              </a:rPr>
              <a:t>Physical therapy</a:t>
            </a:r>
          </a:p>
          <a:p>
            <a:pPr lvl="1"/>
            <a:r>
              <a:rPr lang="en-US" sz="2800" dirty="0">
                <a:latin typeface="Arial" panose="020B0604020202020204" pitchFamily="34" charset="0"/>
                <a:cs typeface="Arial" panose="020B0604020202020204" pitchFamily="34" charset="0"/>
              </a:rPr>
              <a:t>Elevating affected extremity at rest</a:t>
            </a:r>
          </a:p>
          <a:p>
            <a:pPr lvl="1"/>
            <a:r>
              <a:rPr lang="en-US" sz="2800" dirty="0">
                <a:latin typeface="Arial" panose="020B0604020202020204" pitchFamily="34" charset="0"/>
                <a:cs typeface="Arial" panose="020B0604020202020204" pitchFamily="34" charset="0"/>
              </a:rPr>
              <a:t>Maintaining a healthy weight</a:t>
            </a:r>
          </a:p>
          <a:p>
            <a:endParaRPr lang="en-US" dirty="0"/>
          </a:p>
        </p:txBody>
      </p:sp>
    </p:spTree>
    <p:extLst>
      <p:ext uri="{BB962C8B-B14F-4D97-AF65-F5344CB8AC3E}">
        <p14:creationId xmlns:p14="http://schemas.microsoft.com/office/powerpoint/2010/main" val="1569750727"/>
      </p:ext>
    </p:extLst>
  </p:cSld>
  <p:clrMapOvr>
    <a:masterClrMapping/>
  </p:clrMapOvr>
  <p:transition>
    <p:wipe dir="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105" y="77487"/>
            <a:ext cx="10515600" cy="933097"/>
          </a:xfrm>
        </p:spPr>
        <p:txBody>
          <a:bodyPr>
            <a:normAutofit/>
          </a:bodyPr>
          <a:lstStyle/>
          <a:p>
            <a:r>
              <a:rPr lang="en-US" sz="4000" b="1" dirty="0">
                <a:solidFill>
                  <a:schemeClr val="tx1">
                    <a:lumMod val="95000"/>
                    <a:lumOff val="5000"/>
                  </a:schemeClr>
                </a:solidFill>
                <a:latin typeface="Arial" panose="020B0604020202020204" pitchFamily="34" charset="0"/>
                <a:cs typeface="Arial" panose="020B0604020202020204" pitchFamily="34" charset="0"/>
              </a:rPr>
              <a:t>Prevention and Management of PTS</a:t>
            </a:r>
          </a:p>
        </p:txBody>
      </p:sp>
      <p:sp>
        <p:nvSpPr>
          <p:cNvPr id="3" name="Content Placeholder 2"/>
          <p:cNvSpPr>
            <a:spLocks noGrp="1"/>
          </p:cNvSpPr>
          <p:nvPr>
            <p:ph idx="1"/>
          </p:nvPr>
        </p:nvSpPr>
        <p:spPr>
          <a:xfrm>
            <a:off x="562280" y="1219177"/>
            <a:ext cx="11127211" cy="2221346"/>
          </a:xfrm>
          <a:solidFill>
            <a:schemeClr val="bg1">
              <a:lumMod val="95000"/>
            </a:schemeClr>
          </a:solidFill>
        </p:spPr>
        <p:txBody>
          <a:bodyPr tIns="91440" bIns="91440">
            <a:normAutofit/>
          </a:bodyPr>
          <a:lstStyle/>
          <a:p>
            <a:pPr marL="0" indent="0">
              <a:spcBef>
                <a:spcPts val="0"/>
              </a:spcBef>
              <a:spcAft>
                <a:spcPts val="1200"/>
              </a:spcAft>
              <a:buNone/>
            </a:pPr>
            <a:r>
              <a:rPr lang="en-US" dirty="0">
                <a:solidFill>
                  <a:schemeClr val="tx1">
                    <a:lumMod val="95000"/>
                    <a:lumOff val="5000"/>
                  </a:schemeClr>
                </a:solidFill>
                <a:latin typeface="Arial" panose="020B0604020202020204" pitchFamily="34" charset="0"/>
                <a:cs typeface="Arial" panose="020B0604020202020204" pitchFamily="34" charset="0"/>
              </a:rPr>
              <a:t>Prevention of VTE</a:t>
            </a:r>
          </a:p>
          <a:p>
            <a:pPr marL="457200" lvl="1"/>
            <a:r>
              <a:rPr lang="en-US" dirty="0">
                <a:solidFill>
                  <a:schemeClr val="tx1">
                    <a:lumMod val="95000"/>
                    <a:lumOff val="5000"/>
                  </a:schemeClr>
                </a:solidFill>
                <a:latin typeface="Arial" panose="020B0604020202020204" pitchFamily="34" charset="0"/>
                <a:cs typeface="Arial" panose="020B0604020202020204" pitchFamily="34" charset="0"/>
              </a:rPr>
              <a:t>Validated pediatric risk-assessment tools for consideration of thromboprophylaxis</a:t>
            </a:r>
          </a:p>
          <a:p>
            <a:pPr marL="457200" lvl="1"/>
            <a:r>
              <a:rPr lang="en-US" dirty="0">
                <a:solidFill>
                  <a:schemeClr val="tx1">
                    <a:lumMod val="95000"/>
                    <a:lumOff val="5000"/>
                  </a:schemeClr>
                </a:solidFill>
                <a:latin typeface="Arial" panose="020B0604020202020204" pitchFamily="34" charset="0"/>
                <a:cs typeface="Arial" panose="020B0604020202020204" pitchFamily="34" charset="0"/>
              </a:rPr>
              <a:t>Prolonged hospitalization, immobilization, presence of CVL, infection, chronic inflammatory/prothrombotic chronic disease</a:t>
            </a:r>
          </a:p>
        </p:txBody>
      </p:sp>
      <p:grpSp>
        <p:nvGrpSpPr>
          <p:cNvPr id="5" name="Group 4">
            <a:extLst>
              <a:ext uri="{FF2B5EF4-FFF2-40B4-BE49-F238E27FC236}">
                <a16:creationId xmlns:a16="http://schemas.microsoft.com/office/drawing/2014/main" id="{12218AED-8EE8-4687-858B-67A800A78DD3}"/>
              </a:ext>
            </a:extLst>
          </p:cNvPr>
          <p:cNvGrpSpPr/>
          <p:nvPr/>
        </p:nvGrpSpPr>
        <p:grpSpPr>
          <a:xfrm>
            <a:off x="0" y="719833"/>
            <a:ext cx="11914909" cy="419314"/>
            <a:chOff x="0" y="1004594"/>
            <a:chExt cx="11914909" cy="419314"/>
          </a:xfrm>
        </p:grpSpPr>
        <p:sp>
          <p:nvSpPr>
            <p:cNvPr id="6" name="Rectangle: Rounded Corners 5">
              <a:extLst>
                <a:ext uri="{FF2B5EF4-FFF2-40B4-BE49-F238E27FC236}">
                  <a16:creationId xmlns:a16="http://schemas.microsoft.com/office/drawing/2014/main" id="{2F9656E9-D955-4C1F-9774-1BB5E08559F3}"/>
                </a:ext>
              </a:extLst>
            </p:cNvPr>
            <p:cNvSpPr/>
            <p:nvPr/>
          </p:nvSpPr>
          <p:spPr>
            <a:xfrm>
              <a:off x="0" y="1192721"/>
              <a:ext cx="10576591" cy="91440"/>
            </a:xfrm>
            <a:prstGeom prst="roundRect">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6987DDA5-F70B-40A8-A027-F3835676E1F2}"/>
                </a:ext>
              </a:extLst>
            </p:cNvPr>
            <p:cNvGrpSpPr/>
            <p:nvPr/>
          </p:nvGrpSpPr>
          <p:grpSpPr>
            <a:xfrm>
              <a:off x="10680285" y="1004594"/>
              <a:ext cx="1234624" cy="419314"/>
              <a:chOff x="10313210" y="959267"/>
              <a:chExt cx="1234624" cy="419314"/>
            </a:xfrm>
          </p:grpSpPr>
          <p:sp>
            <p:nvSpPr>
              <p:cNvPr id="8" name="Flowchart: Connector 7">
                <a:extLst>
                  <a:ext uri="{FF2B5EF4-FFF2-40B4-BE49-F238E27FC236}">
                    <a16:creationId xmlns:a16="http://schemas.microsoft.com/office/drawing/2014/main" id="{B28C6E91-9741-4419-A6CE-EB9DC646E459}"/>
                  </a:ext>
                </a:extLst>
              </p:cNvPr>
              <p:cNvSpPr/>
              <p:nvPr/>
            </p:nvSpPr>
            <p:spPr>
              <a:xfrm>
                <a:off x="10313210" y="1089257"/>
                <a:ext cx="229100" cy="225604"/>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57899BC1-EDAD-4D27-8EDD-8FA6AFEA19A8}"/>
                  </a:ext>
                </a:extLst>
              </p:cNvPr>
              <p:cNvSpPr/>
              <p:nvPr/>
            </p:nvSpPr>
            <p:spPr>
              <a:xfrm>
                <a:off x="10643433" y="1023910"/>
                <a:ext cx="338794" cy="310266"/>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9">
                <a:extLst>
                  <a:ext uri="{FF2B5EF4-FFF2-40B4-BE49-F238E27FC236}">
                    <a16:creationId xmlns:a16="http://schemas.microsoft.com/office/drawing/2014/main" id="{248708F0-A1F9-4CF2-87E5-C373B492BE8A}"/>
                  </a:ext>
                </a:extLst>
              </p:cNvPr>
              <p:cNvSpPr/>
              <p:nvPr/>
            </p:nvSpPr>
            <p:spPr>
              <a:xfrm>
                <a:off x="11085921" y="959267"/>
                <a:ext cx="461913" cy="419314"/>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 name="TextBox 10">
            <a:extLst>
              <a:ext uri="{FF2B5EF4-FFF2-40B4-BE49-F238E27FC236}">
                <a16:creationId xmlns:a16="http://schemas.microsoft.com/office/drawing/2014/main" id="{DF050BF4-12ED-4C93-B05A-E52B08CBBCC7}"/>
              </a:ext>
            </a:extLst>
          </p:cNvPr>
          <p:cNvSpPr txBox="1"/>
          <p:nvPr/>
        </p:nvSpPr>
        <p:spPr>
          <a:xfrm>
            <a:off x="494908" y="3649116"/>
            <a:ext cx="5116689" cy="1785104"/>
          </a:xfrm>
          <a:prstGeom prst="rect">
            <a:avLst/>
          </a:prstGeom>
          <a:noFill/>
        </p:spPr>
        <p:txBody>
          <a:bodyPr wrap="square" rtlCol="0">
            <a:spAutoFit/>
          </a:bodyPr>
          <a:lstStyle/>
          <a:p>
            <a:pPr marL="0" indent="0">
              <a:spcAft>
                <a:spcPts val="1200"/>
              </a:spcAft>
              <a:buNone/>
            </a:pPr>
            <a:r>
              <a:rPr lang="en-US" sz="2800" dirty="0">
                <a:solidFill>
                  <a:schemeClr val="tx1">
                    <a:lumMod val="95000"/>
                    <a:lumOff val="5000"/>
                  </a:schemeClr>
                </a:solidFill>
                <a:latin typeface="Arial" panose="020B0604020202020204" pitchFamily="34" charset="0"/>
                <a:cs typeface="Arial" panose="020B0604020202020204" pitchFamily="34" charset="0"/>
              </a:rPr>
              <a:t>Optimal Management of VTE</a:t>
            </a:r>
          </a:p>
          <a:p>
            <a:pPr marL="517525" lvl="1" indent="-288925">
              <a:buFont typeface="Arial" panose="020B0604020202020204" pitchFamily="34" charset="0"/>
              <a:buChar char="•"/>
            </a:pPr>
            <a:r>
              <a:rPr lang="en-US" sz="2400" dirty="0">
                <a:solidFill>
                  <a:schemeClr val="tx1">
                    <a:lumMod val="95000"/>
                    <a:lumOff val="5000"/>
                  </a:schemeClr>
                </a:solidFill>
                <a:latin typeface="Arial" panose="020B0604020202020204" pitchFamily="34" charset="0"/>
                <a:cs typeface="Arial" panose="020B0604020202020204" pitchFamily="34" charset="0"/>
              </a:rPr>
              <a:t>Timely diagnosis and initiation of therapy</a:t>
            </a:r>
          </a:p>
          <a:p>
            <a:pPr marL="517525" lvl="1" indent="-288925">
              <a:buFont typeface="Arial" panose="020B0604020202020204" pitchFamily="34" charset="0"/>
              <a:buChar char="•"/>
            </a:pPr>
            <a:r>
              <a:rPr lang="en-US" sz="2400" dirty="0">
                <a:solidFill>
                  <a:schemeClr val="tx1">
                    <a:lumMod val="95000"/>
                    <a:lumOff val="5000"/>
                  </a:schemeClr>
                </a:solidFill>
                <a:latin typeface="Arial" panose="020B0604020202020204" pitchFamily="34" charset="0"/>
                <a:cs typeface="Arial" panose="020B0604020202020204" pitchFamily="34" charset="0"/>
              </a:rPr>
              <a:t>Thrombolysis?</a:t>
            </a:r>
          </a:p>
        </p:txBody>
      </p:sp>
      <p:sp>
        <p:nvSpPr>
          <p:cNvPr id="12" name="Rectangle 11">
            <a:extLst>
              <a:ext uri="{FF2B5EF4-FFF2-40B4-BE49-F238E27FC236}">
                <a16:creationId xmlns:a16="http://schemas.microsoft.com/office/drawing/2014/main" id="{5C33E78F-478B-4EB7-9497-D611587A4078}"/>
              </a:ext>
            </a:extLst>
          </p:cNvPr>
          <p:cNvSpPr/>
          <p:nvPr/>
        </p:nvSpPr>
        <p:spPr>
          <a:xfrm>
            <a:off x="9865895" y="5919538"/>
            <a:ext cx="2141621" cy="811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7CCD018-30E8-4E37-A61D-A16A9374DDC8}"/>
              </a:ext>
            </a:extLst>
          </p:cNvPr>
          <p:cNvSpPr txBox="1"/>
          <p:nvPr/>
        </p:nvSpPr>
        <p:spPr>
          <a:xfrm>
            <a:off x="6431711" y="3649116"/>
            <a:ext cx="5116689" cy="2800767"/>
          </a:xfrm>
          <a:prstGeom prst="rect">
            <a:avLst/>
          </a:prstGeom>
          <a:noFill/>
        </p:spPr>
        <p:txBody>
          <a:bodyPr wrap="square" rtlCol="0">
            <a:spAutoFit/>
          </a:bodyPr>
          <a:lstStyle/>
          <a:p>
            <a:pPr marL="0" indent="0">
              <a:spcAft>
                <a:spcPts val="1200"/>
              </a:spcAft>
              <a:buNone/>
            </a:pPr>
            <a:r>
              <a:rPr lang="en-US" sz="2800" dirty="0">
                <a:solidFill>
                  <a:schemeClr val="tx1">
                    <a:lumMod val="95000"/>
                    <a:lumOff val="5000"/>
                  </a:schemeClr>
                </a:solidFill>
                <a:latin typeface="Arial" panose="020B0604020202020204" pitchFamily="34" charset="0"/>
                <a:cs typeface="Arial" panose="020B0604020202020204" pitchFamily="34" charset="0"/>
              </a:rPr>
              <a:t>Once PTS has Occurred</a:t>
            </a:r>
          </a:p>
          <a:p>
            <a:pPr marL="517525" lvl="1" indent="-288925">
              <a:buFont typeface="Arial" panose="020B0604020202020204" pitchFamily="34" charset="0"/>
              <a:buChar char="•"/>
            </a:pPr>
            <a:r>
              <a:rPr lang="en-US" sz="2400" dirty="0">
                <a:solidFill>
                  <a:schemeClr val="tx1">
                    <a:lumMod val="95000"/>
                    <a:lumOff val="5000"/>
                  </a:schemeClr>
                </a:solidFill>
                <a:latin typeface="Arial" panose="020B0604020202020204" pitchFamily="34" charset="0"/>
                <a:cs typeface="Arial" panose="020B0604020202020204" pitchFamily="34" charset="0"/>
              </a:rPr>
              <a:t>Elastic compression stockings</a:t>
            </a:r>
          </a:p>
          <a:p>
            <a:pPr marL="517525" lvl="1" indent="-288925">
              <a:buFont typeface="Arial" panose="020B0604020202020204" pitchFamily="34" charset="0"/>
              <a:buChar char="•"/>
            </a:pPr>
            <a:r>
              <a:rPr lang="en-US" sz="2400" dirty="0">
                <a:solidFill>
                  <a:schemeClr val="tx1">
                    <a:lumMod val="95000"/>
                    <a:lumOff val="5000"/>
                  </a:schemeClr>
                </a:solidFill>
                <a:latin typeface="Arial" panose="020B0604020202020204" pitchFamily="34" charset="0"/>
                <a:cs typeface="Arial" panose="020B0604020202020204" pitchFamily="34" charset="0"/>
              </a:rPr>
              <a:t>Physical therapy</a:t>
            </a:r>
          </a:p>
          <a:p>
            <a:pPr marL="517525" lvl="1" indent="-288925">
              <a:buFont typeface="Arial" panose="020B0604020202020204" pitchFamily="34" charset="0"/>
              <a:buChar char="•"/>
            </a:pPr>
            <a:r>
              <a:rPr lang="en-US" sz="2400" dirty="0">
                <a:solidFill>
                  <a:schemeClr val="tx1">
                    <a:lumMod val="95000"/>
                    <a:lumOff val="5000"/>
                  </a:schemeClr>
                </a:solidFill>
                <a:latin typeface="Arial" panose="020B0604020202020204" pitchFamily="34" charset="0"/>
                <a:cs typeface="Arial" panose="020B0604020202020204" pitchFamily="34" charset="0"/>
              </a:rPr>
              <a:t>Elevating the affected extremity at rest</a:t>
            </a:r>
          </a:p>
          <a:p>
            <a:pPr marL="517525" lvl="1" indent="-288925">
              <a:buFont typeface="Arial" panose="020B0604020202020204" pitchFamily="34" charset="0"/>
              <a:buChar char="•"/>
            </a:pPr>
            <a:r>
              <a:rPr lang="en-US" sz="2400" dirty="0">
                <a:solidFill>
                  <a:schemeClr val="tx1">
                    <a:lumMod val="95000"/>
                    <a:lumOff val="5000"/>
                  </a:schemeClr>
                </a:solidFill>
                <a:latin typeface="Arial" panose="020B0604020202020204" pitchFamily="34" charset="0"/>
                <a:cs typeface="Arial" panose="020B0604020202020204" pitchFamily="34" charset="0"/>
              </a:rPr>
              <a:t>Maintaining a healthy weight</a:t>
            </a:r>
          </a:p>
          <a:p>
            <a:endParaRPr lang="en-US" dirty="0"/>
          </a:p>
        </p:txBody>
      </p:sp>
      <p:cxnSp>
        <p:nvCxnSpPr>
          <p:cNvPr id="15" name="Straight Connector 14">
            <a:extLst>
              <a:ext uri="{FF2B5EF4-FFF2-40B4-BE49-F238E27FC236}">
                <a16:creationId xmlns:a16="http://schemas.microsoft.com/office/drawing/2014/main" id="{BA5C8C2F-3606-4F51-9036-5BEE4DE06CF2}"/>
              </a:ext>
            </a:extLst>
          </p:cNvPr>
          <p:cNvCxnSpPr>
            <a:cxnSpLocks/>
          </p:cNvCxnSpPr>
          <p:nvPr/>
        </p:nvCxnSpPr>
        <p:spPr>
          <a:xfrm>
            <a:off x="562280" y="4195010"/>
            <a:ext cx="5233039" cy="0"/>
          </a:xfrm>
          <a:prstGeom prst="line">
            <a:avLst/>
          </a:prstGeom>
          <a:ln>
            <a:solidFill>
              <a:srgbClr val="2C5166"/>
            </a:solidFill>
          </a:ln>
        </p:spPr>
        <p:style>
          <a:lnRef idx="3">
            <a:schemeClr val="accent5"/>
          </a:lnRef>
          <a:fillRef idx="0">
            <a:schemeClr val="accent5"/>
          </a:fillRef>
          <a:effectRef idx="2">
            <a:schemeClr val="accent5"/>
          </a:effectRef>
          <a:fontRef idx="minor">
            <a:schemeClr val="tx1"/>
          </a:fontRef>
        </p:style>
      </p:cxnSp>
      <p:cxnSp>
        <p:nvCxnSpPr>
          <p:cNvPr id="17" name="Straight Connector 16">
            <a:extLst>
              <a:ext uri="{FF2B5EF4-FFF2-40B4-BE49-F238E27FC236}">
                <a16:creationId xmlns:a16="http://schemas.microsoft.com/office/drawing/2014/main" id="{48F00393-2BA1-4E30-85CC-7DF337D7C6DC}"/>
              </a:ext>
            </a:extLst>
          </p:cNvPr>
          <p:cNvCxnSpPr>
            <a:cxnSpLocks/>
          </p:cNvCxnSpPr>
          <p:nvPr/>
        </p:nvCxnSpPr>
        <p:spPr>
          <a:xfrm>
            <a:off x="6535405" y="4195010"/>
            <a:ext cx="5012995" cy="0"/>
          </a:xfrm>
          <a:prstGeom prst="line">
            <a:avLst/>
          </a:prstGeom>
          <a:ln>
            <a:solidFill>
              <a:srgbClr val="2C5166"/>
            </a:solidFill>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18762392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 y="-1"/>
            <a:ext cx="12192001" cy="6858001"/>
            <a:chOff x="-1" y="-1"/>
            <a:chExt cx="12192001" cy="6858001"/>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1" cy="6858001"/>
            </a:xfrm>
            <a:prstGeom prst="rect">
              <a:avLst/>
            </a:prstGeom>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25803" y="410135"/>
              <a:ext cx="2400300"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 name="Title 1"/>
          <p:cNvSpPr>
            <a:spLocks noGrp="1"/>
          </p:cNvSpPr>
          <p:nvPr>
            <p:ph type="title"/>
          </p:nvPr>
        </p:nvSpPr>
        <p:spPr>
          <a:xfrm>
            <a:off x="932330" y="2600325"/>
            <a:ext cx="10363200" cy="1485900"/>
          </a:xfrm>
        </p:spPr>
        <p:txBody>
          <a:bodyPr>
            <a:normAutofit fontScale="90000"/>
          </a:bodyPr>
          <a:lstStyle/>
          <a:p>
            <a:pPr algn="ctr">
              <a:defRPr/>
            </a:pPr>
            <a:br>
              <a:rPr lang="en-US" b="1" dirty="0">
                <a:solidFill>
                  <a:schemeClr val="bg1"/>
                </a:solidFill>
                <a:latin typeface="+mn-lt"/>
              </a:rPr>
            </a:br>
            <a:r>
              <a:rPr lang="en-US" sz="6700" b="1" dirty="0">
                <a:solidFill>
                  <a:schemeClr val="bg1"/>
                </a:solidFill>
                <a:latin typeface="+mn-lt"/>
              </a:rPr>
              <a:t>QUESTIONS?</a:t>
            </a:r>
          </a:p>
        </p:txBody>
      </p:sp>
      <p:sp>
        <p:nvSpPr>
          <p:cNvPr id="3" name="Text Placeholder 2"/>
          <p:cNvSpPr>
            <a:spLocks noGrp="1"/>
          </p:cNvSpPr>
          <p:nvPr>
            <p:ph type="body" idx="1"/>
          </p:nvPr>
        </p:nvSpPr>
        <p:spPr>
          <a:xfrm>
            <a:off x="914400" y="4343400"/>
            <a:ext cx="10363200" cy="1500188"/>
          </a:xfrm>
        </p:spPr>
        <p:txBody>
          <a:bodyPr/>
          <a:lstStyle/>
          <a:p>
            <a:pPr>
              <a:defRPr/>
            </a:pPr>
            <a:endParaRPr lang="en-US" dirty="0"/>
          </a:p>
        </p:txBody>
      </p:sp>
    </p:spTree>
    <p:extLst>
      <p:ext uri="{BB962C8B-B14F-4D97-AF65-F5344CB8AC3E}">
        <p14:creationId xmlns:p14="http://schemas.microsoft.com/office/powerpoint/2010/main" val="6295682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9C049B-E0F7-48E0-A269-7C546E1C58FC}"/>
              </a:ext>
            </a:extLst>
          </p:cNvPr>
          <p:cNvSpPr>
            <a:spLocks noGrp="1"/>
          </p:cNvSpPr>
          <p:nvPr>
            <p:ph type="title"/>
          </p:nvPr>
        </p:nvSpPr>
        <p:spPr>
          <a:xfrm>
            <a:off x="277091" y="368015"/>
            <a:ext cx="11610109" cy="751952"/>
          </a:xfrm>
        </p:spPr>
        <p:txBody>
          <a:bodyPr anchor="t"/>
          <a:lstStyle/>
          <a:p>
            <a:r>
              <a:rPr lang="en-US" sz="4000" dirty="0">
                <a:latin typeface="Arial" panose="020B0604020202020204" pitchFamily="34" charset="0"/>
                <a:cs typeface="Arial" panose="020B0604020202020204" pitchFamily="34" charset="0"/>
              </a:rPr>
              <a:t>Anticoagulants and the Coagulation Cascade</a:t>
            </a:r>
          </a:p>
        </p:txBody>
      </p:sp>
      <p:grpSp>
        <p:nvGrpSpPr>
          <p:cNvPr id="18" name="Group 17">
            <a:extLst>
              <a:ext uri="{FF2B5EF4-FFF2-40B4-BE49-F238E27FC236}">
                <a16:creationId xmlns:a16="http://schemas.microsoft.com/office/drawing/2014/main" id="{4DE08304-F311-41F4-892F-BDCC35204608}"/>
              </a:ext>
            </a:extLst>
          </p:cNvPr>
          <p:cNvGrpSpPr/>
          <p:nvPr/>
        </p:nvGrpSpPr>
        <p:grpSpPr>
          <a:xfrm>
            <a:off x="41324" y="1040300"/>
            <a:ext cx="12081641" cy="5114247"/>
            <a:chOff x="55179" y="1069237"/>
            <a:chExt cx="12081641" cy="5114247"/>
          </a:xfrm>
        </p:grpSpPr>
        <p:pic>
          <p:nvPicPr>
            <p:cNvPr id="1026" name="Picture 2" descr="See the source image">
              <a:extLst>
                <a:ext uri="{FF2B5EF4-FFF2-40B4-BE49-F238E27FC236}">
                  <a16:creationId xmlns:a16="http://schemas.microsoft.com/office/drawing/2014/main" id="{9587A357-DE9B-4EB5-9591-8077E957CF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79" y="1069237"/>
              <a:ext cx="12081641" cy="511424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Diagram&#10;&#10;Description automatically generated">
              <a:extLst>
                <a:ext uri="{FF2B5EF4-FFF2-40B4-BE49-F238E27FC236}">
                  <a16:creationId xmlns:a16="http://schemas.microsoft.com/office/drawing/2014/main" id="{8E792541-DF25-4A01-A576-6DBDCD5CDB1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5054" b="64804" l="11806" r="30323">
                          <a14:foregroundMark x1="11504" y1="65161" x2="15439" y2="59453"/>
                          <a14:foregroundMark x1="15439" y1="59453" x2="21342" y2="55410"/>
                          <a14:foregroundMark x1="21342" y1="55410" x2="22906" y2="55054"/>
                          <a14:foregroundMark x1="22906" y1="55054" x2="30373" y2="57194"/>
                          <a14:foregroundMark x1="11806" y1="64685" x2="12765" y2="63020"/>
                        </a14:backgroundRemoval>
                      </a14:imgEffect>
                    </a14:imgLayer>
                  </a14:imgProps>
                </a:ext>
              </a:extLst>
            </a:blip>
            <a:srcRect l="11405" t="53871" r="69072" b="33906"/>
            <a:stretch/>
          </p:blipFill>
          <p:spPr>
            <a:xfrm rot="20038766">
              <a:off x="2458388" y="4479185"/>
              <a:ext cx="2574026" cy="654669"/>
            </a:xfrm>
            <a:prstGeom prst="rect">
              <a:avLst/>
            </a:prstGeom>
          </p:spPr>
        </p:pic>
        <p:sp>
          <p:nvSpPr>
            <p:cNvPr id="2" name="Rectangle 1">
              <a:extLst>
                <a:ext uri="{FF2B5EF4-FFF2-40B4-BE49-F238E27FC236}">
                  <a16:creationId xmlns:a16="http://schemas.microsoft.com/office/drawing/2014/main" id="{C394FCC4-BECB-40F9-92E7-AE0942BE7F58}"/>
                </a:ext>
              </a:extLst>
            </p:cNvPr>
            <p:cNvSpPr/>
            <p:nvPr/>
          </p:nvSpPr>
          <p:spPr>
            <a:xfrm>
              <a:off x="2244907" y="5538112"/>
              <a:ext cx="1962356" cy="501302"/>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Fondaparinux</a:t>
              </a:r>
            </a:p>
          </p:txBody>
        </p:sp>
      </p:grpSp>
      <p:grpSp>
        <p:nvGrpSpPr>
          <p:cNvPr id="10" name="Group 9">
            <a:extLst>
              <a:ext uri="{FF2B5EF4-FFF2-40B4-BE49-F238E27FC236}">
                <a16:creationId xmlns:a16="http://schemas.microsoft.com/office/drawing/2014/main" id="{93A8B47C-CF25-4F9B-9E65-6184BC2CD9F6}"/>
              </a:ext>
            </a:extLst>
          </p:cNvPr>
          <p:cNvGrpSpPr/>
          <p:nvPr/>
        </p:nvGrpSpPr>
        <p:grpSpPr>
          <a:xfrm>
            <a:off x="0" y="910310"/>
            <a:ext cx="11914909" cy="419314"/>
            <a:chOff x="0" y="1004594"/>
            <a:chExt cx="11914909" cy="419314"/>
          </a:xfrm>
        </p:grpSpPr>
        <p:sp>
          <p:nvSpPr>
            <p:cNvPr id="11" name="Rectangle: Rounded Corners 10">
              <a:extLst>
                <a:ext uri="{FF2B5EF4-FFF2-40B4-BE49-F238E27FC236}">
                  <a16:creationId xmlns:a16="http://schemas.microsoft.com/office/drawing/2014/main" id="{E631D817-2481-4E10-A1B5-368762091ACC}"/>
                </a:ext>
              </a:extLst>
            </p:cNvPr>
            <p:cNvSpPr/>
            <p:nvPr/>
          </p:nvSpPr>
          <p:spPr>
            <a:xfrm>
              <a:off x="0" y="1192721"/>
              <a:ext cx="10576591" cy="91440"/>
            </a:xfrm>
            <a:prstGeom prst="roundRect">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560E823F-2434-40F5-99CE-5CB27C4BCC67}"/>
                </a:ext>
              </a:extLst>
            </p:cNvPr>
            <p:cNvGrpSpPr/>
            <p:nvPr/>
          </p:nvGrpSpPr>
          <p:grpSpPr>
            <a:xfrm>
              <a:off x="10680285" y="1004594"/>
              <a:ext cx="1234624" cy="419314"/>
              <a:chOff x="10313210" y="959267"/>
              <a:chExt cx="1234624" cy="419314"/>
            </a:xfrm>
          </p:grpSpPr>
          <p:sp>
            <p:nvSpPr>
              <p:cNvPr id="13" name="Flowchart: Connector 12">
                <a:extLst>
                  <a:ext uri="{FF2B5EF4-FFF2-40B4-BE49-F238E27FC236}">
                    <a16:creationId xmlns:a16="http://schemas.microsoft.com/office/drawing/2014/main" id="{70B4EC8A-4A55-4F75-88FD-25DAD7CA2869}"/>
                  </a:ext>
                </a:extLst>
              </p:cNvPr>
              <p:cNvSpPr/>
              <p:nvPr/>
            </p:nvSpPr>
            <p:spPr>
              <a:xfrm>
                <a:off x="10313210" y="1089257"/>
                <a:ext cx="229100" cy="225604"/>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89CBE9CD-10AA-45F9-8B73-22BA0EBA083E}"/>
                  </a:ext>
                </a:extLst>
              </p:cNvPr>
              <p:cNvSpPr/>
              <p:nvPr/>
            </p:nvSpPr>
            <p:spPr>
              <a:xfrm>
                <a:off x="10643433" y="1023910"/>
                <a:ext cx="338794" cy="310266"/>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6F8DF7C7-39F9-4806-9A47-08636F35D6D8}"/>
                  </a:ext>
                </a:extLst>
              </p:cNvPr>
              <p:cNvSpPr/>
              <p:nvPr/>
            </p:nvSpPr>
            <p:spPr>
              <a:xfrm>
                <a:off x="11085921" y="959267"/>
                <a:ext cx="461913" cy="419314"/>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 name="Rectangle 2">
            <a:extLst>
              <a:ext uri="{FF2B5EF4-FFF2-40B4-BE49-F238E27FC236}">
                <a16:creationId xmlns:a16="http://schemas.microsoft.com/office/drawing/2014/main" id="{80DBC7E4-9FC8-4ED1-B912-D597BFF3D70C}"/>
              </a:ext>
            </a:extLst>
          </p:cNvPr>
          <p:cNvSpPr/>
          <p:nvPr/>
        </p:nvSpPr>
        <p:spPr>
          <a:xfrm>
            <a:off x="304800" y="6274541"/>
            <a:ext cx="11610109" cy="430887"/>
          </a:xfrm>
          <a:prstGeom prst="rect">
            <a:avLst/>
          </a:prstGeom>
        </p:spPr>
        <p:txBody>
          <a:bodyPr wrap="square">
            <a:spAutoFit/>
          </a:bodyPr>
          <a:lstStyle/>
          <a:p>
            <a:r>
              <a:rPr lang="en-US" sz="1100" dirty="0">
                <a:solidFill>
                  <a:srgbClr val="000000"/>
                </a:solidFill>
              </a:rPr>
              <a:t>© 2020 SteveKong3. This file is licensed under the Creative Commons Attribution-Share Alike 4.0 International license.; modified from https://commons.wikimedia.org/wiki/File:Coagulation_Cascade_and_Major_Classes_of_Anticoagulants.png. </a:t>
            </a:r>
            <a:endParaRPr lang="en-US" sz="1100" dirty="0"/>
          </a:p>
        </p:txBody>
      </p:sp>
    </p:spTree>
    <p:extLst>
      <p:ext uri="{BB962C8B-B14F-4D97-AF65-F5344CB8AC3E}">
        <p14:creationId xmlns:p14="http://schemas.microsoft.com/office/powerpoint/2010/main" val="19405740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0"/>
            <a:ext cx="12191998" cy="6858000"/>
            <a:chOff x="0" y="0"/>
            <a:chExt cx="12191998" cy="685800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8" cy="6858000"/>
            </a:xfrm>
            <a:prstGeom prst="rect">
              <a:avLst/>
            </a:prstGeom>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25803" y="410135"/>
              <a:ext cx="2400300"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 name="Title 1"/>
          <p:cNvSpPr>
            <a:spLocks noGrp="1"/>
          </p:cNvSpPr>
          <p:nvPr>
            <p:ph type="title"/>
          </p:nvPr>
        </p:nvSpPr>
        <p:spPr>
          <a:xfrm>
            <a:off x="914399" y="2747962"/>
            <a:ext cx="10363200" cy="1362075"/>
          </a:xfrm>
        </p:spPr>
        <p:txBody>
          <a:bodyPr/>
          <a:lstStyle/>
          <a:p>
            <a:pPr algn="ctr">
              <a:defRPr/>
            </a:pPr>
            <a:r>
              <a:rPr lang="en-US" sz="5400" b="1" dirty="0">
                <a:solidFill>
                  <a:schemeClr val="bg1"/>
                </a:solidFill>
                <a:latin typeface="Arial" panose="020B0604020202020204" pitchFamily="34" charset="0"/>
                <a:cs typeface="Arial" panose="020B0604020202020204" pitchFamily="34" charset="0"/>
              </a:rPr>
              <a:t>EPIDEMIOLOGY &amp; RISK ASSESSMENT</a:t>
            </a:r>
          </a:p>
        </p:txBody>
      </p:sp>
    </p:spTree>
    <p:extLst>
      <p:ext uri="{BB962C8B-B14F-4D97-AF65-F5344CB8AC3E}">
        <p14:creationId xmlns:p14="http://schemas.microsoft.com/office/powerpoint/2010/main" val="21486863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CCD3C-BE25-4A33-B370-01F54F16E1E6}"/>
              </a:ext>
            </a:extLst>
          </p:cNvPr>
          <p:cNvSpPr>
            <a:spLocks noGrp="1"/>
          </p:cNvSpPr>
          <p:nvPr>
            <p:ph type="title"/>
          </p:nvPr>
        </p:nvSpPr>
        <p:spPr>
          <a:xfrm>
            <a:off x="486641" y="365125"/>
            <a:ext cx="9933709" cy="987425"/>
          </a:xfrm>
        </p:spPr>
        <p:txBody>
          <a:bodyPr anchor="t"/>
          <a:lstStyle/>
          <a:p>
            <a:r>
              <a:rPr lang="en-US" dirty="0">
                <a:latin typeface="Arial" panose="020B0604020202020204" pitchFamily="34" charset="0"/>
                <a:cs typeface="Arial" panose="020B0604020202020204" pitchFamily="34" charset="0"/>
              </a:rPr>
              <a:t>Epidemiology of Pediatric VTE</a:t>
            </a:r>
          </a:p>
        </p:txBody>
      </p:sp>
      <p:sp>
        <p:nvSpPr>
          <p:cNvPr id="3" name="Content Placeholder 2">
            <a:extLst>
              <a:ext uri="{FF2B5EF4-FFF2-40B4-BE49-F238E27FC236}">
                <a16:creationId xmlns:a16="http://schemas.microsoft.com/office/drawing/2014/main" id="{6478DD0B-6156-493C-A09F-CD1A5F10E313}"/>
              </a:ext>
            </a:extLst>
          </p:cNvPr>
          <p:cNvSpPr>
            <a:spLocks noGrp="1"/>
          </p:cNvSpPr>
          <p:nvPr>
            <p:ph idx="1"/>
          </p:nvPr>
        </p:nvSpPr>
        <p:spPr>
          <a:xfrm>
            <a:off x="611741" y="1825625"/>
            <a:ext cx="11072211" cy="3432175"/>
          </a:xfrm>
        </p:spPr>
        <p:txBody>
          <a:bodyPr/>
          <a:lstStyle/>
          <a:p>
            <a:r>
              <a:rPr lang="en-US" dirty="0">
                <a:latin typeface="Arial" panose="020B0604020202020204" pitchFamily="34" charset="0"/>
                <a:cs typeface="Arial" panose="020B0604020202020204" pitchFamily="34" charset="0"/>
              </a:rPr>
              <a:t>Rare disease (occurs in &lt;1 per 10,000 children)</a:t>
            </a:r>
          </a:p>
          <a:p>
            <a:r>
              <a:rPr lang="en-US" dirty="0">
                <a:latin typeface="Arial" panose="020B0604020202020204" pitchFamily="34" charset="0"/>
                <a:cs typeface="Arial" panose="020B0604020202020204" pitchFamily="34" charset="0"/>
              </a:rPr>
              <a:t>Notably more common in hospitalized children (~ 1 per 1,000 admits) and rates continue to increase</a:t>
            </a:r>
          </a:p>
          <a:p>
            <a:r>
              <a:rPr lang="en-US" dirty="0">
                <a:latin typeface="Arial" panose="020B0604020202020204" pitchFamily="34" charset="0"/>
                <a:cs typeface="Arial" panose="020B0604020202020204" pitchFamily="34" charset="0"/>
              </a:rPr>
              <a:t>The majority of VTE in pediatric patients is provoked by at least one, and typically more than one, risk factor</a:t>
            </a:r>
          </a:p>
          <a:p>
            <a:r>
              <a:rPr lang="en-US" dirty="0">
                <a:latin typeface="Arial" panose="020B0604020202020204" pitchFamily="34" charset="0"/>
                <a:cs typeface="Arial" panose="020B0604020202020204" pitchFamily="34" charset="0"/>
              </a:rPr>
              <a:t>The most common risk factor for DVT in children is the presence of a central line (particularly in neonatal thrombosis)</a:t>
            </a:r>
          </a:p>
        </p:txBody>
      </p:sp>
      <p:grpSp>
        <p:nvGrpSpPr>
          <p:cNvPr id="4" name="Group 3">
            <a:extLst>
              <a:ext uri="{FF2B5EF4-FFF2-40B4-BE49-F238E27FC236}">
                <a16:creationId xmlns:a16="http://schemas.microsoft.com/office/drawing/2014/main" id="{D4C72E98-AEC6-4226-A1AF-876BEE3926A3}"/>
              </a:ext>
            </a:extLst>
          </p:cNvPr>
          <p:cNvGrpSpPr/>
          <p:nvPr/>
        </p:nvGrpSpPr>
        <p:grpSpPr>
          <a:xfrm>
            <a:off x="0" y="1004594"/>
            <a:ext cx="11914909" cy="419314"/>
            <a:chOff x="0" y="1004594"/>
            <a:chExt cx="11914909" cy="419314"/>
          </a:xfrm>
        </p:grpSpPr>
        <p:sp>
          <p:nvSpPr>
            <p:cNvPr id="5" name="Rectangle: Rounded Corners 4">
              <a:extLst>
                <a:ext uri="{FF2B5EF4-FFF2-40B4-BE49-F238E27FC236}">
                  <a16:creationId xmlns:a16="http://schemas.microsoft.com/office/drawing/2014/main" id="{9BCAA83E-54E8-4B70-98BE-BB8E327C685A}"/>
                </a:ext>
              </a:extLst>
            </p:cNvPr>
            <p:cNvSpPr/>
            <p:nvPr/>
          </p:nvSpPr>
          <p:spPr>
            <a:xfrm>
              <a:off x="0" y="1192721"/>
              <a:ext cx="10576591" cy="91440"/>
            </a:xfrm>
            <a:prstGeom prst="roundRect">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
              <a:extLst>
                <a:ext uri="{FF2B5EF4-FFF2-40B4-BE49-F238E27FC236}">
                  <a16:creationId xmlns:a16="http://schemas.microsoft.com/office/drawing/2014/main" id="{90AFB7A6-843B-47AC-A5F3-208C4C065B2A}"/>
                </a:ext>
              </a:extLst>
            </p:cNvPr>
            <p:cNvGrpSpPr/>
            <p:nvPr/>
          </p:nvGrpSpPr>
          <p:grpSpPr>
            <a:xfrm>
              <a:off x="10680285" y="1004594"/>
              <a:ext cx="1234624" cy="419314"/>
              <a:chOff x="10313210" y="959267"/>
              <a:chExt cx="1234624" cy="419314"/>
            </a:xfrm>
          </p:grpSpPr>
          <p:sp>
            <p:nvSpPr>
              <p:cNvPr id="7" name="Flowchart: Connector 6">
                <a:extLst>
                  <a:ext uri="{FF2B5EF4-FFF2-40B4-BE49-F238E27FC236}">
                    <a16:creationId xmlns:a16="http://schemas.microsoft.com/office/drawing/2014/main" id="{ADBAD9DE-8BA1-4196-BBC5-119D955A6B4D}"/>
                  </a:ext>
                </a:extLst>
              </p:cNvPr>
              <p:cNvSpPr/>
              <p:nvPr/>
            </p:nvSpPr>
            <p:spPr>
              <a:xfrm>
                <a:off x="10313210" y="1089257"/>
                <a:ext cx="229100" cy="225604"/>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lowchart: Connector 7">
                <a:extLst>
                  <a:ext uri="{FF2B5EF4-FFF2-40B4-BE49-F238E27FC236}">
                    <a16:creationId xmlns:a16="http://schemas.microsoft.com/office/drawing/2014/main" id="{451054BB-5E91-4F1F-9D74-1C3DFF7D87CD}"/>
                  </a:ext>
                </a:extLst>
              </p:cNvPr>
              <p:cNvSpPr/>
              <p:nvPr/>
            </p:nvSpPr>
            <p:spPr>
              <a:xfrm>
                <a:off x="10643433" y="1023910"/>
                <a:ext cx="338794" cy="310266"/>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lowchart: Connector 8">
                <a:extLst>
                  <a:ext uri="{FF2B5EF4-FFF2-40B4-BE49-F238E27FC236}">
                    <a16:creationId xmlns:a16="http://schemas.microsoft.com/office/drawing/2014/main" id="{403BC6DB-DF85-4C2A-B5D2-397455A54A43}"/>
                  </a:ext>
                </a:extLst>
              </p:cNvPr>
              <p:cNvSpPr/>
              <p:nvPr/>
            </p:nvSpPr>
            <p:spPr>
              <a:xfrm>
                <a:off x="11085921" y="959267"/>
                <a:ext cx="461913" cy="419314"/>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11" name="Rectangle 10">
            <a:extLst>
              <a:ext uri="{FF2B5EF4-FFF2-40B4-BE49-F238E27FC236}">
                <a16:creationId xmlns:a16="http://schemas.microsoft.com/office/drawing/2014/main" id="{06A1A153-B7FC-4D29-9DB1-8A15C577F710}"/>
              </a:ext>
            </a:extLst>
          </p:cNvPr>
          <p:cNvSpPr/>
          <p:nvPr/>
        </p:nvSpPr>
        <p:spPr>
          <a:xfrm>
            <a:off x="0" y="6348549"/>
            <a:ext cx="1737360" cy="365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0C9AAE1-9332-4CA8-ABCB-E5A2067E78C1}"/>
              </a:ext>
            </a:extLst>
          </p:cNvPr>
          <p:cNvSpPr txBox="1"/>
          <p:nvPr/>
        </p:nvSpPr>
        <p:spPr>
          <a:xfrm>
            <a:off x="793361" y="5995710"/>
            <a:ext cx="4494934" cy="523220"/>
          </a:xfrm>
          <a:prstGeom prst="rect">
            <a:avLst/>
          </a:prstGeom>
          <a:noFill/>
        </p:spPr>
        <p:txBody>
          <a:bodyPr wrap="square" rtlCol="0">
            <a:spAutoFit/>
          </a:bodyPr>
          <a:lstStyle/>
          <a:p>
            <a:r>
              <a:rPr lang="en-US" sz="1400" dirty="0" err="1">
                <a:latin typeface="Arial" panose="020B0604020202020204" pitchFamily="34" charset="0"/>
                <a:cs typeface="Arial" panose="020B0604020202020204" pitchFamily="34" charset="0"/>
              </a:rPr>
              <a:t>Mahajerin</a:t>
            </a:r>
            <a:r>
              <a:rPr lang="en-US" sz="1400" dirty="0">
                <a:latin typeface="Arial" panose="020B0604020202020204" pitchFamily="34" charset="0"/>
                <a:cs typeface="Arial" panose="020B0604020202020204" pitchFamily="34" charset="0"/>
              </a:rPr>
              <a:t> and Croteau.  </a:t>
            </a:r>
            <a:r>
              <a:rPr lang="en-US" sz="1400" i="1" dirty="0">
                <a:latin typeface="Arial" panose="020B0604020202020204" pitchFamily="34" charset="0"/>
                <a:cs typeface="Arial" panose="020B0604020202020204" pitchFamily="34" charset="0"/>
              </a:rPr>
              <a:t>Front </a:t>
            </a:r>
            <a:r>
              <a:rPr lang="en-US" sz="1400" i="1" dirty="0" err="1">
                <a:latin typeface="Arial" panose="020B0604020202020204" pitchFamily="34" charset="0"/>
                <a:cs typeface="Arial" panose="020B0604020202020204" pitchFamily="34" charset="0"/>
              </a:rPr>
              <a:t>Pediatr</a:t>
            </a:r>
            <a:r>
              <a:rPr lang="en-US" sz="1400" i="1"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2017.</a:t>
            </a:r>
          </a:p>
          <a:p>
            <a:r>
              <a:rPr lang="en-US" sz="1400" dirty="0" err="1">
                <a:latin typeface="Arial" panose="020B0604020202020204" pitchFamily="34" charset="0"/>
                <a:cs typeface="Arial" panose="020B0604020202020204" pitchFamily="34" charset="0"/>
              </a:rPr>
              <a:t>Jaffray</a:t>
            </a:r>
            <a:r>
              <a:rPr lang="en-US" sz="1400" dirty="0">
                <a:latin typeface="Arial" panose="020B0604020202020204" pitchFamily="34" charset="0"/>
                <a:cs typeface="Arial" panose="020B0604020202020204" pitchFamily="34" charset="0"/>
              </a:rPr>
              <a:t> and Young.  </a:t>
            </a:r>
            <a:r>
              <a:rPr lang="en-US" sz="1400" i="1" dirty="0" err="1">
                <a:latin typeface="Arial" panose="020B0604020202020204" pitchFamily="34" charset="0"/>
                <a:cs typeface="Arial" panose="020B0604020202020204" pitchFamily="34" charset="0"/>
              </a:rPr>
              <a:t>Pediatr</a:t>
            </a:r>
            <a:r>
              <a:rPr lang="en-US" sz="1400" i="1" dirty="0">
                <a:latin typeface="Arial" panose="020B0604020202020204" pitchFamily="34" charset="0"/>
                <a:cs typeface="Arial" panose="020B0604020202020204" pitchFamily="34" charset="0"/>
              </a:rPr>
              <a:t> Blood Cancer </a:t>
            </a:r>
            <a:r>
              <a:rPr lang="en-US" sz="1400" dirty="0">
                <a:latin typeface="Arial" panose="020B0604020202020204" pitchFamily="34" charset="0"/>
                <a:cs typeface="Arial" panose="020B0604020202020204" pitchFamily="34" charset="0"/>
              </a:rPr>
              <a:t>2018.</a:t>
            </a:r>
          </a:p>
        </p:txBody>
      </p:sp>
    </p:spTree>
    <p:extLst>
      <p:ext uri="{BB962C8B-B14F-4D97-AF65-F5344CB8AC3E}">
        <p14:creationId xmlns:p14="http://schemas.microsoft.com/office/powerpoint/2010/main" val="13036742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31045-095D-49C0-9DAF-F6BC4E28951D}"/>
              </a:ext>
            </a:extLst>
          </p:cNvPr>
          <p:cNvSpPr>
            <a:spLocks noGrp="1"/>
          </p:cNvSpPr>
          <p:nvPr>
            <p:ph type="title"/>
          </p:nvPr>
        </p:nvSpPr>
        <p:spPr>
          <a:xfrm>
            <a:off x="381867" y="296862"/>
            <a:ext cx="10248034" cy="768349"/>
          </a:xfrm>
        </p:spPr>
        <p:txBody>
          <a:bodyPr anchor="t"/>
          <a:lstStyle/>
          <a:p>
            <a:r>
              <a:rPr lang="en-US" dirty="0">
                <a:latin typeface="Arial" panose="020B0604020202020204" pitchFamily="34" charset="0"/>
                <a:cs typeface="Arial" panose="020B0604020202020204" pitchFamily="34" charset="0"/>
              </a:rPr>
              <a:t>Age Distribution of Pediatric VTE</a:t>
            </a:r>
          </a:p>
        </p:txBody>
      </p:sp>
      <p:sp>
        <p:nvSpPr>
          <p:cNvPr id="3" name="Content Placeholder 2">
            <a:extLst>
              <a:ext uri="{FF2B5EF4-FFF2-40B4-BE49-F238E27FC236}">
                <a16:creationId xmlns:a16="http://schemas.microsoft.com/office/drawing/2014/main" id="{3AA12CE9-28CB-4B29-8771-B3181391172B}"/>
              </a:ext>
            </a:extLst>
          </p:cNvPr>
          <p:cNvSpPr>
            <a:spLocks noGrp="1"/>
          </p:cNvSpPr>
          <p:nvPr>
            <p:ph idx="1"/>
          </p:nvPr>
        </p:nvSpPr>
        <p:spPr>
          <a:xfrm>
            <a:off x="9447538" y="4752853"/>
            <a:ext cx="2392327" cy="1053861"/>
          </a:xfrm>
        </p:spPr>
        <p:txBody>
          <a:bodyPr/>
          <a:lstStyle/>
          <a:p>
            <a:pPr marL="0" indent="0">
              <a:buNone/>
            </a:pPr>
            <a:r>
              <a:rPr lang="en-US" sz="1400" dirty="0">
                <a:latin typeface="Arial" panose="020B0604020202020204" pitchFamily="34" charset="0"/>
                <a:cs typeface="Arial" panose="020B0604020202020204" pitchFamily="34" charset="0"/>
              </a:rPr>
              <a:t>Setty BA et al. Pediatric VTE in the United States. </a:t>
            </a:r>
            <a:r>
              <a:rPr lang="en-US" sz="1400" i="1" dirty="0" err="1">
                <a:latin typeface="Arial" panose="020B0604020202020204" pitchFamily="34" charset="0"/>
                <a:cs typeface="Arial" panose="020B0604020202020204" pitchFamily="34" charset="0"/>
              </a:rPr>
              <a:t>Pediatr</a:t>
            </a:r>
            <a:r>
              <a:rPr lang="en-US" sz="1400" i="1" dirty="0">
                <a:latin typeface="Arial" panose="020B0604020202020204" pitchFamily="34" charset="0"/>
                <a:cs typeface="Arial" panose="020B0604020202020204" pitchFamily="34" charset="0"/>
              </a:rPr>
              <a:t> Blood Cancer</a:t>
            </a:r>
            <a:r>
              <a:rPr lang="en-US" sz="1400" dirty="0">
                <a:latin typeface="Arial" panose="020B0604020202020204" pitchFamily="34" charset="0"/>
                <a:cs typeface="Arial" panose="020B0604020202020204" pitchFamily="34" charset="0"/>
              </a:rPr>
              <a:t>. 2012.</a:t>
            </a:r>
            <a:endParaRPr lang="en-US" sz="1000" dirty="0">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A58F2748-8039-4778-9A0B-5551A0C2D2E0}"/>
              </a:ext>
            </a:extLst>
          </p:cNvPr>
          <p:cNvGrpSpPr/>
          <p:nvPr/>
        </p:nvGrpSpPr>
        <p:grpSpPr>
          <a:xfrm>
            <a:off x="0" y="910310"/>
            <a:ext cx="11914909" cy="419314"/>
            <a:chOff x="0" y="1004594"/>
            <a:chExt cx="11914909" cy="419314"/>
          </a:xfrm>
        </p:grpSpPr>
        <p:sp>
          <p:nvSpPr>
            <p:cNvPr id="5" name="Rectangle: Rounded Corners 4">
              <a:extLst>
                <a:ext uri="{FF2B5EF4-FFF2-40B4-BE49-F238E27FC236}">
                  <a16:creationId xmlns:a16="http://schemas.microsoft.com/office/drawing/2014/main" id="{44EB68C4-9CC6-4AF4-B1B9-905492E26466}"/>
                </a:ext>
              </a:extLst>
            </p:cNvPr>
            <p:cNvSpPr/>
            <p:nvPr/>
          </p:nvSpPr>
          <p:spPr>
            <a:xfrm>
              <a:off x="0" y="1192721"/>
              <a:ext cx="10576591" cy="91440"/>
            </a:xfrm>
            <a:prstGeom prst="roundRect">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587E07EB-3E04-4E5E-B4B1-8483598DF72A}"/>
                </a:ext>
              </a:extLst>
            </p:cNvPr>
            <p:cNvGrpSpPr/>
            <p:nvPr/>
          </p:nvGrpSpPr>
          <p:grpSpPr>
            <a:xfrm>
              <a:off x="10680285" y="1004594"/>
              <a:ext cx="1234624" cy="419314"/>
              <a:chOff x="10313210" y="959267"/>
              <a:chExt cx="1234624" cy="419314"/>
            </a:xfrm>
          </p:grpSpPr>
          <p:sp>
            <p:nvSpPr>
              <p:cNvPr id="7" name="Flowchart: Connector 6">
                <a:extLst>
                  <a:ext uri="{FF2B5EF4-FFF2-40B4-BE49-F238E27FC236}">
                    <a16:creationId xmlns:a16="http://schemas.microsoft.com/office/drawing/2014/main" id="{023A4410-CF4E-4E02-B60F-27A8CA3E4F9D}"/>
                  </a:ext>
                </a:extLst>
              </p:cNvPr>
              <p:cNvSpPr/>
              <p:nvPr/>
            </p:nvSpPr>
            <p:spPr>
              <a:xfrm>
                <a:off x="10313210" y="1089257"/>
                <a:ext cx="229100" cy="225604"/>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4418E34B-7156-4B7D-AE4A-80B6D2E5186E}"/>
                  </a:ext>
                </a:extLst>
              </p:cNvPr>
              <p:cNvSpPr/>
              <p:nvPr/>
            </p:nvSpPr>
            <p:spPr>
              <a:xfrm>
                <a:off x="10643433" y="1023910"/>
                <a:ext cx="338794" cy="310266"/>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4088E904-4293-4350-82C3-315BD25068FF}"/>
                  </a:ext>
                </a:extLst>
              </p:cNvPr>
              <p:cNvSpPr/>
              <p:nvPr/>
            </p:nvSpPr>
            <p:spPr>
              <a:xfrm>
                <a:off x="11085921" y="959267"/>
                <a:ext cx="461913" cy="419314"/>
              </a:xfrm>
              <a:prstGeom prst="flowChartConnector">
                <a:avLst/>
              </a:prstGeom>
              <a:solidFill>
                <a:srgbClr val="A4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 name="Rectangle 10">
            <a:extLst>
              <a:ext uri="{FF2B5EF4-FFF2-40B4-BE49-F238E27FC236}">
                <a16:creationId xmlns:a16="http://schemas.microsoft.com/office/drawing/2014/main" id="{012AD083-B999-434C-8401-260D441F26A3}"/>
              </a:ext>
            </a:extLst>
          </p:cNvPr>
          <p:cNvSpPr/>
          <p:nvPr/>
        </p:nvSpPr>
        <p:spPr>
          <a:xfrm>
            <a:off x="0" y="6348549"/>
            <a:ext cx="1737360" cy="365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2AE373F-2831-48DC-B4B4-EEFDC5413FE5}"/>
              </a:ext>
            </a:extLst>
          </p:cNvPr>
          <p:cNvPicPr>
            <a:picLocks noChangeAspect="1"/>
          </p:cNvPicPr>
          <p:nvPr/>
        </p:nvPicPr>
        <p:blipFill rotWithShape="1">
          <a:blip r:embed="rId3"/>
          <a:srcRect t="422" b="53829"/>
          <a:stretch/>
        </p:blipFill>
        <p:spPr>
          <a:xfrm>
            <a:off x="1340824" y="1329624"/>
            <a:ext cx="7690374" cy="5231514"/>
          </a:xfrm>
          <a:prstGeom prst="rect">
            <a:avLst/>
          </a:prstGeom>
        </p:spPr>
      </p:pic>
    </p:spTree>
    <p:extLst>
      <p:ext uri="{BB962C8B-B14F-4D97-AF65-F5344CB8AC3E}">
        <p14:creationId xmlns:p14="http://schemas.microsoft.com/office/powerpoint/2010/main" val="5612332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A156A716-7857-D34B-9CDB-2C2B37804448}" vid="{94BA6E4C-853C-4A43-B92C-A561C3530A9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79A214DB234C54691908C6F3DF6D4DB" ma:contentTypeVersion="16" ma:contentTypeDescription="Create a new document." ma:contentTypeScope="" ma:versionID="50ed737f5f2bd7ceaa98a187e0ccaa75">
  <xsd:schema xmlns:xsd="http://www.w3.org/2001/XMLSchema" xmlns:xs="http://www.w3.org/2001/XMLSchema" xmlns:p="http://schemas.microsoft.com/office/2006/metadata/properties" xmlns:ns2="5e0533bb-bfdf-45c4-9e5c-1558b0841ffd" xmlns:ns3="9c46be9e-554d-43f0-bc75-21fbb32bf30c" targetNamespace="http://schemas.microsoft.com/office/2006/metadata/properties" ma:root="true" ma:fieldsID="23697daaef9795037ab5ec31f3c509ee" ns2:_="" ns3:_="">
    <xsd:import namespace="5e0533bb-bfdf-45c4-9e5c-1558b0841ffd"/>
    <xsd:import namespace="9c46be9e-554d-43f0-bc75-21fbb32bf30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MediaServiceLocation"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0533bb-bfdf-45c4-9e5c-1558b0841ff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f2caf26-25ad-42a2-bb61-6898ce245ac9}" ma:internalName="TaxCatchAll" ma:showField="CatchAllData" ma:web="5e0533bb-bfdf-45c4-9e5c-1558b0841ff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c46be9e-554d-43f0-bc75-21fbb32bf30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9e17280-6357-4f01-98d8-aff652f54697"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e0533bb-bfdf-45c4-9e5c-1558b0841ffd" xsi:nil="true"/>
    <lcf76f155ced4ddcb4097134ff3c332f xmlns="9c46be9e-554d-43f0-bc75-21fbb32bf30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3F546D5-9DD4-4A64-AC04-2B2F214EA809}"/>
</file>

<file path=customXml/itemProps2.xml><?xml version="1.0" encoding="utf-8"?>
<ds:datastoreItem xmlns:ds="http://schemas.openxmlformats.org/officeDocument/2006/customXml" ds:itemID="{ECCD3DD7-4528-4AD5-8602-514BE89FF93F}"/>
</file>

<file path=customXml/itemProps3.xml><?xml version="1.0" encoding="utf-8"?>
<ds:datastoreItem xmlns:ds="http://schemas.openxmlformats.org/officeDocument/2006/customXml" ds:itemID="{4C2765EA-3090-4BA9-89FD-213CC7AD3410}"/>
</file>

<file path=docProps/app.xml><?xml version="1.0" encoding="utf-8"?>
<Properties xmlns="http://schemas.openxmlformats.org/officeDocument/2006/extended-properties" xmlns:vt="http://schemas.openxmlformats.org/officeDocument/2006/docPropsVTypes">
  <TotalTime>1452</TotalTime>
  <Words>4469</Words>
  <Application>Microsoft Office PowerPoint</Application>
  <PresentationFormat>Widescreen</PresentationFormat>
  <Paragraphs>595</Paragraphs>
  <Slides>54</Slides>
  <Notes>41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54</vt:i4>
      </vt:variant>
    </vt:vector>
  </HeadingPairs>
  <TitlesOfParts>
    <vt:vector size="62" baseType="lpstr">
      <vt:lpstr>Arial</vt:lpstr>
      <vt:lpstr>Arial</vt:lpstr>
      <vt:lpstr>Arial Black</vt:lpstr>
      <vt:lpstr>Calibri</vt:lpstr>
      <vt:lpstr>Calibri Light</vt:lpstr>
      <vt:lpstr>Times New Roman</vt:lpstr>
      <vt:lpstr>Wingdings</vt:lpstr>
      <vt:lpstr>Office Theme</vt:lpstr>
      <vt:lpstr>Thrombotic Disorders</vt:lpstr>
      <vt:lpstr>Topics to be Discussed:</vt:lpstr>
      <vt:lpstr>BASIC SCIENCE &amp; PATHOPHYSIOLOGY</vt:lpstr>
      <vt:lpstr>The Pathophysiology of a Blood Clot</vt:lpstr>
      <vt:lpstr>Thrombophilia and the Coagulation Cascade</vt:lpstr>
      <vt:lpstr>Anticoagulants and the Coagulation Cascade</vt:lpstr>
      <vt:lpstr>EPIDEMIOLOGY &amp; RISK ASSESSMENT</vt:lpstr>
      <vt:lpstr>Epidemiology of Pediatric VTE</vt:lpstr>
      <vt:lpstr>Age Distribution of Pediatric VTE</vt:lpstr>
      <vt:lpstr>Acquired Risk Factors for Thrombosis</vt:lpstr>
      <vt:lpstr>How to Evaluate for an Inherited Thrombophilia</vt:lpstr>
      <vt:lpstr>Factor V Leiden Mutation</vt:lpstr>
      <vt:lpstr>Prothrombin G20210A Mutation</vt:lpstr>
      <vt:lpstr>Factor V Leiden</vt:lpstr>
      <vt:lpstr>Prothrombin G20210A Mutation</vt:lpstr>
      <vt:lpstr>Antithrombin, Protein C, and Protein S Deficiencies</vt:lpstr>
      <vt:lpstr>PowerPoint Presentation</vt:lpstr>
      <vt:lpstr>Levels of Natural Anticoagulants Change with Age</vt:lpstr>
      <vt:lpstr>Homozygous Protein C or Protein S Deficiency</vt:lpstr>
      <vt:lpstr>Antiphospholipid Antibody Syndrome</vt:lpstr>
      <vt:lpstr>Lupus Anticoagulants</vt:lpstr>
      <vt:lpstr>DIAGNOSIS</vt:lpstr>
      <vt:lpstr>Signs and Symptoms of DVT</vt:lpstr>
      <vt:lpstr>Signs and Symptoms of Catheter-related DVT</vt:lpstr>
      <vt:lpstr>Signs and Symptoms of Pulmonary Embolism</vt:lpstr>
      <vt:lpstr>Signs and Symptoms of  Cerebral Sinovenous Thrombosis</vt:lpstr>
      <vt:lpstr>Diagnostic Considerations for Unprovoked VTE</vt:lpstr>
      <vt:lpstr>May-Thurner Syndrome</vt:lpstr>
      <vt:lpstr>Paget-Schroetter Syndrome /  Thoracic Outlet Syndrome </vt:lpstr>
      <vt:lpstr>MANAGEMENT &amp; TREATMENT</vt:lpstr>
      <vt:lpstr>Treatment Options for VTE </vt:lpstr>
      <vt:lpstr>Unfractionated Heparin </vt:lpstr>
      <vt:lpstr>Low Molecular Weight Heparin and Fondaparinux</vt:lpstr>
      <vt:lpstr>Comparing UFH, LMWH, and Fondaparinux</vt:lpstr>
      <vt:lpstr>Advantages and Disadvantages of UFH vs LMWH</vt:lpstr>
      <vt:lpstr>Monitoring Unfractionated Heparin</vt:lpstr>
      <vt:lpstr>Monitoring Low-molecular-weight Heparin</vt:lpstr>
      <vt:lpstr>Effect of UFH on Coagulation Assays</vt:lpstr>
      <vt:lpstr>Heparin-induced Thrombocytopenia (HIT)</vt:lpstr>
      <vt:lpstr>PowerPoint Presentation</vt:lpstr>
      <vt:lpstr>Vitamin K Antagonists (Warfarin)</vt:lpstr>
      <vt:lpstr>Recognize that many dietary items and drugs can interact with vitamin K antagonists</vt:lpstr>
      <vt:lpstr>Know the various means to reverse vitamin K antagonists</vt:lpstr>
      <vt:lpstr>Direct Oral Anticoagulants</vt:lpstr>
      <vt:lpstr>Comparing the DOACs</vt:lpstr>
      <vt:lpstr>Duration of Anticoagulation</vt:lpstr>
      <vt:lpstr>When to Consider Thrombolysis</vt:lpstr>
      <vt:lpstr>When Not to Consider Thrombolysis</vt:lpstr>
      <vt:lpstr>Thrombolysis – Nuts &amp; Bolts</vt:lpstr>
      <vt:lpstr>Post-Thrombotic Syndrome</vt:lpstr>
      <vt:lpstr>Symptoms and Signs of PTS</vt:lpstr>
      <vt:lpstr>Post-Thrombotic Syndrome Management Considerations</vt:lpstr>
      <vt:lpstr>Prevention and Management of PTS</vt:lpstr>
      <vt:lpstr>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Thrombotic Disorders</dc:title>
  <dc:creator>O'Brien, Sarah</dc:creator>
  <cp:lastModifiedBy>Jerrod Liveoak</cp:lastModifiedBy>
  <cp:revision>172</cp:revision>
  <dcterms:created xsi:type="dcterms:W3CDTF">2020-10-13T16:30:52Z</dcterms:created>
  <dcterms:modified xsi:type="dcterms:W3CDTF">2020-12-16T17:49:03Z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100</vt:r8>
  </property>
  <property fmtid="{D5CDD505-2E9C-101B-9397-08002B2CF9AE}" pid="3" name="ContentTypeId">
    <vt:lpwstr>0x010100579A214DB234C54691908C6F3DF6D4DB</vt:lpwstr>
  </property>
</Properties>
</file>