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1"/>
  </p:notesMasterIdLst>
  <p:sldIdLst>
    <p:sldId id="256" r:id="rId2"/>
    <p:sldId id="257" r:id="rId3"/>
    <p:sldId id="355" r:id="rId4"/>
    <p:sldId id="267" r:id="rId5"/>
    <p:sldId id="259" r:id="rId6"/>
    <p:sldId id="358" r:id="rId7"/>
    <p:sldId id="359" r:id="rId8"/>
    <p:sldId id="269" r:id="rId9"/>
    <p:sldId id="360" r:id="rId10"/>
    <p:sldId id="270" r:id="rId11"/>
    <p:sldId id="271" r:id="rId12"/>
    <p:sldId id="272" r:id="rId13"/>
    <p:sldId id="273" r:id="rId14"/>
    <p:sldId id="274" r:id="rId15"/>
    <p:sldId id="361" r:id="rId16"/>
    <p:sldId id="362" r:id="rId17"/>
    <p:sldId id="277" r:id="rId18"/>
    <p:sldId id="363" r:id="rId19"/>
    <p:sldId id="278" r:id="rId20"/>
    <p:sldId id="279" r:id="rId21"/>
    <p:sldId id="280" r:id="rId22"/>
    <p:sldId id="281" r:id="rId23"/>
    <p:sldId id="364" r:id="rId24"/>
    <p:sldId id="282" r:id="rId25"/>
    <p:sldId id="365" r:id="rId26"/>
    <p:sldId id="284" r:id="rId27"/>
    <p:sldId id="366" r:id="rId28"/>
    <p:sldId id="285" r:id="rId29"/>
    <p:sldId id="286" r:id="rId30"/>
    <p:sldId id="287" r:id="rId31"/>
    <p:sldId id="288" r:id="rId32"/>
    <p:sldId id="289" r:id="rId33"/>
    <p:sldId id="290" r:id="rId34"/>
    <p:sldId id="367" r:id="rId35"/>
    <p:sldId id="292" r:id="rId36"/>
    <p:sldId id="295" r:id="rId37"/>
    <p:sldId id="351" r:id="rId38"/>
    <p:sldId id="353" r:id="rId39"/>
    <p:sldId id="297" r:id="rId40"/>
    <p:sldId id="368" r:id="rId41"/>
    <p:sldId id="369" r:id="rId42"/>
    <p:sldId id="370" r:id="rId43"/>
    <p:sldId id="371" r:id="rId44"/>
    <p:sldId id="311" r:id="rId45"/>
    <p:sldId id="304" r:id="rId46"/>
    <p:sldId id="312" r:id="rId47"/>
    <p:sldId id="313" r:id="rId48"/>
    <p:sldId id="314" r:id="rId49"/>
    <p:sldId id="315" r:id="rId50"/>
    <p:sldId id="320" r:id="rId51"/>
    <p:sldId id="321" r:id="rId52"/>
    <p:sldId id="374" r:id="rId53"/>
    <p:sldId id="322" r:id="rId54"/>
    <p:sldId id="352" r:id="rId55"/>
    <p:sldId id="305" r:id="rId56"/>
    <p:sldId id="319" r:id="rId57"/>
    <p:sldId id="323" r:id="rId58"/>
    <p:sldId id="324" r:id="rId59"/>
    <p:sldId id="325" r:id="rId60"/>
    <p:sldId id="306" r:id="rId61"/>
    <p:sldId id="372" r:id="rId62"/>
    <p:sldId id="326" r:id="rId63"/>
    <p:sldId id="328" r:id="rId64"/>
    <p:sldId id="329" r:id="rId65"/>
    <p:sldId id="330" r:id="rId66"/>
    <p:sldId id="331" r:id="rId67"/>
    <p:sldId id="375" r:id="rId68"/>
    <p:sldId id="376" r:id="rId69"/>
    <p:sldId id="332" r:id="rId70"/>
    <p:sldId id="334" r:id="rId71"/>
    <p:sldId id="335" r:id="rId72"/>
    <p:sldId id="308" r:id="rId73"/>
    <p:sldId id="333" r:id="rId74"/>
    <p:sldId id="337" r:id="rId75"/>
    <p:sldId id="338" r:id="rId76"/>
    <p:sldId id="346" r:id="rId77"/>
    <p:sldId id="347" r:id="rId78"/>
    <p:sldId id="309" r:id="rId79"/>
    <p:sldId id="336" r:id="rId80"/>
    <p:sldId id="339" r:id="rId81"/>
    <p:sldId id="340" r:id="rId82"/>
    <p:sldId id="341" r:id="rId83"/>
    <p:sldId id="310" r:id="rId84"/>
    <p:sldId id="342" r:id="rId85"/>
    <p:sldId id="343" r:id="rId86"/>
    <p:sldId id="344" r:id="rId87"/>
    <p:sldId id="345" r:id="rId88"/>
    <p:sldId id="348" r:id="rId89"/>
    <p:sldId id="354" r:id="rId9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36" autoAdjust="0"/>
    <p:restoredTop sz="94428"/>
  </p:normalViewPr>
  <p:slideViewPr>
    <p:cSldViewPr snapToGrid="0" snapToObjects="1">
      <p:cViewPr varScale="1">
        <p:scale>
          <a:sx n="104" d="100"/>
          <a:sy n="104" d="100"/>
        </p:scale>
        <p:origin x="3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ustomXml" Target="../customXml/item2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viewProps" Target="viewProps.xml"/><Relationship Id="rId98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6A4D4E-EAE7-7E49-BEFC-A32F020685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4518DB-7365-D241-AEC3-569855C98F8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C818220-48CA-6844-9D09-AF8B1B42C2D1}" type="datetimeFigureOut">
              <a:rPr lang="en-US"/>
              <a:pPr>
                <a:defRPr/>
              </a:pPr>
              <a:t>12/16/2020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D432EDA-EF5A-BC41-B70B-227EA61C0C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A465F36-AD7C-8D46-BB53-CD0925CD1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102F8-F876-4046-BCCD-4C47047B4B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93351-D7EC-A044-BCFE-3DCAF74C3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F979DDF-C658-664E-ADA9-A03C6D4B7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A5561F8D-311B-274A-8FCB-4A38B7FAEA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1F122C8C-4EAE-E748-B788-A37E83D8F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61C37DFA-1E32-C441-ABEA-270C2CE48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079908-6EEB-EC4D-AA32-9F5FFB52793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657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029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A5561F8D-311B-274A-8FCB-4A38B7FAEA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1F122C8C-4EAE-E748-B788-A37E83D8F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61C37DFA-1E32-C441-ABEA-270C2CE48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079908-6EEB-EC4D-AA32-9F5FFB52793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920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89650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In ARMS, recurrent translocations result in production of tumor specific fusions of PAX and FKHR genes.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(⇓) Pax 3, on chromosome 2 OR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(⇓) Pax 7, on chromosome 1 AND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(⇓) FKHR on chromosome 13 are involved in this gene translocation (⇓)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Creating either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(⇓) a tumor specific PAX3/FKHR fusion product, OR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(⇓) the PAX7/FKHR fusion product</a:t>
            </a:r>
          </a:p>
        </p:txBody>
      </p:sp>
    </p:spTree>
    <p:extLst>
      <p:ext uri="{BB962C8B-B14F-4D97-AF65-F5344CB8AC3E}">
        <p14:creationId xmlns:p14="http://schemas.microsoft.com/office/powerpoint/2010/main" val="4065892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750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71CE9-E4EC-AF49-8391-309951757CD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55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A5561F8D-311B-274A-8FCB-4A38B7FAEA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1F122C8C-4EAE-E748-B788-A37E83D8F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61C37DFA-1E32-C441-ABEA-270C2CE48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079908-6EEB-EC4D-AA32-9F5FFB52793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797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A5561F8D-311B-274A-8FCB-4A38B7FAEA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1F122C8C-4EAE-E748-B788-A37E83D8F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61C37DFA-1E32-C441-ABEA-270C2CE48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079908-6EEB-EC4D-AA32-9F5FFB52793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72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A5561F8D-311B-274A-8FCB-4A38B7FAEA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1F122C8C-4EAE-E748-B788-A37E83D8F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61C37DFA-1E32-C441-ABEA-270C2CE48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079908-6EEB-EC4D-AA32-9F5FFB52793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645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A5561F8D-311B-274A-8FCB-4A38B7FAEA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1F122C8C-4EAE-E748-B788-A37E83D8F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61C37DFA-1E32-C441-ABEA-270C2CE48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079908-6EEB-EC4D-AA32-9F5FFB52793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1369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95456" y="257695"/>
            <a:ext cx="6833060" cy="3252268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95456" y="3740583"/>
            <a:ext cx="6833059" cy="1671925"/>
          </a:xfr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</a:t>
            </a:r>
            <a:br>
              <a:rPr lang="en-US" dirty="0"/>
            </a:br>
            <a:r>
              <a:rPr lang="en-US" b="0" dirty="0"/>
              <a:t>Speaker Institution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437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26B3C-DD9A-5F47-92DC-8D0C2397D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1822369-DD4F-A64F-8FBE-460AAB12AF27}" type="datetimeFigureOut">
              <a:rPr lang="en-US"/>
              <a:pPr>
                <a:defRPr/>
              </a:pPr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99C88-5FC5-3C45-B4A6-CD23B401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170D4-10D2-FC49-8933-460869B0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2E15B82-B716-3E4F-A62D-764CBC616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73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EB4BA-77F7-854C-9381-CCB677264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3E251E4-A4F5-8049-9403-568B14079F31}" type="datetimeFigureOut">
              <a:rPr lang="en-US"/>
              <a:pPr>
                <a:defRPr/>
              </a:pPr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FDA10-CF2C-E94E-B88E-E5C766CC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8CB88-E26B-2746-81F1-E61FAFAA9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21FD50D-FD06-CC41-9B36-AE578ECBC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163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973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091" y="1825625"/>
            <a:ext cx="574270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150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2202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17" y="365125"/>
            <a:ext cx="1166552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618" y="1681163"/>
            <a:ext cx="57389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618" y="2505075"/>
            <a:ext cx="573895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7611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7611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597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761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17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564" y="332509"/>
            <a:ext cx="4476461" cy="172489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332509"/>
            <a:ext cx="6172200" cy="55364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5564" y="2057400"/>
            <a:ext cx="44764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18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43B04-3909-9F45-BCD9-03CE9A6E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FEE9921-C18A-604F-9069-8A997880C8BA}" type="datetimeFigureOut">
              <a:rPr lang="en-US"/>
              <a:pPr>
                <a:defRPr/>
              </a:pPr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2B96B-090F-4348-BB84-288C0C15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F4324-0123-B845-8B65-CB856CF86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8D5A93-B5B0-5D49-BF64-FE44E597D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89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5FBAF6-927D-8E42-806C-9682F08AD1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7091" y="365125"/>
            <a:ext cx="1161010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C715126-FB0B-C442-B926-BAAEB1BFA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77091" y="1825625"/>
            <a:ext cx="1161010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98B250AD-5EEA-C24D-8F00-A6428F0E3A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11775" y="1122363"/>
            <a:ext cx="6564313" cy="2387600"/>
          </a:xfrm>
        </p:spPr>
        <p:txBody>
          <a:bodyPr/>
          <a:lstStyle/>
          <a:p>
            <a:r>
              <a:rPr lang="en-US" altLang="en-US" dirty="0"/>
              <a:t>Sarcomas</a:t>
            </a:r>
          </a:p>
        </p:txBody>
      </p:sp>
      <p:sp>
        <p:nvSpPr>
          <p:cNvPr id="14338" name="Subtitle 2">
            <a:extLst>
              <a:ext uri="{FF2B5EF4-FFF2-40B4-BE49-F238E27FC236}">
                <a16:creationId xmlns:a16="http://schemas.microsoft.com/office/drawing/2014/main" id="{252F0D66-137E-FE47-8C21-F6B35E5632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11775" y="3602038"/>
            <a:ext cx="6564313" cy="1655762"/>
          </a:xfrm>
        </p:spPr>
        <p:txBody>
          <a:bodyPr/>
          <a:lstStyle/>
          <a:p>
            <a:r>
              <a:rPr lang="en-US" altLang="en-US" dirty="0"/>
              <a:t>David </a:t>
            </a:r>
            <a:r>
              <a:rPr lang="en-US" altLang="en-US" dirty="0" err="1"/>
              <a:t>Walterhouse</a:t>
            </a:r>
            <a:r>
              <a:rPr lang="en-US" altLang="en-US" dirty="0"/>
              <a:t>, MD</a:t>
            </a:r>
          </a:p>
          <a:p>
            <a:r>
              <a:rPr lang="en-US" altLang="en-US" dirty="0"/>
              <a:t>Ann &amp; Robert H. Lurie Children’s Hospital of Chicago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3853" y="228600"/>
            <a:ext cx="11494045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b="1" dirty="0"/>
              <a:t>2.  STS/RMS Annual Rate per Million by Age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914400" y="1524000"/>
            <a:ext cx="10769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dirty="0"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837767" y="2368550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charset="0"/>
              <a:cs typeface="+mn-cs"/>
            </a:endParaRP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24" y="1329469"/>
            <a:ext cx="5430897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1629682" y="6252838"/>
            <a:ext cx="60581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cs typeface="+mn-cs"/>
              </a:rPr>
              <a:t>(SEER Pediatric Monograph, NIH Pub. No.99-4649, 1999)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28932" y="5729618"/>
            <a:ext cx="975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Years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87551" y="2749747"/>
            <a:ext cx="41094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300 new cases annually</a:t>
            </a:r>
          </a:p>
        </p:txBody>
      </p:sp>
    </p:spTree>
    <p:extLst>
      <p:ext uri="{BB962C8B-B14F-4D97-AF65-F5344CB8AC3E}">
        <p14:creationId xmlns:p14="http://schemas.microsoft.com/office/powerpoint/2010/main" val="1072732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2.  RMS Clinical Presentation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u="sng" dirty="0">
                <a:cs typeface="Arial Narrow" charset="0"/>
              </a:rPr>
              <a:t>Mass, +/- pain, +/- disturbance in function, may occur in any location in the body</a:t>
            </a:r>
          </a:p>
        </p:txBody>
      </p:sp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6293065" y="2583260"/>
            <a:ext cx="5283200" cy="33547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+mn-lt"/>
                <a:cs typeface="Arial Narrow" charset="0"/>
              </a:rPr>
              <a:t>Patterns of spread</a:t>
            </a:r>
            <a:endParaRPr lang="en-US" dirty="0">
              <a:latin typeface="+mn-lt"/>
              <a:cs typeface="Arial Narrow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70C0"/>
                </a:solidFill>
                <a:latin typeface="+mn-lt"/>
                <a:cs typeface="Arial Narrow" charset="0"/>
              </a:rPr>
              <a:t>Lymphatic</a:t>
            </a:r>
            <a:r>
              <a:rPr lang="en-US" sz="2000" dirty="0">
                <a:solidFill>
                  <a:srgbClr val="0070C0"/>
                </a:solidFill>
                <a:latin typeface="+mn-lt"/>
                <a:cs typeface="Arial Narrow" charset="0"/>
              </a:rPr>
              <a:t>: </a:t>
            </a:r>
            <a:r>
              <a:rPr lang="en-US" sz="2000" dirty="0">
                <a:latin typeface="+mn-lt"/>
                <a:cs typeface="Arial Narrow" charset="0"/>
              </a:rPr>
              <a:t>40% of paratesticular and 20% of extremity tumors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hlink"/>
                </a:solidFill>
                <a:latin typeface="+mn-lt"/>
                <a:cs typeface="Arial Narrow" charset="0"/>
              </a:rPr>
              <a:t>CNS extension:</a:t>
            </a:r>
            <a:r>
              <a:rPr lang="en-US" sz="2000" dirty="0">
                <a:latin typeface="+mn-lt"/>
                <a:cs typeface="Arial Narrow" charset="0"/>
              </a:rPr>
              <a:t> 50% of parameningeal (cranial nerve palsies, erosion of cranial bone, direct intracranial growth)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hlink"/>
                </a:solidFill>
                <a:latin typeface="+mn-lt"/>
                <a:cs typeface="Arial Narrow" charset="0"/>
              </a:rPr>
              <a:t>Hematogenous:</a:t>
            </a:r>
            <a:r>
              <a:rPr lang="en-US" sz="2000" dirty="0">
                <a:latin typeface="+mn-lt"/>
                <a:cs typeface="Arial Narrow" charset="0"/>
              </a:rPr>
              <a:t> 10-20% at diagnosis (lung, bone, bone marrow, liver)</a:t>
            </a:r>
          </a:p>
          <a:p>
            <a:pPr eaLnBrk="1" hangingPunct="1"/>
            <a:endParaRPr lang="en-US" sz="1800" dirty="0"/>
          </a:p>
        </p:txBody>
      </p:sp>
      <p:sp>
        <p:nvSpPr>
          <p:cNvPr id="29700" name="TextBox 2"/>
          <p:cNvSpPr txBox="1">
            <a:spLocks noChangeArrowheads="1"/>
          </p:cNvSpPr>
          <p:nvPr/>
        </p:nvSpPr>
        <p:spPr bwMode="auto">
          <a:xfrm>
            <a:off x="615734" y="2410486"/>
            <a:ext cx="5413103" cy="3847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hlink"/>
                </a:solidFill>
                <a:latin typeface="+mn-lt"/>
              </a:rPr>
              <a:t>Primary site distribution (IRS-II)</a:t>
            </a:r>
            <a:endParaRPr lang="en-US" b="1" dirty="0">
              <a:latin typeface="+mn-lt"/>
            </a:endParaRPr>
          </a:p>
          <a:p>
            <a:r>
              <a:rPr lang="en-US" sz="2000" u="sng" dirty="0">
                <a:latin typeface="+mn-lt"/>
              </a:rPr>
              <a:t>Site</a:t>
            </a:r>
            <a:r>
              <a:rPr lang="en-US" sz="2000" dirty="0">
                <a:latin typeface="+mn-lt"/>
              </a:rPr>
              <a:t> 			       	 </a:t>
            </a:r>
            <a:r>
              <a:rPr lang="en-US" sz="2000" u="sng" dirty="0">
                <a:latin typeface="+mn-lt"/>
              </a:rPr>
              <a:t>Frequency</a:t>
            </a:r>
          </a:p>
          <a:p>
            <a:r>
              <a:rPr lang="en-US" sz="2000" b="1" dirty="0">
                <a:solidFill>
                  <a:srgbClr val="0070C0"/>
                </a:solidFill>
                <a:latin typeface="+mn-lt"/>
              </a:rPr>
              <a:t>Head/Neck</a:t>
            </a:r>
            <a:r>
              <a:rPr lang="en-US" sz="2000" dirty="0">
                <a:latin typeface="+mn-lt"/>
              </a:rPr>
              <a:t>		      	       34%</a:t>
            </a:r>
          </a:p>
          <a:p>
            <a:r>
              <a:rPr lang="en-US" sz="2000" dirty="0">
                <a:latin typeface="+mn-lt"/>
              </a:rPr>
              <a:t>	Orbit (8%)</a:t>
            </a:r>
          </a:p>
          <a:p>
            <a:r>
              <a:rPr lang="en-US" sz="2000" dirty="0">
                <a:latin typeface="+mn-lt"/>
              </a:rPr>
              <a:t>	Non-Parameningeal (8%)</a:t>
            </a:r>
          </a:p>
          <a:p>
            <a:r>
              <a:rPr lang="en-US" sz="2000" dirty="0">
                <a:latin typeface="+mn-lt"/>
              </a:rPr>
              <a:t>	Parameningeal (18%) </a:t>
            </a:r>
          </a:p>
          <a:p>
            <a:r>
              <a:rPr lang="en-US" sz="2000" b="1" dirty="0">
                <a:solidFill>
                  <a:srgbClr val="0070C0"/>
                </a:solidFill>
                <a:latin typeface="+mn-lt"/>
              </a:rPr>
              <a:t>GU</a:t>
            </a:r>
            <a:r>
              <a:rPr lang="en-US" sz="2000" dirty="0">
                <a:latin typeface="+mn-lt"/>
              </a:rPr>
              <a:t>			      	       23%</a:t>
            </a:r>
          </a:p>
          <a:p>
            <a:r>
              <a:rPr lang="en-US" sz="2000" dirty="0">
                <a:latin typeface="+mn-lt"/>
              </a:rPr>
              <a:t>	Paratestis/Vag/Uterus (12%)</a:t>
            </a:r>
          </a:p>
          <a:p>
            <a:r>
              <a:rPr lang="en-US" sz="2000" dirty="0">
                <a:latin typeface="+mn-lt"/>
              </a:rPr>
              <a:t>	Bladder/Prostate (11%)</a:t>
            </a:r>
          </a:p>
          <a:p>
            <a:r>
              <a:rPr lang="en-US" sz="2000" b="1" dirty="0">
                <a:solidFill>
                  <a:srgbClr val="0070C0"/>
                </a:solidFill>
                <a:latin typeface="+mn-lt"/>
              </a:rPr>
              <a:t>Extremity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                  	      	       17% </a:t>
            </a:r>
          </a:p>
          <a:p>
            <a:r>
              <a:rPr lang="en-US" sz="2000" b="1" dirty="0">
                <a:solidFill>
                  <a:srgbClr val="0070C0"/>
                </a:solidFill>
                <a:latin typeface="+mn-lt"/>
              </a:rPr>
              <a:t>Other</a:t>
            </a:r>
            <a:r>
              <a:rPr lang="en-US" sz="2000" dirty="0">
                <a:latin typeface="+mn-lt"/>
              </a:rPr>
              <a:t>			     	       25%</a:t>
            </a:r>
          </a:p>
          <a:p>
            <a:r>
              <a:rPr lang="en-US" sz="2000" dirty="0">
                <a:latin typeface="+mn-lt"/>
              </a:rPr>
              <a:t>           	       (Maurer et al., </a:t>
            </a:r>
            <a:r>
              <a:rPr lang="en-US" sz="2000" i="1" dirty="0">
                <a:latin typeface="+mn-lt"/>
              </a:rPr>
              <a:t>Cancer </a:t>
            </a:r>
            <a:r>
              <a:rPr lang="en-US" sz="2000" dirty="0">
                <a:latin typeface="+mn-lt"/>
              </a:rPr>
              <a:t>1993; 71:1904)</a:t>
            </a:r>
          </a:p>
        </p:txBody>
      </p:sp>
    </p:spTree>
    <p:extLst>
      <p:ext uri="{BB962C8B-B14F-4D97-AF65-F5344CB8AC3E}">
        <p14:creationId xmlns:p14="http://schemas.microsoft.com/office/powerpoint/2010/main" val="1965978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2.  RMS Staging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774726" y="999120"/>
            <a:ext cx="10972800" cy="502135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endParaRPr lang="en-US" u="sng" dirty="0">
              <a:cs typeface="Arial Narrow" charset="0"/>
            </a:endParaRPr>
          </a:p>
          <a:p>
            <a:pPr eaLnBrk="1" hangingPunct="1"/>
            <a:r>
              <a:rPr lang="en-US" sz="3500" u="sng" dirty="0">
                <a:cs typeface="Arial Narrow" charset="0"/>
              </a:rPr>
              <a:t>Staging workup</a:t>
            </a:r>
          </a:p>
          <a:p>
            <a:pPr lvl="2" eaLnBrk="1" hangingPunct="1"/>
            <a:r>
              <a:rPr lang="en-US" sz="3000" dirty="0">
                <a:cs typeface="Arial Narrow" charset="0"/>
              </a:rPr>
              <a:t>MRI or CT of primary site and regional nodal basin</a:t>
            </a:r>
          </a:p>
          <a:p>
            <a:pPr lvl="2" eaLnBrk="1" hangingPunct="1"/>
            <a:r>
              <a:rPr lang="en-US" sz="3000" dirty="0">
                <a:cs typeface="Arial Narrow" charset="0"/>
              </a:rPr>
              <a:t>CT of chest</a:t>
            </a:r>
          </a:p>
          <a:p>
            <a:pPr lvl="2" eaLnBrk="1" hangingPunct="1"/>
            <a:r>
              <a:rPr lang="en-US" sz="3000" dirty="0">
                <a:cs typeface="Arial Narrow" charset="0"/>
              </a:rPr>
              <a:t>PET scan or bone scan</a:t>
            </a:r>
          </a:p>
          <a:p>
            <a:pPr lvl="2" eaLnBrk="1" hangingPunct="1"/>
            <a:r>
              <a:rPr lang="en-US" sz="3000" dirty="0">
                <a:cs typeface="Arial Narrow" charset="0"/>
              </a:rPr>
              <a:t>Bilateral bone marrow aspirate/biopsy</a:t>
            </a:r>
          </a:p>
          <a:p>
            <a:pPr lvl="2" eaLnBrk="1" hangingPunct="1"/>
            <a:r>
              <a:rPr lang="en-US" sz="3000" dirty="0">
                <a:cs typeface="Arial Narrow" charset="0"/>
              </a:rPr>
              <a:t>Special situations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CSF cytology for parameningeal/paraspinal tumors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Lymph node assessment for paratesticular ≥10 yrs or extremity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Patients with ERMS, T1, N0 disease have a low rate of bone, BM, and lung metastases, making bone scan, BM aspirate/biopsy and possibly chest CT unnecessary </a:t>
            </a:r>
          </a:p>
        </p:txBody>
      </p:sp>
      <p:sp>
        <p:nvSpPr>
          <p:cNvPr id="30723" name="TextBox 1"/>
          <p:cNvSpPr txBox="1">
            <a:spLocks noChangeArrowheads="1"/>
          </p:cNvSpPr>
          <p:nvPr/>
        </p:nvSpPr>
        <p:spPr bwMode="auto">
          <a:xfrm>
            <a:off x="1041207" y="6079829"/>
            <a:ext cx="51480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  <a:cs typeface="Arial Narrow" charset="0"/>
              </a:rPr>
              <a:t>(Weiss et al. </a:t>
            </a:r>
            <a:r>
              <a:rPr lang="en-US" i="1" dirty="0">
                <a:latin typeface="+mn-lt"/>
                <a:cs typeface="Arial Narrow" charset="0"/>
              </a:rPr>
              <a:t>J Clin Oncol</a:t>
            </a:r>
            <a:r>
              <a:rPr lang="en-US" dirty="0">
                <a:latin typeface="+mn-lt"/>
                <a:cs typeface="Arial Narrow" charset="0"/>
              </a:rPr>
              <a:t> 2013; 31:3226)</a:t>
            </a:r>
          </a:p>
        </p:txBody>
      </p:sp>
    </p:spTree>
    <p:extLst>
      <p:ext uri="{BB962C8B-B14F-4D97-AF65-F5344CB8AC3E}">
        <p14:creationId xmlns:p14="http://schemas.microsoft.com/office/powerpoint/2010/main" val="728529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ontent Placeholder 2"/>
          <p:cNvSpPr>
            <a:spLocks noGrp="1"/>
          </p:cNvSpPr>
          <p:nvPr>
            <p:ph idx="1"/>
          </p:nvPr>
        </p:nvSpPr>
        <p:spPr>
          <a:xfrm>
            <a:off x="8467" y="34926"/>
            <a:ext cx="10972800" cy="4525963"/>
          </a:xfrm>
        </p:spPr>
        <p:txBody>
          <a:bodyPr/>
          <a:lstStyle/>
          <a:p>
            <a:pPr lvl="1" eaLnBrk="1" hangingPunct="1"/>
            <a:r>
              <a:rPr lang="en-US" sz="3200" u="sng" dirty="0">
                <a:cs typeface="Arial Narrow" charset="0"/>
              </a:rPr>
              <a:t>IRS staging system (clinical system)</a:t>
            </a:r>
          </a:p>
        </p:txBody>
      </p:sp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406400" y="533401"/>
            <a:ext cx="115824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eriod" startAt="3"/>
            </a:pPr>
            <a:endParaRPr lang="en-US" sz="1800" b="1" dirty="0">
              <a:latin typeface="Arial Narrow" charset="0"/>
            </a:endParaRPr>
          </a:p>
          <a:p>
            <a:r>
              <a:rPr lang="en-US" sz="1800" b="1" dirty="0">
                <a:solidFill>
                  <a:schemeClr val="hlink"/>
                </a:solidFill>
                <a:latin typeface="+mn-lt"/>
              </a:rPr>
              <a:t>Stage		Sites			T		Size	N</a:t>
            </a:r>
            <a:endParaRPr lang="en-US" sz="1800" b="1" dirty="0">
              <a:solidFill>
                <a:schemeClr val="accent2"/>
              </a:solidFill>
              <a:latin typeface="+mn-lt"/>
            </a:endParaRPr>
          </a:p>
          <a:p>
            <a:r>
              <a:rPr lang="en-US" sz="1800" b="1" dirty="0">
                <a:latin typeface="+mn-lt"/>
              </a:rPr>
              <a:t>1</a:t>
            </a:r>
            <a:r>
              <a:rPr lang="en-US" sz="1800" dirty="0">
                <a:latin typeface="+mn-lt"/>
              </a:rPr>
              <a:t>		Orbit, non-para-		T</a:t>
            </a:r>
            <a:r>
              <a:rPr lang="en-US" sz="1800" baseline="-25000" dirty="0">
                <a:latin typeface="+mn-lt"/>
              </a:rPr>
              <a:t>1</a:t>
            </a:r>
            <a:r>
              <a:rPr lang="en-US" sz="1800" dirty="0">
                <a:latin typeface="+mn-lt"/>
              </a:rPr>
              <a:t> or T</a:t>
            </a:r>
            <a:r>
              <a:rPr lang="en-US" sz="1800" baseline="-25000" dirty="0">
                <a:latin typeface="+mn-lt"/>
              </a:rPr>
              <a:t>2</a:t>
            </a:r>
            <a:r>
              <a:rPr lang="en-US" sz="1800" dirty="0">
                <a:latin typeface="+mn-lt"/>
              </a:rPr>
              <a:t>     	a or b	N</a:t>
            </a:r>
            <a:r>
              <a:rPr lang="en-US" sz="1800" baseline="-25000" dirty="0">
                <a:latin typeface="+mn-lt"/>
              </a:rPr>
              <a:t>o</a:t>
            </a:r>
            <a:r>
              <a:rPr lang="en-US" sz="1800" dirty="0">
                <a:latin typeface="+mn-lt"/>
              </a:rPr>
              <a:t>, N</a:t>
            </a:r>
            <a:r>
              <a:rPr lang="en-US" sz="1800" baseline="-25000" dirty="0">
                <a:latin typeface="+mn-lt"/>
              </a:rPr>
              <a:t>1</a:t>
            </a:r>
            <a:r>
              <a:rPr lang="en-US" sz="1800" dirty="0">
                <a:latin typeface="+mn-lt"/>
              </a:rPr>
              <a:t>, or N</a:t>
            </a:r>
            <a:r>
              <a:rPr lang="en-US" sz="1800" baseline="-25000" dirty="0">
                <a:latin typeface="+mn-lt"/>
              </a:rPr>
              <a:t>x</a:t>
            </a:r>
            <a:r>
              <a:rPr lang="en-US" sz="1800" dirty="0">
                <a:latin typeface="+mn-lt"/>
              </a:rPr>
              <a:t> </a:t>
            </a:r>
          </a:p>
          <a:p>
            <a:r>
              <a:rPr lang="en-US" sz="1800" dirty="0">
                <a:latin typeface="+mn-lt"/>
              </a:rPr>
              <a:t>		meningeal head</a:t>
            </a:r>
          </a:p>
          <a:p>
            <a:r>
              <a:rPr lang="en-US" sz="1800" dirty="0">
                <a:latin typeface="+mn-lt"/>
              </a:rPr>
              <a:t>		and neck, non-	</a:t>
            </a:r>
          </a:p>
          <a:p>
            <a:r>
              <a:rPr lang="en-US" sz="1800" dirty="0">
                <a:latin typeface="+mn-lt"/>
              </a:rPr>
              <a:t>		bladder/prostate </a:t>
            </a:r>
          </a:p>
          <a:p>
            <a:r>
              <a:rPr lang="en-US" sz="1800" dirty="0">
                <a:latin typeface="+mn-lt"/>
              </a:rPr>
              <a:t>		GU, biliary tract</a:t>
            </a:r>
          </a:p>
          <a:p>
            <a:endParaRPr lang="en-US" sz="800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2</a:t>
            </a:r>
            <a:r>
              <a:rPr lang="en-US" sz="1800" dirty="0">
                <a:latin typeface="+mn-lt"/>
              </a:rPr>
              <a:t>		Parameningeal,		T</a:t>
            </a:r>
            <a:r>
              <a:rPr lang="en-US" sz="1800" baseline="-25000" dirty="0">
                <a:latin typeface="+mn-lt"/>
              </a:rPr>
              <a:t>1</a:t>
            </a:r>
            <a:r>
              <a:rPr lang="en-US" sz="1800" dirty="0">
                <a:latin typeface="+mn-lt"/>
              </a:rPr>
              <a:t> or T</a:t>
            </a:r>
            <a:r>
              <a:rPr lang="en-US" sz="1800" baseline="-25000" dirty="0">
                <a:latin typeface="+mn-lt"/>
              </a:rPr>
              <a:t>2</a:t>
            </a:r>
            <a:r>
              <a:rPr lang="en-US" sz="1800" dirty="0">
                <a:latin typeface="+mn-lt"/>
              </a:rPr>
              <a:t>     	a	N</a:t>
            </a:r>
            <a:r>
              <a:rPr lang="en-US" sz="1800" baseline="-25000" dirty="0">
                <a:latin typeface="+mn-lt"/>
              </a:rPr>
              <a:t>0</a:t>
            </a:r>
            <a:r>
              <a:rPr lang="en-US" sz="1800" dirty="0">
                <a:latin typeface="+mn-lt"/>
              </a:rPr>
              <a:t> or N</a:t>
            </a:r>
            <a:r>
              <a:rPr lang="en-US" sz="1800" baseline="-25000" dirty="0">
                <a:latin typeface="+mn-lt"/>
              </a:rPr>
              <a:t>x</a:t>
            </a:r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bladder/prostate,</a:t>
            </a:r>
          </a:p>
          <a:p>
            <a:r>
              <a:rPr lang="en-US" sz="1800" dirty="0">
                <a:latin typeface="+mn-lt"/>
              </a:rPr>
              <a:t>		extremity, other</a:t>
            </a:r>
          </a:p>
          <a:p>
            <a:endParaRPr lang="en-US" sz="800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3</a:t>
            </a:r>
            <a:r>
              <a:rPr lang="en-US" sz="1800" dirty="0">
                <a:latin typeface="+mn-lt"/>
              </a:rPr>
              <a:t>		Parameningeal,		T</a:t>
            </a:r>
            <a:r>
              <a:rPr lang="en-US" sz="1800" baseline="-25000" dirty="0">
                <a:latin typeface="+mn-lt"/>
              </a:rPr>
              <a:t>1</a:t>
            </a:r>
            <a:r>
              <a:rPr lang="en-US" sz="1800" dirty="0">
                <a:latin typeface="+mn-lt"/>
              </a:rPr>
              <a:t> or T</a:t>
            </a:r>
            <a:r>
              <a:rPr lang="en-US" sz="1800" baseline="-25000" dirty="0">
                <a:latin typeface="+mn-lt"/>
              </a:rPr>
              <a:t>2  </a:t>
            </a:r>
            <a:r>
              <a:rPr lang="en-US" sz="1800" dirty="0">
                <a:latin typeface="+mn-lt"/>
              </a:rPr>
              <a:t>   		a	N</a:t>
            </a:r>
            <a:r>
              <a:rPr lang="en-US" sz="1800" baseline="-25000" dirty="0">
                <a:latin typeface="+mn-lt"/>
              </a:rPr>
              <a:t>1</a:t>
            </a:r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bladder/prostate,		     		b 	N</a:t>
            </a:r>
            <a:r>
              <a:rPr lang="en-US" sz="1800" baseline="-25000" dirty="0">
                <a:latin typeface="+mn-lt"/>
              </a:rPr>
              <a:t>0</a:t>
            </a:r>
            <a:r>
              <a:rPr lang="en-US" sz="1800" dirty="0">
                <a:latin typeface="+mn-lt"/>
              </a:rPr>
              <a:t>, N</a:t>
            </a:r>
            <a:r>
              <a:rPr lang="en-US" sz="1800" baseline="-25000" dirty="0">
                <a:latin typeface="+mn-lt"/>
              </a:rPr>
              <a:t>1</a:t>
            </a:r>
            <a:r>
              <a:rPr lang="en-US" sz="1800" dirty="0">
                <a:latin typeface="+mn-lt"/>
              </a:rPr>
              <a:t>,</a:t>
            </a:r>
            <a:r>
              <a:rPr lang="en-US" sz="1800" baseline="-25000" dirty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or Nx</a:t>
            </a:r>
          </a:p>
          <a:p>
            <a:r>
              <a:rPr lang="en-US" sz="1800" dirty="0">
                <a:latin typeface="+mn-lt"/>
              </a:rPr>
              <a:t>		extremity, other </a:t>
            </a:r>
          </a:p>
          <a:p>
            <a:endParaRPr lang="en-US" sz="800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4</a:t>
            </a:r>
            <a:r>
              <a:rPr lang="en-US" sz="1800" dirty="0">
                <a:latin typeface="+mn-lt"/>
              </a:rPr>
              <a:t>		All with distant		T</a:t>
            </a:r>
            <a:r>
              <a:rPr lang="en-US" sz="1800" baseline="-25000" dirty="0">
                <a:latin typeface="+mn-lt"/>
              </a:rPr>
              <a:t>1</a:t>
            </a:r>
            <a:r>
              <a:rPr lang="en-US" sz="1800" dirty="0">
                <a:latin typeface="+mn-lt"/>
              </a:rPr>
              <a:t> or T</a:t>
            </a:r>
            <a:r>
              <a:rPr lang="en-US" sz="1800" baseline="-25000" dirty="0">
                <a:latin typeface="+mn-lt"/>
              </a:rPr>
              <a:t>2</a:t>
            </a:r>
            <a:r>
              <a:rPr lang="en-US" sz="1800" dirty="0">
                <a:latin typeface="+mn-lt"/>
              </a:rPr>
              <a:t>     		a or b	N</a:t>
            </a:r>
            <a:r>
              <a:rPr lang="en-US" sz="1800" baseline="-25000" dirty="0">
                <a:latin typeface="+mn-lt"/>
              </a:rPr>
              <a:t>0</a:t>
            </a:r>
            <a:r>
              <a:rPr lang="en-US" sz="1800" dirty="0">
                <a:latin typeface="+mn-lt"/>
              </a:rPr>
              <a:t> or N</a:t>
            </a:r>
            <a:r>
              <a:rPr lang="en-US" sz="1800" baseline="-25000" dirty="0">
                <a:latin typeface="+mn-lt"/>
              </a:rPr>
              <a:t>1</a:t>
            </a:r>
            <a:r>
              <a:rPr lang="en-US" sz="1800" dirty="0">
                <a:latin typeface="+mn-lt"/>
              </a:rPr>
              <a:t> </a:t>
            </a:r>
          </a:p>
          <a:p>
            <a:r>
              <a:rPr lang="en-US" sz="1800" dirty="0">
                <a:latin typeface="+mn-lt"/>
              </a:rPr>
              <a:t>		metastases</a:t>
            </a:r>
          </a:p>
          <a:p>
            <a:endParaRPr lang="en-US" sz="1600" i="1" dirty="0">
              <a:latin typeface="Arial Narrow" charset="0"/>
            </a:endParaRPr>
          </a:p>
          <a:p>
            <a:r>
              <a:rPr lang="en-US" sz="1800" i="1" dirty="0">
                <a:latin typeface="+mn-lt"/>
              </a:rPr>
              <a:t>Definitions: T=tumor invasiveness; T</a:t>
            </a:r>
            <a:r>
              <a:rPr lang="en-US" sz="1800" i="1" baseline="-25000" dirty="0">
                <a:latin typeface="+mn-lt"/>
              </a:rPr>
              <a:t>1</a:t>
            </a:r>
            <a:r>
              <a:rPr lang="en-US" sz="1800" i="1" dirty="0">
                <a:latin typeface="+mn-lt"/>
              </a:rPr>
              <a:t>=confined to anatomic site of origin; T</a:t>
            </a:r>
            <a:r>
              <a:rPr lang="en-US" sz="1800" i="1" baseline="-25000" dirty="0">
                <a:latin typeface="+mn-lt"/>
              </a:rPr>
              <a:t>2</a:t>
            </a:r>
            <a:r>
              <a:rPr lang="en-US" sz="1800" i="1" dirty="0">
                <a:latin typeface="+mn-lt"/>
              </a:rPr>
              <a:t>=extension and/or fixation to surrounding tissue; a =≤ 5 cm; b= &gt; 5 cm; N=regional nodes; N</a:t>
            </a:r>
            <a:r>
              <a:rPr lang="en-US" sz="1800" i="1" baseline="-25000" dirty="0">
                <a:latin typeface="+mn-lt"/>
              </a:rPr>
              <a:t>0</a:t>
            </a:r>
            <a:r>
              <a:rPr lang="en-US" sz="1800" i="1" dirty="0">
                <a:latin typeface="+mn-lt"/>
              </a:rPr>
              <a:t>=regional nodes not clinically involved; N</a:t>
            </a:r>
            <a:r>
              <a:rPr lang="en-US" sz="1800" i="1" baseline="-25000" dirty="0">
                <a:latin typeface="+mn-lt"/>
              </a:rPr>
              <a:t>1</a:t>
            </a:r>
            <a:r>
              <a:rPr lang="en-US" sz="1800" i="1" dirty="0">
                <a:latin typeface="+mn-lt"/>
              </a:rPr>
              <a:t>=regional nodes clinically involved; N</a:t>
            </a:r>
            <a:r>
              <a:rPr lang="en-US" sz="1800" i="1" baseline="-25000" dirty="0">
                <a:latin typeface="+mn-lt"/>
              </a:rPr>
              <a:t>x</a:t>
            </a:r>
            <a:r>
              <a:rPr lang="en-US" sz="1800" i="1" dirty="0">
                <a:latin typeface="+mn-lt"/>
              </a:rPr>
              <a:t>=clinical status of regional nodes unknown</a:t>
            </a:r>
            <a:endParaRPr lang="en-US" sz="1800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508000" y="762000"/>
            <a:ext cx="1117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609600" y="5181600"/>
            <a:ext cx="1117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-2751667" y="-1658938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AA7E81-4C07-45CE-8DC1-C94416AB9EBB}"/>
              </a:ext>
            </a:extLst>
          </p:cNvPr>
          <p:cNvSpPr/>
          <p:nvPr/>
        </p:nvSpPr>
        <p:spPr>
          <a:xfrm>
            <a:off x="2446867" y="630902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Reprinted with permission © 2001 American Society of Clinical Oncology.  All rights reserved.  Crist, W et al: </a:t>
            </a:r>
            <a:r>
              <a:rPr lang="en-US" sz="1200" i="1" dirty="0"/>
              <a:t>J Clin Oncol </a:t>
            </a:r>
            <a:r>
              <a:rPr lang="en-US" sz="1200" dirty="0"/>
              <a:t>Vol. 12, 2001.</a:t>
            </a:r>
          </a:p>
        </p:txBody>
      </p:sp>
    </p:spTree>
    <p:extLst>
      <p:ext uri="{BB962C8B-B14F-4D97-AF65-F5344CB8AC3E}">
        <p14:creationId xmlns:p14="http://schemas.microsoft.com/office/powerpoint/2010/main" val="1387674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ontent Placeholder 2"/>
          <p:cNvSpPr>
            <a:spLocks noGrp="1"/>
          </p:cNvSpPr>
          <p:nvPr>
            <p:ph idx="1"/>
          </p:nvPr>
        </p:nvSpPr>
        <p:spPr>
          <a:xfrm>
            <a:off x="304800" y="304801"/>
            <a:ext cx="10972800" cy="4525963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sz="3200" u="sng" dirty="0">
                <a:cs typeface="Arial Narrow" charset="0"/>
              </a:rPr>
              <a:t>IRS grouping system (surgical pathologic system)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4976" y="1013022"/>
            <a:ext cx="13106400" cy="55399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2" eaLnBrk="0" hangingPunct="0">
              <a:defRPr/>
            </a:pPr>
            <a:r>
              <a:rPr lang="en-US" sz="2400" b="1" dirty="0">
                <a:solidFill>
                  <a:schemeClr val="hlink"/>
                </a:solidFill>
                <a:cs typeface="Arial" charset="0"/>
              </a:rPr>
              <a:t>Group I</a:t>
            </a:r>
            <a:r>
              <a:rPr lang="en-US" sz="2400" dirty="0">
                <a:solidFill>
                  <a:schemeClr val="hlink"/>
                </a:solidFill>
                <a:cs typeface="Arial" charset="0"/>
              </a:rPr>
              <a:t>:</a:t>
            </a:r>
            <a:r>
              <a:rPr lang="en-US" sz="2400" dirty="0">
                <a:cs typeface="Arial" charset="0"/>
              </a:rPr>
              <a:t> Localized disease, completely resected</a:t>
            </a:r>
          </a:p>
          <a:p>
            <a:pPr eaLnBrk="0" hangingPunct="0">
              <a:defRPr/>
            </a:pPr>
            <a:endParaRPr lang="en-US" dirty="0">
              <a:cs typeface="Arial" charset="0"/>
            </a:endParaRPr>
          </a:p>
          <a:p>
            <a:pPr lvl="2" eaLnBrk="0" hangingPunct="0">
              <a:defRPr/>
            </a:pPr>
            <a:r>
              <a:rPr lang="en-US" sz="2400" b="1" dirty="0">
                <a:solidFill>
                  <a:schemeClr val="hlink"/>
                </a:solidFill>
                <a:cs typeface="Arial" charset="0"/>
              </a:rPr>
              <a:t>Group II</a:t>
            </a:r>
            <a:r>
              <a:rPr lang="en-US" sz="2400" dirty="0">
                <a:cs typeface="Arial" charset="0"/>
              </a:rPr>
              <a:t>: Gross total resection with evidence of regional spread</a:t>
            </a:r>
          </a:p>
          <a:p>
            <a:pPr marL="1828800" lvl="3" indent="-457200" eaLnBrk="0" hangingPunct="0">
              <a:buFontTx/>
              <a:buAutoNum type="alphaUcParenBoth"/>
              <a:defRPr/>
            </a:pPr>
            <a:r>
              <a:rPr lang="en-US" sz="2400" dirty="0">
                <a:cs typeface="Arial" charset="0"/>
              </a:rPr>
              <a:t>Grossly resected tumor with microscopic residual </a:t>
            </a:r>
          </a:p>
          <a:p>
            <a:pPr lvl="3" eaLnBrk="0" hangingPunct="0">
              <a:defRPr/>
            </a:pPr>
            <a:r>
              <a:rPr lang="en-US" sz="2400" dirty="0">
                <a:cs typeface="Arial" charset="0"/>
              </a:rPr>
              <a:t>	disease</a:t>
            </a:r>
          </a:p>
          <a:p>
            <a:pPr marL="1828800" lvl="3" indent="-457200" eaLnBrk="0" hangingPunct="0">
              <a:buFontTx/>
              <a:buAutoNum type="alphaUcParenBoth" startAt="2"/>
              <a:defRPr/>
            </a:pPr>
            <a:r>
              <a:rPr lang="en-US" sz="2400" dirty="0">
                <a:cs typeface="Arial" charset="0"/>
              </a:rPr>
              <a:t>Complete resection of primary tumor, regional 	   	</a:t>
            </a:r>
          </a:p>
          <a:p>
            <a:pPr lvl="3" eaLnBrk="0" hangingPunct="0">
              <a:defRPr/>
            </a:pPr>
            <a:r>
              <a:rPr lang="en-US" sz="2400" dirty="0">
                <a:cs typeface="Arial" charset="0"/>
              </a:rPr>
              <a:t>	nodes involved and completely resected</a:t>
            </a:r>
          </a:p>
          <a:p>
            <a:pPr marL="1828800" lvl="3" indent="-457200" eaLnBrk="0" hangingPunct="0">
              <a:buFontTx/>
              <a:buAutoNum type="alphaUcParenBoth" startAt="3"/>
              <a:defRPr/>
            </a:pPr>
            <a:r>
              <a:rPr lang="en-US" sz="2400" dirty="0">
                <a:cs typeface="Arial" charset="0"/>
              </a:rPr>
              <a:t>Regional disease with involved nodes, grossly 			</a:t>
            </a:r>
          </a:p>
          <a:p>
            <a:pPr lvl="3" eaLnBrk="0" hangingPunct="0">
              <a:defRPr/>
            </a:pPr>
            <a:r>
              <a:rPr lang="en-US" sz="2400" dirty="0">
                <a:cs typeface="Arial" charset="0"/>
              </a:rPr>
              <a:t>	resected but microscopic residual disease and histologic 	</a:t>
            </a:r>
          </a:p>
          <a:p>
            <a:pPr lvl="3" eaLnBrk="0" hangingPunct="0">
              <a:defRPr/>
            </a:pPr>
            <a:r>
              <a:rPr lang="en-US" sz="2400" dirty="0">
                <a:cs typeface="Arial" charset="0"/>
              </a:rPr>
              <a:t>	involvement of resected regional nodes </a:t>
            </a:r>
          </a:p>
          <a:p>
            <a:pPr eaLnBrk="0" hangingPunct="0">
              <a:defRPr/>
            </a:pPr>
            <a:endParaRPr lang="en-US" dirty="0">
              <a:cs typeface="Arial" charset="0"/>
            </a:endParaRPr>
          </a:p>
          <a:p>
            <a:pPr lvl="2" eaLnBrk="0" hangingPunct="0">
              <a:defRPr/>
            </a:pPr>
            <a:r>
              <a:rPr lang="en-US" sz="2400" b="1" dirty="0">
                <a:solidFill>
                  <a:schemeClr val="hlink"/>
                </a:solidFill>
                <a:cs typeface="Arial" charset="0"/>
              </a:rPr>
              <a:t>Group III</a:t>
            </a:r>
            <a:r>
              <a:rPr lang="en-US" sz="2400" dirty="0">
                <a:cs typeface="Arial" charset="0"/>
              </a:rPr>
              <a:t>: Incomplete resection with gross residual disease</a:t>
            </a:r>
          </a:p>
          <a:p>
            <a:pPr eaLnBrk="0" hangingPunct="0">
              <a:defRPr/>
            </a:pPr>
            <a:endParaRPr lang="en-US" dirty="0">
              <a:cs typeface="Arial" charset="0"/>
            </a:endParaRPr>
          </a:p>
          <a:p>
            <a:pPr lvl="2" eaLnBrk="0" hangingPunct="0">
              <a:defRPr/>
            </a:pPr>
            <a:r>
              <a:rPr lang="en-US" sz="2400" b="1" dirty="0">
                <a:solidFill>
                  <a:schemeClr val="hlink"/>
                </a:solidFill>
                <a:cs typeface="Arial" charset="0"/>
              </a:rPr>
              <a:t>Group IV</a:t>
            </a:r>
            <a:r>
              <a:rPr lang="en-US" sz="2400" dirty="0">
                <a:cs typeface="Arial" charset="0"/>
              </a:rPr>
              <a:t>: Distant metastatic disease   </a:t>
            </a:r>
          </a:p>
          <a:p>
            <a:pPr lvl="2" eaLnBrk="0" hangingPunct="0">
              <a:defRPr/>
            </a:pPr>
            <a:endParaRPr lang="en-US" sz="1200" dirty="0">
              <a:latin typeface="Arial Narrow" charset="0"/>
              <a:cs typeface="Arial" charset="0"/>
            </a:endParaRPr>
          </a:p>
          <a:p>
            <a:pPr lvl="2" eaLnBrk="0" hangingPunct="0">
              <a:defRPr/>
            </a:pPr>
            <a:r>
              <a:rPr lang="en-US" sz="2400" dirty="0">
                <a:cs typeface="Arial" charset="0"/>
              </a:rPr>
              <a:t>(Maurer et al., </a:t>
            </a:r>
            <a:r>
              <a:rPr lang="en-US" sz="2400" i="1" dirty="0">
                <a:cs typeface="Arial" charset="0"/>
              </a:rPr>
              <a:t>Cancer</a:t>
            </a:r>
            <a:r>
              <a:rPr lang="en-US" sz="2400" dirty="0">
                <a:cs typeface="Arial" charset="0"/>
              </a:rPr>
              <a:t> 1988; 61:209)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34311" y="1005681"/>
            <a:ext cx="1117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852692" y="5994187"/>
            <a:ext cx="1117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035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379200" cy="1143000"/>
          </a:xfrm>
        </p:spPr>
        <p:txBody>
          <a:bodyPr/>
          <a:lstStyle/>
          <a:p>
            <a:pPr eaLnBrk="1" hangingPunct="1"/>
            <a:r>
              <a:rPr lang="en-US" b="0" dirty="0">
                <a:latin typeface="+mn-lt"/>
                <a:cs typeface="Arial Narrow" charset="0"/>
              </a:rPr>
              <a:t>2.  RMS Prognostic Factors at Diagnosis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u="sng" dirty="0">
                <a:cs typeface="Arial Narrow" charset="0"/>
              </a:rPr>
              <a:t>RMS prognosis by extent of disease (Stage) (IRS-IV)</a:t>
            </a:r>
          </a:p>
        </p:txBody>
      </p:sp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1727200" y="2819401"/>
            <a:ext cx="8636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688975" indent="-3508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eaLnBrk="1" hangingPunct="1">
              <a:buFont typeface="Arial" charset="0"/>
              <a:buNone/>
            </a:pPr>
            <a:r>
              <a:rPr lang="en-US" sz="2800" u="sng" dirty="0">
                <a:latin typeface="+mn-lt"/>
              </a:rPr>
              <a:t>Stage 		3-yr FFS</a:t>
            </a:r>
            <a:endParaRPr lang="en-US" sz="2800" dirty="0">
              <a:latin typeface="+mn-lt"/>
            </a:endParaRPr>
          </a:p>
          <a:p>
            <a:pPr lvl="1" eaLnBrk="1" hangingPunct="1">
              <a:buFont typeface="Arial" charset="0"/>
              <a:buNone/>
            </a:pPr>
            <a:r>
              <a:rPr lang="en-US" sz="2800" dirty="0">
                <a:latin typeface="+mn-lt"/>
              </a:rPr>
              <a:t>1				86%</a:t>
            </a:r>
          </a:p>
          <a:p>
            <a:pPr lvl="1" eaLnBrk="1" hangingPunct="1">
              <a:buFont typeface="Arial" charset="0"/>
              <a:buNone/>
            </a:pPr>
            <a:r>
              <a:rPr lang="en-US" sz="2800" dirty="0">
                <a:latin typeface="+mn-lt"/>
              </a:rPr>
              <a:t>2				80%</a:t>
            </a:r>
          </a:p>
          <a:p>
            <a:pPr lvl="1" eaLnBrk="1" hangingPunct="1">
              <a:buFont typeface="Arial" charset="0"/>
              <a:buNone/>
            </a:pPr>
            <a:r>
              <a:rPr lang="en-US" sz="2800" dirty="0">
                <a:latin typeface="+mn-lt"/>
              </a:rPr>
              <a:t>3				68% (p&lt;0.001)</a:t>
            </a:r>
          </a:p>
          <a:p>
            <a:pPr lvl="1" eaLnBrk="1" hangingPunct="1">
              <a:buFont typeface="Arial" charset="0"/>
              <a:buNone/>
            </a:pPr>
            <a:r>
              <a:rPr lang="en-US" sz="2800" dirty="0">
                <a:latin typeface="+mn-lt"/>
              </a:rPr>
              <a:t>4				25%</a:t>
            </a:r>
          </a:p>
          <a:p>
            <a:pPr eaLnBrk="1" hangingPunct="1"/>
            <a:endParaRPr lang="en-US" sz="2800" dirty="0">
              <a:latin typeface="+mn-lt"/>
            </a:endParaRPr>
          </a:p>
        </p:txBody>
      </p:sp>
      <p:sp>
        <p:nvSpPr>
          <p:cNvPr id="33796" name="TextBox 2"/>
          <p:cNvSpPr txBox="1">
            <a:spLocks noChangeArrowheads="1"/>
          </p:cNvSpPr>
          <p:nvPr/>
        </p:nvSpPr>
        <p:spPr bwMode="auto">
          <a:xfrm>
            <a:off x="1010472" y="5582482"/>
            <a:ext cx="103578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1" eaLnBrk="1" hangingPunct="1"/>
            <a:r>
              <a:rPr lang="en-US" dirty="0">
                <a:latin typeface="+mn-lt"/>
              </a:rPr>
              <a:t>(Crist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2001; 19:3091.  Breneman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2003; 21:78)</a:t>
            </a:r>
          </a:p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40720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290945" y="624351"/>
            <a:ext cx="11610109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u="sng" dirty="0">
                <a:cs typeface="Arial Narrow" charset="0"/>
              </a:rPr>
              <a:t>RMS prognosis by extent of disease (Group)</a:t>
            </a:r>
          </a:p>
        </p:txBody>
      </p:sp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1133116" y="1543980"/>
            <a:ext cx="94969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688975" indent="-3508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eaLnBrk="1" hangingPunct="1">
              <a:buFont typeface="Arial" charset="0"/>
              <a:buNone/>
            </a:pPr>
            <a:r>
              <a:rPr lang="en-US" sz="2800" u="sng" dirty="0">
                <a:latin typeface="+mn-lt"/>
              </a:rPr>
              <a:t>Extent (1997-2013) 		5-yr FFS		5-yr OS</a:t>
            </a:r>
            <a:endParaRPr lang="en-US" sz="2800" dirty="0">
              <a:latin typeface="+mn-lt"/>
            </a:endParaRPr>
          </a:p>
          <a:p>
            <a:pPr lvl="1" eaLnBrk="1" hangingPunct="1">
              <a:buFont typeface="Arial" charset="0"/>
              <a:buNone/>
            </a:pPr>
            <a:r>
              <a:rPr lang="en-US" sz="2800" dirty="0">
                <a:latin typeface="+mn-lt"/>
              </a:rPr>
              <a:t>Localized (Group I, II, III)	73%			84%</a:t>
            </a:r>
          </a:p>
          <a:p>
            <a:pPr lvl="1" eaLnBrk="1" hangingPunct="1">
              <a:buFont typeface="Arial" charset="0"/>
              <a:buNone/>
            </a:pPr>
            <a:r>
              <a:rPr lang="en-US" sz="2800" dirty="0">
                <a:latin typeface="+mn-lt"/>
              </a:rPr>
              <a:t>Metastatic (Group IV)		30%			42%</a:t>
            </a:r>
          </a:p>
          <a:p>
            <a:pPr eaLnBrk="1" hangingPunct="1"/>
            <a:endParaRPr lang="en-US" sz="2800" dirty="0">
              <a:latin typeface="+mn-lt"/>
            </a:endParaRPr>
          </a:p>
        </p:txBody>
      </p:sp>
      <p:sp>
        <p:nvSpPr>
          <p:cNvPr id="33796" name="TextBox 2"/>
          <p:cNvSpPr txBox="1">
            <a:spLocks noChangeArrowheads="1"/>
          </p:cNvSpPr>
          <p:nvPr/>
        </p:nvSpPr>
        <p:spPr bwMode="auto">
          <a:xfrm>
            <a:off x="5881578" y="2990530"/>
            <a:ext cx="103578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1" eaLnBrk="1" hangingPunct="1"/>
            <a:r>
              <a:rPr lang="en-US" dirty="0">
                <a:latin typeface="+mn-lt"/>
              </a:rPr>
              <a:t>(</a:t>
            </a:r>
            <a:r>
              <a:rPr lang="en-US" dirty="0" err="1">
                <a:latin typeface="+mn-lt"/>
              </a:rPr>
              <a:t>Hibbits</a:t>
            </a:r>
            <a:r>
              <a:rPr lang="en-US" dirty="0">
                <a:latin typeface="+mn-lt"/>
              </a:rPr>
              <a:t> et al., </a:t>
            </a:r>
            <a:r>
              <a:rPr lang="en-US" i="1" dirty="0">
                <a:latin typeface="+mn-lt"/>
              </a:rPr>
              <a:t>Cancer Med </a:t>
            </a:r>
            <a:r>
              <a:rPr lang="en-US" dirty="0">
                <a:latin typeface="+mn-lt"/>
              </a:rPr>
              <a:t>2019; 8:6437)</a:t>
            </a:r>
          </a:p>
          <a:p>
            <a:pPr eaLnBrk="1" hangingPunct="1"/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364411-3A6E-604A-B462-228086DBC310}"/>
              </a:ext>
            </a:extLst>
          </p:cNvPr>
          <p:cNvSpPr txBox="1"/>
          <p:nvPr/>
        </p:nvSpPr>
        <p:spPr>
          <a:xfrm>
            <a:off x="1550132" y="3473700"/>
            <a:ext cx="5230919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800" u="sng" dirty="0">
                <a:cs typeface="Arial Narrow" charset="0"/>
              </a:rPr>
              <a:t>Group (IRS-IV)        	3-yr FFS</a:t>
            </a:r>
          </a:p>
          <a:p>
            <a:pPr eaLnBrk="1" hangingPunct="1"/>
            <a:r>
              <a:rPr lang="en-US" sz="2800" dirty="0">
                <a:cs typeface="Arial Narrow" charset="0"/>
              </a:rPr>
              <a:t>I			83%</a:t>
            </a:r>
          </a:p>
          <a:p>
            <a:pPr eaLnBrk="1" hangingPunct="1"/>
            <a:r>
              <a:rPr lang="en-US" sz="2800" dirty="0">
                <a:cs typeface="Arial Narrow" charset="0"/>
              </a:rPr>
              <a:t>II			86%</a:t>
            </a:r>
          </a:p>
          <a:p>
            <a:pPr eaLnBrk="1" hangingPunct="1"/>
            <a:r>
              <a:rPr lang="en-US" sz="2800" dirty="0">
                <a:cs typeface="Arial Narrow" charset="0"/>
              </a:rPr>
              <a:t>III			73%</a:t>
            </a:r>
          </a:p>
          <a:p>
            <a:pPr eaLnBrk="1" hangingPunct="1"/>
            <a:r>
              <a:rPr lang="en-US" sz="2800" dirty="0">
                <a:cs typeface="Arial Narrow" charset="0"/>
              </a:rPr>
              <a:t>IV			25%   (p&lt;0.001)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85D442-9831-C14D-B096-2E5EEE8B9BD1}"/>
              </a:ext>
            </a:extLst>
          </p:cNvPr>
          <p:cNvSpPr txBox="1"/>
          <p:nvPr/>
        </p:nvSpPr>
        <p:spPr>
          <a:xfrm>
            <a:off x="1882703" y="5980891"/>
            <a:ext cx="103092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sz="2400" dirty="0"/>
              <a:t>Crist et al., </a:t>
            </a:r>
            <a:r>
              <a:rPr lang="en-US" sz="2400" i="1" dirty="0"/>
              <a:t>J Clin Oncol</a:t>
            </a:r>
            <a:r>
              <a:rPr lang="en-US" sz="2400" dirty="0"/>
              <a:t> 2001; 19:3091.  Breneman et al., </a:t>
            </a:r>
            <a:r>
              <a:rPr lang="en-US" sz="2400" i="1" dirty="0"/>
              <a:t>J Clin Oncol</a:t>
            </a:r>
            <a:r>
              <a:rPr lang="en-US" sz="2400" dirty="0"/>
              <a:t> 2003; 21:78)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508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ontent Placeholder 2"/>
          <p:cNvSpPr>
            <a:spLocks noGrp="1"/>
          </p:cNvSpPr>
          <p:nvPr>
            <p:ph idx="1"/>
          </p:nvPr>
        </p:nvSpPr>
        <p:spPr>
          <a:xfrm>
            <a:off x="355600" y="359230"/>
            <a:ext cx="11480800" cy="4525963"/>
          </a:xfrm>
        </p:spPr>
        <p:txBody>
          <a:bodyPr/>
          <a:lstStyle/>
          <a:p>
            <a:pPr lvl="1" eaLnBrk="1" hangingPunct="1"/>
            <a:r>
              <a:rPr lang="en-US" sz="3600" u="sng" dirty="0">
                <a:cs typeface="Arial Narrow" charset="0"/>
              </a:rPr>
              <a:t>RMS prognosis by fusion status (1997-2013)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3616CC-5A13-E349-B558-314E2B65E075}"/>
              </a:ext>
            </a:extLst>
          </p:cNvPr>
          <p:cNvSpPr txBox="1"/>
          <p:nvPr/>
        </p:nvSpPr>
        <p:spPr>
          <a:xfrm>
            <a:off x="1320039" y="1438735"/>
            <a:ext cx="78606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FOXO1 fusion status    5-yr EFS     		5-yr OS</a:t>
            </a:r>
          </a:p>
          <a:p>
            <a:r>
              <a:rPr lang="en-US" sz="3200" dirty="0"/>
              <a:t>Negative 			78%			88%</a:t>
            </a:r>
          </a:p>
          <a:p>
            <a:r>
              <a:rPr lang="en-US" sz="3200" dirty="0"/>
              <a:t>Positive			52%			65%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B07339-8E5C-E142-BA77-7974DD2EB3B5}"/>
              </a:ext>
            </a:extLst>
          </p:cNvPr>
          <p:cNvSpPr txBox="1"/>
          <p:nvPr/>
        </p:nvSpPr>
        <p:spPr>
          <a:xfrm>
            <a:off x="5903259" y="3103994"/>
            <a:ext cx="52802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 err="1"/>
              <a:t>Hibbits</a:t>
            </a:r>
            <a:r>
              <a:rPr lang="en-US" sz="2400" dirty="0"/>
              <a:t> et al., </a:t>
            </a:r>
            <a:r>
              <a:rPr lang="en-US" sz="2400" i="1" dirty="0"/>
              <a:t>Cancer Med </a:t>
            </a:r>
            <a:r>
              <a:rPr lang="en-US" sz="2400" dirty="0"/>
              <a:t>2019; 8:6437)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365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ontent Placeholder 2"/>
          <p:cNvSpPr>
            <a:spLocks noGrp="1"/>
          </p:cNvSpPr>
          <p:nvPr>
            <p:ph idx="1"/>
          </p:nvPr>
        </p:nvSpPr>
        <p:spPr>
          <a:xfrm>
            <a:off x="406400" y="228601"/>
            <a:ext cx="11480800" cy="4525963"/>
          </a:xfrm>
        </p:spPr>
        <p:txBody>
          <a:bodyPr/>
          <a:lstStyle/>
          <a:p>
            <a:pPr lvl="1" eaLnBrk="1" hangingPunct="1"/>
            <a:r>
              <a:rPr lang="en-US" sz="3600" u="sng" dirty="0">
                <a:cs typeface="Arial Narrow" charset="0"/>
              </a:rPr>
              <a:t>RMS prognosis by histologic subtype</a:t>
            </a:r>
          </a:p>
        </p:txBody>
      </p:sp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1219200" y="838200"/>
            <a:ext cx="10058400" cy="224676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2013 WHO Classification of RMS (Fusion negative RMS)</a:t>
            </a:r>
          </a:p>
          <a:p>
            <a:r>
              <a:rPr lang="en-US" u="sng" dirty="0">
                <a:latin typeface="+mn-lt"/>
              </a:rPr>
              <a:t>Subtype</a:t>
            </a:r>
            <a:r>
              <a:rPr lang="en-US" dirty="0">
                <a:latin typeface="+mn-lt"/>
              </a:rPr>
              <a:t>		</a:t>
            </a:r>
            <a:r>
              <a:rPr lang="en-US" u="sng" dirty="0">
                <a:latin typeface="+mn-lt"/>
              </a:rPr>
              <a:t>5-yr EFS (IRSG/COG)</a:t>
            </a:r>
          </a:p>
          <a:p>
            <a:r>
              <a:rPr lang="en-US" dirty="0">
                <a:latin typeface="+mn-lt"/>
              </a:rPr>
              <a:t>Spindle Cell		83%</a:t>
            </a:r>
          </a:p>
          <a:p>
            <a:r>
              <a:rPr lang="en-US" dirty="0">
                <a:latin typeface="+mn-lt"/>
              </a:rPr>
              <a:t>Botryoid 		80%	  p&lt;0.001</a:t>
            </a:r>
          </a:p>
          <a:p>
            <a:r>
              <a:rPr lang="en-US" dirty="0">
                <a:latin typeface="+mn-lt"/>
              </a:rPr>
              <a:t>Embryonal		73%	  After adjusting for risk group   p=0.66</a:t>
            </a:r>
          </a:p>
          <a:p>
            <a:r>
              <a:rPr lang="en-US" sz="1800" dirty="0">
                <a:latin typeface="+mn-lt"/>
              </a:rPr>
              <a:t>		     		 </a:t>
            </a:r>
            <a:r>
              <a:rPr lang="en-US" sz="2000" dirty="0">
                <a:latin typeface="+mn-lt"/>
              </a:rPr>
              <a:t>(Rudzinski et al., </a:t>
            </a:r>
            <a:r>
              <a:rPr lang="en-US" sz="2000" i="1" dirty="0">
                <a:latin typeface="+mn-lt"/>
              </a:rPr>
              <a:t>Arch Pathol Lab Med </a:t>
            </a:r>
            <a:r>
              <a:rPr lang="en-US" sz="2000" dirty="0">
                <a:latin typeface="+mn-lt"/>
              </a:rPr>
              <a:t>2016; 139:1281)</a:t>
            </a:r>
          </a:p>
        </p:txBody>
      </p:sp>
      <p:sp>
        <p:nvSpPr>
          <p:cNvPr id="35843" name="TextBox 2"/>
          <p:cNvSpPr txBox="1">
            <a:spLocks noChangeArrowheads="1"/>
          </p:cNvSpPr>
          <p:nvPr/>
        </p:nvSpPr>
        <p:spPr bwMode="auto">
          <a:xfrm flipH="1">
            <a:off x="1219200" y="3581400"/>
            <a:ext cx="10058400" cy="2616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  <a:cs typeface="Arial Narrow" charset="0"/>
              </a:rPr>
              <a:t>Histology and Fusion Status  (D9803 Intermediate Risk; n=434)</a:t>
            </a:r>
          </a:p>
          <a:p>
            <a:pPr eaLnBrk="1" hangingPunct="1"/>
            <a:r>
              <a:rPr lang="en-US" u="sng" dirty="0">
                <a:latin typeface="+mn-lt"/>
                <a:cs typeface="Arial Narrow" charset="0"/>
              </a:rPr>
              <a:t>Subtype</a:t>
            </a:r>
            <a:r>
              <a:rPr lang="en-US" dirty="0">
                <a:latin typeface="+mn-lt"/>
                <a:cs typeface="Arial Narrow" charset="0"/>
              </a:rPr>
              <a:t>			</a:t>
            </a:r>
            <a:r>
              <a:rPr lang="en-US" u="sng" dirty="0">
                <a:latin typeface="+mn-lt"/>
                <a:cs typeface="Arial Narrow" charset="0"/>
              </a:rPr>
              <a:t>5-yr FFS</a:t>
            </a:r>
          </a:p>
          <a:p>
            <a:pPr eaLnBrk="1" hangingPunct="1"/>
            <a:r>
              <a:rPr lang="en-US" dirty="0">
                <a:latin typeface="+mn-lt"/>
                <a:cs typeface="Arial Narrow" charset="0"/>
              </a:rPr>
              <a:t>ERMS				77%</a:t>
            </a:r>
          </a:p>
          <a:p>
            <a:pPr eaLnBrk="1" hangingPunct="1"/>
            <a:r>
              <a:rPr lang="en-US" dirty="0">
                <a:latin typeface="+mn-lt"/>
                <a:cs typeface="Arial Narrow" charset="0"/>
              </a:rPr>
              <a:t>ARMS with t(2;13)		54%	  p&lt;0.001         p=0.15</a:t>
            </a:r>
          </a:p>
          <a:p>
            <a:pPr eaLnBrk="1" hangingPunct="1"/>
            <a:r>
              <a:rPr lang="en-US" dirty="0">
                <a:latin typeface="+mn-lt"/>
                <a:cs typeface="Arial Narrow" charset="0"/>
              </a:rPr>
              <a:t>ARMS with t(1;13)		65%   </a:t>
            </a:r>
          </a:p>
          <a:p>
            <a:pPr eaLnBrk="1" hangingPunct="1"/>
            <a:r>
              <a:rPr lang="en-US" dirty="0">
                <a:latin typeface="+mn-lt"/>
                <a:cs typeface="Arial Narrow" charset="0"/>
              </a:rPr>
              <a:t>ARMS (without fusion)	90%</a:t>
            </a:r>
          </a:p>
          <a:p>
            <a:pPr eaLnBrk="1" hangingPunct="1"/>
            <a:r>
              <a:rPr lang="en-US" sz="1800" dirty="0">
                <a:latin typeface="+mn-lt"/>
                <a:cs typeface="Arial Narrow" charset="0"/>
              </a:rPr>
              <a:t>		           		 </a:t>
            </a:r>
            <a:r>
              <a:rPr lang="en-US" sz="2000" dirty="0">
                <a:latin typeface="+mn-lt"/>
                <a:cs typeface="Arial Narrow" charset="0"/>
              </a:rPr>
              <a:t>(Skapek et al.</a:t>
            </a:r>
            <a:r>
              <a:rPr lang="en-US" sz="2000" i="1" dirty="0">
                <a:latin typeface="+mn-lt"/>
                <a:cs typeface="Arial Narrow" charset="0"/>
              </a:rPr>
              <a:t>, Pediatr Blood Cancer </a:t>
            </a:r>
            <a:r>
              <a:rPr lang="en-US" sz="2000" dirty="0">
                <a:latin typeface="+mn-lt"/>
                <a:cs typeface="Arial Narrow" charset="0"/>
              </a:rPr>
              <a:t>2013; 60:1411)</a:t>
            </a:r>
          </a:p>
        </p:txBody>
      </p:sp>
      <p:sp>
        <p:nvSpPr>
          <p:cNvPr id="5" name="Right Bracket 4"/>
          <p:cNvSpPr/>
          <p:nvPr/>
        </p:nvSpPr>
        <p:spPr>
          <a:xfrm>
            <a:off x="5535012" y="4537670"/>
            <a:ext cx="406400" cy="762000"/>
          </a:xfrm>
          <a:prstGeom prst="rightBracket">
            <a:avLst/>
          </a:prstGeom>
          <a:ln w="285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Right Bracket 5"/>
          <p:cNvSpPr/>
          <p:nvPr/>
        </p:nvSpPr>
        <p:spPr>
          <a:xfrm>
            <a:off x="5521056" y="4475427"/>
            <a:ext cx="1930400" cy="1143000"/>
          </a:xfrm>
          <a:prstGeom prst="rightBracket">
            <a:avLst/>
          </a:prstGeom>
          <a:ln w="285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Right Bracket 6"/>
          <p:cNvSpPr/>
          <p:nvPr/>
        </p:nvSpPr>
        <p:spPr>
          <a:xfrm>
            <a:off x="4618926" y="1794470"/>
            <a:ext cx="406400" cy="762000"/>
          </a:xfrm>
          <a:prstGeom prst="rightBracket">
            <a:avLst/>
          </a:prstGeom>
          <a:ln w="285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97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ontent Placeholder 2"/>
          <p:cNvSpPr>
            <a:spLocks noGrp="1"/>
          </p:cNvSpPr>
          <p:nvPr>
            <p:ph idx="1"/>
          </p:nvPr>
        </p:nvSpPr>
        <p:spPr>
          <a:xfrm>
            <a:off x="508000" y="457201"/>
            <a:ext cx="10972800" cy="4525963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3200" u="sng" dirty="0">
                <a:cs typeface="Arial Narrow" charset="0"/>
              </a:rPr>
              <a:t>RMS prognosis by COG risk group (Stage, Group, Histology/Fusion Status, Age) </a:t>
            </a:r>
            <a:endParaRPr lang="en-US" u="sng" dirty="0">
              <a:cs typeface="Arial Narrow" charset="0"/>
            </a:endParaRPr>
          </a:p>
          <a:p>
            <a:pPr marL="457200" lvl="1" indent="0" eaLnBrk="1" hangingPunct="1">
              <a:buFont typeface="Arial" charset="0"/>
              <a:buNone/>
              <a:defRPr/>
            </a:pPr>
            <a:endParaRPr lang="en-US" sz="3200" b="1" dirty="0">
              <a:latin typeface="Arial Narrow" charset="0"/>
              <a:cs typeface="Arial Narrow" charset="0"/>
            </a:endParaRPr>
          </a:p>
        </p:txBody>
      </p:sp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1700541" y="1435296"/>
            <a:ext cx="10972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hlink"/>
                </a:solidFill>
                <a:latin typeface="+mn-lt"/>
              </a:rPr>
              <a:t>Low (5-yr FFS </a:t>
            </a:r>
            <a:r>
              <a:rPr lang="en-US" b="1" dirty="0">
                <a:solidFill>
                  <a:schemeClr val="hlink"/>
                </a:solidFill>
                <a:latin typeface="+mn-lt"/>
                <a:sym typeface="Symbol" charset="0"/>
              </a:rPr>
              <a:t>≥ </a:t>
            </a:r>
            <a:r>
              <a:rPr lang="en-US" b="1" dirty="0">
                <a:solidFill>
                  <a:schemeClr val="hlink"/>
                </a:solidFill>
                <a:latin typeface="+mn-lt"/>
              </a:rPr>
              <a:t>85%)</a:t>
            </a:r>
            <a:r>
              <a:rPr lang="en-US" dirty="0">
                <a:solidFill>
                  <a:schemeClr val="hlink"/>
                </a:solidFill>
                <a:latin typeface="+mn-lt"/>
              </a:rPr>
              <a:t>:</a:t>
            </a:r>
            <a:r>
              <a:rPr lang="en-US" dirty="0">
                <a:latin typeface="+mn-lt"/>
              </a:rPr>
              <a:t> 	</a:t>
            </a:r>
          </a:p>
          <a:p>
            <a:r>
              <a:rPr lang="en-US" dirty="0">
                <a:latin typeface="+mn-lt"/>
              </a:rPr>
              <a:t>	Stage 1, 2; Group I, II; ERMS </a:t>
            </a:r>
          </a:p>
          <a:p>
            <a:r>
              <a:rPr lang="en-US" dirty="0">
                <a:latin typeface="+mn-lt"/>
              </a:rPr>
              <a:t>	Stage 1; Group III (orbit); ERMS </a:t>
            </a:r>
          </a:p>
          <a:p>
            <a:r>
              <a:rPr lang="en-US" b="1" dirty="0">
                <a:solidFill>
                  <a:schemeClr val="hlink"/>
                </a:solidFill>
                <a:latin typeface="+mn-lt"/>
              </a:rPr>
              <a:t>Intermediate (5-yr FFS = 50-75%)</a:t>
            </a:r>
            <a:r>
              <a:rPr lang="en-US" dirty="0">
                <a:solidFill>
                  <a:schemeClr val="hlink"/>
                </a:solidFill>
                <a:latin typeface="+mn-lt"/>
              </a:rPr>
              <a:t>: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	Stage 1; Group III (non-orbit); ERMS </a:t>
            </a:r>
          </a:p>
          <a:p>
            <a:r>
              <a:rPr lang="en-US" dirty="0">
                <a:latin typeface="+mn-lt"/>
              </a:rPr>
              <a:t>	Stage 2; Group III; ERMS 	</a:t>
            </a:r>
          </a:p>
          <a:p>
            <a:r>
              <a:rPr lang="en-US" dirty="0">
                <a:latin typeface="+mn-lt"/>
              </a:rPr>
              <a:t>	Stage 3; Group I, II, III; ERMS </a:t>
            </a:r>
          </a:p>
          <a:p>
            <a:r>
              <a:rPr lang="en-US" dirty="0">
                <a:latin typeface="+mn-lt"/>
              </a:rPr>
              <a:t>	Stage 4; Group IV; &lt; 10 years old; ERMS</a:t>
            </a:r>
          </a:p>
          <a:p>
            <a:r>
              <a:rPr lang="en-US" dirty="0">
                <a:latin typeface="+mn-lt"/>
              </a:rPr>
              <a:t>	All localized ARMS (fusion positive) </a:t>
            </a:r>
          </a:p>
          <a:p>
            <a:r>
              <a:rPr lang="en-US" b="1" dirty="0">
                <a:solidFill>
                  <a:schemeClr val="hlink"/>
                </a:solidFill>
                <a:latin typeface="+mn-lt"/>
              </a:rPr>
              <a:t>High (5-yr FFS ≤ 20%)</a:t>
            </a:r>
            <a:r>
              <a:rPr lang="en-US" dirty="0">
                <a:solidFill>
                  <a:schemeClr val="hlink"/>
                </a:solidFill>
                <a:latin typeface="+mn-lt"/>
              </a:rPr>
              <a:t>:</a:t>
            </a:r>
            <a:r>
              <a:rPr lang="en-US" dirty="0">
                <a:latin typeface="+mn-lt"/>
              </a:rPr>
              <a:t> </a:t>
            </a:r>
          </a:p>
          <a:p>
            <a:r>
              <a:rPr lang="en-US" dirty="0">
                <a:latin typeface="+mn-lt"/>
              </a:rPr>
              <a:t>	Stage 4; Group IV; ≥ 10 years old; ERMS </a:t>
            </a:r>
          </a:p>
          <a:p>
            <a:r>
              <a:rPr lang="en-US" dirty="0">
                <a:latin typeface="+mn-lt"/>
              </a:rPr>
              <a:t>	Stage 4; Group IV; ARMS (fusion positive) </a:t>
            </a:r>
          </a:p>
          <a:p>
            <a:pPr eaLnBrk="1" hangingPunct="1"/>
            <a:endParaRPr lang="en-US" sz="1800" dirty="0"/>
          </a:p>
        </p:txBody>
      </p:sp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255872" y="6119336"/>
            <a:ext cx="104198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1" eaLnBrk="1" hangingPunct="1"/>
            <a:r>
              <a:rPr lang="en-US" dirty="0">
                <a:latin typeface="+mn-lt"/>
              </a:rPr>
              <a:t>(Meza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2006; 24:3844. Breneman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2003; 21:78) </a:t>
            </a:r>
          </a:p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22431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0DA75EEC-E50A-0844-B502-D1E32D5357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This talk will follow the topical structure suggested by the ABP: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78EB8F-E836-451E-9FA2-0AA22A1DB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39" y="1780180"/>
            <a:ext cx="11322321" cy="413731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Content Placeholder 2"/>
          <p:cNvSpPr>
            <a:spLocks noGrp="1"/>
          </p:cNvSpPr>
          <p:nvPr>
            <p:ph idx="1"/>
          </p:nvPr>
        </p:nvSpPr>
        <p:spPr>
          <a:xfrm>
            <a:off x="508000" y="304801"/>
            <a:ext cx="10972800" cy="4525963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sz="3200" u="sng" dirty="0">
                <a:cs typeface="Arial Narrow" charset="0"/>
              </a:rPr>
              <a:t>RMS prognosis by primary site (Groups I-III) (IRS-IV)</a:t>
            </a:r>
          </a:p>
        </p:txBody>
      </p:sp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2438400" y="990601"/>
            <a:ext cx="2402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+mn-lt"/>
                <a:cs typeface="Arial Narrow" charset="0"/>
              </a:rPr>
              <a:t>Most favorable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62401" y="1752600"/>
            <a:ext cx="3993326" cy="29546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Orbit/Head and Neck </a:t>
            </a:r>
          </a:p>
          <a:p>
            <a:pPr eaLnBrk="0" hangingPunct="0"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GU, non-Bladder/prostate </a:t>
            </a:r>
          </a:p>
          <a:p>
            <a:pPr eaLnBrk="0" hangingPunct="0"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GU, Bladder/Prostate </a:t>
            </a:r>
          </a:p>
          <a:p>
            <a:pPr eaLnBrk="0" hangingPunct="0"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Parameningeal</a:t>
            </a:r>
          </a:p>
          <a:p>
            <a:pPr eaLnBrk="0" hangingPunct="0"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Other </a:t>
            </a:r>
          </a:p>
          <a:p>
            <a:pPr eaLnBrk="0" hangingPunct="0"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Extremity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2235200" y="4724401"/>
            <a:ext cx="24081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+mn-lt"/>
                <a:cs typeface="Arial Narrow" charset="0"/>
              </a:rPr>
              <a:t>Least favorable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149600" y="1905000"/>
            <a:ext cx="0" cy="2438400"/>
          </a:xfrm>
          <a:prstGeom prst="straightConnector1">
            <a:avLst/>
          </a:prstGeom>
          <a:ln w="38100" cmpd="sng"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94" name="TextBox 4"/>
          <p:cNvSpPr txBox="1">
            <a:spLocks noChangeArrowheads="1"/>
          </p:cNvSpPr>
          <p:nvPr/>
        </p:nvSpPr>
        <p:spPr bwMode="auto">
          <a:xfrm>
            <a:off x="1637581" y="5858781"/>
            <a:ext cx="50519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</a:rPr>
              <a:t>(Crist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2001; 19:3091)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78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10972800" cy="4525963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sz="3200" u="sng" dirty="0">
                <a:cs typeface="Arial Narrow" charset="0"/>
              </a:rPr>
              <a:t>RMS prognosis by metastatic site</a:t>
            </a:r>
          </a:p>
        </p:txBody>
      </p:sp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4210051" y="282575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1320801" y="1371601"/>
            <a:ext cx="9108684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u="sng" dirty="0">
                <a:latin typeface="+mn-lt"/>
              </a:rPr>
              <a:t>Metastatic site</a:t>
            </a:r>
            <a:r>
              <a:rPr lang="en-US" sz="2800" b="1" dirty="0">
                <a:solidFill>
                  <a:schemeClr val="accent2"/>
                </a:solidFill>
                <a:latin typeface="+mn-lt"/>
              </a:rPr>
              <a:t>				</a:t>
            </a:r>
            <a:r>
              <a:rPr lang="en-US" sz="2800" u="sng" dirty="0">
                <a:latin typeface="+mn-lt"/>
              </a:rPr>
              <a:t>3-yr FFS</a:t>
            </a:r>
            <a:endParaRPr lang="en-US" sz="2800" b="1" dirty="0">
              <a:solidFill>
                <a:schemeClr val="accent2"/>
              </a:solidFill>
              <a:latin typeface="+mn-lt"/>
            </a:endParaRPr>
          </a:p>
          <a:p>
            <a:r>
              <a:rPr lang="en-US" sz="2800" dirty="0">
                <a:latin typeface="+mn-lt"/>
              </a:rPr>
              <a:t>Lung 	  					42%</a:t>
            </a:r>
          </a:p>
          <a:p>
            <a:r>
              <a:rPr lang="en-US" sz="2800" dirty="0">
                <a:latin typeface="+mn-lt"/>
              </a:rPr>
              <a:t>Bone or bone marrow 			15-17%</a:t>
            </a:r>
          </a:p>
          <a:p>
            <a:endParaRPr lang="en-US" sz="2800" dirty="0">
              <a:latin typeface="+mn-lt"/>
            </a:endParaRPr>
          </a:p>
          <a:p>
            <a:pPr>
              <a:buFont typeface="Wingdings" charset="0"/>
              <a:buNone/>
            </a:pPr>
            <a:r>
              <a:rPr lang="en-US" sz="2800" u="sng" dirty="0">
                <a:latin typeface="+mn-lt"/>
              </a:rPr>
              <a:t>Number of metastatic sites</a:t>
            </a:r>
          </a:p>
          <a:p>
            <a:pPr>
              <a:buFont typeface="Wingdings" charset="0"/>
              <a:buNone/>
            </a:pPr>
            <a:r>
              <a:rPr lang="en-US" sz="2800" u="sng" dirty="0">
                <a:latin typeface="+mn-lt"/>
              </a:rPr>
              <a:t>&lt;</a:t>
            </a:r>
            <a:r>
              <a:rPr lang="en-US" sz="2800" dirty="0">
                <a:latin typeface="+mn-lt"/>
              </a:rPr>
              <a:t> 2 sites					30% </a:t>
            </a:r>
            <a:endParaRPr lang="en-US" sz="2800" u="sng" dirty="0">
              <a:latin typeface="+mn-lt"/>
            </a:endParaRPr>
          </a:p>
          <a:p>
            <a:pPr>
              <a:buFont typeface="Wingdings" charset="0"/>
              <a:buNone/>
            </a:pPr>
            <a:r>
              <a:rPr lang="en-US" sz="2800" u="sng" dirty="0">
                <a:latin typeface="+mn-lt"/>
              </a:rPr>
              <a:t>&gt;</a:t>
            </a:r>
            <a:r>
              <a:rPr lang="en-US" sz="2800" dirty="0">
                <a:latin typeface="+mn-lt"/>
              </a:rPr>
              <a:t> 3 sites  					14%  (p&lt;0.0001)</a:t>
            </a:r>
          </a:p>
          <a:p>
            <a:pPr>
              <a:buFont typeface="Wingdings" charset="0"/>
              <a:buNone/>
            </a:pPr>
            <a:r>
              <a:rPr lang="en-US" sz="1800" dirty="0">
                <a:latin typeface="+mn-lt"/>
              </a:rPr>
              <a:t>		</a:t>
            </a:r>
          </a:p>
          <a:p>
            <a:pPr>
              <a:buFont typeface="Wingdings" charset="0"/>
              <a:buNone/>
            </a:pPr>
            <a:r>
              <a:rPr lang="en-US" sz="1800" dirty="0">
                <a:latin typeface="+mn-lt"/>
              </a:rPr>
              <a:t>		 	</a:t>
            </a:r>
          </a:p>
          <a:p>
            <a:pPr>
              <a:buFont typeface="Wingdings" charset="0"/>
              <a:buNone/>
            </a:pPr>
            <a:r>
              <a:rPr lang="en-US" dirty="0">
                <a:latin typeface="+mn-lt"/>
              </a:rPr>
              <a:t>			</a:t>
            </a:r>
          </a:p>
          <a:p>
            <a:pPr>
              <a:buFont typeface="Wingdings" charset="0"/>
              <a:buNone/>
            </a:pPr>
            <a:r>
              <a:rPr lang="en-US" dirty="0">
                <a:latin typeface="+mn-lt"/>
              </a:rPr>
              <a:t>				(Oberlin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2008; 14:2384)</a:t>
            </a:r>
          </a:p>
          <a:p>
            <a:pPr eaLnBrk="1" hangingPunct="1"/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075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508000" y="0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2.  RMS Prognosis at Recurrence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943176" y="927495"/>
            <a:ext cx="11582400" cy="476605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3200" u="sng" dirty="0">
                <a:cs typeface="Arial Narrow" charset="0"/>
              </a:rPr>
              <a:t>Following recurrence on IRS-III, -IVP, -IV or if treated </a:t>
            </a:r>
            <a:r>
              <a:rPr lang="en-US" sz="3200" u="sng">
                <a:cs typeface="Arial Narrow" charset="0"/>
              </a:rPr>
              <a:t>on ARST0121 </a:t>
            </a:r>
            <a:r>
              <a:rPr lang="en-US" sz="3200" u="sng" dirty="0">
                <a:cs typeface="Arial Narrow" charset="0"/>
              </a:rPr>
              <a:t>or ARST0921</a:t>
            </a:r>
          </a:p>
          <a:p>
            <a:pPr lvl="2"/>
            <a:r>
              <a:rPr lang="en-US" sz="2800" dirty="0">
                <a:cs typeface="Arial Narrow" charset="0"/>
              </a:rPr>
              <a:t>Median survival following 1</a:t>
            </a:r>
            <a:r>
              <a:rPr lang="en-US" sz="2800" baseline="30000" dirty="0">
                <a:cs typeface="Arial Narrow" charset="0"/>
              </a:rPr>
              <a:t>st</a:t>
            </a:r>
            <a:r>
              <a:rPr lang="en-US" sz="2800" dirty="0">
                <a:cs typeface="Arial Narrow" charset="0"/>
              </a:rPr>
              <a:t> recurrence = 0.8 </a:t>
            </a:r>
            <a:r>
              <a:rPr lang="en-US" sz="2800" dirty="0" err="1">
                <a:cs typeface="Arial Narrow" charset="0"/>
              </a:rPr>
              <a:t>yrs</a:t>
            </a:r>
            <a:endParaRPr lang="en-US" sz="2800" dirty="0">
              <a:cs typeface="Arial Narrow" charset="0"/>
            </a:endParaRPr>
          </a:p>
          <a:p>
            <a:pPr lvl="2"/>
            <a:r>
              <a:rPr lang="en-US" sz="2800" dirty="0">
                <a:cs typeface="Arial Narrow" charset="0"/>
              </a:rPr>
              <a:t>6-mos EFS = 50-69%</a:t>
            </a:r>
          </a:p>
          <a:p>
            <a:pPr lvl="2"/>
            <a:r>
              <a:rPr lang="en-US" sz="2800" dirty="0">
                <a:cs typeface="Arial Narrow" charset="0"/>
              </a:rPr>
              <a:t>3-5-yr survival = 17-28%</a:t>
            </a:r>
            <a:endParaRPr lang="en-US" u="sng" dirty="0">
              <a:cs typeface="Arial Narrow" charset="0"/>
            </a:endParaRPr>
          </a:p>
          <a:p>
            <a:pPr eaLnBrk="1" hangingPunct="1"/>
            <a:r>
              <a:rPr lang="en-US" sz="3200" u="sng" dirty="0">
                <a:cs typeface="Arial Narrow" charset="0"/>
              </a:rPr>
              <a:t>Favorable factors:  5-yr survival = 50%</a:t>
            </a:r>
          </a:p>
          <a:p>
            <a:pPr lvl="2"/>
            <a:r>
              <a:rPr lang="en-US" sz="2800" dirty="0">
                <a:cs typeface="Arial Narrow" charset="0"/>
              </a:rPr>
              <a:t>Botryoid histology (any initial stage or group)</a:t>
            </a:r>
          </a:p>
          <a:p>
            <a:pPr lvl="2"/>
            <a:r>
              <a:rPr lang="en-US" sz="2800" dirty="0">
                <a:cs typeface="Arial Narrow" charset="0"/>
              </a:rPr>
              <a:t>ERMS (stage 1 or group 1 at initial diagnosis) with local or regional recurrence and not previously treated with cyclophosphamide</a:t>
            </a:r>
            <a:endParaRPr lang="en-US" sz="2800" u="sng" dirty="0">
              <a:cs typeface="Arial Narrow" charset="0"/>
            </a:endParaRPr>
          </a:p>
          <a:p>
            <a:pPr eaLnBrk="1" hangingPunct="1"/>
            <a:r>
              <a:rPr lang="en-US" sz="3200" u="sng" dirty="0">
                <a:cs typeface="Arial Narrow" charset="0"/>
              </a:rPr>
              <a:t>Unfavorable factors:  5-yr survival = 10%</a:t>
            </a:r>
          </a:p>
          <a:p>
            <a:pPr lvl="2"/>
            <a:r>
              <a:rPr lang="en-US" sz="2800" dirty="0">
                <a:cs typeface="Arial Narrow" charset="0"/>
              </a:rPr>
              <a:t>All others</a:t>
            </a:r>
          </a:p>
        </p:txBody>
      </p:sp>
      <p:sp>
        <p:nvSpPr>
          <p:cNvPr id="39939" name="TextBox 1"/>
          <p:cNvSpPr txBox="1">
            <a:spLocks noChangeArrowheads="1"/>
          </p:cNvSpPr>
          <p:nvPr/>
        </p:nvSpPr>
        <p:spPr bwMode="auto">
          <a:xfrm>
            <a:off x="849692" y="5627767"/>
            <a:ext cx="1121089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3" eaLnBrk="1" hangingPunct="1"/>
            <a:r>
              <a:rPr lang="en-US" dirty="0">
                <a:latin typeface="+mn-lt"/>
              </a:rPr>
              <a:t>(Pappo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1999; 17:3487. Mascarenhas et al., </a:t>
            </a:r>
            <a:r>
              <a:rPr lang="en-US" i="1" dirty="0">
                <a:latin typeface="+mn-lt"/>
              </a:rPr>
              <a:t>J Clin Oncol </a:t>
            </a:r>
            <a:r>
              <a:rPr lang="en-US" dirty="0">
                <a:latin typeface="+mn-lt"/>
              </a:rPr>
              <a:t>2010; 28:4658. </a:t>
            </a:r>
          </a:p>
          <a:p>
            <a:pPr marL="0" lvl="3" eaLnBrk="1" hangingPunct="1"/>
            <a:r>
              <a:rPr lang="en-US" dirty="0" err="1">
                <a:latin typeface="+mn-lt"/>
              </a:rPr>
              <a:t>Mascarenhas</a:t>
            </a:r>
            <a:r>
              <a:rPr lang="en-US" dirty="0">
                <a:latin typeface="+mn-lt"/>
              </a:rPr>
              <a:t> et al., </a:t>
            </a:r>
            <a:r>
              <a:rPr lang="en-US" i="1" dirty="0">
                <a:latin typeface="+mn-lt"/>
              </a:rPr>
              <a:t>J Clin Oncol </a:t>
            </a:r>
            <a:r>
              <a:rPr lang="en-US" dirty="0">
                <a:latin typeface="+mn-lt"/>
              </a:rPr>
              <a:t>2019; 37:2866.)</a:t>
            </a:r>
          </a:p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33214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0841" cy="1325563"/>
          </a:xfrm>
        </p:spPr>
        <p:txBody>
          <a:bodyPr/>
          <a:lstStyle/>
          <a:p>
            <a:r>
              <a:rPr lang="en-US" dirty="0"/>
              <a:t>Sarcomas: Rhabdomyosarcoma (subdomain B3)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3224112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711200" y="36513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3.  RMS Pathology</a:t>
            </a: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1103417" y="877483"/>
            <a:ext cx="109728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u="sng" dirty="0">
                <a:cs typeface="Arial Narrow" charset="0"/>
              </a:rPr>
              <a:t>Morphology, Immunostains and Differential Diagnosis</a:t>
            </a:r>
          </a:p>
        </p:txBody>
      </p:sp>
      <p:sp>
        <p:nvSpPr>
          <p:cNvPr id="43011" name="TextBox 1"/>
          <p:cNvSpPr txBox="1">
            <a:spLocks noChangeArrowheads="1"/>
          </p:cNvSpPr>
          <p:nvPr/>
        </p:nvSpPr>
        <p:spPr bwMode="auto">
          <a:xfrm>
            <a:off x="1313525" y="1647100"/>
            <a:ext cx="11684000" cy="540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u="sng" dirty="0">
                <a:latin typeface="+mn-lt"/>
              </a:rPr>
              <a:t>Spindle cell tumor			Immunohistochemistry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+mn-lt"/>
              </a:rPr>
              <a:t>ERMS/Spindle cell RMS</a:t>
            </a:r>
            <a:r>
              <a:rPr lang="en-US" b="1" dirty="0">
                <a:solidFill>
                  <a:schemeClr val="accent2"/>
                </a:solidFill>
                <a:latin typeface="+mn-lt"/>
              </a:rPr>
              <a:t>	</a:t>
            </a:r>
            <a:r>
              <a:rPr lang="en-US" b="1" dirty="0">
                <a:solidFill>
                  <a:schemeClr val="hlink"/>
                </a:solidFill>
                <a:latin typeface="+mn-lt"/>
              </a:rPr>
              <a:t>	MyoD, Myogenin, Desmin,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+mn-lt"/>
              </a:rPr>
              <a:t>					Muscle Specific Actin</a:t>
            </a:r>
            <a:r>
              <a:rPr lang="en-US" dirty="0">
                <a:latin typeface="+mn-lt"/>
              </a:rPr>
              <a:t>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dirty="0">
                <a:latin typeface="+mn-lt"/>
              </a:rPr>
              <a:t>Synovial Sarcoma     			Cytokeratin, EMA, Bcl2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endParaRPr lang="en-US" u="sng" dirty="0">
              <a:latin typeface="+mn-lt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800" u="sng" dirty="0">
                <a:latin typeface="+mn-lt"/>
              </a:rPr>
              <a:t>Small round blue cell tumor	Immunohistochemistry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+mn-lt"/>
              </a:rPr>
              <a:t>ARMS				             	MyoD, Myogenin, Desmin,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+mn-lt"/>
              </a:rPr>
              <a:t>					Muscle Specific Actin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dirty="0">
                <a:latin typeface="+mn-lt"/>
              </a:rPr>
              <a:t>Lymphoma				LCA, CD3, CD20, TdT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dirty="0">
                <a:latin typeface="+mn-lt"/>
              </a:rPr>
              <a:t>Neuroblastoma			NSE, Synaptophysin, TH, PHOX2B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dirty="0">
                <a:latin typeface="+mn-lt"/>
              </a:rPr>
              <a:t>EWS/PNET				CD99, Vimentin, +/- NSE, Synaptophysin 	</a:t>
            </a:r>
            <a:r>
              <a:rPr lang="en-US" sz="2000" dirty="0">
                <a:latin typeface="+mn-lt"/>
              </a:rPr>
              <a:t>						</a:t>
            </a:r>
            <a:r>
              <a:rPr lang="en-US" dirty="0">
                <a:latin typeface="+mn-lt"/>
              </a:rPr>
              <a:t>			            	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840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>
                <a:cs typeface="Arial Narrow" charset="0"/>
              </a:rPr>
              <a:t>3.  RMS Pathologic Subtypes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304800" y="1066801"/>
            <a:ext cx="10972800" cy="4525963"/>
          </a:xfrm>
        </p:spPr>
        <p:txBody>
          <a:bodyPr>
            <a:normAutofit fontScale="77500" lnSpcReduction="20000"/>
          </a:bodyPr>
          <a:lstStyle/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3200" dirty="0">
                <a:ea typeface="Wingdings"/>
                <a:cs typeface="Wingdings"/>
                <a:sym typeface="Wingdings"/>
              </a:rPr>
              <a:t></a:t>
            </a:r>
            <a:r>
              <a:rPr lang="en-US" sz="3500" u="sng" dirty="0">
                <a:cs typeface="Arial Narrow" charset="0"/>
              </a:rPr>
              <a:t>ERMS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 charset="0"/>
              </a:rPr>
              <a:t>60-70% of cases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 charset="0"/>
              </a:rPr>
              <a:t>Resembles immature muscle 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 charset="0"/>
              </a:rPr>
              <a:t>Includes the botryoid pattern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 charset="0"/>
              </a:rPr>
              <a:t>Associated with younger age,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800" dirty="0">
                <a:cs typeface="Arial Narrow" charset="0"/>
              </a:rPr>
              <a:t>    favorable site, localized disease, 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800" dirty="0">
                <a:cs typeface="Arial Narrow" charset="0"/>
              </a:rPr>
              <a:t>    favorable prognosis</a:t>
            </a:r>
            <a:endParaRPr lang="en-US" sz="2800" b="1" dirty="0">
              <a:cs typeface="Arial Narrow" charset="0"/>
            </a:endParaRPr>
          </a:p>
          <a:p>
            <a:pPr lvl="1" eaLnBrk="1" hangingPunct="1">
              <a:defRPr/>
            </a:pPr>
            <a:r>
              <a:rPr lang="en-US" sz="3500" u="sng" dirty="0">
                <a:cs typeface="Arial Narrow" charset="0"/>
              </a:rPr>
              <a:t>Spindle cell/Sclerosing RMS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 charset="0"/>
              </a:rPr>
              <a:t>5-10% of cases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 charset="0"/>
              </a:rPr>
              <a:t>Spindled cells with fascicular </a:t>
            </a:r>
          </a:p>
          <a:p>
            <a:pPr marL="914400" lvl="2" indent="0" eaLnBrk="1" hangingPunct="1">
              <a:buNone/>
              <a:defRPr/>
            </a:pPr>
            <a:r>
              <a:rPr lang="en-US" sz="2800" dirty="0">
                <a:cs typeface="Arial Narrow" charset="0"/>
              </a:rPr>
              <a:t>   growth pattern +/- sclerosis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 charset="0"/>
              </a:rPr>
              <a:t>Associated with NCOA2 or VGLL2                                                                                           rearrangements in infants and a</a:t>
            </a:r>
          </a:p>
          <a:p>
            <a:pPr marL="914400" lvl="2" indent="0" eaLnBrk="1" hangingPunct="1">
              <a:buNone/>
              <a:defRPr/>
            </a:pPr>
            <a:r>
              <a:rPr lang="en-US" sz="2800" dirty="0">
                <a:cs typeface="Arial Narrow" charset="0"/>
              </a:rPr>
              <a:t>   favorable prognosis</a:t>
            </a:r>
          </a:p>
        </p:txBody>
      </p:sp>
      <p:pic>
        <p:nvPicPr>
          <p:cNvPr id="4403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610" y="810542"/>
            <a:ext cx="4909945" cy="310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1"/>
          <p:cNvSpPr txBox="1">
            <a:spLocks noChangeArrowheads="1"/>
          </p:cNvSpPr>
          <p:nvPr/>
        </p:nvSpPr>
        <p:spPr bwMode="auto">
          <a:xfrm>
            <a:off x="16231" y="5416304"/>
            <a:ext cx="11890208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(WHO Classification: Fletcher et al., IARC Press, Lyon 2013.  </a:t>
            </a:r>
          </a:p>
          <a:p>
            <a:pPr eaLnBrk="1" hangingPunct="1"/>
            <a:r>
              <a:rPr lang="en-US" sz="2000" dirty="0">
                <a:latin typeface="+mn-lt"/>
              </a:rPr>
              <a:t>Rudzinski et al., </a:t>
            </a:r>
            <a:r>
              <a:rPr lang="en-US" sz="2000" i="1" dirty="0">
                <a:latin typeface="+mn-lt"/>
              </a:rPr>
              <a:t>Arch Pathol Lab Med </a:t>
            </a:r>
            <a:r>
              <a:rPr lang="en-US" sz="2000" dirty="0">
                <a:latin typeface="+mn-lt"/>
              </a:rPr>
              <a:t>2015, 139:128)</a:t>
            </a:r>
          </a:p>
          <a:p>
            <a:pPr eaLnBrk="1" hangingPunct="1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374" y="3871860"/>
            <a:ext cx="4883955" cy="2986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400000">
            <a:off x="5661113" y="1945437"/>
            <a:ext cx="600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Wingdings"/>
                <a:ea typeface="Wingdings"/>
                <a:cs typeface="Wingdings"/>
                <a:sym typeface="Wingdings"/>
              </a:rPr>
              <a:t>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5661113" y="4255643"/>
            <a:ext cx="600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Wingdings"/>
                <a:ea typeface="Wingdings"/>
                <a:cs typeface="Wingdings"/>
                <a:sym typeface="Wingdings"/>
              </a:rPr>
              <a:t>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16231" y="6133286"/>
            <a:ext cx="5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Image courtesy of Pauline Chou</a:t>
            </a:r>
          </a:p>
        </p:txBody>
      </p:sp>
    </p:spTree>
    <p:extLst>
      <p:ext uri="{BB962C8B-B14F-4D97-AF65-F5344CB8AC3E}">
        <p14:creationId xmlns:p14="http://schemas.microsoft.com/office/powerpoint/2010/main" val="3684022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ontent Placeholder 2"/>
          <p:cNvSpPr>
            <a:spLocks noGrp="1"/>
          </p:cNvSpPr>
          <p:nvPr>
            <p:ph idx="1"/>
          </p:nvPr>
        </p:nvSpPr>
        <p:spPr>
          <a:xfrm>
            <a:off x="406400" y="17463"/>
            <a:ext cx="10972800" cy="5416014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dirty="0">
              <a:latin typeface="Calibri" charset="0"/>
            </a:endParaRPr>
          </a:p>
          <a:p>
            <a:pPr lvl="1" eaLnBrk="1" hangingPunct="1">
              <a:defRPr/>
            </a:pPr>
            <a:r>
              <a:rPr lang="en-US" sz="3200" u="sng" dirty="0">
                <a:cs typeface="Arial Narrow" charset="0"/>
              </a:rPr>
              <a:t>ARMS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 charset="0"/>
              </a:rPr>
              <a:t>20% of cases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 charset="0"/>
              </a:rPr>
              <a:t>Growth pattern reminiscent 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800" dirty="0">
                <a:cs typeface="Arial Narrow" charset="0"/>
              </a:rPr>
              <a:t>    of pulmonary alveoli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 charset="0"/>
              </a:rPr>
              <a:t>&gt; 50% of the tumor must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800" dirty="0">
                <a:cs typeface="Arial Narrow" charset="0"/>
              </a:rPr>
              <a:t>    show the alveolar pattern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 charset="0"/>
              </a:rPr>
              <a:t>Usually associated with either a 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800" dirty="0">
                <a:cs typeface="Arial Narrow" charset="0"/>
              </a:rPr>
              <a:t>    t(2;13)(q35;p14) or t(1;13)(p36;q14), 20% fusion negative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 charset="0"/>
              </a:rPr>
              <a:t>Associated with extremity primary, lymph node involvement, bone/bone marrow involvement, and an unfavorable prognosis</a:t>
            </a:r>
          </a:p>
        </p:txBody>
      </p:sp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223290" y="5562601"/>
            <a:ext cx="119687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(WHO Classification: Fletcher et al., IARC Press, Lyon 2013.  Rudzinski et al., </a:t>
            </a:r>
            <a:r>
              <a:rPr lang="en-US" sz="2000" i="1" dirty="0">
                <a:latin typeface="+mn-lt"/>
              </a:rPr>
              <a:t>Arch Pathol Lab Med </a:t>
            </a:r>
            <a:r>
              <a:rPr lang="en-US" sz="2000" dirty="0">
                <a:latin typeface="+mn-lt"/>
              </a:rPr>
              <a:t>2015, 139:128)</a:t>
            </a:r>
          </a:p>
        </p:txBody>
      </p:sp>
      <p:pic>
        <p:nvPicPr>
          <p:cNvPr id="4505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801" y="731259"/>
            <a:ext cx="438271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925" y="6004916"/>
            <a:ext cx="5055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Image courtesy of Pauline Chou</a:t>
            </a:r>
          </a:p>
        </p:txBody>
      </p:sp>
    </p:spTree>
    <p:extLst>
      <p:ext uri="{BB962C8B-B14F-4D97-AF65-F5344CB8AC3E}">
        <p14:creationId xmlns:p14="http://schemas.microsoft.com/office/powerpoint/2010/main" val="4071105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31821" cy="1325563"/>
          </a:xfrm>
        </p:spPr>
        <p:txBody>
          <a:bodyPr/>
          <a:lstStyle/>
          <a:p>
            <a:r>
              <a:rPr lang="en-US" dirty="0"/>
              <a:t>Sarcomas: Rhabdomyosarcoma (subdomain B3)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/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1090586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4.  RMS Treatment Planning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238107" y="1686058"/>
            <a:ext cx="10515600" cy="4351338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3200" u="sng" dirty="0">
                <a:cs typeface="Arial Narrow"/>
              </a:rPr>
              <a:t>Treatment philosophy</a:t>
            </a:r>
          </a:p>
          <a:p>
            <a:pPr lvl="2" eaLnBrk="1" hangingPunct="1">
              <a:defRPr/>
            </a:pPr>
            <a:r>
              <a:rPr lang="en-US" sz="3200" dirty="0">
                <a:cs typeface="Arial Narrow"/>
              </a:rPr>
              <a:t>Optimal treatment requires a coordinated multidisciplinary management plan to provide local and systemic therapy: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3200" dirty="0">
                <a:cs typeface="Arial Narrow"/>
              </a:rPr>
              <a:t>   </a:t>
            </a:r>
            <a:r>
              <a:rPr lang="en-US" sz="2800" dirty="0">
                <a:cs typeface="Arial Narrow"/>
              </a:rPr>
              <a:t>SURGERY, RADIOTHERAPY, CHEMOTHERAPY</a:t>
            </a:r>
          </a:p>
          <a:p>
            <a:pPr lvl="1" eaLnBrk="1" hangingPunct="1">
              <a:defRPr/>
            </a:pPr>
            <a:r>
              <a:rPr lang="en-US" sz="3200" u="sng" dirty="0">
                <a:cs typeface="Arial Narrow"/>
              </a:rPr>
              <a:t>Treatment based on risk group</a:t>
            </a:r>
          </a:p>
          <a:p>
            <a:pPr lvl="2" eaLnBrk="1" hangingPunct="1">
              <a:defRPr/>
            </a:pPr>
            <a:r>
              <a:rPr lang="en-US" sz="3200" dirty="0">
                <a:cs typeface="Arial Narrow"/>
              </a:rPr>
              <a:t>Defined by stage, group, histology/fusion status, and sometimes age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304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4.  RMS Treatment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1219200" y="1437072"/>
            <a:ext cx="10972800" cy="4525963"/>
          </a:xfrm>
        </p:spPr>
        <p:txBody>
          <a:bodyPr/>
          <a:lstStyle/>
          <a:p>
            <a:pPr eaLnBrk="1" hangingPunct="1"/>
            <a:r>
              <a:rPr lang="en-US" sz="3200" u="sng" dirty="0">
                <a:cs typeface="Arial Narrow" charset="0"/>
              </a:rPr>
              <a:t>Surgery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Form of local therapy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Excision of the primary tumor </a:t>
            </a:r>
            <a:r>
              <a:rPr lang="en-US" sz="2800" u="sng" dirty="0">
                <a:cs typeface="Arial Narrow" charset="0"/>
              </a:rPr>
              <a:t>upfront</a:t>
            </a:r>
            <a:r>
              <a:rPr lang="en-US" sz="2800" dirty="0">
                <a:cs typeface="Arial Narrow" charset="0"/>
              </a:rPr>
              <a:t> whenever possible without causing major functional or cosmetic deficits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Sites requiring surgical assessment of lymph nodes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Paratesticular (ipsilateral RLNA if ≥10 years)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Extremity (node sampling)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Delayed primary resection sometimes done during treatment for residual tumor</a:t>
            </a:r>
          </a:p>
        </p:txBody>
      </p:sp>
    </p:spTree>
    <p:extLst>
      <p:ext uri="{BB962C8B-B14F-4D97-AF65-F5344CB8AC3E}">
        <p14:creationId xmlns:p14="http://schemas.microsoft.com/office/powerpoint/2010/main" val="2073896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647996" y="365125"/>
            <a:ext cx="11046488" cy="1325563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Sarcomas (domain 9, subdomain B): Objectives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721684" y="1690688"/>
            <a:ext cx="10972800" cy="4525963"/>
          </a:xfrm>
        </p:spPr>
        <p:txBody>
          <a:bodyPr/>
          <a:lstStyle/>
          <a:p>
            <a:pPr eaLnBrk="1" hangingPunct="1"/>
            <a:r>
              <a:rPr lang="en-US" sz="3600" dirty="0">
                <a:cs typeface="Arial Narrow" charset="0"/>
              </a:rPr>
              <a:t>To review the universal tasks for </a:t>
            </a:r>
            <a:r>
              <a:rPr lang="en-US" sz="3600" dirty="0">
                <a:solidFill>
                  <a:srgbClr val="0070C0"/>
                </a:solidFill>
                <a:cs typeface="Arial Narrow" charset="0"/>
              </a:rPr>
              <a:t>rhabdomyosarcoma (RMS) </a:t>
            </a:r>
            <a:r>
              <a:rPr lang="en-US" sz="3600" dirty="0">
                <a:cs typeface="Arial Narrow" charset="0"/>
              </a:rPr>
              <a:t>(subdomain B3), </a:t>
            </a:r>
            <a:r>
              <a:rPr lang="en-US" sz="3600" dirty="0">
                <a:solidFill>
                  <a:srgbClr val="0070C0"/>
                </a:solidFill>
                <a:cs typeface="Arial Narrow" charset="0"/>
              </a:rPr>
              <a:t>osteosarcoma (OS) </a:t>
            </a:r>
            <a:r>
              <a:rPr lang="en-US" sz="3600" dirty="0">
                <a:cs typeface="Arial Narrow" charset="0"/>
              </a:rPr>
              <a:t>(subdomain B1) and </a:t>
            </a:r>
            <a:r>
              <a:rPr lang="en-US" sz="3600" dirty="0">
                <a:solidFill>
                  <a:srgbClr val="0070C0"/>
                </a:solidFill>
                <a:cs typeface="Arial Narrow" charset="0"/>
              </a:rPr>
              <a:t>Ewing sarcoma (EWS) </a:t>
            </a:r>
            <a:r>
              <a:rPr lang="en-US" sz="3600" dirty="0">
                <a:cs typeface="Arial Narrow" charset="0"/>
              </a:rPr>
              <a:t>(subdomain B2)</a:t>
            </a:r>
          </a:p>
          <a:p>
            <a:pPr eaLnBrk="1" hangingPunct="1"/>
            <a:r>
              <a:rPr lang="en-US" sz="3600" dirty="0">
                <a:cs typeface="Arial Narrow" charset="0"/>
              </a:rPr>
              <a:t>To review general principles for the universal tasks for tumors classified as </a:t>
            </a:r>
            <a:r>
              <a:rPr lang="en-US" sz="3600" dirty="0">
                <a:solidFill>
                  <a:srgbClr val="0070C0"/>
                </a:solidFill>
                <a:cs typeface="Arial Narrow" charset="0"/>
              </a:rPr>
              <a:t>non-rhabdomyosarcoma soft tissue sarcomas (NRSTS)</a:t>
            </a:r>
            <a:r>
              <a:rPr lang="en-US" sz="3600" dirty="0">
                <a:solidFill>
                  <a:schemeClr val="accent5"/>
                </a:solidFill>
                <a:cs typeface="Arial Narrow" charset="0"/>
              </a:rPr>
              <a:t> </a:t>
            </a:r>
            <a:r>
              <a:rPr lang="en-US" sz="3600" dirty="0">
                <a:cs typeface="Arial Narrow" charset="0"/>
              </a:rPr>
              <a:t>(subdomain B4)</a:t>
            </a:r>
          </a:p>
          <a:p>
            <a:r>
              <a:rPr lang="en-US" sz="3600" dirty="0">
                <a:cs typeface="Arial Narrow" charset="0"/>
              </a:rPr>
              <a:t>To contrast the universal tasks for different types of sarcomas</a:t>
            </a:r>
          </a:p>
        </p:txBody>
      </p:sp>
    </p:spTree>
    <p:extLst>
      <p:ext uri="{BB962C8B-B14F-4D97-AF65-F5344CB8AC3E}">
        <p14:creationId xmlns:p14="http://schemas.microsoft.com/office/powerpoint/2010/main" val="3521551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879347" y="706163"/>
            <a:ext cx="10933321" cy="5619931"/>
          </a:xfrm>
        </p:spPr>
        <p:txBody>
          <a:bodyPr/>
          <a:lstStyle/>
          <a:p>
            <a:pPr eaLnBrk="1" hangingPunct="1"/>
            <a:r>
              <a:rPr lang="en-US" sz="3200" u="sng" dirty="0">
                <a:cs typeface="Arial Narrow" charset="0"/>
              </a:rPr>
              <a:t>Radiation Therapy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Form of local therapy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Local/regional relapse: 61-67% of recurrences (Crist et al., </a:t>
            </a:r>
            <a:r>
              <a:rPr lang="en-US" sz="2400" i="1" dirty="0">
                <a:cs typeface="Arial Narrow" charset="0"/>
              </a:rPr>
              <a:t>J Clin Oncol </a:t>
            </a:r>
            <a:r>
              <a:rPr lang="en-US" sz="2400" dirty="0">
                <a:cs typeface="Arial Narrow" charset="0"/>
              </a:rPr>
              <a:t>2001; 12:3091. Wolden et al., </a:t>
            </a:r>
            <a:r>
              <a:rPr lang="en-US" sz="2400" i="1" dirty="0">
                <a:cs typeface="Arial Narrow" charset="0"/>
              </a:rPr>
              <a:t>Int J Radiat Oncol Biol Phys </a:t>
            </a:r>
            <a:r>
              <a:rPr lang="en-US" sz="2400" dirty="0">
                <a:cs typeface="Arial Narrow" charset="0"/>
              </a:rPr>
              <a:t>2015; 93:1071.  Hawkins et al., </a:t>
            </a:r>
            <a:r>
              <a:rPr lang="en-US" sz="2400" i="1" dirty="0">
                <a:cs typeface="Arial Narrow" charset="0"/>
              </a:rPr>
              <a:t>J Clin Oncol </a:t>
            </a:r>
            <a:r>
              <a:rPr lang="en-US" sz="2400" dirty="0">
                <a:cs typeface="Arial Narrow" charset="0"/>
              </a:rPr>
              <a:t>2018; 36:2770)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Patients with group I ERMS/Spindle cell RMS do not receive RT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RT usually begins during weeks 3-15 of therapy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Treatment volume determined by pretreatment (pre-surgical) tumor </a:t>
            </a:r>
          </a:p>
          <a:p>
            <a:pPr marL="457200" lvl="1" indent="0" eaLnBrk="1" hangingPunct="1">
              <a:buNone/>
            </a:pPr>
            <a:r>
              <a:rPr lang="en-US" sz="2800" dirty="0">
                <a:cs typeface="Arial Narrow" charset="0"/>
              </a:rPr>
              <a:t>   size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Doses of 36.0 - 50.4 Gy used; dose depends on group, site, nodal involvement, histology, and whether delayed primary resection       performed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Higher RT doses under investigation</a:t>
            </a:r>
          </a:p>
        </p:txBody>
      </p:sp>
    </p:spTree>
    <p:extLst>
      <p:ext uri="{BB962C8B-B14F-4D97-AF65-F5344CB8AC3E}">
        <p14:creationId xmlns:p14="http://schemas.microsoft.com/office/powerpoint/2010/main" val="1372363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1010149" y="508638"/>
            <a:ext cx="10972800" cy="5784679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3200" u="sng" dirty="0">
                <a:cs typeface="Arial Narrow" charset="0"/>
              </a:rPr>
              <a:t>Chemotherapy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Local and systemic tumor control</a:t>
            </a:r>
          </a:p>
          <a:p>
            <a:pPr lvl="1" eaLnBrk="1" hangingPunct="1"/>
            <a:r>
              <a:rPr lang="en-US" sz="2800" dirty="0">
                <a:solidFill>
                  <a:srgbClr val="0070C0"/>
                </a:solidFill>
                <a:cs typeface="Arial Narrow" charset="0"/>
              </a:rPr>
              <a:t>Standard (intermediate-risk)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Vincristine, Dactinomycin, and Cyclophosphamide (VAC) x 45 weeks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Alternatively, VAC alternating with Vincristine/Irinotecan</a:t>
            </a:r>
          </a:p>
          <a:p>
            <a:pPr lvl="1" eaLnBrk="1" hangingPunct="1"/>
            <a:r>
              <a:rPr lang="en-US" sz="2800" dirty="0">
                <a:solidFill>
                  <a:srgbClr val="0070C0"/>
                </a:solidFill>
                <a:cs typeface="Arial Narrow" charset="0"/>
              </a:rPr>
              <a:t>Low-risk (low stage, low group, ERMS)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VA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Alternatively, shorter duration therapy with VA + lower CPM dose</a:t>
            </a:r>
          </a:p>
          <a:p>
            <a:pPr lvl="1" eaLnBrk="1" hangingPunct="1"/>
            <a:r>
              <a:rPr lang="en-US" sz="2800" dirty="0">
                <a:solidFill>
                  <a:srgbClr val="0070C0"/>
                </a:solidFill>
                <a:cs typeface="Arial Narrow" charset="0"/>
              </a:rPr>
              <a:t>High-risk (metastatic)</a:t>
            </a:r>
          </a:p>
          <a:p>
            <a:pPr lvl="2"/>
            <a:r>
              <a:rPr lang="en-US" sz="2400" dirty="0">
                <a:cs typeface="Arial Narrow" charset="0"/>
              </a:rPr>
              <a:t>Standard therapy has not been defined</a:t>
            </a:r>
          </a:p>
          <a:p>
            <a:pPr lvl="2"/>
            <a:r>
              <a:rPr lang="en-US" sz="2400" dirty="0">
                <a:cs typeface="Arial Narrow" charset="0"/>
              </a:rPr>
              <a:t>Strategies have included use of additional active agents (Doxorubicin, Etoposide, Ifosfamide, Irinotecan) and interval compression</a:t>
            </a:r>
            <a:endParaRPr lang="en-US" dirty="0">
              <a:cs typeface="Arial Narrow" charset="0"/>
            </a:endParaRPr>
          </a:p>
          <a:p>
            <a:pPr lvl="1" eaLnBrk="1" hangingPunct="1"/>
            <a:r>
              <a:rPr lang="en-US" sz="2800" dirty="0">
                <a:cs typeface="Arial Narrow" charset="0"/>
              </a:rPr>
              <a:t>Maintenance therapy</a:t>
            </a:r>
          </a:p>
          <a:p>
            <a:pPr lvl="2"/>
            <a:r>
              <a:rPr lang="en-US" sz="2400" dirty="0">
                <a:cs typeface="Arial Narrow" charset="0"/>
              </a:rPr>
              <a:t>Role under investigation:  Vinorelbine, Cyclophosphamide</a:t>
            </a:r>
            <a:r>
              <a:rPr lang="en-US" dirty="0">
                <a:cs typeface="Arial Narrow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6041" y="6020497"/>
            <a:ext cx="9307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(Hawkins et al</a:t>
            </a:r>
            <a:r>
              <a:rPr lang="en-US" sz="2000" i="1" dirty="0"/>
              <a:t>, J Clin Oncol </a:t>
            </a:r>
            <a:r>
              <a:rPr lang="en-US" sz="2000" dirty="0"/>
              <a:t>2018 36;2770. Walterhouse et al</a:t>
            </a:r>
            <a:r>
              <a:rPr lang="en-US" sz="2000" i="1" dirty="0"/>
              <a:t>, J Clin Oncol </a:t>
            </a:r>
            <a:r>
              <a:rPr lang="en-US" sz="2000" dirty="0"/>
              <a:t>2014 32;3547)</a:t>
            </a:r>
          </a:p>
        </p:txBody>
      </p:sp>
    </p:spTree>
    <p:extLst>
      <p:ext uri="{BB962C8B-B14F-4D97-AF65-F5344CB8AC3E}">
        <p14:creationId xmlns:p14="http://schemas.microsoft.com/office/powerpoint/2010/main" val="2442078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4.  RMS Management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1023753" y="1135493"/>
            <a:ext cx="11379200" cy="532493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u="sng" dirty="0">
                <a:cs typeface="Arial Narrow"/>
              </a:rPr>
              <a:t>Evaluation</a:t>
            </a:r>
          </a:p>
          <a:p>
            <a:pPr lvl="1" eaLnBrk="1" hangingPunct="1">
              <a:defRPr/>
            </a:pPr>
            <a:r>
              <a:rPr lang="en-US" sz="2800" dirty="0">
                <a:cs typeface="Arial Narrow"/>
              </a:rPr>
              <a:t>PE every 1-3 months, imaging every 3 months</a:t>
            </a:r>
          </a:p>
          <a:p>
            <a:pPr lvl="1" eaLnBrk="1" hangingPunct="1">
              <a:defRPr/>
            </a:pPr>
            <a:r>
              <a:rPr lang="en-US" sz="2800" dirty="0">
                <a:cs typeface="Arial Narrow"/>
              </a:rPr>
              <a:t>For group III RMS on D9803 (n=338)</a:t>
            </a:r>
          </a:p>
          <a:p>
            <a:pPr lvl="2" eaLnBrk="1" hangingPunct="1">
              <a:defRPr/>
            </a:pPr>
            <a:r>
              <a:rPr lang="en-US" sz="2400" dirty="0">
                <a:cs typeface="Arial Narrow"/>
              </a:rPr>
              <a:t>Response rate (CR + PR) at week 12 = 85%</a:t>
            </a:r>
          </a:p>
          <a:p>
            <a:pPr lvl="2" eaLnBrk="1" hangingPunct="1">
              <a:defRPr/>
            </a:pPr>
            <a:r>
              <a:rPr lang="en-US" sz="2400" dirty="0">
                <a:cs typeface="Arial Narrow"/>
              </a:rPr>
              <a:t>Response at week 12 not predictive of FFS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400" dirty="0">
                <a:cs typeface="Arial Narrow"/>
              </a:rPr>
              <a:t>		</a:t>
            </a:r>
            <a:r>
              <a:rPr lang="en-US" sz="2400" u="sng" dirty="0">
                <a:cs typeface="Arial Narrow"/>
              </a:rPr>
              <a:t>Response		5-yr FFS</a:t>
            </a:r>
            <a:endParaRPr lang="en-US" sz="2400" dirty="0">
              <a:cs typeface="Arial Narrow"/>
            </a:endParaRP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400" dirty="0">
                <a:cs typeface="Arial Narrow"/>
              </a:rPr>
              <a:t>		CR			74%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400" dirty="0">
                <a:cs typeface="Arial Narrow"/>
              </a:rPr>
              <a:t>		PR			75%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400" dirty="0">
                <a:cs typeface="Arial Narrow"/>
              </a:rPr>
              <a:t>		NR			64% (p=0.49)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400" dirty="0">
                <a:cs typeface="Arial Narrow"/>
              </a:rPr>
              <a:t>		(Rodeberg et al., </a:t>
            </a:r>
            <a:r>
              <a:rPr lang="en-US" sz="2400" i="1" dirty="0">
                <a:cs typeface="Arial Narrow"/>
              </a:rPr>
              <a:t>Eur J Cancer </a:t>
            </a:r>
            <a:r>
              <a:rPr lang="en-US" sz="2400" dirty="0">
                <a:cs typeface="Arial Narrow"/>
              </a:rPr>
              <a:t>2014; 50:816)</a:t>
            </a:r>
          </a:p>
          <a:p>
            <a:pPr lvl="1" eaLnBrk="1" hangingPunct="1">
              <a:defRPr/>
            </a:pPr>
            <a:r>
              <a:rPr lang="en-US" sz="2800" dirty="0">
                <a:cs typeface="Arial Narrow"/>
              </a:rPr>
              <a:t>Residual masses may be followed without intervention</a:t>
            </a:r>
          </a:p>
        </p:txBody>
      </p:sp>
    </p:spTree>
    <p:extLst>
      <p:ext uri="{BB962C8B-B14F-4D97-AF65-F5344CB8AC3E}">
        <p14:creationId xmlns:p14="http://schemas.microsoft.com/office/powerpoint/2010/main" val="2842111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/>
              <a:t>4.  RMS Complications/Late Effects</a:t>
            </a:r>
            <a:endParaRPr lang="en-US" dirty="0"/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812800" y="990601"/>
            <a:ext cx="11379200" cy="531392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3200" u="sng" dirty="0">
                <a:cs typeface="Arial Narrow" charset="0"/>
              </a:rPr>
              <a:t>Acute toxicity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Hematologic toxicity: &gt; 85% of patients per VAC course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Infectious complications: 20% of patients per VAC course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Sinusoidal obstruction syndrome (VOD):  associated with dactinomycin and cyclophosphamide; rate 4-5% on VA or VAC (Arndt et al., </a:t>
            </a:r>
            <a:r>
              <a:rPr lang="en-US" sz="2400" i="1" dirty="0">
                <a:cs typeface="Arial Narrow" charset="0"/>
              </a:rPr>
              <a:t>J Clin Oncol </a:t>
            </a:r>
            <a:r>
              <a:rPr lang="en-US" sz="2400" dirty="0">
                <a:cs typeface="Arial Narrow" charset="0"/>
              </a:rPr>
              <a:t>2004; 22:1894)</a:t>
            </a:r>
            <a:endParaRPr lang="en-US" sz="2400" b="1" dirty="0">
              <a:cs typeface="Arial Narrow" charset="0"/>
            </a:endParaRPr>
          </a:p>
          <a:p>
            <a:pPr lvl="2" eaLnBrk="1" hangingPunct="1"/>
            <a:endParaRPr lang="en-US" sz="1600" b="1" dirty="0">
              <a:latin typeface="Arial Narrow" charset="0"/>
              <a:cs typeface="Arial Narrow" charset="0"/>
            </a:endParaRPr>
          </a:p>
          <a:p>
            <a:pPr eaLnBrk="1" hangingPunct="1"/>
            <a:r>
              <a:rPr lang="en-US" sz="3200" u="sng" dirty="0">
                <a:cs typeface="Arial Narrow" charset="0"/>
              </a:rPr>
              <a:t>Late effects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Infertility: associated with higher cumulative doses of alkylating agents (Kenney et al., </a:t>
            </a:r>
            <a:r>
              <a:rPr lang="en-US" sz="2400" i="1" dirty="0">
                <a:cs typeface="Arial Narrow" charset="0"/>
              </a:rPr>
              <a:t>Cancer</a:t>
            </a:r>
            <a:r>
              <a:rPr lang="en-US" sz="2400" dirty="0">
                <a:cs typeface="Arial Narrow" charset="0"/>
              </a:rPr>
              <a:t> 2001; 91:613. Green et al.</a:t>
            </a:r>
            <a:r>
              <a:rPr lang="en-US" sz="2400" i="1" dirty="0">
                <a:cs typeface="Arial Narrow" charset="0"/>
              </a:rPr>
              <a:t>, Lancet Oncol </a:t>
            </a:r>
            <a:r>
              <a:rPr lang="en-US" sz="2400" dirty="0">
                <a:cs typeface="Arial Narrow" charset="0"/>
              </a:rPr>
              <a:t>2014; 15:1215)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SMNs: 2.3% at 30 years secondary to alkylating agents, radiotherapy, and cancer predisposition: greater risk if ERMS or &lt;2 years of age (Archer et al., </a:t>
            </a:r>
            <a:r>
              <a:rPr lang="en-US" sz="2400" i="1" dirty="0">
                <a:cs typeface="Arial Narrow" charset="0"/>
              </a:rPr>
              <a:t>Pediatr Blood Cancer </a:t>
            </a:r>
            <a:r>
              <a:rPr lang="en-US" sz="2400" dirty="0">
                <a:cs typeface="Arial Narrow" charset="0"/>
              </a:rPr>
              <a:t>2016; 63:196)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Bone growth arrest/muscular atrophy secondary to radiotherapy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b="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77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Sarcomas: NRSTS (subdomain B4)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800" dirty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/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4027284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Sarcomas: NRSTS (subdomain B4)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800" dirty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581784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586602" y="365125"/>
            <a:ext cx="11030666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/>
              <a:t>1-3.  NRSTS Epidemiology/Staging/Prognosis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chemeClr val="hlink"/>
                </a:solidFill>
              </a:rPr>
              <a:t> </a:t>
            </a:r>
            <a:br>
              <a:rPr lang="en-US" b="1" dirty="0">
                <a:solidFill>
                  <a:schemeClr val="folHlink"/>
                </a:solidFill>
                <a:latin typeface="Times" charset="0"/>
              </a:rPr>
            </a:br>
            <a:endParaRPr lang="en-US" dirty="0">
              <a:latin typeface="Calibri" charset="0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421216" y="1147099"/>
            <a:ext cx="11770784" cy="4525963"/>
          </a:xfrm>
        </p:spPr>
        <p:txBody>
          <a:bodyPr>
            <a:normAutofit fontScale="92500" lnSpcReduction="20000"/>
          </a:bodyPr>
          <a:lstStyle/>
          <a:p>
            <a:pPr lvl="1" eaLnBrk="1" hangingPunct="1"/>
            <a:r>
              <a:rPr lang="en-US" sz="3200" u="sng" dirty="0">
                <a:cs typeface="Arial Narrow" charset="0"/>
              </a:rPr>
              <a:t>Epidemiology (&gt;50 tumor types)</a:t>
            </a:r>
          </a:p>
          <a:p>
            <a:pPr lvl="2"/>
            <a:r>
              <a:rPr lang="en-US" sz="2800" dirty="0">
                <a:cs typeface="Arial Narrow" charset="0"/>
              </a:rPr>
              <a:t>40% of soft tissue sarcomas &lt; 5 yrs of age, but 77% of soft tissue sarcomas among 15 – 19 yr olds </a:t>
            </a:r>
          </a:p>
          <a:p>
            <a:pPr lvl="1" eaLnBrk="1" hangingPunct="1"/>
            <a:r>
              <a:rPr lang="en-US" sz="3200" u="sng" dirty="0">
                <a:cs typeface="Arial Narrow" charset="0"/>
              </a:rPr>
              <a:t>Clinical presentation/Staging </a:t>
            </a:r>
          </a:p>
          <a:p>
            <a:pPr lvl="2"/>
            <a:r>
              <a:rPr lang="en-US" sz="2800" dirty="0">
                <a:cs typeface="Arial Narrow" charset="0"/>
              </a:rPr>
              <a:t>May arise in any part of the body, most commonly the extremities and trunk </a:t>
            </a:r>
          </a:p>
          <a:p>
            <a:pPr lvl="2"/>
            <a:r>
              <a:rPr lang="en-US" sz="2800" dirty="0">
                <a:cs typeface="Arial Narrow" charset="0"/>
              </a:rPr>
              <a:t>Metastatic spread to lungs, bone, lymph nodes</a:t>
            </a:r>
          </a:p>
          <a:p>
            <a:pPr lvl="2"/>
            <a:r>
              <a:rPr lang="en-US" sz="2800" dirty="0">
                <a:cs typeface="Arial Narrow" charset="0"/>
              </a:rPr>
              <a:t>MR/CT of primary site, CT chest, PET scan, nodal evaluation for select tumors  </a:t>
            </a:r>
          </a:p>
          <a:p>
            <a:pPr lvl="1" eaLnBrk="1" hangingPunct="1"/>
            <a:r>
              <a:rPr lang="en-US" sz="3200" u="sng" dirty="0">
                <a:cs typeface="Arial Narrow" charset="0"/>
              </a:rPr>
              <a:t>Prognosis:  </a:t>
            </a:r>
          </a:p>
          <a:p>
            <a:pPr lvl="2"/>
            <a:r>
              <a:rPr lang="en-US" sz="2800" dirty="0">
                <a:cs typeface="Arial Narrow" charset="0"/>
              </a:rPr>
              <a:t>Depends on stage (localized vs. metastatic), group (extent of resection), tumor size (≤ 5 cm vs. &gt; 5 cm), grade (mitotic rate, necrosis, nuclear atypia), tumor type, and age</a:t>
            </a:r>
          </a:p>
          <a:p>
            <a:pPr lvl="2"/>
            <a:r>
              <a:rPr lang="en-US" sz="2800" dirty="0">
                <a:cs typeface="Arial Narrow" charset="0"/>
              </a:rPr>
              <a:t>Low-risk (resected localized) 5-yr OS 89%; intermediate-risk (unresected localized) 5-yr OS 56%; high-risk (metastatic): 5-yr OS 15% </a:t>
            </a:r>
          </a:p>
          <a:p>
            <a:pPr marL="457200" lvl="1" indent="0" eaLnBrk="1" hangingPunct="1">
              <a:buNone/>
            </a:pPr>
            <a:endParaRPr lang="en-US" sz="2000" dirty="0">
              <a:latin typeface="Arial Narrow" charset="0"/>
              <a:cs typeface="Arial Narrow" charset="0"/>
            </a:endParaRPr>
          </a:p>
        </p:txBody>
      </p:sp>
      <p:sp>
        <p:nvSpPr>
          <p:cNvPr id="54275" name="TextBox 1"/>
          <p:cNvSpPr txBox="1">
            <a:spLocks noChangeArrowheads="1"/>
          </p:cNvSpPr>
          <p:nvPr/>
        </p:nvSpPr>
        <p:spPr bwMode="auto">
          <a:xfrm>
            <a:off x="0" y="5508612"/>
            <a:ext cx="12412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eaLnBrk="1" hangingPunct="1"/>
            <a:r>
              <a:rPr lang="en-US" dirty="0">
                <a:latin typeface="+mn-lt"/>
                <a:cs typeface="Arial Narrow" charset="0"/>
              </a:rPr>
              <a:t>(Spunt et al., J Clin Onco 1999; 17:3697.  Spunt et al., </a:t>
            </a:r>
            <a:r>
              <a:rPr lang="en-US" i="1" dirty="0">
                <a:latin typeface="+mn-lt"/>
                <a:cs typeface="Arial Narrow" charset="0"/>
              </a:rPr>
              <a:t>J Clin Oncol</a:t>
            </a:r>
            <a:r>
              <a:rPr lang="en-US" dirty="0">
                <a:latin typeface="+mn-lt"/>
                <a:cs typeface="Arial Narrow" charset="0"/>
              </a:rPr>
              <a:t> 2002; 20:3225.  Spunt et al.</a:t>
            </a:r>
            <a:r>
              <a:rPr lang="en-US" i="1" dirty="0">
                <a:latin typeface="+mn-lt"/>
                <a:cs typeface="Arial Narrow" charset="0"/>
              </a:rPr>
              <a:t> Proc Annu Meet Am Soc Clin Oncol</a:t>
            </a:r>
            <a:r>
              <a:rPr lang="en-US" dirty="0">
                <a:latin typeface="+mn-lt"/>
                <a:cs typeface="Arial Narrow" charset="0"/>
              </a:rPr>
              <a:t> 2014; 32:10008) </a:t>
            </a:r>
          </a:p>
        </p:txBody>
      </p:sp>
    </p:spTree>
    <p:extLst>
      <p:ext uri="{BB962C8B-B14F-4D97-AF65-F5344CB8AC3E}">
        <p14:creationId xmlns:p14="http://schemas.microsoft.com/office/powerpoint/2010/main" val="4215267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>
                <a:cs typeface="Arial Narrow" charset="0"/>
              </a:rPr>
              <a:t>1-3. Chemotherapy Responsive NRSTS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514274" y="996481"/>
            <a:ext cx="11582400" cy="5510041"/>
          </a:xfrm>
        </p:spPr>
        <p:txBody>
          <a:bodyPr>
            <a:normAutofit lnSpcReduction="10000"/>
          </a:bodyPr>
          <a:lstStyle/>
          <a:p>
            <a:pPr marL="0" indent="0">
              <a:buFont typeface="Arial" charset="0"/>
              <a:buNone/>
            </a:pPr>
            <a:r>
              <a:rPr lang="en-US" b="1" dirty="0">
                <a:solidFill>
                  <a:srgbClr val="0070C0"/>
                </a:solidFill>
              </a:rPr>
              <a:t>Synovial sarcoma:</a:t>
            </a:r>
            <a:r>
              <a:rPr lang="en-US" dirty="0">
                <a:solidFill>
                  <a:srgbClr val="0070C0"/>
                </a:solidFill>
              </a:rPr>
              <a:t>  </a:t>
            </a:r>
            <a:r>
              <a:rPr lang="en-US" dirty="0"/>
              <a:t>Most common NRSTS; associated with t(X;18)(p11;q11) = SYT-SSX fusion; 56% response rate to chemo (Pappo et al., </a:t>
            </a:r>
            <a:r>
              <a:rPr lang="en-US" i="1" dirty="0"/>
              <a:t>J Clin Oncol</a:t>
            </a:r>
            <a:r>
              <a:rPr lang="en-US" dirty="0"/>
              <a:t> 2005; 23:4031)</a:t>
            </a:r>
          </a:p>
          <a:p>
            <a:pPr marL="0" indent="0">
              <a:buFont typeface="Arial" charset="0"/>
              <a:buNone/>
            </a:pPr>
            <a:endParaRPr lang="en-US" b="1" dirty="0">
              <a:solidFill>
                <a:schemeClr val="accent5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b="1" dirty="0">
                <a:solidFill>
                  <a:srgbClr val="0070C0"/>
                </a:solidFill>
              </a:rPr>
              <a:t>Undifferentiated sarcoma:  </a:t>
            </a:r>
            <a:r>
              <a:rPr lang="en-US" dirty="0"/>
              <a:t>One of the more common NRSTS; No identifiable line of differentiation when analyzed by available technology; gene copy number changes and oncogenic fusions sometimes found (Laetsch et al., </a:t>
            </a:r>
            <a:r>
              <a:rPr lang="en-US" i="1" dirty="0"/>
              <a:t>Clin Cancer Res </a:t>
            </a:r>
            <a:r>
              <a:rPr lang="en-US" dirty="0"/>
              <a:t>2018; 24:3888). </a:t>
            </a:r>
          </a:p>
          <a:p>
            <a:pPr marL="0" indent="0">
              <a:buFont typeface="Arial" charset="0"/>
              <a:buNone/>
            </a:pPr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b="1" dirty="0">
                <a:solidFill>
                  <a:srgbClr val="0070C0"/>
                </a:solidFill>
              </a:rPr>
              <a:t>Infantile fibrosarcoma:</a:t>
            </a:r>
            <a:r>
              <a:rPr lang="en-US" dirty="0">
                <a:solidFill>
                  <a:srgbClr val="0070C0"/>
                </a:solidFill>
              </a:rPr>
              <a:t>  </a:t>
            </a:r>
            <a:r>
              <a:rPr lang="en-US" dirty="0"/>
              <a:t>Infantile form (&lt; 2 yrs) associated with t(12;15)(p13;q25) = ETV6-NTRK3 fusion; most common STS in children &lt; 1 yr; VA, VAC or larotrectinib if not resected (Laetsch et al., </a:t>
            </a:r>
            <a:r>
              <a:rPr lang="en-US" i="1" dirty="0"/>
              <a:t>Lancet Oncol </a:t>
            </a:r>
            <a:r>
              <a:rPr lang="en-US" dirty="0"/>
              <a:t>2018; 19:705)</a:t>
            </a:r>
          </a:p>
          <a:p>
            <a:pPr marL="0" indent="0">
              <a:buFont typeface="Arial" charset="0"/>
              <a:buNone/>
            </a:pPr>
            <a:endParaRPr lang="en-US" sz="2400" b="1" dirty="0"/>
          </a:p>
          <a:p>
            <a:pPr marL="0" indent="0">
              <a:buFont typeface="Arial" charset="0"/>
              <a:buNone/>
            </a:pP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3862359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362332" y="207649"/>
            <a:ext cx="1158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cs typeface="Arial Narrow" charset="0"/>
              </a:rPr>
              <a:t>1-3. NRSTS that are poorly responsive to chemotherapy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501182" y="1243207"/>
            <a:ext cx="11582400" cy="5117511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US" b="1" dirty="0">
                <a:solidFill>
                  <a:srgbClr val="0070C0"/>
                </a:solidFill>
              </a:rPr>
              <a:t>MPNST:</a:t>
            </a:r>
            <a:r>
              <a:rPr lang="en-US" dirty="0">
                <a:solidFill>
                  <a:srgbClr val="0070C0"/>
                </a:solidFill>
              </a:rPr>
              <a:t>  </a:t>
            </a:r>
            <a:r>
              <a:rPr lang="en-US" dirty="0"/>
              <a:t>One of the more common NRSTS; 20-50% associated with NF1; 5-16% of NF1 patients develop (Ferrari et al., </a:t>
            </a:r>
            <a:r>
              <a:rPr lang="en-US" i="1" dirty="0"/>
              <a:t>Paediatr Drugs </a:t>
            </a:r>
            <a:r>
              <a:rPr lang="en-US" dirty="0"/>
              <a:t>2007; 9:239)</a:t>
            </a:r>
          </a:p>
          <a:p>
            <a:pPr marL="0" indent="0">
              <a:buFont typeface="Arial" charset="0"/>
              <a:buNone/>
            </a:pPr>
            <a:endParaRPr lang="en-US" b="1" dirty="0">
              <a:solidFill>
                <a:schemeClr val="accent5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b="1" dirty="0">
                <a:solidFill>
                  <a:srgbClr val="0070C0"/>
                </a:solidFill>
              </a:rPr>
              <a:t>Leiomyosarcoma:</a:t>
            </a:r>
            <a:r>
              <a:rPr lang="en-US" dirty="0">
                <a:solidFill>
                  <a:srgbClr val="0070C0"/>
                </a:solidFill>
              </a:rPr>
              <a:t>  </a:t>
            </a:r>
            <a:r>
              <a:rPr lang="en-US" dirty="0"/>
              <a:t>Associated with immunosuppression and HIV (Beral and Newton, </a:t>
            </a:r>
            <a:r>
              <a:rPr lang="en-US" i="1" dirty="0"/>
              <a:t>J Natl Cancer Inst Monogr </a:t>
            </a:r>
            <a:r>
              <a:rPr lang="en-US" dirty="0"/>
              <a:t>1998; 23:1)</a:t>
            </a:r>
          </a:p>
          <a:p>
            <a:pPr marL="0" indent="0">
              <a:buFont typeface="Arial" charset="0"/>
              <a:buNone/>
            </a:pPr>
            <a:endParaRPr lang="en-US" b="1" dirty="0">
              <a:solidFill>
                <a:schemeClr val="accent5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b="1" dirty="0">
                <a:solidFill>
                  <a:srgbClr val="0070C0"/>
                </a:solidFill>
              </a:rPr>
              <a:t>Alveolar soft part sarcoma:</a:t>
            </a:r>
            <a:r>
              <a:rPr lang="en-US" dirty="0">
                <a:solidFill>
                  <a:srgbClr val="0070C0"/>
                </a:solidFill>
              </a:rPr>
              <a:t>  </a:t>
            </a:r>
            <a:r>
              <a:rPr lang="en-US" dirty="0"/>
              <a:t>Non-reciprocal t(X;17)(p11.2;q25) = ASPSCR1-TFE3 fusion (Brennan et al., </a:t>
            </a:r>
            <a:r>
              <a:rPr lang="en-US" i="1" dirty="0"/>
              <a:t>Pediatr Blood Cancer </a:t>
            </a:r>
            <a:r>
              <a:rPr lang="en-US" dirty="0"/>
              <a:t>2018; 65)  </a:t>
            </a:r>
          </a:p>
          <a:p>
            <a:pPr marL="0" indent="0">
              <a:buFont typeface="Arial" charset="0"/>
              <a:buNone/>
            </a:pPr>
            <a:endParaRPr lang="en-US" b="1" dirty="0">
              <a:solidFill>
                <a:schemeClr val="accent5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b="1" dirty="0">
                <a:solidFill>
                  <a:srgbClr val="0070C0"/>
                </a:solidFill>
              </a:rPr>
              <a:t>Epithelioid sarcoma:</a:t>
            </a:r>
            <a:r>
              <a:rPr lang="en-US" dirty="0">
                <a:solidFill>
                  <a:srgbClr val="0070C0"/>
                </a:solidFill>
              </a:rPr>
              <a:t>  </a:t>
            </a:r>
            <a:r>
              <a:rPr lang="en-US" dirty="0"/>
              <a:t>Associated with nodal metastases (Casanova et al., </a:t>
            </a:r>
            <a:r>
              <a:rPr lang="en-US" i="1" dirty="0"/>
              <a:t>Cancer</a:t>
            </a:r>
            <a:r>
              <a:rPr lang="en-US" dirty="0"/>
              <a:t> 2006; 106:708)</a:t>
            </a:r>
          </a:p>
        </p:txBody>
      </p:sp>
    </p:spTree>
    <p:extLst>
      <p:ext uri="{BB962C8B-B14F-4D97-AF65-F5344CB8AC3E}">
        <p14:creationId xmlns:p14="http://schemas.microsoft.com/office/powerpoint/2010/main" val="40944369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Sarcomas:  NRSTS (subdomain B4)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/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1103004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E2BE3CD1-A8B1-994C-9772-C1AB30DCFE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1891" y="1432227"/>
            <a:ext cx="11610109" cy="4351338"/>
          </a:xfrm>
        </p:spPr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Basic Science and Pathophysiology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Epidemiology and Risk Assessment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Diagnosis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Management and Treatment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5453E7-AE23-654A-8807-069092A066B6}"/>
              </a:ext>
            </a:extLst>
          </p:cNvPr>
          <p:cNvSpPr txBox="1"/>
          <p:nvPr/>
        </p:nvSpPr>
        <p:spPr>
          <a:xfrm>
            <a:off x="841035" y="304994"/>
            <a:ext cx="110918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Sarcomas: Rhabdomyosarcoma (subdomain B3)</a:t>
            </a:r>
          </a:p>
        </p:txBody>
      </p:sp>
    </p:spTree>
    <p:extLst>
      <p:ext uri="{BB962C8B-B14F-4D97-AF65-F5344CB8AC3E}">
        <p14:creationId xmlns:p14="http://schemas.microsoft.com/office/powerpoint/2010/main" val="36359649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4.  NRSTS Treatment Planning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238107" y="1686058"/>
            <a:ext cx="10515600" cy="4351338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3200" u="sng" dirty="0">
                <a:cs typeface="Arial Narrow"/>
              </a:rPr>
              <a:t>Treatment philosophy</a:t>
            </a:r>
          </a:p>
          <a:p>
            <a:pPr lvl="2" eaLnBrk="1" hangingPunct="1">
              <a:defRPr/>
            </a:pPr>
            <a:r>
              <a:rPr lang="en-US" sz="3200" dirty="0">
                <a:cs typeface="Arial Narrow"/>
              </a:rPr>
              <a:t>A multimodality approach, including SURGERY, RADIOTHERAPY for residual disease/risk factors, </a:t>
            </a:r>
          </a:p>
          <a:p>
            <a:pPr marL="914400" lvl="2" indent="0" eaLnBrk="1" hangingPunct="1">
              <a:buNone/>
              <a:defRPr/>
            </a:pPr>
            <a:r>
              <a:rPr lang="en-US" sz="3200" dirty="0">
                <a:cs typeface="Arial Narrow"/>
              </a:rPr>
              <a:t>  +/- CHEMOTHERAPY</a:t>
            </a:r>
          </a:p>
          <a:p>
            <a:pPr marL="914400" lvl="2" indent="0" eaLnBrk="1" hangingPunct="1">
              <a:buNone/>
              <a:defRPr/>
            </a:pPr>
            <a:endParaRPr lang="en-US" sz="2800" dirty="0">
              <a:cs typeface="Arial Narrow"/>
            </a:endParaRPr>
          </a:p>
          <a:p>
            <a:pPr lvl="1" eaLnBrk="1" hangingPunct="1">
              <a:defRPr/>
            </a:pPr>
            <a:r>
              <a:rPr lang="en-US" sz="3200" u="sng" dirty="0">
                <a:cs typeface="Arial Narrow"/>
              </a:rPr>
              <a:t>Treatment based on risk group</a:t>
            </a:r>
          </a:p>
          <a:p>
            <a:pPr lvl="2" eaLnBrk="1" hangingPunct="1">
              <a:defRPr/>
            </a:pPr>
            <a:r>
              <a:rPr lang="en-US" sz="3200" dirty="0">
                <a:cs typeface="Arial Narrow"/>
              </a:rPr>
              <a:t>Defined by stage, group, grade, size and chemotherapy sensitivity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104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4.  NRSTS Treatment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chemeClr val="hlink"/>
                </a:solidFill>
              </a:rPr>
              <a:t> </a:t>
            </a:r>
            <a:br>
              <a:rPr lang="en-US" b="1" dirty="0">
                <a:solidFill>
                  <a:schemeClr val="folHlink"/>
                </a:solidFill>
                <a:latin typeface="Times" charset="0"/>
              </a:rPr>
            </a:br>
            <a:endParaRPr lang="en-US" dirty="0">
              <a:latin typeface="Calibri" charset="0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0" y="838201"/>
            <a:ext cx="11770784" cy="452596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en-US" sz="2800" u="sng" dirty="0"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Treatment Guidelines by Extent of Resection (Group):  </a:t>
            </a:r>
            <a:endParaRPr lang="en-US" sz="2800" dirty="0">
              <a:cs typeface="Arial Narrow" charset="0"/>
            </a:endParaRPr>
          </a:p>
          <a:p>
            <a:pPr lvl="2" eaLnBrk="1" hangingPunct="1"/>
            <a:r>
              <a:rPr lang="en-US" sz="3000" dirty="0">
                <a:solidFill>
                  <a:srgbClr val="0070C0"/>
                </a:solidFill>
                <a:cs typeface="Arial Narrow" charset="0"/>
              </a:rPr>
              <a:t>Group I</a:t>
            </a:r>
            <a:r>
              <a:rPr lang="en-US" sz="3000" dirty="0">
                <a:cs typeface="Arial Narrow" charset="0"/>
              </a:rPr>
              <a:t>; observe unless grade 3 and &gt; 5 cm, then consider RT and/or chemotherapy (Doxorubicin + Ifosfamide)</a:t>
            </a:r>
          </a:p>
          <a:p>
            <a:pPr lvl="2" eaLnBrk="1" hangingPunct="1"/>
            <a:r>
              <a:rPr lang="en-US" sz="3000" dirty="0">
                <a:solidFill>
                  <a:srgbClr val="0070C0"/>
                </a:solidFill>
                <a:cs typeface="Arial Narrow" charset="0"/>
              </a:rPr>
              <a:t>Group II</a:t>
            </a:r>
            <a:r>
              <a:rPr lang="en-US" sz="3000" dirty="0">
                <a:cs typeface="Arial Narrow" charset="0"/>
              </a:rPr>
              <a:t>; RT alone unless grade 3 and/or &gt; 5 cm, then consider chemotherapy (Doxorubicin + Ifosfamide)</a:t>
            </a:r>
          </a:p>
          <a:p>
            <a:pPr lvl="2" eaLnBrk="1" hangingPunct="1"/>
            <a:r>
              <a:rPr lang="en-US" sz="3000" dirty="0">
                <a:solidFill>
                  <a:srgbClr val="0070C0"/>
                </a:solidFill>
                <a:cs typeface="Arial Narrow" charset="0"/>
              </a:rPr>
              <a:t>Group III-IV or grade 3 and &gt; 5 cm any group</a:t>
            </a:r>
            <a:r>
              <a:rPr lang="en-US" sz="3000" dirty="0">
                <a:cs typeface="Arial Narrow" charset="0"/>
              </a:rPr>
              <a:t>; RT, delayed surgery, consider chemotherapy (Doxorubicin + Ifosfamide)</a:t>
            </a:r>
          </a:p>
          <a:p>
            <a:pPr lvl="2" eaLnBrk="1" hangingPunct="1"/>
            <a:r>
              <a:rPr lang="en-US" sz="3000" dirty="0">
                <a:cs typeface="Arial Narrow" charset="0"/>
              </a:rPr>
              <a:t>Role of tyrosine kinase inhibitors (Pazopanib) under investigation</a:t>
            </a:r>
          </a:p>
          <a:p>
            <a:pPr lvl="1" eaLnBrk="1" hangingPunct="1"/>
            <a:endParaRPr lang="en-US" sz="2000" dirty="0">
              <a:latin typeface="Arial Narrow" charset="0"/>
              <a:cs typeface="Arial Narrow" charset="0"/>
            </a:endParaRPr>
          </a:p>
        </p:txBody>
      </p:sp>
      <p:sp>
        <p:nvSpPr>
          <p:cNvPr id="54275" name="TextBox 1"/>
          <p:cNvSpPr txBox="1">
            <a:spLocks noChangeArrowheads="1"/>
          </p:cNvSpPr>
          <p:nvPr/>
        </p:nvSpPr>
        <p:spPr bwMode="auto">
          <a:xfrm>
            <a:off x="-170198" y="5554511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eaLnBrk="1" hangingPunct="1"/>
            <a:r>
              <a:rPr lang="en-US" sz="2000" dirty="0">
                <a:latin typeface="Arial Narrow" charset="0"/>
                <a:cs typeface="Arial Narrow" charset="0"/>
              </a:rPr>
              <a:t>(</a:t>
            </a:r>
            <a:r>
              <a:rPr lang="en-US" dirty="0">
                <a:latin typeface="+mn-lt"/>
                <a:cs typeface="Arial Narrow" charset="0"/>
              </a:rPr>
              <a:t>Spunt et al., </a:t>
            </a:r>
            <a:r>
              <a:rPr lang="en-US" i="1" dirty="0">
                <a:latin typeface="+mn-lt"/>
                <a:cs typeface="Arial Narrow" charset="0"/>
              </a:rPr>
              <a:t>J Clin Oncol</a:t>
            </a:r>
            <a:r>
              <a:rPr lang="en-US" dirty="0">
                <a:latin typeface="+mn-lt"/>
                <a:cs typeface="Arial Narrow" charset="0"/>
              </a:rPr>
              <a:t> 2002; 20:3225. Spunt et al.</a:t>
            </a:r>
            <a:r>
              <a:rPr lang="en-US" i="1" dirty="0">
                <a:latin typeface="+mn-lt"/>
                <a:cs typeface="Arial Narrow" charset="0"/>
              </a:rPr>
              <a:t> Proc Annu Meet Am Soc Clin Oncol</a:t>
            </a:r>
            <a:r>
              <a:rPr lang="en-US" dirty="0">
                <a:latin typeface="+mn-lt"/>
                <a:cs typeface="Arial Narrow" charset="0"/>
              </a:rPr>
              <a:t> 2014; 32:10008.  Weiss et al., </a:t>
            </a:r>
            <a:r>
              <a:rPr lang="en-US" i="1" dirty="0">
                <a:latin typeface="+mn-lt"/>
                <a:cs typeface="Arial Narrow" charset="0"/>
              </a:rPr>
              <a:t>Lancet Oncol </a:t>
            </a:r>
            <a:r>
              <a:rPr lang="en-US" dirty="0">
                <a:latin typeface="+mn-lt"/>
                <a:cs typeface="Arial Narrow" charset="0"/>
              </a:rPr>
              <a:t>2020</a:t>
            </a:r>
            <a:r>
              <a:rPr lang="en-US">
                <a:latin typeface="+mn-lt"/>
                <a:cs typeface="Arial Narrow" charset="0"/>
              </a:rPr>
              <a:t>; 21:1110.) </a:t>
            </a:r>
            <a:endParaRPr lang="en-US" dirty="0">
              <a:latin typeface="+mn-lt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267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E2BE3CD1-A8B1-994C-9772-C1AB30DCFE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1891" y="1432227"/>
            <a:ext cx="11610109" cy="4351338"/>
          </a:xfrm>
        </p:spPr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Basic Science and Pathophysiology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Epidemiology and Risk Assessment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Diagnosis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Management and Treatment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5453E7-AE23-654A-8807-069092A066B6}"/>
              </a:ext>
            </a:extLst>
          </p:cNvPr>
          <p:cNvSpPr txBox="1"/>
          <p:nvPr/>
        </p:nvSpPr>
        <p:spPr>
          <a:xfrm>
            <a:off x="841035" y="304994"/>
            <a:ext cx="96906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Sarcomas: Osteosarcoma (subdomain B1)</a:t>
            </a:r>
          </a:p>
        </p:txBody>
      </p:sp>
    </p:spTree>
    <p:extLst>
      <p:ext uri="{BB962C8B-B14F-4D97-AF65-F5344CB8AC3E}">
        <p14:creationId xmlns:p14="http://schemas.microsoft.com/office/powerpoint/2010/main" val="681594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E2BE3CD1-A8B1-994C-9772-C1AB30DCFE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1891" y="1432227"/>
            <a:ext cx="11610109" cy="4351338"/>
          </a:xfrm>
        </p:spPr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Basic Science and Pathophysiology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966C27-8C33-5B4C-9E50-E39830A877DE}"/>
              </a:ext>
            </a:extLst>
          </p:cNvPr>
          <p:cNvSpPr txBox="1"/>
          <p:nvPr/>
        </p:nvSpPr>
        <p:spPr>
          <a:xfrm>
            <a:off x="581891" y="293914"/>
            <a:ext cx="969060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Sarcomas: Osteosarcoma (subdomain B1)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08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406400" y="-28575"/>
            <a:ext cx="10972800" cy="1143000"/>
          </a:xfrm>
        </p:spPr>
        <p:txBody>
          <a:bodyPr/>
          <a:lstStyle/>
          <a:p>
            <a:pPr eaLnBrk="1" hangingPunct="1"/>
            <a:r>
              <a:rPr lang="en-US" b="0" dirty="0">
                <a:latin typeface="+mn-lt"/>
                <a:cs typeface="Arial Narrow" charset="0"/>
              </a:rPr>
              <a:t>1.  OS Genetic Abnormalities</a:t>
            </a: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212387" y="758569"/>
            <a:ext cx="11379200" cy="5257065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 typeface="Arial" charset="0"/>
              <a:buNone/>
            </a:pPr>
            <a:endParaRPr lang="en-US" sz="2800" i="1" dirty="0">
              <a:latin typeface="Arial Narrow" charset="0"/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Cytogenetic abnormalities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Majority have karyotypic abnormalities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Genetic heterogeneity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Chromosomal instability, including chromothripsis (shattering of small groups of chromosomes and random re-assembly)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Supernumerary ring chromosome (12q13-15) characteristic of parosteal OS</a:t>
            </a:r>
          </a:p>
          <a:p>
            <a:pPr marL="3657600" lvl="8" indent="0">
              <a:buNone/>
            </a:pP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						</a:t>
            </a:r>
            <a:endParaRPr lang="en-US" sz="2400" dirty="0">
              <a:solidFill>
                <a:schemeClr val="accent5"/>
              </a:solidFill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Molecular genetic abnormalities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Tumor suppressor gene mutations</a:t>
            </a:r>
          </a:p>
          <a:p>
            <a:pPr lvl="3" eaLnBrk="1" hangingPunct="1"/>
            <a:r>
              <a:rPr lang="en-US" sz="2600" dirty="0">
                <a:cs typeface="Arial Narrow" charset="0"/>
              </a:rPr>
              <a:t>Rb: germline (Hereditary Rb) or somatic</a:t>
            </a:r>
          </a:p>
          <a:p>
            <a:pPr lvl="3" eaLnBrk="1" hangingPunct="1"/>
            <a:r>
              <a:rPr lang="en-US" sz="2600" dirty="0">
                <a:cs typeface="Arial Narrow" charset="0"/>
              </a:rPr>
              <a:t>p53: germline (Li-Fraumeni Syndrome) or somatic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RECQL4 helicase mutations (germline) </a:t>
            </a:r>
          </a:p>
          <a:p>
            <a:pPr lvl="3" eaLnBrk="1" hangingPunct="1"/>
            <a:r>
              <a:rPr lang="en-US" sz="2600" dirty="0">
                <a:cs typeface="Arial Narrow" charset="0"/>
              </a:rPr>
              <a:t>Rothmund-Thomson Syndrome (aut. rec.); rash, sparse hair, cataracts, small stature, and skeletal abnormalities, 32% develop OS (Colombo et al. </a:t>
            </a:r>
            <a:r>
              <a:rPr lang="en-US" sz="2600" i="1" dirty="0">
                <a:cs typeface="Arial Narrow" charset="0"/>
              </a:rPr>
              <a:t>Int J Mol Sci</a:t>
            </a:r>
            <a:r>
              <a:rPr lang="en-US" sz="2600" dirty="0">
                <a:cs typeface="Arial Narrow" charset="0"/>
              </a:rPr>
              <a:t>, 2018)</a:t>
            </a:r>
          </a:p>
        </p:txBody>
      </p:sp>
      <p:sp>
        <p:nvSpPr>
          <p:cNvPr id="61443" name="TextBox 1"/>
          <p:cNvSpPr txBox="1">
            <a:spLocks noChangeArrowheads="1"/>
          </p:cNvSpPr>
          <p:nvPr/>
        </p:nvSpPr>
        <p:spPr bwMode="auto">
          <a:xfrm>
            <a:off x="-42318" y="5732972"/>
            <a:ext cx="100403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 (WHO Classification of Tumors of Soft Tissues and Bone: Fletcher et al., IARC Press, Lyon 2013)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32075" y="3402057"/>
            <a:ext cx="104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50513" y="3378756"/>
            <a:ext cx="53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756519" y="6524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730060" y="886406"/>
            <a:ext cx="53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171893" y="768958"/>
            <a:ext cx="745707" cy="664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927208" y="3355454"/>
            <a:ext cx="745707" cy="664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332975" y="4310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079608" y="3507854"/>
            <a:ext cx="745707" cy="664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511" y="3420150"/>
            <a:ext cx="1083603" cy="1506472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9647898" y="3073113"/>
            <a:ext cx="0" cy="512637"/>
          </a:xfrm>
          <a:prstGeom prst="straightConnector1">
            <a:avLst/>
          </a:prstGeom>
          <a:ln w="38100" cmpd="sng"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231" y="6133286"/>
            <a:ext cx="5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Image courtesy of Katrin Carlson Leuer</a:t>
            </a:r>
          </a:p>
        </p:txBody>
      </p:sp>
    </p:spTree>
    <p:extLst>
      <p:ext uri="{BB962C8B-B14F-4D97-AF65-F5344CB8AC3E}">
        <p14:creationId xmlns:p14="http://schemas.microsoft.com/office/powerpoint/2010/main" val="33815880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Sarcomas: Osteosarcoma (subdomain B1)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40009978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311501" y="317198"/>
            <a:ext cx="11645373" cy="1325563"/>
          </a:xfrm>
        </p:spPr>
        <p:txBody>
          <a:bodyPr/>
          <a:lstStyle/>
          <a:p>
            <a:pPr eaLnBrk="1" hangingPunct="1"/>
            <a:r>
              <a:rPr lang="en-US" b="1" dirty="0"/>
              <a:t>2.  Bone Tumor/OS Annual Rate per Million by Age</a:t>
            </a:r>
            <a:endParaRPr lang="en-US" dirty="0"/>
          </a:p>
        </p:txBody>
      </p:sp>
      <p:sp>
        <p:nvSpPr>
          <p:cNvPr id="64514" name="Content Placeholder 2"/>
          <p:cNvSpPr>
            <a:spLocks noGrp="1"/>
          </p:cNvSpPr>
          <p:nvPr>
            <p:ph idx="1"/>
          </p:nvPr>
        </p:nvSpPr>
        <p:spPr>
          <a:xfrm>
            <a:off x="8083840" y="2456021"/>
            <a:ext cx="3897420" cy="326413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3200" dirty="0">
                <a:cs typeface="Arial Narrow" charset="0"/>
              </a:rPr>
              <a:t>Annually,</a:t>
            </a:r>
          </a:p>
          <a:p>
            <a:pPr marL="0" indent="0" eaLnBrk="1" hangingPunct="1">
              <a:buNone/>
            </a:pPr>
            <a:r>
              <a:rPr lang="en-US" sz="3200" dirty="0">
                <a:cs typeface="Arial Narrow" charset="0"/>
              </a:rPr>
              <a:t>150 OS cases &lt;15 yrs </a:t>
            </a:r>
          </a:p>
          <a:p>
            <a:pPr marL="0" indent="0" eaLnBrk="1" hangingPunct="1">
              <a:buNone/>
            </a:pPr>
            <a:r>
              <a:rPr lang="en-US" sz="3200" dirty="0">
                <a:cs typeface="Arial Narrow" charset="0"/>
              </a:rPr>
              <a:t>400 OS cases &lt;20 yrs</a:t>
            </a:r>
          </a:p>
        </p:txBody>
      </p:sp>
      <p:sp>
        <p:nvSpPr>
          <p:cNvPr id="64515" name="TextBox 1"/>
          <p:cNvSpPr txBox="1">
            <a:spLocks noChangeArrowheads="1"/>
          </p:cNvSpPr>
          <p:nvPr/>
        </p:nvSpPr>
        <p:spPr bwMode="auto">
          <a:xfrm>
            <a:off x="5973233" y="6315075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pic>
        <p:nvPicPr>
          <p:cNvPr id="64516" name="Picture 6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01" y="1517923"/>
            <a:ext cx="6406849" cy="411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Box 2"/>
          <p:cNvSpPr txBox="1">
            <a:spLocks noChangeArrowheads="1"/>
          </p:cNvSpPr>
          <p:nvPr/>
        </p:nvSpPr>
        <p:spPr bwMode="auto">
          <a:xfrm>
            <a:off x="2402896" y="6404979"/>
            <a:ext cx="607069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(SEER Pediatric Monograph, NIH Pub. No.99-4649, 1999)</a:t>
            </a:r>
          </a:p>
          <a:p>
            <a:pPr eaLnBrk="1" hangingPunct="1"/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4214796" y="5911197"/>
            <a:ext cx="975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Years</a:t>
            </a:r>
          </a:p>
        </p:txBody>
      </p:sp>
    </p:spTree>
    <p:extLst>
      <p:ext uri="{BB962C8B-B14F-4D97-AF65-F5344CB8AC3E}">
        <p14:creationId xmlns:p14="http://schemas.microsoft.com/office/powerpoint/2010/main" val="15471354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615635" y="352031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2.  OS Predisposing Factors</a:t>
            </a:r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615635" y="866009"/>
            <a:ext cx="11582400" cy="5125981"/>
          </a:xfrm>
        </p:spPr>
        <p:txBody>
          <a:bodyPr/>
          <a:lstStyle/>
          <a:p>
            <a:pPr eaLnBrk="1" hangingPunct="1"/>
            <a:endParaRPr lang="en-US" sz="2400" i="1" dirty="0">
              <a:latin typeface="Arial Narrow" charset="0"/>
              <a:cs typeface="Arial Narrow" charset="0"/>
            </a:endParaRPr>
          </a:p>
          <a:p>
            <a:pPr lvl="1" eaLnBrk="1" hangingPunct="1"/>
            <a:r>
              <a:rPr lang="en-US" u="sng" dirty="0">
                <a:cs typeface="Arial Narrow" charset="0"/>
              </a:rPr>
              <a:t>Ionizing radiation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Cause of 3% of OS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Median time of 9 – 11 yrs following exposure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Dose response (RT dose usually 45-60 Gy)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b="1" dirty="0">
                <a:cs typeface="Arial Narrow" charset="0"/>
              </a:rPr>
              <a:t>	               	</a:t>
            </a:r>
            <a:r>
              <a:rPr lang="en-US" sz="2400" dirty="0">
                <a:cs typeface="Arial Narrow" charset="0"/>
              </a:rPr>
              <a:t>(Newton et al., </a:t>
            </a:r>
            <a:r>
              <a:rPr lang="en-US" sz="2400" i="1" dirty="0">
                <a:cs typeface="Arial Narrow" charset="0"/>
              </a:rPr>
              <a:t>Cancer</a:t>
            </a:r>
            <a:r>
              <a:rPr lang="en-US" sz="2400" dirty="0">
                <a:cs typeface="Arial Narrow" charset="0"/>
              </a:rPr>
              <a:t> 2001; 67:193)</a:t>
            </a:r>
          </a:p>
          <a:p>
            <a:pPr lvl="1" eaLnBrk="1" hangingPunct="1"/>
            <a:r>
              <a:rPr lang="en-US" u="sng" dirty="0">
                <a:cs typeface="Arial Narrow" charset="0"/>
              </a:rPr>
              <a:t>Hereditary Rb (germline Rb mutations)</a:t>
            </a:r>
          </a:p>
          <a:p>
            <a:pPr lvl="2"/>
            <a:r>
              <a:rPr lang="en-US" sz="2400" dirty="0">
                <a:cs typeface="Arial Narrow" charset="0"/>
              </a:rPr>
              <a:t>Cumulative incidence of bone sarcoma 7-8% at 20 </a:t>
            </a:r>
            <a:r>
              <a:rPr lang="en-US" sz="2400" dirty="0" err="1">
                <a:cs typeface="Arial Narrow" charset="0"/>
              </a:rPr>
              <a:t>yrs</a:t>
            </a:r>
            <a:r>
              <a:rPr lang="en-US" sz="2400" dirty="0">
                <a:cs typeface="Arial Narrow" charset="0"/>
              </a:rPr>
              <a:t> and 9-10% at 30 </a:t>
            </a:r>
            <a:r>
              <a:rPr lang="en-US" sz="2400" dirty="0" err="1">
                <a:cs typeface="Arial Narrow" charset="0"/>
              </a:rPr>
              <a:t>yrs</a:t>
            </a:r>
            <a:endParaRPr lang="en-US" sz="2400" dirty="0">
              <a:cs typeface="Arial Narrow" charset="0"/>
            </a:endParaRPr>
          </a:p>
          <a:p>
            <a:pPr lvl="2"/>
            <a:r>
              <a:rPr lang="en-US" sz="2400" dirty="0">
                <a:cs typeface="Arial Narrow" charset="0"/>
              </a:rPr>
              <a:t>OS develops within and outside of radiation fields</a:t>
            </a:r>
          </a:p>
          <a:p>
            <a:pPr marL="1828800" lvl="4" indent="0">
              <a:buNone/>
            </a:pPr>
            <a:r>
              <a:rPr lang="en-US" sz="2400" dirty="0">
                <a:cs typeface="Arial Narrow" charset="0"/>
              </a:rPr>
              <a:t>			(Kleinerman et al., </a:t>
            </a:r>
            <a:r>
              <a:rPr lang="en-US" sz="2400" i="1" dirty="0">
                <a:cs typeface="Arial Narrow" charset="0"/>
              </a:rPr>
              <a:t>J Clin Oncol</a:t>
            </a:r>
            <a:r>
              <a:rPr lang="en-US" sz="2400" dirty="0">
                <a:cs typeface="Arial Narrow" charset="0"/>
              </a:rPr>
              <a:t> 2012; 30:950)</a:t>
            </a:r>
            <a:endParaRPr lang="en-US" sz="2400" u="sng" dirty="0">
              <a:cs typeface="Arial Narrow" charset="0"/>
            </a:endParaRPr>
          </a:p>
          <a:p>
            <a:pPr lvl="1" eaLnBrk="1" hangingPunct="1"/>
            <a:r>
              <a:rPr lang="en-US" u="sng" dirty="0">
                <a:cs typeface="Arial Narrow" charset="0"/>
              </a:rPr>
              <a:t>Li-Fraumeni Familial Cancer Syndrome (germline p53 mutations)</a:t>
            </a:r>
          </a:p>
          <a:p>
            <a:pPr lvl="2"/>
            <a:r>
              <a:rPr lang="en-US" sz="2400" dirty="0">
                <a:cs typeface="Arial Narrow" charset="0"/>
              </a:rPr>
              <a:t>Bone cancers account for 3-16% of Li-Fraumeni associated cancers</a:t>
            </a:r>
          </a:p>
          <a:p>
            <a:pPr lvl="2"/>
            <a:r>
              <a:rPr lang="en-US" sz="2400" dirty="0">
                <a:cs typeface="Arial Narrow" charset="0"/>
              </a:rPr>
              <a:t>Cumulative incidence of bone cancer 5% in females and 11% in males by age 70</a:t>
            </a:r>
          </a:p>
          <a:p>
            <a:pPr marL="1828800" lvl="4" indent="0">
              <a:buNone/>
            </a:pPr>
            <a:r>
              <a:rPr lang="en-US" sz="2200" dirty="0">
                <a:cs typeface="Arial Narrow" charset="0"/>
              </a:rPr>
              <a:t>			</a:t>
            </a:r>
            <a:r>
              <a:rPr lang="en-US" sz="2400" dirty="0">
                <a:cs typeface="Arial Narrow" charset="0"/>
              </a:rPr>
              <a:t>(Mai et al., </a:t>
            </a:r>
            <a:r>
              <a:rPr lang="en-US" sz="2400" i="1" dirty="0">
                <a:cs typeface="Arial Narrow" charset="0"/>
              </a:rPr>
              <a:t>Cancer</a:t>
            </a:r>
            <a:r>
              <a:rPr lang="en-US" sz="2400" dirty="0">
                <a:cs typeface="Arial Narrow" charset="0"/>
              </a:rPr>
              <a:t> 2016; 122:3673)</a:t>
            </a:r>
          </a:p>
        </p:txBody>
      </p:sp>
    </p:spTree>
    <p:extLst>
      <p:ext uri="{BB962C8B-B14F-4D97-AF65-F5344CB8AC3E}">
        <p14:creationId xmlns:p14="http://schemas.microsoft.com/office/powerpoint/2010/main" val="329396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602542" y="299655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2.  OS Clinical Presentation</a:t>
            </a:r>
          </a:p>
        </p:txBody>
      </p:sp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406400" y="1219201"/>
            <a:ext cx="10972800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3200" u="sng" dirty="0">
                <a:cs typeface="Arial Narrow" charset="0"/>
              </a:rPr>
              <a:t>Pain, +/- mass, typically involves metaphyses of long bones</a:t>
            </a:r>
          </a:p>
        </p:txBody>
      </p:sp>
      <p:sp>
        <p:nvSpPr>
          <p:cNvPr id="66563" name="TextBox 1"/>
          <p:cNvSpPr txBox="1">
            <a:spLocks noChangeArrowheads="1"/>
          </p:cNvSpPr>
          <p:nvPr/>
        </p:nvSpPr>
        <p:spPr bwMode="auto">
          <a:xfrm>
            <a:off x="304800" y="2819400"/>
            <a:ext cx="6502400" cy="1692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hlink"/>
                </a:solidFill>
                <a:latin typeface="+mn-lt"/>
              </a:rPr>
              <a:t>Most common primary sites:</a:t>
            </a:r>
            <a:endParaRPr lang="en-US" dirty="0">
              <a:latin typeface="+mn-lt"/>
            </a:endParaRPr>
          </a:p>
          <a:p>
            <a:r>
              <a:rPr lang="en-US" sz="2000" dirty="0">
                <a:latin typeface="+mn-lt"/>
              </a:rPr>
              <a:t>distal femur (55%) &gt; proximal tibia (27%) &gt; proximal humerus (11%) &gt; other sites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(Meyers et al., </a:t>
            </a:r>
            <a:r>
              <a:rPr lang="en-US" sz="2000" i="1" dirty="0">
                <a:latin typeface="+mn-lt"/>
              </a:rPr>
              <a:t>J Clin Oncol</a:t>
            </a:r>
            <a:r>
              <a:rPr lang="en-US" sz="2000" dirty="0">
                <a:latin typeface="+mn-lt"/>
              </a:rPr>
              <a:t> 2005; 23:2004)</a:t>
            </a:r>
            <a:endParaRPr lang="en-US" sz="2000" b="1" dirty="0">
              <a:latin typeface="+mn-lt"/>
            </a:endParaRPr>
          </a:p>
        </p:txBody>
      </p:sp>
      <p:sp>
        <p:nvSpPr>
          <p:cNvPr id="66564" name="TextBox 2"/>
          <p:cNvSpPr txBox="1">
            <a:spLocks noChangeArrowheads="1"/>
          </p:cNvSpPr>
          <p:nvPr/>
        </p:nvSpPr>
        <p:spPr bwMode="auto">
          <a:xfrm>
            <a:off x="7337679" y="2309569"/>
            <a:ext cx="4267200" cy="33855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+mn-lt"/>
              </a:rPr>
              <a:t>Patterns of spread</a:t>
            </a:r>
            <a:endParaRPr lang="en-US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hlink"/>
                </a:solidFill>
                <a:latin typeface="+mn-lt"/>
              </a:rPr>
              <a:t>Skip lesions:</a:t>
            </a:r>
            <a:r>
              <a:rPr lang="en-US" sz="2000" dirty="0">
                <a:latin typeface="+mn-lt"/>
              </a:rPr>
              <a:t>  Occur in up to 20% of cases several cm from primary in the same bone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hlink"/>
                </a:solidFill>
                <a:latin typeface="+mn-lt"/>
              </a:rPr>
              <a:t>Hematogenous:</a:t>
            </a:r>
            <a:r>
              <a:rPr lang="en-US" sz="2000" dirty="0">
                <a:latin typeface="+mn-lt"/>
              </a:rPr>
              <a:t> 15-20% at diagnosis (lung &gt; bone) 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+mn-lt"/>
              </a:rPr>
              <a:t>(Goorin et al., </a:t>
            </a:r>
            <a:r>
              <a:rPr lang="en-US" sz="2000" i="1" dirty="0">
                <a:latin typeface="+mn-lt"/>
              </a:rPr>
              <a:t>J Clin Oncol</a:t>
            </a:r>
            <a:r>
              <a:rPr lang="en-US" sz="2000" dirty="0">
                <a:latin typeface="+mn-lt"/>
              </a:rPr>
              <a:t> 2002; 20:426. Meyers et al., </a:t>
            </a:r>
            <a:r>
              <a:rPr lang="en-US" sz="2000" i="1" dirty="0">
                <a:latin typeface="+mn-lt"/>
              </a:rPr>
              <a:t>J Clin Oncol</a:t>
            </a:r>
            <a:r>
              <a:rPr lang="en-US" sz="2000" dirty="0">
                <a:latin typeface="+mn-lt"/>
              </a:rPr>
              <a:t> 1993; 11:449) </a:t>
            </a:r>
          </a:p>
        </p:txBody>
      </p:sp>
    </p:spTree>
    <p:extLst>
      <p:ext uri="{BB962C8B-B14F-4D97-AF65-F5344CB8AC3E}">
        <p14:creationId xmlns:p14="http://schemas.microsoft.com/office/powerpoint/2010/main" val="23620225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2.  OS Staging</a:t>
            </a:r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822210" y="1574013"/>
            <a:ext cx="11277600" cy="4525963"/>
          </a:xfrm>
        </p:spPr>
        <p:txBody>
          <a:bodyPr/>
          <a:lstStyle/>
          <a:p>
            <a:pPr lvl="1" eaLnBrk="1" hangingPunct="1"/>
            <a:r>
              <a:rPr lang="en-US" sz="3200" u="sng" dirty="0">
                <a:cs typeface="Arial Narrow" charset="0"/>
              </a:rPr>
              <a:t>Staging workup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Plain films of involved bone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MRI of involved bone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CT of chest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PET scan or bone scan</a:t>
            </a:r>
          </a:p>
          <a:p>
            <a:pPr lvl="1" eaLnBrk="1" hangingPunct="1"/>
            <a:r>
              <a:rPr lang="en-US" sz="3200" u="sng" dirty="0">
                <a:cs typeface="Arial Narrow" charset="0"/>
              </a:rPr>
              <a:t>Stage assignment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Localized vs. Metastatic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Resectable vs. Unresectable</a:t>
            </a:r>
          </a:p>
        </p:txBody>
      </p:sp>
    </p:spTree>
    <p:extLst>
      <p:ext uri="{BB962C8B-B14F-4D97-AF65-F5344CB8AC3E}">
        <p14:creationId xmlns:p14="http://schemas.microsoft.com/office/powerpoint/2010/main" val="604223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E2BE3CD1-A8B1-994C-9772-C1AB30DCFE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1891" y="1432227"/>
            <a:ext cx="11610109" cy="4351338"/>
          </a:xfrm>
        </p:spPr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Basic Science and Pathophysiology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966C27-8C33-5B4C-9E50-E39830A877DE}"/>
              </a:ext>
            </a:extLst>
          </p:cNvPr>
          <p:cNvSpPr txBox="1"/>
          <p:nvPr/>
        </p:nvSpPr>
        <p:spPr>
          <a:xfrm>
            <a:off x="581891" y="293914"/>
            <a:ext cx="1109181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Sarcomas: Rhabdomyosarcoma (subdomain B3)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297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2.  OS Prognostic Factors at Diagnosis</a:t>
            </a:r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609599" y="1066800"/>
            <a:ext cx="11448081" cy="5364485"/>
          </a:xfrm>
        </p:spPr>
        <p:txBody>
          <a:bodyPr>
            <a:normAutofit lnSpcReduction="10000"/>
          </a:bodyPr>
          <a:lstStyle/>
          <a:p>
            <a:pPr lvl="1" eaLnBrk="1" hangingPunct="1">
              <a:defRPr/>
            </a:pPr>
            <a:r>
              <a:rPr lang="en-US" sz="3800" u="sng" dirty="0">
                <a:cs typeface="Arial Narrow"/>
              </a:rPr>
              <a:t>OS prognosis by stage</a:t>
            </a:r>
            <a:r>
              <a:rPr lang="en-US" i="1" dirty="0">
                <a:cs typeface="Arial Narrow"/>
              </a:rPr>
              <a:t>		</a:t>
            </a:r>
          </a:p>
          <a:p>
            <a:pPr marL="3657600" lvl="8" indent="0">
              <a:buNone/>
              <a:defRPr/>
            </a:pPr>
            <a:r>
              <a:rPr lang="en-US" sz="2400" dirty="0">
                <a:cs typeface="Arial Narrow"/>
              </a:rPr>
              <a:t>		</a:t>
            </a:r>
            <a:r>
              <a:rPr lang="en-US" sz="2800" u="sng" dirty="0">
                <a:cs typeface="Arial Narrow"/>
              </a:rPr>
              <a:t>3-yr EFS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000" dirty="0">
                <a:cs typeface="Arial Narrow"/>
              </a:rPr>
              <a:t>		</a:t>
            </a:r>
            <a:r>
              <a:rPr lang="en-US" sz="2800" dirty="0">
                <a:cs typeface="Arial Narrow"/>
              </a:rPr>
              <a:t>Localized			65-70%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i="1" dirty="0">
                <a:cs typeface="Arial Narrow"/>
              </a:rPr>
              <a:t>				</a:t>
            </a:r>
            <a:r>
              <a:rPr lang="en-US" sz="2800" dirty="0">
                <a:cs typeface="Arial Narrow"/>
              </a:rPr>
              <a:t>(Meyers et al.</a:t>
            </a:r>
            <a:r>
              <a:rPr lang="en-US" sz="2800" i="1" dirty="0">
                <a:cs typeface="Arial Narrow"/>
              </a:rPr>
              <a:t>, J Clin Oncol </a:t>
            </a:r>
            <a:r>
              <a:rPr lang="en-US" sz="2800" dirty="0">
                <a:cs typeface="Arial Narrow"/>
              </a:rPr>
              <a:t>2008; 26:633)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i="1" dirty="0">
                <a:cs typeface="Arial Narrow"/>
              </a:rPr>
              <a:t>					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i="1" dirty="0">
                <a:cs typeface="Arial Narrow"/>
              </a:rPr>
              <a:t>						</a:t>
            </a:r>
            <a:r>
              <a:rPr lang="en-US" sz="2800" u="sng" dirty="0">
                <a:cs typeface="Arial Narrow"/>
              </a:rPr>
              <a:t>5-yr EFS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i="1" dirty="0">
                <a:cs typeface="Arial Narrow"/>
              </a:rPr>
              <a:t>		</a:t>
            </a:r>
            <a:r>
              <a:rPr lang="en-US" sz="2800" dirty="0">
                <a:cs typeface="Arial Narrow"/>
              </a:rPr>
              <a:t>Metastatic (overall)</a:t>
            </a:r>
            <a:r>
              <a:rPr lang="en-US" sz="2800" i="1" dirty="0">
                <a:cs typeface="Arial Narrow"/>
              </a:rPr>
              <a:t>	</a:t>
            </a:r>
            <a:r>
              <a:rPr lang="en-US" sz="2800" dirty="0">
                <a:cs typeface="Arial Narrow"/>
              </a:rPr>
              <a:t>&lt;30%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i="1" dirty="0">
                <a:cs typeface="Arial Narrow"/>
              </a:rPr>
              <a:t>		</a:t>
            </a:r>
            <a:r>
              <a:rPr lang="en-US" sz="2800" dirty="0">
                <a:cs typeface="Arial Narrow"/>
              </a:rPr>
              <a:t>Unilateral pulm mets	20-40%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dirty="0">
                <a:cs typeface="Arial Narrow"/>
              </a:rPr>
              <a:t>		Bone or bilat pulm mets	&lt;15%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endParaRPr lang="en-US" dirty="0">
              <a:cs typeface="Arial Narrow"/>
            </a:endParaRP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dirty="0">
                <a:cs typeface="Arial Narrow"/>
              </a:rPr>
              <a:t>(Bacci et al., </a:t>
            </a:r>
            <a:r>
              <a:rPr lang="en-US" i="1" dirty="0">
                <a:cs typeface="Arial Narrow"/>
              </a:rPr>
              <a:t>J Surg Oncol </a:t>
            </a:r>
            <a:r>
              <a:rPr lang="en-US" dirty="0">
                <a:cs typeface="Arial Narrow"/>
              </a:rPr>
              <a:t>2008; 98:415. Meyers et al., </a:t>
            </a:r>
            <a:r>
              <a:rPr lang="en-US" i="1" dirty="0">
                <a:cs typeface="Arial Narrow"/>
              </a:rPr>
              <a:t>J Clin Oncol </a:t>
            </a:r>
            <a:r>
              <a:rPr lang="en-US" dirty="0">
                <a:cs typeface="Arial Narrow"/>
              </a:rPr>
              <a:t>1993; 11:449)</a:t>
            </a:r>
          </a:p>
          <a:p>
            <a:pPr marL="457200" lvl="1" indent="0" eaLnBrk="1" hangingPunct="1">
              <a:buNone/>
              <a:defRPr/>
            </a:pPr>
            <a:r>
              <a:rPr lang="en-US" sz="2800" dirty="0">
                <a:cs typeface="Arial Narrow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490654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622692" y="688346"/>
            <a:ext cx="10972800" cy="349172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3200" u="sng" dirty="0">
                <a:cs typeface="Arial Narrow"/>
              </a:rPr>
              <a:t>OS prognosis by histopathologic response (% necrosis) to preoperative chemotherapy</a:t>
            </a:r>
          </a:p>
          <a:p>
            <a:pPr lvl="1" eaLnBrk="1" hangingPunct="1">
              <a:defRPr/>
            </a:pPr>
            <a:endParaRPr lang="en-US" sz="2800" dirty="0">
              <a:cs typeface="Arial Narrow"/>
            </a:endParaRPr>
          </a:p>
          <a:p>
            <a:pPr lvl="1" eaLnBrk="1" hangingPunct="1">
              <a:defRPr/>
            </a:pPr>
            <a:r>
              <a:rPr lang="en-US" sz="2800" dirty="0">
                <a:cs typeface="Arial Narrow"/>
              </a:rPr>
              <a:t>Following 10 weeks of pre-operative chemo,</a:t>
            </a:r>
          </a:p>
          <a:p>
            <a:pPr lvl="1" eaLnBrk="1" hangingPunct="1">
              <a:defRPr/>
            </a:pPr>
            <a:endParaRPr lang="en-US" sz="2800" dirty="0">
              <a:cs typeface="Arial Narrow"/>
            </a:endParaRP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dirty="0">
                <a:cs typeface="Arial Narrow"/>
              </a:rPr>
              <a:t>	</a:t>
            </a:r>
            <a:r>
              <a:rPr lang="en-US" sz="2800" u="sng" dirty="0">
                <a:cs typeface="Arial Narrow"/>
              </a:rPr>
              <a:t>Necrosis			3-yr EFS (localized disease)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dirty="0">
                <a:cs typeface="Arial Narrow"/>
              </a:rPr>
              <a:t>     	≥90% (good responder)		77-80%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dirty="0">
                <a:cs typeface="Arial Narrow"/>
              </a:rPr>
              <a:t>	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dirty="0">
                <a:cs typeface="Arial Narrow"/>
              </a:rPr>
              <a:t>	&lt;90% (poor responder)		57-60%</a:t>
            </a:r>
          </a:p>
          <a:p>
            <a:pPr lvl="1" eaLnBrk="1" hangingPunct="1">
              <a:defRPr/>
            </a:pPr>
            <a:endParaRPr lang="en-US" sz="2800" dirty="0">
              <a:cs typeface="Arial Narrow"/>
            </a:endParaRPr>
          </a:p>
        </p:txBody>
      </p:sp>
      <p:sp>
        <p:nvSpPr>
          <p:cNvPr id="69635" name="TextBox 2"/>
          <p:cNvSpPr txBox="1">
            <a:spLocks noChangeArrowheads="1"/>
          </p:cNvSpPr>
          <p:nvPr/>
        </p:nvSpPr>
        <p:spPr bwMode="auto">
          <a:xfrm>
            <a:off x="873815" y="4877886"/>
            <a:ext cx="107218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3" eaLnBrk="1" hangingPunct="1"/>
            <a:r>
              <a:rPr lang="en-US" dirty="0">
                <a:latin typeface="+mn-lt"/>
              </a:rPr>
              <a:t>(Bielack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2015; 33:2279. Marina et al., </a:t>
            </a:r>
            <a:r>
              <a:rPr lang="en-US" i="1" dirty="0">
                <a:latin typeface="+mn-lt"/>
              </a:rPr>
              <a:t>Lancet Oncol </a:t>
            </a:r>
            <a:r>
              <a:rPr lang="en-US" dirty="0">
                <a:latin typeface="+mn-lt"/>
              </a:rPr>
              <a:t>2016; 17:1396)</a:t>
            </a:r>
          </a:p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326413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609600" y="415871"/>
            <a:ext cx="10972800" cy="5364485"/>
          </a:xfrm>
        </p:spPr>
        <p:txBody>
          <a:bodyPr>
            <a:normAutofit/>
          </a:bodyPr>
          <a:lstStyle/>
          <a:p>
            <a:pPr marL="457200" lvl="1" indent="0" eaLnBrk="1" hangingPunct="1">
              <a:buFont typeface="Arial" charset="0"/>
              <a:buNone/>
              <a:defRPr/>
            </a:pPr>
            <a:endParaRPr lang="en-US" sz="2000" u="sng" dirty="0">
              <a:cs typeface="Arial Narrow"/>
            </a:endParaRPr>
          </a:p>
          <a:p>
            <a:pPr lvl="1" eaLnBrk="1" hangingPunct="1">
              <a:defRPr/>
            </a:pPr>
            <a:r>
              <a:rPr lang="en-US" sz="3800" u="sng" dirty="0">
                <a:cs typeface="Arial Narrow"/>
              </a:rPr>
              <a:t>OS prognosis by histology</a:t>
            </a:r>
          </a:p>
          <a:p>
            <a:pPr lvl="2" eaLnBrk="1" hangingPunct="1">
              <a:defRPr/>
            </a:pPr>
            <a:r>
              <a:rPr lang="en-US" sz="2800" dirty="0" err="1">
                <a:cs typeface="Arial Narrow"/>
              </a:rPr>
              <a:t>Parosteal</a:t>
            </a:r>
            <a:r>
              <a:rPr lang="en-US" sz="2800" dirty="0">
                <a:cs typeface="Arial Narrow"/>
              </a:rPr>
              <a:t> favorable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/>
              </a:rPr>
              <a:t>Fibroblastic (82% 8-yr DFS) or telangiectatic (76% 8-yr DFS) favorable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dirty="0">
                <a:cs typeface="Arial Narrow"/>
              </a:rPr>
              <a:t>			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2800" dirty="0">
                <a:cs typeface="Arial Narrow"/>
              </a:rPr>
              <a:t>				(Ferrari et al., </a:t>
            </a:r>
            <a:r>
              <a:rPr lang="en-US" sz="2800" i="1" dirty="0">
                <a:cs typeface="Arial Narrow"/>
              </a:rPr>
              <a:t>Ann Oncol </a:t>
            </a:r>
            <a:r>
              <a:rPr lang="en-US" sz="2800" dirty="0">
                <a:cs typeface="Arial Narrow"/>
              </a:rPr>
              <a:t>2001; 12:1145)	</a:t>
            </a:r>
          </a:p>
        </p:txBody>
      </p:sp>
    </p:spTree>
    <p:extLst>
      <p:ext uri="{BB962C8B-B14F-4D97-AF65-F5344CB8AC3E}">
        <p14:creationId xmlns:p14="http://schemas.microsoft.com/office/powerpoint/2010/main" val="297269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613601" y="273321"/>
            <a:ext cx="10972800" cy="4525963"/>
          </a:xfrm>
        </p:spPr>
        <p:txBody>
          <a:bodyPr/>
          <a:lstStyle/>
          <a:p>
            <a:pPr marL="457200" lvl="1" indent="0" eaLnBrk="1" hangingPunct="1">
              <a:buFont typeface="Arial" charset="0"/>
              <a:buNone/>
              <a:defRPr/>
            </a:pPr>
            <a:endParaRPr lang="en-US" sz="2400" dirty="0">
              <a:latin typeface="Arial Narrow" charset="0"/>
              <a:cs typeface="Arial Narrow" charset="0"/>
            </a:endParaRPr>
          </a:p>
          <a:p>
            <a:pPr eaLnBrk="1" hangingPunct="1">
              <a:defRPr/>
            </a:pPr>
            <a:r>
              <a:rPr lang="en-US" sz="3200" u="sng" dirty="0">
                <a:cs typeface="Arial Narrow" charset="0"/>
              </a:rPr>
              <a:t>OS prognosis by tumor location and size at diagnosis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383634" y="1741508"/>
          <a:ext cx="9040194" cy="350751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13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3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3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4247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cs typeface="Arial Narrow"/>
                        </a:rPr>
                        <a:t>Location/Size</a:t>
                      </a: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cs typeface="Arial Narrow"/>
                        </a:rPr>
                        <a:t>10-yr survival</a:t>
                      </a: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cs typeface="Arial Narrow"/>
                        </a:rPr>
                        <a:t>RR of adverse event</a:t>
                      </a:r>
                    </a:p>
                  </a:txBody>
                  <a:tcPr marL="121920" marR="121920"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310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n-lt"/>
                          <a:cs typeface="Arial Narrow"/>
                        </a:rPr>
                        <a:t>Axial</a:t>
                      </a: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n-lt"/>
                          <a:cs typeface="Arial Narrow"/>
                        </a:rPr>
                        <a:t>27%</a:t>
                      </a: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n-lt"/>
                          <a:cs typeface="Arial Narrow"/>
                        </a:rPr>
                        <a:t>2.4</a:t>
                      </a:r>
                    </a:p>
                  </a:txBody>
                  <a:tcPr marL="121920" marR="121920"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310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n-lt"/>
                          <a:cs typeface="Arial Narrow"/>
                        </a:rPr>
                        <a:t>Extremity</a:t>
                      </a: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n-lt"/>
                          <a:cs typeface="Arial Narrow"/>
                        </a:rPr>
                        <a:t>62% (p&lt;0.0001)</a:t>
                      </a: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n-lt"/>
                          <a:cs typeface="Arial Narrow"/>
                        </a:rPr>
                        <a:t>1.0 (p=0.0095)</a:t>
                      </a:r>
                    </a:p>
                  </a:txBody>
                  <a:tcPr marL="121920" marR="121920"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310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n-lt"/>
                          <a:cs typeface="Arial Narrow"/>
                        </a:rPr>
                        <a:t>Ext (≥1/3 length)</a:t>
                      </a: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n-lt"/>
                          <a:cs typeface="Arial Narrow"/>
                        </a:rPr>
                        <a:t>52%</a:t>
                      </a: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310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n-lt"/>
                          <a:cs typeface="Arial Narrow"/>
                        </a:rPr>
                        <a:t>Ext (&lt;1/3 length)</a:t>
                      </a: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n-lt"/>
                          <a:cs typeface="Arial Narrow"/>
                        </a:rPr>
                        <a:t>67% (p&lt;0.0001)</a:t>
                      </a: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310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n-lt"/>
                          <a:cs typeface="Arial Narrow"/>
                        </a:rPr>
                        <a:t>9+ cm</a:t>
                      </a: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n-lt"/>
                          <a:cs typeface="Arial Narrow"/>
                        </a:rPr>
                        <a:t>1.5</a:t>
                      </a:r>
                    </a:p>
                  </a:txBody>
                  <a:tcPr marL="121920" marR="121920" marT="45726" marB="4572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310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n-lt"/>
                          <a:cs typeface="Arial Narrow"/>
                        </a:rPr>
                        <a:t>≤8 cm</a:t>
                      </a: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n-lt"/>
                          <a:cs typeface="Arial Narrow"/>
                        </a:rPr>
                        <a:t>1.0 (p=0.0044)</a:t>
                      </a:r>
                    </a:p>
                  </a:txBody>
                  <a:tcPr marL="121920" marR="121920" marT="45726" marB="457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0684" name="TextBox 3"/>
          <p:cNvSpPr txBox="1">
            <a:spLocks noChangeArrowheads="1"/>
          </p:cNvSpPr>
          <p:nvPr/>
        </p:nvSpPr>
        <p:spPr bwMode="auto">
          <a:xfrm>
            <a:off x="728709" y="5634856"/>
            <a:ext cx="1053724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</a:rPr>
              <a:t>(Bielack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2002; 20:776.  Meyers et al., </a:t>
            </a:r>
            <a:r>
              <a:rPr lang="en-US" i="1" dirty="0">
                <a:latin typeface="+mn-lt"/>
              </a:rPr>
              <a:t>J Clin Oncol</a:t>
            </a:r>
            <a:r>
              <a:rPr lang="en-US" dirty="0">
                <a:latin typeface="+mn-lt"/>
              </a:rPr>
              <a:t> 2005; 23:2004)</a:t>
            </a:r>
            <a:endParaRPr lang="en-US" i="1" dirty="0">
              <a:latin typeface="+mn-lt"/>
            </a:endParaRPr>
          </a:p>
          <a:p>
            <a:pPr eaLnBrk="1" hangingPunct="1"/>
            <a:endParaRPr lang="en-US" sz="1800" dirty="0"/>
          </a:p>
        </p:txBody>
      </p:sp>
      <p:sp>
        <p:nvSpPr>
          <p:cNvPr id="70685" name="TextBox 1"/>
          <p:cNvSpPr txBox="1">
            <a:spLocks noChangeArrowheads="1"/>
          </p:cNvSpPr>
          <p:nvPr/>
        </p:nvSpPr>
        <p:spPr bwMode="auto">
          <a:xfrm>
            <a:off x="1016000" y="2590801"/>
            <a:ext cx="23261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2000" i="1" dirty="0">
              <a:latin typeface="Arial Narrow" charset="0"/>
            </a:endParaRPr>
          </a:p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292910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2.  OS Prognosis at Recurrence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4384" y="1230840"/>
            <a:ext cx="11141054" cy="3500366"/>
          </a:xfrm>
        </p:spPr>
        <p:txBody>
          <a:bodyPr>
            <a:normAutofit fontScale="77500" lnSpcReduction="20000"/>
          </a:bodyPr>
          <a:lstStyle/>
          <a:p>
            <a:r>
              <a:rPr lang="en-US" sz="4100" u="sng" dirty="0"/>
              <a:t>Patients with recurrent OS on phase II trials 1997-2007</a:t>
            </a:r>
          </a:p>
          <a:p>
            <a:pPr lvl="1"/>
            <a:r>
              <a:rPr lang="en-US" sz="3400" dirty="0"/>
              <a:t>4-month EFS for patients with measurable disease = 12%</a:t>
            </a:r>
          </a:p>
          <a:p>
            <a:pPr lvl="1"/>
            <a:r>
              <a:rPr lang="en-US" sz="3400" dirty="0"/>
              <a:t>12-month EFS for patients with fully resected disease = 20%</a:t>
            </a:r>
          </a:p>
          <a:p>
            <a:pPr lvl="1"/>
            <a:endParaRPr lang="en-US" u="sng" dirty="0"/>
          </a:p>
          <a:p>
            <a:r>
              <a:rPr lang="en-US" sz="4100" u="sng" dirty="0"/>
              <a:t>Risk factors for shorter survival after relapse</a:t>
            </a:r>
          </a:p>
          <a:p>
            <a:pPr lvl="1"/>
            <a:r>
              <a:rPr lang="en-US" sz="3400" dirty="0"/>
              <a:t>Age &gt;10 years</a:t>
            </a:r>
          </a:p>
          <a:p>
            <a:pPr lvl="1"/>
            <a:r>
              <a:rPr lang="en-US" sz="3400" dirty="0"/>
              <a:t>Metastatic disease at diagnosis</a:t>
            </a:r>
          </a:p>
          <a:p>
            <a:pPr lvl="1"/>
            <a:r>
              <a:rPr lang="en-US" sz="3400" dirty="0"/>
              <a:t>Lung + bone recurrence</a:t>
            </a:r>
          </a:p>
          <a:p>
            <a:pPr lvl="1"/>
            <a:r>
              <a:rPr lang="en-US" sz="3400" dirty="0"/>
              <a:t>Time to relapse &lt;2 years</a:t>
            </a:r>
          </a:p>
          <a:p>
            <a:pPr marL="457200" lvl="1" indent="0">
              <a:buNone/>
            </a:pPr>
            <a:r>
              <a:rPr lang="en-US" dirty="0"/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0006" y="4986507"/>
            <a:ext cx="11514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(Lagmay et al., </a:t>
            </a:r>
            <a:r>
              <a:rPr lang="en-US" sz="2400" i="1" dirty="0"/>
              <a:t>J Clin Oncol </a:t>
            </a:r>
            <a:r>
              <a:rPr lang="en-US" sz="2400" dirty="0"/>
              <a:t>34; 2016; Spaker-Perlman et al., </a:t>
            </a:r>
            <a:r>
              <a:rPr lang="en-US" sz="2400" i="1" dirty="0"/>
              <a:t>Pediatr Blood Cancer </a:t>
            </a:r>
            <a:r>
              <a:rPr lang="en-US" sz="2400" dirty="0"/>
              <a:t>25, 2018)</a:t>
            </a:r>
          </a:p>
        </p:txBody>
      </p:sp>
    </p:spTree>
    <p:extLst>
      <p:ext uri="{BB962C8B-B14F-4D97-AF65-F5344CB8AC3E}">
        <p14:creationId xmlns:p14="http://schemas.microsoft.com/office/powerpoint/2010/main" val="34927898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Sarcomas: Osteosarcoma (subdomain B1)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b="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7694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609600" y="-140394"/>
            <a:ext cx="10972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>
                <a:cs typeface="Arial Narrow" charset="0"/>
              </a:rPr>
              <a:t>3.  OS Pathology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812800" y="874218"/>
            <a:ext cx="11379200" cy="5670651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3500" u="sng" dirty="0">
                <a:cs typeface="Arial Narrow" charset="0"/>
              </a:rPr>
              <a:t>Diagnosis requires finding osteoid-producing malignant cells</a:t>
            </a:r>
          </a:p>
          <a:p>
            <a:pPr eaLnBrk="1" hangingPunct="1"/>
            <a:r>
              <a:rPr lang="en-US" sz="3500" u="sng" dirty="0">
                <a:cs typeface="Arial Narrow" charset="0"/>
              </a:rPr>
              <a:t>Histopathologic subtypes:  WHO 2013</a:t>
            </a:r>
          </a:p>
          <a:p>
            <a:pPr lvl="2" eaLnBrk="1" hangingPunct="1"/>
            <a:r>
              <a:rPr lang="en-US" sz="3000" b="1" dirty="0">
                <a:solidFill>
                  <a:srgbClr val="0070C0"/>
                </a:solidFill>
                <a:cs typeface="Arial Narrow" charset="0"/>
              </a:rPr>
              <a:t>Central (medullary) tumors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Conventional OS (90%)</a:t>
            </a:r>
          </a:p>
          <a:p>
            <a:pPr lvl="4" eaLnBrk="1" hangingPunct="1"/>
            <a:r>
              <a:rPr lang="en-US" sz="2600" dirty="0">
                <a:cs typeface="Arial Narrow" charset="0"/>
              </a:rPr>
              <a:t>Osteoblastic OS</a:t>
            </a:r>
          </a:p>
          <a:p>
            <a:pPr lvl="4" eaLnBrk="1" hangingPunct="1"/>
            <a:r>
              <a:rPr lang="en-US" sz="2600" dirty="0">
                <a:cs typeface="Arial Narrow" charset="0"/>
              </a:rPr>
              <a:t>Chondroblastic OS</a:t>
            </a:r>
          </a:p>
          <a:p>
            <a:pPr lvl="4" eaLnBrk="1" hangingPunct="1"/>
            <a:r>
              <a:rPr lang="en-US" sz="2600" dirty="0">
                <a:cs typeface="Arial Narrow" charset="0"/>
              </a:rPr>
              <a:t>Fibroblastic OS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Telangiectatic OS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Small round cell OS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Low grade central OS</a:t>
            </a:r>
            <a:endParaRPr lang="en-US" sz="3000" b="1" dirty="0">
              <a:solidFill>
                <a:srgbClr val="0000FF"/>
              </a:solidFill>
              <a:cs typeface="Arial Narrow" charset="0"/>
            </a:endParaRPr>
          </a:p>
          <a:p>
            <a:pPr lvl="2" eaLnBrk="1" hangingPunct="1"/>
            <a:r>
              <a:rPr lang="en-US" sz="3000" b="1" dirty="0">
                <a:solidFill>
                  <a:srgbClr val="0070C0"/>
                </a:solidFill>
                <a:cs typeface="Arial Narrow" charset="0"/>
              </a:rPr>
              <a:t>Surface tumors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Parosteal OS (low grade)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Periosteal OS (intermediate grade)</a:t>
            </a:r>
          </a:p>
          <a:p>
            <a:pPr lvl="3" eaLnBrk="1" hangingPunct="1"/>
            <a:r>
              <a:rPr lang="en-US" sz="3000" dirty="0">
                <a:cs typeface="Arial Narrow" charset="0"/>
              </a:rPr>
              <a:t>High-grade surface OS</a:t>
            </a:r>
          </a:p>
        </p:txBody>
      </p:sp>
      <p:sp>
        <p:nvSpPr>
          <p:cNvPr id="73731" name="TextBox 1"/>
          <p:cNvSpPr txBox="1">
            <a:spLocks noChangeArrowheads="1"/>
          </p:cNvSpPr>
          <p:nvPr/>
        </p:nvSpPr>
        <p:spPr bwMode="auto">
          <a:xfrm>
            <a:off x="503775" y="6030337"/>
            <a:ext cx="997539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(WHO Classification of Tumors of Soft Tissues and Bone: Fletcher et al., IARC Press, Lyon 2013</a:t>
            </a:r>
            <a:r>
              <a:rPr lang="en-US" sz="1800" dirty="0">
                <a:latin typeface="Arial Narrow" charset="0"/>
              </a:rPr>
              <a:t>)</a:t>
            </a:r>
            <a:endParaRPr lang="en-US" sz="1800" dirty="0"/>
          </a:p>
          <a:p>
            <a:pPr eaLnBrk="1" hangingPunct="1"/>
            <a:endParaRPr lang="en-US" sz="1800" dirty="0"/>
          </a:p>
        </p:txBody>
      </p:sp>
      <p:pic>
        <p:nvPicPr>
          <p:cNvPr id="7373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061" y="1828147"/>
            <a:ext cx="5459113" cy="307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Box 1"/>
          <p:cNvSpPr txBox="1">
            <a:spLocks noChangeArrowheads="1"/>
          </p:cNvSpPr>
          <p:nvPr/>
        </p:nvSpPr>
        <p:spPr bwMode="auto">
          <a:xfrm>
            <a:off x="6829679" y="4905581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  <a:cs typeface="Arial Narrow" charset="0"/>
              </a:rPr>
              <a:t>Osteoid = unmineralized bone matrix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4063" y="6427543"/>
            <a:ext cx="5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Image courtesy of Pauline Chou</a:t>
            </a:r>
          </a:p>
        </p:txBody>
      </p:sp>
    </p:spTree>
    <p:extLst>
      <p:ext uri="{BB962C8B-B14F-4D97-AF65-F5344CB8AC3E}">
        <p14:creationId xmlns:p14="http://schemas.microsoft.com/office/powerpoint/2010/main" val="30886723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798923" y="129432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3.  Radiologic appearance of OS of long bones</a:t>
            </a:r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>
          <a:xfrm>
            <a:off x="609600" y="1035885"/>
            <a:ext cx="11582400" cy="4525963"/>
          </a:xfrm>
        </p:spPr>
        <p:txBody>
          <a:bodyPr/>
          <a:lstStyle/>
          <a:p>
            <a:pPr lvl="1" eaLnBrk="1" hangingPunct="1"/>
            <a:endParaRPr lang="en-US" b="1" dirty="0">
              <a:latin typeface="Arial Narrow" charset="0"/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Plain films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Mixed (osteoblastic + osteolytic) &gt; Osteoblastic &gt; Osteolytic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Cortical destruction and expansion into soft tissue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Periosteal reaction:  e.g. Codman triangle, sunburst pattern</a:t>
            </a:r>
          </a:p>
          <a:p>
            <a:pPr lvl="1" eaLnBrk="1" hangingPunct="1"/>
            <a:r>
              <a:rPr lang="en-US" sz="3200" u="sng" dirty="0">
                <a:cs typeface="Arial Narrow" charset="0"/>
              </a:rPr>
              <a:t>MRI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Intramedullary extent of disease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Associated soft tissue mass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Skip lesions</a:t>
            </a:r>
          </a:p>
        </p:txBody>
      </p:sp>
      <p:pic>
        <p:nvPicPr>
          <p:cNvPr id="7475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912" y="3308915"/>
            <a:ext cx="3338424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231" y="6050161"/>
            <a:ext cx="5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Image courtesy of Jonathon </a:t>
            </a:r>
            <a:r>
              <a:rPr lang="en-US" i="1" dirty="0" err="1"/>
              <a:t>Samet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432743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318212" y="-158771"/>
            <a:ext cx="10972800" cy="1143000"/>
          </a:xfrm>
        </p:spPr>
        <p:txBody>
          <a:bodyPr>
            <a:normAutofit/>
          </a:bodyPr>
          <a:lstStyle/>
          <a:p>
            <a:r>
              <a:rPr lang="en-US" b="1" dirty="0">
                <a:cs typeface="Arial Narrow" charset="0"/>
              </a:rPr>
              <a:t>3. OS periosteal reactions</a:t>
            </a:r>
            <a:endParaRPr lang="en-US" b="1" dirty="0">
              <a:latin typeface="Arial Narrow" charset="0"/>
              <a:cs typeface="Arial Narrow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96800" y="-228600"/>
            <a:ext cx="61384" cy="46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577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95" y="1600200"/>
            <a:ext cx="4592369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1600200"/>
            <a:ext cx="4313767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Box 2"/>
          <p:cNvSpPr txBox="1">
            <a:spLocks noChangeArrowheads="1"/>
          </p:cNvSpPr>
          <p:nvPr/>
        </p:nvSpPr>
        <p:spPr bwMode="auto">
          <a:xfrm>
            <a:off x="508001" y="685800"/>
            <a:ext cx="36770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+mn-lt"/>
                <a:cs typeface="Arial Narrow" charset="0"/>
              </a:rPr>
              <a:t>Codman Triangle: </a:t>
            </a:r>
          </a:p>
          <a:p>
            <a:pPr eaLnBrk="1" hangingPunct="1"/>
            <a:r>
              <a:rPr lang="en-US" sz="2800" dirty="0">
                <a:latin typeface="+mn-lt"/>
                <a:cs typeface="Arial Narrow" charset="0"/>
              </a:rPr>
              <a:t>elevation of periosteum</a:t>
            </a:r>
          </a:p>
        </p:txBody>
      </p:sp>
      <p:sp>
        <p:nvSpPr>
          <p:cNvPr id="75782" name="TextBox 3"/>
          <p:cNvSpPr txBox="1">
            <a:spLocks noChangeArrowheads="1"/>
          </p:cNvSpPr>
          <p:nvPr/>
        </p:nvSpPr>
        <p:spPr bwMode="auto">
          <a:xfrm>
            <a:off x="6502400" y="685800"/>
            <a:ext cx="46750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+mn-lt"/>
                <a:cs typeface="Arial Narrow" charset="0"/>
              </a:rPr>
              <a:t>Sunburst Pattern: extension of</a:t>
            </a:r>
          </a:p>
          <a:p>
            <a:pPr eaLnBrk="1" hangingPunct="1"/>
            <a:r>
              <a:rPr lang="en-US" sz="2800" dirty="0">
                <a:latin typeface="+mn-lt"/>
                <a:cs typeface="Arial Narrow" charset="0"/>
              </a:rPr>
              <a:t>tumor through the periosteum</a:t>
            </a:r>
          </a:p>
        </p:txBody>
      </p:sp>
      <p:sp>
        <p:nvSpPr>
          <p:cNvPr id="10" name="Right Arrow 9"/>
          <p:cNvSpPr/>
          <p:nvPr/>
        </p:nvSpPr>
        <p:spPr>
          <a:xfrm rot="4228849">
            <a:off x="8245092" y="2523370"/>
            <a:ext cx="2287587" cy="3788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7837854">
            <a:off x="1619372" y="1830278"/>
            <a:ext cx="908050" cy="1545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944661" y="6549679"/>
            <a:ext cx="3677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Images courtesy of Jonathon Samet</a:t>
            </a:r>
          </a:p>
        </p:txBody>
      </p:sp>
    </p:spTree>
    <p:extLst>
      <p:ext uri="{BB962C8B-B14F-4D97-AF65-F5344CB8AC3E}">
        <p14:creationId xmlns:p14="http://schemas.microsoft.com/office/powerpoint/2010/main" val="4530907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326710" y="365125"/>
            <a:ext cx="11353800" cy="1325563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3.  Differential diagnosis of suspected OS</a:t>
            </a: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5466798"/>
          </a:xfrm>
        </p:spPr>
        <p:txBody>
          <a:bodyPr>
            <a:normAutofit/>
          </a:bodyPr>
          <a:lstStyle/>
          <a:p>
            <a:pPr marL="457200" lvl="1" indent="0" eaLnBrk="1" hangingPunct="1">
              <a:buNone/>
            </a:pPr>
            <a:endParaRPr lang="en-US" sz="2000" b="1" dirty="0">
              <a:latin typeface="Arial Narrow" charset="0"/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Malignancy</a:t>
            </a:r>
          </a:p>
          <a:p>
            <a:pPr lvl="2"/>
            <a:r>
              <a:rPr lang="en-US" sz="2400" dirty="0">
                <a:cs typeface="Arial Narrow" charset="0"/>
              </a:rPr>
              <a:t>Osteosarcoma</a:t>
            </a:r>
          </a:p>
          <a:p>
            <a:pPr lvl="2"/>
            <a:r>
              <a:rPr lang="en-US" sz="2400" dirty="0">
                <a:cs typeface="Arial Narrow" charset="0"/>
              </a:rPr>
              <a:t>Ewing sarcoma (osteolytic; but telangiectatic OS may be osteolytic)</a:t>
            </a:r>
          </a:p>
          <a:p>
            <a:pPr lvl="2"/>
            <a:r>
              <a:rPr lang="en-US" sz="2400" dirty="0">
                <a:cs typeface="Arial Narrow" charset="0"/>
              </a:rPr>
              <a:t>Metastasis					</a:t>
            </a:r>
            <a:r>
              <a:rPr lang="en-US" sz="2400" b="1" dirty="0">
                <a:cs typeface="Arial Narrow" charset="0"/>
              </a:rPr>
              <a:t>OS			EWS</a:t>
            </a:r>
            <a:r>
              <a:rPr lang="en-US" sz="2400" dirty="0">
                <a:cs typeface="Arial Narrow" charset="0"/>
              </a:rPr>
              <a:t>	</a:t>
            </a:r>
          </a:p>
          <a:p>
            <a:pPr lvl="2"/>
            <a:r>
              <a:rPr lang="en-US" sz="2400" dirty="0">
                <a:cs typeface="Arial Narrow" charset="0"/>
              </a:rPr>
              <a:t>LCH	</a:t>
            </a:r>
            <a:endParaRPr lang="en-US" sz="2400" u="sng" dirty="0"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Infection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Osteomyelitis</a:t>
            </a:r>
          </a:p>
          <a:p>
            <a:pPr lvl="1" eaLnBrk="1" hangingPunct="1"/>
            <a:r>
              <a:rPr lang="en-US" sz="3200" u="sng" dirty="0">
                <a:cs typeface="Arial Narrow" charset="0"/>
              </a:rPr>
              <a:t>Benign (less likely)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Osteoblastoma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Aneurysmal bone cyst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Fibrous dysplasia</a:t>
            </a:r>
          </a:p>
        </p:txBody>
      </p:sp>
      <p:pic>
        <p:nvPicPr>
          <p:cNvPr id="768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847" y="3414770"/>
            <a:ext cx="2819878" cy="321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475" y="3415031"/>
            <a:ext cx="2771297" cy="314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3867" y="6344717"/>
            <a:ext cx="5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Image courtesy of Jonathon </a:t>
            </a:r>
            <a:r>
              <a:rPr lang="en-US" i="1" dirty="0" err="1"/>
              <a:t>Samet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82277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8574" y="107834"/>
            <a:ext cx="11074400" cy="766826"/>
          </a:xfrm>
        </p:spPr>
        <p:txBody>
          <a:bodyPr>
            <a:normAutofit/>
          </a:bodyPr>
          <a:lstStyle/>
          <a:p>
            <a:pPr marL="1200150" lvl="1" indent="-742950" eaLnBrk="1" hangingPunct="1">
              <a:buFont typeface="Arial" charset="0"/>
              <a:buAutoNum type="arabicPeriod"/>
              <a:defRPr/>
            </a:pPr>
            <a:r>
              <a:rPr lang="en-US" sz="4400" b="1" dirty="0">
                <a:latin typeface="+mj-lt"/>
                <a:cs typeface="Arial Narrow" charset="0"/>
              </a:rPr>
              <a:t>Somatic mutations in RMS</a:t>
            </a:r>
          </a:p>
        </p:txBody>
      </p:sp>
      <p:grpSp>
        <p:nvGrpSpPr>
          <p:cNvPr id="53251" name="Group 3"/>
          <p:cNvGrpSpPr>
            <a:grpSpLocks/>
          </p:cNvGrpSpPr>
          <p:nvPr/>
        </p:nvGrpSpPr>
        <p:grpSpPr bwMode="auto">
          <a:xfrm>
            <a:off x="711201" y="1828800"/>
            <a:ext cx="7573411" cy="457200"/>
            <a:chOff x="432" y="1248"/>
            <a:chExt cx="4025" cy="288"/>
          </a:xfrm>
        </p:grpSpPr>
        <p:sp>
          <p:nvSpPr>
            <p:cNvPr id="53252" name="Rectangle 4"/>
            <p:cNvSpPr>
              <a:spLocks noChangeArrowheads="1"/>
            </p:cNvSpPr>
            <p:nvPr/>
          </p:nvSpPr>
          <p:spPr bwMode="auto">
            <a:xfrm>
              <a:off x="1920" y="1248"/>
              <a:ext cx="1584" cy="288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shade val="75686"/>
                    <a:invGamma/>
                  </a:srgbClr>
                </a:gs>
                <a:gs pos="50000">
                  <a:srgbClr val="99CCFF"/>
                </a:gs>
                <a:gs pos="100000">
                  <a:srgbClr val="99CCFF">
                    <a:gamma/>
                    <a:shade val="75686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1" i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3253" name="Text Box 5"/>
            <p:cNvSpPr txBox="1">
              <a:spLocks noChangeArrowheads="1"/>
            </p:cNvSpPr>
            <p:nvPr/>
          </p:nvSpPr>
          <p:spPr bwMode="auto">
            <a:xfrm>
              <a:off x="3671" y="1248"/>
              <a:ext cx="78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 i="1" dirty="0">
                  <a:cs typeface="+mn-cs"/>
                </a:rPr>
                <a:t>PAX3 </a:t>
              </a:r>
              <a:r>
                <a:rPr lang="en-US" sz="2000" dirty="0">
                  <a:cs typeface="+mn-cs"/>
                </a:rPr>
                <a:t>(2q35)</a:t>
              </a:r>
            </a:p>
          </p:txBody>
        </p:sp>
        <p:grpSp>
          <p:nvGrpSpPr>
            <p:cNvPr id="24629" name="Group 6"/>
            <p:cNvGrpSpPr>
              <a:grpSpLocks/>
            </p:cNvGrpSpPr>
            <p:nvPr/>
          </p:nvGrpSpPr>
          <p:grpSpPr bwMode="auto">
            <a:xfrm>
              <a:off x="432" y="1248"/>
              <a:ext cx="1488" cy="288"/>
              <a:chOff x="432" y="1248"/>
              <a:chExt cx="1488" cy="288"/>
            </a:xfrm>
          </p:grpSpPr>
          <p:sp>
            <p:nvSpPr>
              <p:cNvPr id="53255" name="Rectangle 7"/>
              <p:cNvSpPr>
                <a:spLocks noChangeArrowheads="1"/>
              </p:cNvSpPr>
              <p:nvPr/>
            </p:nvSpPr>
            <p:spPr bwMode="auto">
              <a:xfrm>
                <a:off x="528" y="1248"/>
                <a:ext cx="721" cy="288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51373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b="1" dirty="0">
                    <a:solidFill>
                      <a:srgbClr val="000000"/>
                    </a:solidFill>
                    <a:cs typeface="+mn-cs"/>
                  </a:rPr>
                  <a:t>PB</a:t>
                </a:r>
              </a:p>
            </p:txBody>
          </p:sp>
          <p:sp>
            <p:nvSpPr>
              <p:cNvPr id="53256" name="Rectangle 8"/>
              <p:cNvSpPr>
                <a:spLocks noChangeArrowheads="1"/>
              </p:cNvSpPr>
              <p:nvPr/>
            </p:nvSpPr>
            <p:spPr bwMode="auto">
              <a:xfrm>
                <a:off x="1344" y="1248"/>
                <a:ext cx="96" cy="288"/>
              </a:xfrm>
              <a:prstGeom prst="rect">
                <a:avLst/>
              </a:prstGeom>
              <a:gradFill rotWithShape="0">
                <a:gsLst>
                  <a:gs pos="0">
                    <a:srgbClr val="969696">
                      <a:gamma/>
                      <a:shade val="65882"/>
                      <a:invGamma/>
                    </a:srgbClr>
                  </a:gs>
                  <a:gs pos="50000">
                    <a:srgbClr val="969696"/>
                  </a:gs>
                  <a:gs pos="100000">
                    <a:srgbClr val="969696">
                      <a:gamma/>
                      <a:shade val="65882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57" name="Rectangle 9"/>
              <p:cNvSpPr>
                <a:spLocks noChangeArrowheads="1"/>
              </p:cNvSpPr>
              <p:nvPr/>
            </p:nvSpPr>
            <p:spPr bwMode="auto">
              <a:xfrm>
                <a:off x="1537" y="1248"/>
                <a:ext cx="388" cy="288"/>
              </a:xfrm>
              <a:prstGeom prst="rect">
                <a:avLst/>
              </a:prstGeom>
              <a:gradFill rotWithShape="0">
                <a:gsLst>
                  <a:gs pos="0">
                    <a:srgbClr val="969696">
                      <a:gamma/>
                      <a:shade val="51373"/>
                      <a:invGamma/>
                    </a:srgbClr>
                  </a:gs>
                  <a:gs pos="50000">
                    <a:srgbClr val="969696"/>
                  </a:gs>
                  <a:gs pos="100000">
                    <a:srgbClr val="969696">
                      <a:gamma/>
                      <a:shade val="51373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b="1" dirty="0">
                    <a:solidFill>
                      <a:srgbClr val="000000"/>
                    </a:solidFill>
                    <a:cs typeface="+mn-cs"/>
                  </a:rPr>
                  <a:t>HD</a:t>
                </a:r>
                <a:endParaRPr lang="en-US" sz="1600" b="1" dirty="0">
                  <a:cs typeface="+mn-cs"/>
                </a:endParaRPr>
              </a:p>
            </p:txBody>
          </p:sp>
          <p:sp>
            <p:nvSpPr>
              <p:cNvPr id="53258" name="Rectangle 10"/>
              <p:cNvSpPr>
                <a:spLocks noChangeArrowheads="1"/>
              </p:cNvSpPr>
              <p:nvPr/>
            </p:nvSpPr>
            <p:spPr bwMode="auto">
              <a:xfrm>
                <a:off x="1249" y="1248"/>
                <a:ext cx="99" cy="288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75686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59" name="Rectangle 11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97" cy="288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75686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60" name="Rectangle 12"/>
              <p:cNvSpPr>
                <a:spLocks noChangeArrowheads="1"/>
              </p:cNvSpPr>
              <p:nvPr/>
            </p:nvSpPr>
            <p:spPr bwMode="auto">
              <a:xfrm>
                <a:off x="432" y="1248"/>
                <a:ext cx="96" cy="288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75686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</p:grpSp>
      <p:grpSp>
        <p:nvGrpSpPr>
          <p:cNvPr id="53261" name="Group 13"/>
          <p:cNvGrpSpPr>
            <a:grpSpLocks/>
          </p:cNvGrpSpPr>
          <p:nvPr/>
        </p:nvGrpSpPr>
        <p:grpSpPr bwMode="auto">
          <a:xfrm>
            <a:off x="711201" y="2362200"/>
            <a:ext cx="11165417" cy="1062038"/>
            <a:chOff x="432" y="1536"/>
            <a:chExt cx="5934" cy="669"/>
          </a:xfrm>
        </p:grpSpPr>
        <p:sp>
          <p:nvSpPr>
            <p:cNvPr id="53262" name="Text Box 14"/>
            <p:cNvSpPr txBox="1">
              <a:spLocks noChangeArrowheads="1"/>
            </p:cNvSpPr>
            <p:nvPr/>
          </p:nvSpPr>
          <p:spPr bwMode="auto">
            <a:xfrm>
              <a:off x="5022" y="1536"/>
              <a:ext cx="1344" cy="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2100" b="1" i="1" dirty="0">
                  <a:cs typeface="+mn-cs"/>
                </a:rPr>
                <a:t>PAX3-FOXO1</a:t>
              </a:r>
              <a:r>
                <a:rPr lang="en-US" sz="2100" b="1" dirty="0">
                  <a:cs typeface="+mn-cs"/>
                </a:rPr>
                <a:t> </a:t>
              </a:r>
            </a:p>
            <a:p>
              <a:pPr algn="ctr" eaLnBrk="0" hangingPunct="0">
                <a:defRPr/>
              </a:pPr>
              <a:r>
                <a:rPr lang="en-US" sz="2100" b="1" dirty="0">
                  <a:cs typeface="+mn-cs"/>
                </a:rPr>
                <a:t>t(2;13)</a:t>
              </a:r>
            </a:p>
            <a:p>
              <a:pPr algn="ctr" eaLnBrk="0" hangingPunct="0">
                <a:defRPr/>
              </a:pPr>
              <a:r>
                <a:rPr lang="en-US" sz="2100" b="1" dirty="0">
                  <a:cs typeface="+mn-cs"/>
                </a:rPr>
                <a:t>60%</a:t>
              </a:r>
            </a:p>
          </p:txBody>
        </p:sp>
        <p:grpSp>
          <p:nvGrpSpPr>
            <p:cNvPr id="24617" name="Group 15"/>
            <p:cNvGrpSpPr>
              <a:grpSpLocks/>
            </p:cNvGrpSpPr>
            <p:nvPr/>
          </p:nvGrpSpPr>
          <p:grpSpPr bwMode="auto">
            <a:xfrm>
              <a:off x="432" y="1728"/>
              <a:ext cx="1488" cy="288"/>
              <a:chOff x="432" y="1248"/>
              <a:chExt cx="1488" cy="288"/>
            </a:xfrm>
          </p:grpSpPr>
          <p:sp>
            <p:nvSpPr>
              <p:cNvPr id="53264" name="Rectangle 16"/>
              <p:cNvSpPr>
                <a:spLocks noChangeArrowheads="1"/>
              </p:cNvSpPr>
              <p:nvPr/>
            </p:nvSpPr>
            <p:spPr bwMode="auto">
              <a:xfrm>
                <a:off x="528" y="1248"/>
                <a:ext cx="721" cy="288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51373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b="1" dirty="0">
                    <a:solidFill>
                      <a:srgbClr val="000000"/>
                    </a:solidFill>
                    <a:cs typeface="+mn-cs"/>
                  </a:rPr>
                  <a:t>PB</a:t>
                </a:r>
              </a:p>
            </p:txBody>
          </p:sp>
          <p:sp>
            <p:nvSpPr>
              <p:cNvPr id="53265" name="Rectangle 17"/>
              <p:cNvSpPr>
                <a:spLocks noChangeArrowheads="1"/>
              </p:cNvSpPr>
              <p:nvPr/>
            </p:nvSpPr>
            <p:spPr bwMode="auto">
              <a:xfrm>
                <a:off x="1344" y="1248"/>
                <a:ext cx="96" cy="288"/>
              </a:xfrm>
              <a:prstGeom prst="rect">
                <a:avLst/>
              </a:prstGeom>
              <a:gradFill rotWithShape="0">
                <a:gsLst>
                  <a:gs pos="0">
                    <a:srgbClr val="969696">
                      <a:gamma/>
                      <a:shade val="65882"/>
                      <a:invGamma/>
                    </a:srgbClr>
                  </a:gs>
                  <a:gs pos="50000">
                    <a:srgbClr val="969696"/>
                  </a:gs>
                  <a:gs pos="100000">
                    <a:srgbClr val="969696">
                      <a:gamma/>
                      <a:shade val="65882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66" name="Rectangle 18"/>
              <p:cNvSpPr>
                <a:spLocks noChangeArrowheads="1"/>
              </p:cNvSpPr>
              <p:nvPr/>
            </p:nvSpPr>
            <p:spPr bwMode="auto">
              <a:xfrm>
                <a:off x="1537" y="1248"/>
                <a:ext cx="388" cy="288"/>
              </a:xfrm>
              <a:prstGeom prst="rect">
                <a:avLst/>
              </a:prstGeom>
              <a:gradFill rotWithShape="0">
                <a:gsLst>
                  <a:gs pos="0">
                    <a:srgbClr val="969696">
                      <a:gamma/>
                      <a:shade val="51373"/>
                      <a:invGamma/>
                    </a:srgbClr>
                  </a:gs>
                  <a:gs pos="50000">
                    <a:srgbClr val="969696"/>
                  </a:gs>
                  <a:gs pos="100000">
                    <a:srgbClr val="969696">
                      <a:gamma/>
                      <a:shade val="51373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b="1" dirty="0">
                    <a:solidFill>
                      <a:srgbClr val="000000"/>
                    </a:solidFill>
                    <a:cs typeface="+mn-cs"/>
                  </a:rPr>
                  <a:t>HD</a:t>
                </a:r>
                <a:endParaRPr lang="en-US" sz="1600" b="1" dirty="0">
                  <a:cs typeface="+mn-cs"/>
                </a:endParaRPr>
              </a:p>
            </p:txBody>
          </p:sp>
          <p:sp>
            <p:nvSpPr>
              <p:cNvPr id="53267" name="Rectangle 19"/>
              <p:cNvSpPr>
                <a:spLocks noChangeArrowheads="1"/>
              </p:cNvSpPr>
              <p:nvPr/>
            </p:nvSpPr>
            <p:spPr bwMode="auto">
              <a:xfrm>
                <a:off x="1249" y="1248"/>
                <a:ext cx="99" cy="288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75686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68" name="Rectangle 20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97" cy="288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75686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69" name="Rectangle 21"/>
              <p:cNvSpPr>
                <a:spLocks noChangeArrowheads="1"/>
              </p:cNvSpPr>
              <p:nvPr/>
            </p:nvSpPr>
            <p:spPr bwMode="auto">
              <a:xfrm>
                <a:off x="432" y="1248"/>
                <a:ext cx="96" cy="288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75686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sp>
          <p:nvSpPr>
            <p:cNvPr id="53270" name="Rectangle 22"/>
            <p:cNvSpPr>
              <a:spLocks noChangeArrowheads="1"/>
            </p:cNvSpPr>
            <p:nvPr/>
          </p:nvSpPr>
          <p:spPr bwMode="auto">
            <a:xfrm>
              <a:off x="1920" y="1728"/>
              <a:ext cx="720" cy="288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shade val="75686"/>
                    <a:invGamma/>
                  </a:srgbClr>
                </a:gs>
                <a:gs pos="50000">
                  <a:srgbClr val="99CCFF"/>
                </a:gs>
                <a:gs pos="100000">
                  <a:srgbClr val="99CCFF">
                    <a:gamma/>
                    <a:shade val="75686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1" i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3271" name="Rectangle 23"/>
            <p:cNvSpPr>
              <a:spLocks noChangeArrowheads="1"/>
            </p:cNvSpPr>
            <p:nvPr/>
          </p:nvSpPr>
          <p:spPr bwMode="auto">
            <a:xfrm>
              <a:off x="2880" y="1728"/>
              <a:ext cx="2257" cy="288"/>
            </a:xfrm>
            <a:prstGeom prst="rect">
              <a:avLst/>
            </a:prstGeom>
            <a:gradFill rotWithShape="0">
              <a:gsLst>
                <a:gs pos="0">
                  <a:srgbClr val="FFCC99">
                    <a:gamma/>
                    <a:shade val="71373"/>
                    <a:invGamma/>
                  </a:srgbClr>
                </a:gs>
                <a:gs pos="50000">
                  <a:srgbClr val="FFCC99"/>
                </a:gs>
                <a:gs pos="100000">
                  <a:srgbClr val="FFCC99">
                    <a:gamma/>
                    <a:shade val="71373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3272" name="Rectangle 24"/>
            <p:cNvSpPr>
              <a:spLocks noChangeArrowheads="1"/>
            </p:cNvSpPr>
            <p:nvPr/>
          </p:nvSpPr>
          <p:spPr bwMode="auto">
            <a:xfrm>
              <a:off x="2640" y="1728"/>
              <a:ext cx="240" cy="288"/>
            </a:xfrm>
            <a:prstGeom prst="rect">
              <a:avLst/>
            </a:prstGeom>
            <a:gradFill rotWithShape="0">
              <a:gsLst>
                <a:gs pos="0">
                  <a:srgbClr val="FFFF00">
                    <a:gamma/>
                    <a:shade val="54510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54510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53273" name="Group 25"/>
          <p:cNvGrpSpPr>
            <a:grpSpLocks/>
          </p:cNvGrpSpPr>
          <p:nvPr/>
        </p:nvGrpSpPr>
        <p:grpSpPr bwMode="auto">
          <a:xfrm>
            <a:off x="2698751" y="3581400"/>
            <a:ext cx="8646077" cy="457200"/>
            <a:chOff x="1488" y="2208"/>
            <a:chExt cx="4595" cy="288"/>
          </a:xfrm>
        </p:grpSpPr>
        <p:sp>
          <p:nvSpPr>
            <p:cNvPr id="53274" name="Rectangle 26"/>
            <p:cNvSpPr>
              <a:spLocks noChangeArrowheads="1"/>
            </p:cNvSpPr>
            <p:nvPr/>
          </p:nvSpPr>
          <p:spPr bwMode="auto">
            <a:xfrm>
              <a:off x="2304" y="2208"/>
              <a:ext cx="576" cy="288"/>
            </a:xfrm>
            <a:prstGeom prst="rect">
              <a:avLst/>
            </a:prstGeom>
            <a:gradFill rotWithShape="0">
              <a:gsLst>
                <a:gs pos="0">
                  <a:srgbClr val="FFFF00">
                    <a:gamma/>
                    <a:shade val="54510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54510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275" name="Rectangle 27"/>
            <p:cNvSpPr>
              <a:spLocks noChangeArrowheads="1"/>
            </p:cNvSpPr>
            <p:nvPr/>
          </p:nvSpPr>
          <p:spPr bwMode="auto">
            <a:xfrm>
              <a:off x="2880" y="2208"/>
              <a:ext cx="2255" cy="288"/>
            </a:xfrm>
            <a:prstGeom prst="rect">
              <a:avLst/>
            </a:prstGeom>
            <a:gradFill rotWithShape="0">
              <a:gsLst>
                <a:gs pos="0">
                  <a:srgbClr val="FFCC99">
                    <a:gamma/>
                    <a:shade val="71373"/>
                    <a:invGamma/>
                  </a:srgbClr>
                </a:gs>
                <a:gs pos="50000">
                  <a:srgbClr val="FFCC99"/>
                </a:gs>
                <a:gs pos="100000">
                  <a:srgbClr val="FFCC99">
                    <a:gamma/>
                    <a:shade val="71373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b="1" dirty="0">
                  <a:solidFill>
                    <a:srgbClr val="000000"/>
                  </a:solidFill>
                  <a:latin typeface="+mn-lt"/>
                  <a:cs typeface="Arial Narrow"/>
                </a:rPr>
                <a:t>FOXO1 Activation</a:t>
              </a:r>
            </a:p>
          </p:txBody>
        </p:sp>
        <p:sp>
          <p:nvSpPr>
            <p:cNvPr id="53276" name="Rectangle 28"/>
            <p:cNvSpPr>
              <a:spLocks noChangeArrowheads="1"/>
            </p:cNvSpPr>
            <p:nvPr/>
          </p:nvSpPr>
          <p:spPr bwMode="auto">
            <a:xfrm>
              <a:off x="1488" y="2208"/>
              <a:ext cx="816" cy="288"/>
            </a:xfrm>
            <a:prstGeom prst="rect">
              <a:avLst/>
            </a:prstGeom>
            <a:gradFill rotWithShape="0">
              <a:gsLst>
                <a:gs pos="0">
                  <a:srgbClr val="FFCC99">
                    <a:gamma/>
                    <a:shade val="65882"/>
                    <a:invGamma/>
                  </a:srgbClr>
                </a:gs>
                <a:gs pos="50000">
                  <a:srgbClr val="FFCC99"/>
                </a:gs>
                <a:gs pos="100000">
                  <a:srgbClr val="FFCC99">
                    <a:gamma/>
                    <a:shade val="65882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277" name="Text Box 29"/>
            <p:cNvSpPr txBox="1">
              <a:spLocks noChangeArrowheads="1"/>
            </p:cNvSpPr>
            <p:nvPr/>
          </p:nvSpPr>
          <p:spPr bwMode="auto">
            <a:xfrm>
              <a:off x="2400" y="2208"/>
              <a:ext cx="4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 dirty="0">
                  <a:solidFill>
                    <a:srgbClr val="000208"/>
                  </a:solidFill>
                  <a:cs typeface="+mn-cs"/>
                </a:rPr>
                <a:t>FD</a:t>
              </a:r>
              <a:endParaRPr lang="en-US" sz="1600" b="1" dirty="0">
                <a:cs typeface="+mn-cs"/>
              </a:endParaRPr>
            </a:p>
          </p:txBody>
        </p:sp>
        <p:sp>
          <p:nvSpPr>
            <p:cNvPr id="53278" name="Text Box 30"/>
            <p:cNvSpPr txBox="1">
              <a:spLocks noChangeArrowheads="1"/>
            </p:cNvSpPr>
            <p:nvPr/>
          </p:nvSpPr>
          <p:spPr bwMode="auto">
            <a:xfrm>
              <a:off x="5136" y="2217"/>
              <a:ext cx="94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 i="1" dirty="0">
                  <a:cs typeface="+mn-cs"/>
                </a:rPr>
                <a:t>FOXO1</a:t>
              </a:r>
              <a:r>
                <a:rPr lang="en-US" sz="2000" dirty="0">
                  <a:cs typeface="+mn-cs"/>
                </a:rPr>
                <a:t> (13q14)</a:t>
              </a:r>
            </a:p>
          </p:txBody>
        </p:sp>
      </p:grpSp>
      <p:grpSp>
        <p:nvGrpSpPr>
          <p:cNvPr id="53279" name="Group 31"/>
          <p:cNvGrpSpPr>
            <a:grpSpLocks/>
          </p:cNvGrpSpPr>
          <p:nvPr/>
        </p:nvGrpSpPr>
        <p:grpSpPr bwMode="auto">
          <a:xfrm>
            <a:off x="711201" y="4191000"/>
            <a:ext cx="11165417" cy="1062038"/>
            <a:chOff x="384" y="2736"/>
            <a:chExt cx="5275" cy="669"/>
          </a:xfrm>
        </p:grpSpPr>
        <p:grpSp>
          <p:nvGrpSpPr>
            <p:cNvPr id="24600" name="Group 32"/>
            <p:cNvGrpSpPr>
              <a:grpSpLocks/>
            </p:cNvGrpSpPr>
            <p:nvPr/>
          </p:nvGrpSpPr>
          <p:grpSpPr bwMode="auto">
            <a:xfrm>
              <a:off x="384" y="2928"/>
              <a:ext cx="1323" cy="288"/>
              <a:chOff x="384" y="2928"/>
              <a:chExt cx="1323" cy="288"/>
            </a:xfrm>
          </p:grpSpPr>
          <p:sp>
            <p:nvSpPr>
              <p:cNvPr id="53281" name="Rectangle 33"/>
              <p:cNvSpPr>
                <a:spLocks noChangeArrowheads="1"/>
              </p:cNvSpPr>
              <p:nvPr/>
            </p:nvSpPr>
            <p:spPr bwMode="auto">
              <a:xfrm>
                <a:off x="469" y="2928"/>
                <a:ext cx="641" cy="288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51373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b="1" dirty="0">
                    <a:solidFill>
                      <a:srgbClr val="000000"/>
                    </a:solidFill>
                    <a:cs typeface="+mn-cs"/>
                  </a:rPr>
                  <a:t>PB</a:t>
                </a:r>
              </a:p>
            </p:txBody>
          </p:sp>
          <p:sp>
            <p:nvSpPr>
              <p:cNvPr id="53282" name="Rectangle 34"/>
              <p:cNvSpPr>
                <a:spLocks noChangeArrowheads="1"/>
              </p:cNvSpPr>
              <p:nvPr/>
            </p:nvSpPr>
            <p:spPr bwMode="auto">
              <a:xfrm>
                <a:off x="1195" y="2928"/>
                <a:ext cx="85" cy="288"/>
              </a:xfrm>
              <a:prstGeom prst="rect">
                <a:avLst/>
              </a:prstGeom>
              <a:gradFill rotWithShape="0">
                <a:gsLst>
                  <a:gs pos="0">
                    <a:srgbClr val="969696">
                      <a:gamma/>
                      <a:shade val="65882"/>
                      <a:invGamma/>
                    </a:srgbClr>
                  </a:gs>
                  <a:gs pos="50000">
                    <a:srgbClr val="969696"/>
                  </a:gs>
                  <a:gs pos="100000">
                    <a:srgbClr val="969696">
                      <a:gamma/>
                      <a:shade val="65882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83" name="Rectangle 35"/>
              <p:cNvSpPr>
                <a:spLocks noChangeArrowheads="1"/>
              </p:cNvSpPr>
              <p:nvPr/>
            </p:nvSpPr>
            <p:spPr bwMode="auto">
              <a:xfrm>
                <a:off x="1366" y="2928"/>
                <a:ext cx="341" cy="288"/>
              </a:xfrm>
              <a:prstGeom prst="rect">
                <a:avLst/>
              </a:prstGeom>
              <a:gradFill rotWithShape="0">
                <a:gsLst>
                  <a:gs pos="0">
                    <a:srgbClr val="969696">
                      <a:gamma/>
                      <a:shade val="51373"/>
                      <a:invGamma/>
                    </a:srgbClr>
                  </a:gs>
                  <a:gs pos="50000">
                    <a:srgbClr val="969696"/>
                  </a:gs>
                  <a:gs pos="100000">
                    <a:srgbClr val="969696">
                      <a:gamma/>
                      <a:shade val="51373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b="1" dirty="0">
                    <a:solidFill>
                      <a:srgbClr val="000000"/>
                    </a:solidFill>
                    <a:cs typeface="+mn-cs"/>
                  </a:rPr>
                  <a:t>HD</a:t>
                </a:r>
                <a:endParaRPr lang="en-US" sz="1600" b="1" dirty="0">
                  <a:cs typeface="+mn-cs"/>
                </a:endParaRPr>
              </a:p>
            </p:txBody>
          </p:sp>
          <p:sp>
            <p:nvSpPr>
              <p:cNvPr id="53284" name="Rectangle 36"/>
              <p:cNvSpPr>
                <a:spLocks noChangeArrowheads="1"/>
              </p:cNvSpPr>
              <p:nvPr/>
            </p:nvSpPr>
            <p:spPr bwMode="auto">
              <a:xfrm>
                <a:off x="1110" y="2928"/>
                <a:ext cx="85" cy="288"/>
              </a:xfrm>
              <a:prstGeom prst="rect">
                <a:avLst/>
              </a:prstGeom>
              <a:gradFill rotWithShape="0">
                <a:gsLst>
                  <a:gs pos="0">
                    <a:srgbClr val="00CC66">
                      <a:gamma/>
                      <a:shade val="75686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85" name="Rectangle 37"/>
              <p:cNvSpPr>
                <a:spLocks noChangeArrowheads="1"/>
              </p:cNvSpPr>
              <p:nvPr/>
            </p:nvSpPr>
            <p:spPr bwMode="auto">
              <a:xfrm>
                <a:off x="1280" y="2928"/>
                <a:ext cx="86" cy="288"/>
              </a:xfrm>
              <a:prstGeom prst="rect">
                <a:avLst/>
              </a:prstGeom>
              <a:gradFill rotWithShape="0">
                <a:gsLst>
                  <a:gs pos="0">
                    <a:srgbClr val="00CC66">
                      <a:gamma/>
                      <a:shade val="75686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86" name="Rectangle 38"/>
              <p:cNvSpPr>
                <a:spLocks noChangeArrowheads="1"/>
              </p:cNvSpPr>
              <p:nvPr/>
            </p:nvSpPr>
            <p:spPr bwMode="auto">
              <a:xfrm>
                <a:off x="384" y="2928"/>
                <a:ext cx="85" cy="288"/>
              </a:xfrm>
              <a:prstGeom prst="rect">
                <a:avLst/>
              </a:prstGeom>
              <a:gradFill rotWithShape="0">
                <a:gsLst>
                  <a:gs pos="0">
                    <a:srgbClr val="00CC66">
                      <a:gamma/>
                      <a:shade val="75686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sp>
          <p:nvSpPr>
            <p:cNvPr id="53287" name="Rectangle 39"/>
            <p:cNvSpPr>
              <a:spLocks noChangeArrowheads="1"/>
            </p:cNvSpPr>
            <p:nvPr/>
          </p:nvSpPr>
          <p:spPr bwMode="auto">
            <a:xfrm>
              <a:off x="2347" y="2928"/>
              <a:ext cx="213" cy="288"/>
            </a:xfrm>
            <a:prstGeom prst="rect">
              <a:avLst/>
            </a:prstGeom>
            <a:gradFill rotWithShape="0">
              <a:gsLst>
                <a:gs pos="0">
                  <a:srgbClr val="FFFF00">
                    <a:gamma/>
                    <a:shade val="54510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54510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288" name="Rectangle 40"/>
            <p:cNvSpPr>
              <a:spLocks noChangeArrowheads="1"/>
            </p:cNvSpPr>
            <p:nvPr/>
          </p:nvSpPr>
          <p:spPr bwMode="auto">
            <a:xfrm>
              <a:off x="1707" y="2928"/>
              <a:ext cx="640" cy="288"/>
            </a:xfrm>
            <a:prstGeom prst="rect">
              <a:avLst/>
            </a:prstGeom>
            <a:gradFill rotWithShape="0">
              <a:gsLst>
                <a:gs pos="0">
                  <a:srgbClr val="00CC66">
                    <a:gamma/>
                    <a:shade val="75686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75686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1" i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3289" name="Rectangle 41"/>
            <p:cNvSpPr>
              <a:spLocks noChangeArrowheads="1"/>
            </p:cNvSpPr>
            <p:nvPr/>
          </p:nvSpPr>
          <p:spPr bwMode="auto">
            <a:xfrm>
              <a:off x="2560" y="2928"/>
              <a:ext cx="2005" cy="288"/>
            </a:xfrm>
            <a:prstGeom prst="rect">
              <a:avLst/>
            </a:prstGeom>
            <a:gradFill rotWithShape="0">
              <a:gsLst>
                <a:gs pos="0">
                  <a:srgbClr val="FFCC99">
                    <a:gamma/>
                    <a:shade val="71373"/>
                    <a:invGamma/>
                  </a:srgbClr>
                </a:gs>
                <a:gs pos="50000">
                  <a:srgbClr val="FFCC99"/>
                </a:gs>
                <a:gs pos="100000">
                  <a:srgbClr val="FFCC99">
                    <a:gamma/>
                    <a:shade val="71373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3290" name="Text Box 42"/>
            <p:cNvSpPr txBox="1">
              <a:spLocks noChangeArrowheads="1"/>
            </p:cNvSpPr>
            <p:nvPr/>
          </p:nvSpPr>
          <p:spPr bwMode="auto">
            <a:xfrm>
              <a:off x="4560" y="2736"/>
              <a:ext cx="1099" cy="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2100" b="1" i="1" dirty="0">
                  <a:cs typeface="+mn-cs"/>
                </a:rPr>
                <a:t>PAX7-FOXO1</a:t>
              </a:r>
              <a:r>
                <a:rPr lang="en-US" sz="2100" b="1" dirty="0">
                  <a:cs typeface="+mn-cs"/>
                </a:rPr>
                <a:t> </a:t>
              </a:r>
            </a:p>
            <a:p>
              <a:pPr algn="ctr" eaLnBrk="0" hangingPunct="0">
                <a:defRPr/>
              </a:pPr>
              <a:r>
                <a:rPr lang="en-US" sz="2100" b="1" dirty="0">
                  <a:cs typeface="+mn-cs"/>
                </a:rPr>
                <a:t>t(1;13)</a:t>
              </a:r>
            </a:p>
            <a:p>
              <a:pPr algn="ctr" eaLnBrk="0" hangingPunct="0">
                <a:defRPr/>
              </a:pPr>
              <a:r>
                <a:rPr lang="en-US" sz="2100" b="1" dirty="0">
                  <a:cs typeface="+mn-cs"/>
                </a:rPr>
                <a:t>20%</a:t>
              </a:r>
            </a:p>
          </p:txBody>
        </p:sp>
      </p:grpSp>
      <p:grpSp>
        <p:nvGrpSpPr>
          <p:cNvPr id="53291" name="Group 43"/>
          <p:cNvGrpSpPr>
            <a:grpSpLocks/>
          </p:cNvGrpSpPr>
          <p:nvPr/>
        </p:nvGrpSpPr>
        <p:grpSpPr bwMode="auto">
          <a:xfrm>
            <a:off x="711201" y="5410200"/>
            <a:ext cx="8081433" cy="457200"/>
            <a:chOff x="384" y="3504"/>
            <a:chExt cx="3818" cy="288"/>
          </a:xfrm>
        </p:grpSpPr>
        <p:sp>
          <p:nvSpPr>
            <p:cNvPr id="53292" name="Text Box 44"/>
            <p:cNvSpPr txBox="1">
              <a:spLocks noChangeArrowheads="1"/>
            </p:cNvSpPr>
            <p:nvPr/>
          </p:nvSpPr>
          <p:spPr bwMode="auto">
            <a:xfrm>
              <a:off x="3503" y="3513"/>
              <a:ext cx="69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 i="1" dirty="0">
                  <a:cs typeface="+mn-cs"/>
                </a:rPr>
                <a:t>PAX7</a:t>
              </a:r>
              <a:r>
                <a:rPr lang="en-US" sz="2000" dirty="0">
                  <a:cs typeface="+mn-cs"/>
                </a:rPr>
                <a:t> (1p36)</a:t>
              </a:r>
            </a:p>
          </p:txBody>
        </p:sp>
        <p:grpSp>
          <p:nvGrpSpPr>
            <p:cNvPr id="24592" name="Group 45"/>
            <p:cNvGrpSpPr>
              <a:grpSpLocks/>
            </p:cNvGrpSpPr>
            <p:nvPr/>
          </p:nvGrpSpPr>
          <p:grpSpPr bwMode="auto">
            <a:xfrm>
              <a:off x="384" y="3504"/>
              <a:ext cx="1323" cy="288"/>
              <a:chOff x="384" y="3504"/>
              <a:chExt cx="1323" cy="288"/>
            </a:xfrm>
          </p:grpSpPr>
          <p:sp>
            <p:nvSpPr>
              <p:cNvPr id="53294" name="Rectangle 46"/>
              <p:cNvSpPr>
                <a:spLocks noChangeArrowheads="1"/>
              </p:cNvSpPr>
              <p:nvPr/>
            </p:nvSpPr>
            <p:spPr bwMode="auto">
              <a:xfrm>
                <a:off x="469" y="3504"/>
                <a:ext cx="641" cy="288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51373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b="1" dirty="0">
                    <a:solidFill>
                      <a:srgbClr val="000000"/>
                    </a:solidFill>
                    <a:cs typeface="+mn-cs"/>
                  </a:rPr>
                  <a:t>PB</a:t>
                </a:r>
              </a:p>
            </p:txBody>
          </p:sp>
          <p:sp>
            <p:nvSpPr>
              <p:cNvPr id="53295" name="Rectangle 47"/>
              <p:cNvSpPr>
                <a:spLocks noChangeArrowheads="1"/>
              </p:cNvSpPr>
              <p:nvPr/>
            </p:nvSpPr>
            <p:spPr bwMode="auto">
              <a:xfrm>
                <a:off x="1195" y="3504"/>
                <a:ext cx="85" cy="288"/>
              </a:xfrm>
              <a:prstGeom prst="rect">
                <a:avLst/>
              </a:prstGeom>
              <a:gradFill rotWithShape="0">
                <a:gsLst>
                  <a:gs pos="0">
                    <a:srgbClr val="969696">
                      <a:gamma/>
                      <a:shade val="65882"/>
                      <a:invGamma/>
                    </a:srgbClr>
                  </a:gs>
                  <a:gs pos="50000">
                    <a:srgbClr val="969696"/>
                  </a:gs>
                  <a:gs pos="100000">
                    <a:srgbClr val="969696">
                      <a:gamma/>
                      <a:shade val="65882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96" name="Rectangle 48"/>
              <p:cNvSpPr>
                <a:spLocks noChangeArrowheads="1"/>
              </p:cNvSpPr>
              <p:nvPr/>
            </p:nvSpPr>
            <p:spPr bwMode="auto">
              <a:xfrm>
                <a:off x="1366" y="3504"/>
                <a:ext cx="341" cy="288"/>
              </a:xfrm>
              <a:prstGeom prst="rect">
                <a:avLst/>
              </a:prstGeom>
              <a:gradFill rotWithShape="0">
                <a:gsLst>
                  <a:gs pos="0">
                    <a:srgbClr val="969696">
                      <a:gamma/>
                      <a:shade val="51373"/>
                      <a:invGamma/>
                    </a:srgbClr>
                  </a:gs>
                  <a:gs pos="50000">
                    <a:srgbClr val="969696"/>
                  </a:gs>
                  <a:gs pos="100000">
                    <a:srgbClr val="969696">
                      <a:gamma/>
                      <a:shade val="51373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b="1" dirty="0">
                    <a:solidFill>
                      <a:srgbClr val="000000"/>
                    </a:solidFill>
                    <a:cs typeface="+mn-cs"/>
                  </a:rPr>
                  <a:t>HD</a:t>
                </a:r>
                <a:endParaRPr lang="en-US" sz="1600" b="1" dirty="0">
                  <a:cs typeface="+mn-cs"/>
                </a:endParaRPr>
              </a:p>
            </p:txBody>
          </p:sp>
          <p:sp>
            <p:nvSpPr>
              <p:cNvPr id="53297" name="Rectangle 49"/>
              <p:cNvSpPr>
                <a:spLocks noChangeArrowheads="1"/>
              </p:cNvSpPr>
              <p:nvPr/>
            </p:nvSpPr>
            <p:spPr bwMode="auto">
              <a:xfrm>
                <a:off x="1110" y="3504"/>
                <a:ext cx="85" cy="288"/>
              </a:xfrm>
              <a:prstGeom prst="rect">
                <a:avLst/>
              </a:prstGeom>
              <a:gradFill rotWithShape="0">
                <a:gsLst>
                  <a:gs pos="0">
                    <a:srgbClr val="00CC66">
                      <a:gamma/>
                      <a:shade val="75686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98" name="Rectangle 50"/>
              <p:cNvSpPr>
                <a:spLocks noChangeArrowheads="1"/>
              </p:cNvSpPr>
              <p:nvPr/>
            </p:nvSpPr>
            <p:spPr bwMode="auto">
              <a:xfrm>
                <a:off x="1280" y="3504"/>
                <a:ext cx="86" cy="288"/>
              </a:xfrm>
              <a:prstGeom prst="rect">
                <a:avLst/>
              </a:prstGeom>
              <a:gradFill rotWithShape="0">
                <a:gsLst>
                  <a:gs pos="0">
                    <a:srgbClr val="00CC66">
                      <a:gamma/>
                      <a:shade val="75686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3299" name="Rectangle 51"/>
              <p:cNvSpPr>
                <a:spLocks noChangeArrowheads="1"/>
              </p:cNvSpPr>
              <p:nvPr/>
            </p:nvSpPr>
            <p:spPr bwMode="auto">
              <a:xfrm>
                <a:off x="384" y="3504"/>
                <a:ext cx="85" cy="288"/>
              </a:xfrm>
              <a:prstGeom prst="rect">
                <a:avLst/>
              </a:prstGeom>
              <a:gradFill rotWithShape="0">
                <a:gsLst>
                  <a:gs pos="0">
                    <a:srgbClr val="00CC66">
                      <a:gamma/>
                      <a:shade val="75686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75686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sp>
          <p:nvSpPr>
            <p:cNvPr id="53300" name="Rectangle 52"/>
            <p:cNvSpPr>
              <a:spLocks noChangeArrowheads="1"/>
            </p:cNvSpPr>
            <p:nvPr/>
          </p:nvSpPr>
          <p:spPr bwMode="auto">
            <a:xfrm>
              <a:off x="1707" y="3504"/>
              <a:ext cx="1664" cy="288"/>
            </a:xfrm>
            <a:prstGeom prst="rect">
              <a:avLst/>
            </a:prstGeom>
            <a:gradFill rotWithShape="0">
              <a:gsLst>
                <a:gs pos="0">
                  <a:srgbClr val="00CC66">
                    <a:gamma/>
                    <a:shade val="7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74118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1" i="1" dirty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53301" name="Group 53"/>
          <p:cNvGrpSpPr>
            <a:grpSpLocks/>
          </p:cNvGrpSpPr>
          <p:nvPr/>
        </p:nvGrpSpPr>
        <p:grpSpPr bwMode="auto">
          <a:xfrm>
            <a:off x="3691466" y="1752601"/>
            <a:ext cx="1174935" cy="4781550"/>
            <a:chOff x="2016" y="1200"/>
            <a:chExt cx="624" cy="3012"/>
          </a:xfrm>
        </p:grpSpPr>
        <p:sp>
          <p:nvSpPr>
            <p:cNvPr id="53302" name="Text Box 54"/>
            <p:cNvSpPr txBox="1">
              <a:spLocks noChangeArrowheads="1"/>
            </p:cNvSpPr>
            <p:nvPr/>
          </p:nvSpPr>
          <p:spPr bwMode="auto">
            <a:xfrm>
              <a:off x="2016" y="3979"/>
              <a:ext cx="62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 dirty="0">
                  <a:latin typeface="Arial Narrow" charset="0"/>
                  <a:cs typeface="+mn-cs"/>
                </a:rPr>
                <a:t>Breakpoint</a:t>
              </a:r>
              <a:endParaRPr lang="en-US" sz="1600" b="1" dirty="0">
                <a:cs typeface="+mn-cs"/>
              </a:endParaRPr>
            </a:p>
          </p:txBody>
        </p:sp>
        <p:sp>
          <p:nvSpPr>
            <p:cNvPr id="53303" name="Line 55"/>
            <p:cNvSpPr>
              <a:spLocks noChangeShapeType="1"/>
            </p:cNvSpPr>
            <p:nvPr/>
          </p:nvSpPr>
          <p:spPr bwMode="auto">
            <a:xfrm>
              <a:off x="2640" y="1200"/>
              <a:ext cx="0" cy="278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53305" name="Rectangle 57"/>
          <p:cNvSpPr>
            <a:spLocks noChangeArrowheads="1"/>
          </p:cNvSpPr>
          <p:nvPr/>
        </p:nvSpPr>
        <p:spPr bwMode="auto">
          <a:xfrm>
            <a:off x="3754315" y="6549237"/>
            <a:ext cx="58066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cs typeface="+mn-cs"/>
              </a:rPr>
              <a:t>(Barr et al., </a:t>
            </a:r>
            <a:r>
              <a:rPr lang="en-US" sz="1600" i="1" dirty="0">
                <a:cs typeface="+mn-cs"/>
              </a:rPr>
              <a:t>J Mol Diagn</a:t>
            </a:r>
            <a:r>
              <a:rPr lang="en-US" sz="1600" dirty="0">
                <a:cs typeface="+mn-cs"/>
              </a:rPr>
              <a:t> 2006; 8:202)  (</a:t>
            </a:r>
            <a:r>
              <a:rPr lang="en-US" sz="1600" i="1" dirty="0">
                <a:cs typeface="+mn-cs"/>
              </a:rPr>
              <a:t>Courtesy of William Meyer</a:t>
            </a:r>
            <a:r>
              <a:rPr lang="en-US" sz="1600" dirty="0">
                <a:cs typeface="+mn-cs"/>
              </a:rPr>
              <a:t>)</a:t>
            </a:r>
          </a:p>
        </p:txBody>
      </p:sp>
      <p:sp>
        <p:nvSpPr>
          <p:cNvPr id="24586" name="TextBox 1"/>
          <p:cNvSpPr txBox="1">
            <a:spLocks noChangeArrowheads="1"/>
          </p:cNvSpPr>
          <p:nvPr/>
        </p:nvSpPr>
        <p:spPr bwMode="auto">
          <a:xfrm>
            <a:off x="4400551" y="565151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dirty="0">
              <a:latin typeface="Arial" charset="0"/>
            </a:endParaRPr>
          </a:p>
        </p:txBody>
      </p:sp>
      <p:sp>
        <p:nvSpPr>
          <p:cNvPr id="24587" name="TextBox 1"/>
          <p:cNvSpPr txBox="1">
            <a:spLocks noChangeArrowheads="1"/>
          </p:cNvSpPr>
          <p:nvPr/>
        </p:nvSpPr>
        <p:spPr bwMode="auto">
          <a:xfrm>
            <a:off x="5916084" y="4140201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24588" name="TextBox 1"/>
          <p:cNvSpPr txBox="1">
            <a:spLocks noChangeArrowheads="1"/>
          </p:cNvSpPr>
          <p:nvPr/>
        </p:nvSpPr>
        <p:spPr bwMode="auto">
          <a:xfrm>
            <a:off x="13383684" y="1146175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329873" y="790789"/>
            <a:ext cx="51356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a typeface="Wingdings"/>
                <a:cs typeface="Wingdings"/>
                <a:sym typeface="Wingdings"/>
              </a:rPr>
              <a:t></a:t>
            </a:r>
            <a:r>
              <a:rPr lang="en-US" sz="1600" b="1" dirty="0"/>
              <a:t> </a:t>
            </a:r>
            <a:r>
              <a:rPr lang="en-US" sz="3200" u="sng" dirty="0"/>
              <a:t>PAX-FOXO1 fusions in ARMS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761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Sarcomas: Osteosarcoma (subdomain B1)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/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12508565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4.  OS Treatment 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801812" y="1834121"/>
            <a:ext cx="10972800" cy="552462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u="sng" dirty="0">
                <a:cs typeface="Arial Narrow" charset="0"/>
              </a:rPr>
              <a:t>Treatment Philosophy</a:t>
            </a:r>
          </a:p>
          <a:p>
            <a:pPr lvl="1">
              <a:defRPr/>
            </a:pPr>
            <a:r>
              <a:rPr lang="en-US" sz="3600" dirty="0">
                <a:cs typeface="Arial Narrow" charset="0"/>
              </a:rPr>
              <a:t>Curative therapy requires SURGICAL RESECTION of all sites of disease as local control and systemic CHEMOTHERAPY</a:t>
            </a:r>
          </a:p>
        </p:txBody>
      </p:sp>
    </p:spTree>
    <p:extLst>
      <p:ext uri="{BB962C8B-B14F-4D97-AF65-F5344CB8AC3E}">
        <p14:creationId xmlns:p14="http://schemas.microsoft.com/office/powerpoint/2010/main" val="41844243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4.  OS Treatment 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878012" y="891925"/>
            <a:ext cx="10972800" cy="5524622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3200" u="sng" dirty="0">
                <a:cs typeface="Arial Narrow" charset="0"/>
              </a:rPr>
              <a:t>Surgery</a:t>
            </a:r>
          </a:p>
          <a:p>
            <a:pPr lvl="1" eaLnBrk="1" hangingPunct="1">
              <a:defRPr/>
            </a:pPr>
            <a:r>
              <a:rPr lang="en-US" sz="3000" b="1" dirty="0">
                <a:solidFill>
                  <a:srgbClr val="0070C0"/>
                </a:solidFill>
                <a:cs typeface="Arial Narrow" charset="0"/>
              </a:rPr>
              <a:t>Role of surgery</a:t>
            </a:r>
          </a:p>
          <a:p>
            <a:pPr lvl="2" eaLnBrk="1" hangingPunct="1">
              <a:defRPr/>
            </a:pPr>
            <a:r>
              <a:rPr lang="en-US" sz="2600" dirty="0">
                <a:cs typeface="Arial Narrow" charset="0"/>
              </a:rPr>
              <a:t>Removal of all gross tumor with margins </a:t>
            </a:r>
            <a:r>
              <a:rPr lang="en-US" sz="2600" i="1" dirty="0">
                <a:cs typeface="Arial Narrow" charset="0"/>
              </a:rPr>
              <a:t>en bloc </a:t>
            </a:r>
            <a:r>
              <a:rPr lang="en-US" sz="2600" dirty="0">
                <a:cs typeface="Arial Narrow" charset="0"/>
              </a:rPr>
              <a:t>and biopsy site through normal tissue planes is required</a:t>
            </a:r>
          </a:p>
          <a:p>
            <a:pPr lvl="2" eaLnBrk="1" hangingPunct="1">
              <a:defRPr/>
            </a:pPr>
            <a:r>
              <a:rPr lang="en-US" sz="2600" dirty="0">
                <a:cs typeface="Arial Narrow" charset="0"/>
              </a:rPr>
              <a:t>Metastatic sites must be resected</a:t>
            </a:r>
          </a:p>
          <a:p>
            <a:pPr lvl="1" eaLnBrk="1" hangingPunct="1">
              <a:defRPr/>
            </a:pPr>
            <a:r>
              <a:rPr lang="en-US" sz="2800" b="1" dirty="0">
                <a:solidFill>
                  <a:srgbClr val="0070C0"/>
                </a:solidFill>
                <a:cs typeface="Arial Narrow" charset="0"/>
              </a:rPr>
              <a:t>Surgical options</a:t>
            </a:r>
            <a:endParaRPr lang="en-US" sz="2800" dirty="0">
              <a:solidFill>
                <a:srgbClr val="0070C0"/>
              </a:solidFill>
              <a:cs typeface="Arial Narrow" charset="0"/>
            </a:endParaRPr>
          </a:p>
          <a:p>
            <a:pPr lvl="2" eaLnBrk="1" hangingPunct="1">
              <a:defRPr/>
            </a:pPr>
            <a:r>
              <a:rPr lang="en-US" sz="2400" dirty="0">
                <a:cs typeface="Arial Narrow" charset="0"/>
              </a:rPr>
              <a:t>Amputation or limb salvage procedure (metallic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400" dirty="0">
                <a:cs typeface="Arial Narrow" charset="0"/>
              </a:rPr>
              <a:t>    endoprosthesis, allograft, vascularized or 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400" dirty="0">
                <a:cs typeface="Arial Narrow" charset="0"/>
              </a:rPr>
              <a:t>    non-vascularized autograft)</a:t>
            </a:r>
          </a:p>
          <a:p>
            <a:pPr lvl="2" eaLnBrk="1" hangingPunct="1">
              <a:defRPr/>
            </a:pPr>
            <a:r>
              <a:rPr lang="en-US" sz="2400" dirty="0">
                <a:cs typeface="Arial Narrow" charset="0"/>
              </a:rPr>
              <a:t>Type of procedure depends on tumor location, size,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400" dirty="0">
                <a:cs typeface="Arial Narrow" charset="0"/>
              </a:rPr>
              <a:t>    extra-medullary extent, presence of metastases, age, 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400" dirty="0">
                <a:cs typeface="Arial Narrow" charset="0"/>
              </a:rPr>
              <a:t>    skeletal development, and life-style preference</a:t>
            </a:r>
          </a:p>
          <a:p>
            <a:pPr lvl="1" eaLnBrk="1" hangingPunct="1">
              <a:defRPr/>
            </a:pPr>
            <a:r>
              <a:rPr lang="en-US" sz="2800" b="1" dirty="0">
                <a:solidFill>
                  <a:srgbClr val="0070C0"/>
                </a:solidFill>
                <a:cs typeface="Arial Narrow" charset="0"/>
              </a:rPr>
              <a:t>Timing</a:t>
            </a:r>
          </a:p>
          <a:p>
            <a:pPr lvl="2" eaLnBrk="1" hangingPunct="1">
              <a:defRPr/>
            </a:pPr>
            <a:r>
              <a:rPr lang="en-US" sz="2400" dirty="0">
                <a:cs typeface="Arial Narrow" charset="0"/>
              </a:rPr>
              <a:t>Following neoadjuvant chemotherapy (week 10)</a:t>
            </a:r>
          </a:p>
        </p:txBody>
      </p:sp>
      <p:pic>
        <p:nvPicPr>
          <p:cNvPr id="7987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693" y="2836226"/>
            <a:ext cx="3151618" cy="385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64085" y="6407651"/>
            <a:ext cx="5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Image courtesy of Jonathon </a:t>
            </a:r>
            <a:r>
              <a:rPr lang="en-US" i="1" dirty="0" err="1"/>
              <a:t>Samet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554896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2"/>
          <p:cNvSpPr>
            <a:spLocks noGrp="1"/>
          </p:cNvSpPr>
          <p:nvPr>
            <p:ph idx="1"/>
          </p:nvPr>
        </p:nvSpPr>
        <p:spPr>
          <a:xfrm>
            <a:off x="523191" y="718878"/>
            <a:ext cx="11582400" cy="5137986"/>
          </a:xfrm>
        </p:spPr>
        <p:txBody>
          <a:bodyPr/>
          <a:lstStyle/>
          <a:p>
            <a:pPr eaLnBrk="1" hangingPunct="1"/>
            <a:r>
              <a:rPr lang="en-US" sz="3200" u="sng" dirty="0">
                <a:cs typeface="Arial Narrow" charset="0"/>
              </a:rPr>
              <a:t>Chemotherapy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Treatment schedule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Chemo administered pre-operatively and post-operatively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Pre-operative therapy allows starting therapy more rapidly, may facilitate limb salvage, and provides histologic response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Agents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Primarily systemic tumor control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Standard therapy:  HD-MTX, Doxorubicin, Cisplatin (MAP)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Other active agents:  Ifosfamide, Etoposide</a:t>
            </a:r>
          </a:p>
        </p:txBody>
      </p:sp>
      <p:sp>
        <p:nvSpPr>
          <p:cNvPr id="81923" name="TextBox 2"/>
          <p:cNvSpPr txBox="1">
            <a:spLocks noChangeArrowheads="1"/>
          </p:cNvSpPr>
          <p:nvPr/>
        </p:nvSpPr>
        <p:spPr bwMode="auto">
          <a:xfrm>
            <a:off x="327399" y="4855485"/>
            <a:ext cx="1060747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  <a:cs typeface="Arial Narrow" charset="0"/>
              </a:rPr>
              <a:t>(Bielack et al</a:t>
            </a:r>
            <a:r>
              <a:rPr lang="en-US" i="1" dirty="0">
                <a:latin typeface="+mn-lt"/>
                <a:cs typeface="Arial Narrow" charset="0"/>
              </a:rPr>
              <a:t>. J Clin Oncol </a:t>
            </a:r>
            <a:r>
              <a:rPr lang="en-US" dirty="0">
                <a:latin typeface="+mn-lt"/>
                <a:cs typeface="Arial Narrow" charset="0"/>
              </a:rPr>
              <a:t>2015; 33:2279.  Marina et al. </a:t>
            </a:r>
            <a:r>
              <a:rPr lang="en-US" i="1" dirty="0">
                <a:latin typeface="+mn-lt"/>
                <a:cs typeface="Arial Narrow" charset="0"/>
              </a:rPr>
              <a:t>Lancet Oncol</a:t>
            </a:r>
            <a:r>
              <a:rPr lang="en-US" dirty="0">
                <a:latin typeface="+mn-lt"/>
                <a:cs typeface="Arial Narrow" charset="0"/>
              </a:rPr>
              <a:t> 2016; 17:1396</a:t>
            </a:r>
            <a:r>
              <a:rPr lang="en-US" sz="1800" dirty="0">
                <a:latin typeface="Arial Narrow" charset="0"/>
                <a:cs typeface="Arial Narrow" charset="0"/>
              </a:rPr>
              <a:t>)</a:t>
            </a:r>
          </a:p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210259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005344" y="1817040"/>
          <a:ext cx="10170656" cy="365348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42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2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2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2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56084">
                <a:tc>
                  <a:txBody>
                    <a:bodyPr/>
                    <a:lstStyle/>
                    <a:p>
                      <a:r>
                        <a:rPr lang="en-US" sz="2800" dirty="0"/>
                        <a:t>Variant</a:t>
                      </a:r>
                    </a:p>
                  </a:txBody>
                  <a:tcPr marL="121920" marR="121920" marT="45696" marB="45696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Typical Location</a:t>
                      </a:r>
                    </a:p>
                  </a:txBody>
                  <a:tcPr marL="121920" marR="121920" marT="45696" marB="45696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Grade</a:t>
                      </a:r>
                    </a:p>
                  </a:txBody>
                  <a:tcPr marL="121920" marR="121920" marT="45696" marB="45696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Treatment</a:t>
                      </a:r>
                    </a:p>
                  </a:txBody>
                  <a:tcPr marL="121920" marR="121920" marT="45696" marB="4569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8701">
                <a:tc>
                  <a:txBody>
                    <a:bodyPr/>
                    <a:lstStyle/>
                    <a:p>
                      <a:r>
                        <a:rPr lang="en-US" sz="2800" dirty="0"/>
                        <a:t>Parosteal</a:t>
                      </a:r>
                    </a:p>
                  </a:txBody>
                  <a:tcPr marL="121920" marR="121920" marT="45696" marB="45696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Distal</a:t>
                      </a:r>
                      <a:r>
                        <a:rPr lang="en-US" sz="2800" baseline="0" dirty="0"/>
                        <a:t> femur</a:t>
                      </a:r>
                      <a:endParaRPr lang="en-US" sz="2800" dirty="0"/>
                    </a:p>
                  </a:txBody>
                  <a:tcPr marL="121920" marR="121920" marT="45696" marB="45696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Low</a:t>
                      </a:r>
                    </a:p>
                  </a:txBody>
                  <a:tcPr marL="121920" marR="121920" marT="45696" marB="45696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Resection</a:t>
                      </a:r>
                    </a:p>
                  </a:txBody>
                  <a:tcPr marL="121920" marR="121920" marT="45696" marB="4569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8701">
                <a:tc>
                  <a:txBody>
                    <a:bodyPr/>
                    <a:lstStyle/>
                    <a:p>
                      <a:r>
                        <a:rPr lang="en-US" sz="2800" dirty="0"/>
                        <a:t>Periosteal</a:t>
                      </a:r>
                    </a:p>
                  </a:txBody>
                  <a:tcPr marL="121920" marR="121920" marT="45696" marB="45696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Proximal</a:t>
                      </a:r>
                      <a:r>
                        <a:rPr lang="en-US" sz="2800" baseline="0" dirty="0"/>
                        <a:t> tibia</a:t>
                      </a:r>
                      <a:endParaRPr lang="en-US" sz="2800" dirty="0"/>
                    </a:p>
                  </a:txBody>
                  <a:tcPr marL="121920" marR="121920" marT="45696" marB="45696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Intermed.</a:t>
                      </a:r>
                    </a:p>
                  </a:txBody>
                  <a:tcPr marL="121920" marR="121920" marT="45696" marB="45696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Resection</a:t>
                      </a:r>
                    </a:p>
                    <a:p>
                      <a:r>
                        <a:rPr lang="en-US" sz="2800" dirty="0"/>
                        <a:t>+/- chemo</a:t>
                      </a:r>
                    </a:p>
                  </a:txBody>
                  <a:tcPr marL="121920" marR="121920" marT="45696" marB="4569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 Treatment of rare OS variants</a:t>
            </a:r>
          </a:p>
        </p:txBody>
      </p:sp>
    </p:spTree>
    <p:extLst>
      <p:ext uri="{BB962C8B-B14F-4D97-AF65-F5344CB8AC3E}">
        <p14:creationId xmlns:p14="http://schemas.microsoft.com/office/powerpoint/2010/main" val="29062806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598360" y="109581"/>
            <a:ext cx="10972800" cy="1143001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4.  OS Management</a:t>
            </a:r>
          </a:p>
        </p:txBody>
      </p:sp>
      <p:sp>
        <p:nvSpPr>
          <p:cNvPr id="83970" name="Content Placeholder 2"/>
          <p:cNvSpPr>
            <a:spLocks noGrp="1"/>
          </p:cNvSpPr>
          <p:nvPr>
            <p:ph idx="1"/>
          </p:nvPr>
        </p:nvSpPr>
        <p:spPr>
          <a:xfrm>
            <a:off x="1219200" y="1139162"/>
            <a:ext cx="10972800" cy="5418775"/>
          </a:xfrm>
        </p:spPr>
        <p:txBody>
          <a:bodyPr/>
          <a:lstStyle/>
          <a:p>
            <a:pPr eaLnBrk="1" hangingPunct="1"/>
            <a:r>
              <a:rPr lang="en-US" sz="3200" u="sng" dirty="0">
                <a:cs typeface="Arial Narrow" charset="0"/>
              </a:rPr>
              <a:t>Follow-up Evaluation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PE every 1-3 months, imaging every 3 months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Pre-operative clinical response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Decrease pain/mass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Pre-operative radiographic response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Increased ossification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Sclerosis or calcification of border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Reduction in soft tissue mass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Pathologic response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Assessment of necrosis</a:t>
            </a:r>
          </a:p>
        </p:txBody>
      </p:sp>
    </p:spTree>
    <p:extLst>
      <p:ext uri="{BB962C8B-B14F-4D97-AF65-F5344CB8AC3E}">
        <p14:creationId xmlns:p14="http://schemas.microsoft.com/office/powerpoint/2010/main" val="426284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759647" y="168714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4.  OS Complications/Late Effects</a:t>
            </a:r>
          </a:p>
        </p:txBody>
      </p:sp>
      <p:sp>
        <p:nvSpPr>
          <p:cNvPr id="84994" name="Content Placeholder 2"/>
          <p:cNvSpPr>
            <a:spLocks noGrp="1"/>
          </p:cNvSpPr>
          <p:nvPr>
            <p:ph idx="1"/>
          </p:nvPr>
        </p:nvSpPr>
        <p:spPr>
          <a:xfrm>
            <a:off x="609600" y="914578"/>
            <a:ext cx="11582400" cy="521418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US" sz="2800" i="1" dirty="0">
              <a:latin typeface="Arial Narrow" charset="0"/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Surgical late effects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Studies continue to look at functional outcomes for patients undergoing limb salvage vs. amputation (Nagarajan et al., </a:t>
            </a:r>
            <a:r>
              <a:rPr lang="en-US" sz="2800" i="1" dirty="0">
                <a:cs typeface="Arial Narrow" charset="0"/>
              </a:rPr>
              <a:t>J Cancer Surviv</a:t>
            </a:r>
            <a:r>
              <a:rPr lang="en-US" sz="2800" dirty="0">
                <a:cs typeface="Arial Narrow" charset="0"/>
              </a:rPr>
              <a:t> 2009; 3:59)</a:t>
            </a:r>
          </a:p>
          <a:p>
            <a:pPr lvl="1" eaLnBrk="1" hangingPunct="1"/>
            <a:r>
              <a:rPr lang="en-US" sz="3200" u="sng" dirty="0">
                <a:cs typeface="Arial Narrow" charset="0"/>
              </a:rPr>
              <a:t>Chemotherapy late effects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Anthracycline-induced cardiomyopathy; over 20% of OS survivors have clinically significant cardiomyopathy (Bishop et al., </a:t>
            </a:r>
            <a:r>
              <a:rPr lang="en-US" sz="2800" i="1" dirty="0">
                <a:cs typeface="Arial Narrow" charset="0"/>
              </a:rPr>
              <a:t>Cancer Epidemiol Biomarkers </a:t>
            </a:r>
            <a:r>
              <a:rPr lang="en-US" sz="2800" i="1" dirty="0" err="1">
                <a:cs typeface="Arial Narrow" charset="0"/>
              </a:rPr>
              <a:t>Prev</a:t>
            </a:r>
            <a:r>
              <a:rPr lang="en-US" sz="2800" i="1" dirty="0">
                <a:cs typeface="Arial Narrow" charset="0"/>
              </a:rPr>
              <a:t> </a:t>
            </a:r>
            <a:r>
              <a:rPr lang="en-US" sz="2800" dirty="0">
                <a:cs typeface="Arial Narrow" charset="0"/>
              </a:rPr>
              <a:t>2020; 29:1627)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Cisplatin-induced ototoxicity; 11% of patients (Meyers et al.</a:t>
            </a:r>
            <a:r>
              <a:rPr lang="en-US" sz="2800" i="1" dirty="0">
                <a:cs typeface="Arial Narrow" charset="0"/>
              </a:rPr>
              <a:t>, J Clin Oncol </a:t>
            </a:r>
            <a:r>
              <a:rPr lang="en-US" sz="2800" dirty="0">
                <a:cs typeface="Arial Narrow" charset="0"/>
              </a:rPr>
              <a:t>2005; 23:2004)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b="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151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E2BE3CD1-A8B1-994C-9772-C1AB30DCFE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1891" y="1432227"/>
            <a:ext cx="11610109" cy="4351338"/>
          </a:xfrm>
        </p:spPr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Basic Science and Pathophysiology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Epidemiology and Risk Assessment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Diagnosis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Management and Treatment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5453E7-AE23-654A-8807-069092A066B6}"/>
              </a:ext>
            </a:extLst>
          </p:cNvPr>
          <p:cNvSpPr txBox="1"/>
          <p:nvPr/>
        </p:nvSpPr>
        <p:spPr>
          <a:xfrm>
            <a:off x="841035" y="304994"/>
            <a:ext cx="9870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Sarcomas: Ewing Sarcoma (subdomain B2)</a:t>
            </a:r>
          </a:p>
        </p:txBody>
      </p:sp>
    </p:spTree>
    <p:extLst>
      <p:ext uri="{BB962C8B-B14F-4D97-AF65-F5344CB8AC3E}">
        <p14:creationId xmlns:p14="http://schemas.microsoft.com/office/powerpoint/2010/main" val="27278135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E2BE3CD1-A8B1-994C-9772-C1AB30DCFE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1891" y="1432227"/>
            <a:ext cx="11610109" cy="4351338"/>
          </a:xfrm>
        </p:spPr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Basic Science and Pathophysiology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966C27-8C33-5B4C-9E50-E39830A877DE}"/>
              </a:ext>
            </a:extLst>
          </p:cNvPr>
          <p:cNvSpPr txBox="1"/>
          <p:nvPr/>
        </p:nvSpPr>
        <p:spPr>
          <a:xfrm>
            <a:off x="581891" y="293914"/>
            <a:ext cx="987001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Sarcomas: Ewing Sarcoma (subdomain B2)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5075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1.  Ewing Family Tumors </a:t>
            </a:r>
            <a:r>
              <a:rPr lang="en-US" dirty="0">
                <a:cs typeface="Arial Narrow" charset="0"/>
              </a:rPr>
              <a:t>(TET</a:t>
            </a:r>
            <a:r>
              <a:rPr lang="en-US" b="1" dirty="0">
                <a:cs typeface="Arial Narrow" charset="0"/>
              </a:rPr>
              <a:t>-ETS fusions)</a:t>
            </a:r>
          </a:p>
        </p:txBody>
      </p:sp>
      <p:sp>
        <p:nvSpPr>
          <p:cNvPr id="86018" name="Content Placeholder 2"/>
          <p:cNvSpPr>
            <a:spLocks noGrp="1"/>
          </p:cNvSpPr>
          <p:nvPr>
            <p:ph idx="1"/>
          </p:nvPr>
        </p:nvSpPr>
        <p:spPr>
          <a:xfrm>
            <a:off x="1163012" y="1561193"/>
            <a:ext cx="10515600" cy="435133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3200" dirty="0">
                <a:cs typeface="Arial Narrow" charset="0"/>
              </a:rPr>
              <a:t>Ewing Sarcoma of Bone</a:t>
            </a:r>
          </a:p>
          <a:p>
            <a:pPr eaLnBrk="1" hangingPunct="1"/>
            <a:r>
              <a:rPr lang="en-US" sz="3200" dirty="0">
                <a:cs typeface="Arial Narrow" charset="0"/>
              </a:rPr>
              <a:t>Extraosseous Ewing Sarcoma</a:t>
            </a:r>
          </a:p>
          <a:p>
            <a:pPr eaLnBrk="1" hangingPunct="1"/>
            <a:r>
              <a:rPr lang="en-US" sz="3200" dirty="0">
                <a:cs typeface="Arial Narrow" charset="0"/>
              </a:rPr>
              <a:t>Primitive Neuroectodermal Tumor</a:t>
            </a:r>
          </a:p>
          <a:p>
            <a:pPr eaLnBrk="1" hangingPunct="1"/>
            <a:r>
              <a:rPr lang="en-US" sz="3200" dirty="0">
                <a:cs typeface="Arial Narrow" charset="0"/>
              </a:rPr>
              <a:t>Askin Tumor (PNET of the chest wall)</a:t>
            </a:r>
          </a:p>
          <a:p>
            <a:pPr marL="0" indent="0" eaLnBrk="1" hangingPunct="1">
              <a:buNone/>
            </a:pPr>
            <a:endParaRPr lang="en-US" sz="3200" dirty="0">
              <a:cs typeface="Arial Narrow" charset="0"/>
            </a:endParaRPr>
          </a:p>
          <a:p>
            <a:pPr marL="0" indent="0" eaLnBrk="1" hangingPunct="1">
              <a:buNone/>
            </a:pPr>
            <a:r>
              <a:rPr lang="en-US" sz="3200" dirty="0">
                <a:cs typeface="Arial Narrow" charset="0"/>
              </a:rPr>
              <a:t>To be distinguished from:</a:t>
            </a:r>
          </a:p>
          <a:p>
            <a:pPr eaLnBrk="1" hangingPunct="1"/>
            <a:r>
              <a:rPr lang="en-US" sz="3200" dirty="0">
                <a:cs typeface="Arial Narrow" charset="0"/>
              </a:rPr>
              <a:t>Ewing-like sarcoma (BCOR-fusions, CIC-fusions, EWSR1-non ETS fusions)</a:t>
            </a:r>
          </a:p>
        </p:txBody>
      </p:sp>
    </p:spTree>
    <p:extLst>
      <p:ext uri="{BB962C8B-B14F-4D97-AF65-F5344CB8AC3E}">
        <p14:creationId xmlns:p14="http://schemas.microsoft.com/office/powerpoint/2010/main" val="3709659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/>
          <p:cNvSpPr>
            <a:spLocks noGrp="1"/>
          </p:cNvSpPr>
          <p:nvPr>
            <p:ph idx="1"/>
          </p:nvPr>
        </p:nvSpPr>
        <p:spPr>
          <a:xfrm>
            <a:off x="0" y="304801"/>
            <a:ext cx="11988800" cy="5205611"/>
          </a:xfrm>
        </p:spPr>
        <p:txBody>
          <a:bodyPr>
            <a:normAutofit lnSpcReduction="10000"/>
          </a:bodyPr>
          <a:lstStyle/>
          <a:p>
            <a:pPr marL="457200" lvl="1" indent="0" eaLnBrk="1" hangingPunct="1">
              <a:buNone/>
              <a:defRPr/>
            </a:pPr>
            <a:endParaRPr lang="en-US" sz="3200" u="sng" dirty="0">
              <a:cs typeface="Arial Narrow" charset="0"/>
            </a:endParaRPr>
          </a:p>
          <a:p>
            <a:pPr lvl="2" eaLnBrk="1" hangingPunct="1">
              <a:defRPr/>
            </a:pPr>
            <a:r>
              <a:rPr lang="en-US" sz="3200" u="sng" dirty="0">
                <a:cs typeface="Arial Narrow" charset="0"/>
              </a:rPr>
              <a:t>Fewer mutations in PAX-FOXO1 fusion positive RMS</a:t>
            </a:r>
          </a:p>
          <a:p>
            <a:pPr marL="1371600" lvl="3" indent="0" eaLnBrk="1" hangingPunct="1">
              <a:buNone/>
              <a:defRPr/>
            </a:pP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>
                <a:cs typeface="Arial Narrow" charset="0"/>
              </a:rPr>
              <a:t>Average of 6 in fusion positive vs. 18 in fusion negative tumors</a:t>
            </a:r>
          </a:p>
          <a:p>
            <a:pPr lvl="2" eaLnBrk="1" hangingPunct="1">
              <a:defRPr/>
            </a:pPr>
            <a:r>
              <a:rPr lang="en-US" sz="3200" u="sng" dirty="0">
                <a:cs typeface="Arial Narrow" charset="0"/>
              </a:rPr>
              <a:t>Abnormalities in fusion negative RMS</a:t>
            </a:r>
          </a:p>
          <a:p>
            <a:pPr marL="1371600" lvl="3" indent="0" eaLnBrk="1" hangingPunct="1">
              <a:buNone/>
              <a:defRPr/>
            </a:pP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>
                <a:cs typeface="Arial Narrow" charset="0"/>
              </a:rPr>
              <a:t>Aneuploidy</a:t>
            </a:r>
            <a:r>
              <a:rPr lang="en-US" sz="2800" b="1" dirty="0">
                <a:cs typeface="Arial Narrow" charset="0"/>
              </a:rPr>
              <a:t> </a:t>
            </a:r>
          </a:p>
          <a:p>
            <a:pPr marL="1371600" lvl="3" indent="0" eaLnBrk="1" hangingPunct="1">
              <a:buNone/>
              <a:defRPr/>
            </a:pP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>
                <a:cs typeface="Arial Narrow" charset="0"/>
              </a:rPr>
              <a:t>Activating mutations of the RAS pathway (FGF4, NRAS, KRAS, HRAS, 	NF1, PIK3CA, and others)</a:t>
            </a:r>
          </a:p>
          <a:p>
            <a:pPr marL="1371600" lvl="3" indent="0" eaLnBrk="1" hangingPunct="1">
              <a:buNone/>
              <a:defRPr/>
            </a:pP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>
                <a:cs typeface="Arial Narrow" charset="0"/>
              </a:rPr>
              <a:t>Loss of heterozygosity (LOH) or loss of imprinting (LOI) at 11p15.5 	associated with enhanced IGF2 expression</a:t>
            </a:r>
          </a:p>
          <a:p>
            <a:pPr marL="1371600" lvl="3" indent="0" eaLnBrk="1" hangingPunct="1">
              <a:buNone/>
              <a:defRPr/>
            </a:pP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>
                <a:cs typeface="Arial Narrow" charset="0"/>
              </a:rPr>
              <a:t>p53 mutations and </a:t>
            </a:r>
            <a:r>
              <a:rPr lang="en-US" sz="2800" dirty="0" err="1">
                <a:cs typeface="Arial Narrow" charset="0"/>
              </a:rPr>
              <a:t>myoD</a:t>
            </a:r>
            <a:r>
              <a:rPr lang="en-US" sz="2800" dirty="0">
                <a:cs typeface="Arial Narrow" charset="0"/>
              </a:rPr>
              <a:t> mutations associated with unfavorable 	outcome</a:t>
            </a:r>
          </a:p>
          <a:p>
            <a:pPr marL="1371600" lvl="3" indent="0">
              <a:buNone/>
              <a:defRPr/>
            </a:pP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>
                <a:ea typeface="Wingdings"/>
                <a:cs typeface="Wingdings"/>
                <a:sym typeface="Wingdings"/>
              </a:rPr>
              <a:t>NCOA2 or VGLL2 rearrangements associated with favorable outcome in   	infants with spindle cell RMS</a:t>
            </a:r>
            <a:endParaRPr lang="en-US" sz="2800" dirty="0">
              <a:cs typeface="Arial Narrow" charset="0"/>
            </a:endParaRPr>
          </a:p>
          <a:p>
            <a:pPr marL="914400" lvl="2" indent="0" eaLnBrk="1" hangingPunct="1">
              <a:buFont typeface="Arial" charset="0"/>
              <a:buNone/>
              <a:defRPr/>
            </a:pPr>
            <a:endParaRPr lang="en-US" sz="2800" dirty="0">
              <a:latin typeface="Arial Narrow" charset="0"/>
              <a:cs typeface="Arial Narrow" charset="0"/>
            </a:endParaRPr>
          </a:p>
          <a:p>
            <a:pPr marL="914400" lvl="2" indent="0" eaLnBrk="1" hangingPunct="1">
              <a:buFont typeface="Arial" charset="0"/>
              <a:buNone/>
              <a:defRPr/>
            </a:pPr>
            <a:endParaRPr lang="en-US" sz="2800" dirty="0">
              <a:latin typeface="Arial Narrow" charset="0"/>
              <a:cs typeface="Arial Narrow" charset="0"/>
            </a:endParaRPr>
          </a:p>
        </p:txBody>
      </p:sp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734505" y="5510412"/>
            <a:ext cx="105930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  <a:cs typeface="Arial Narrow" charset="0"/>
              </a:rPr>
              <a:t>(Shern et al., </a:t>
            </a:r>
            <a:r>
              <a:rPr lang="en-US" i="1" dirty="0">
                <a:latin typeface="+mn-lt"/>
                <a:cs typeface="Arial Narrow" charset="0"/>
              </a:rPr>
              <a:t>Cancer Disc </a:t>
            </a:r>
            <a:r>
              <a:rPr lang="en-US" dirty="0">
                <a:latin typeface="+mn-lt"/>
                <a:cs typeface="Arial Narrow" charset="0"/>
              </a:rPr>
              <a:t>2014; 4:216. Chen et al., </a:t>
            </a:r>
            <a:r>
              <a:rPr lang="en-US" i="1" dirty="0">
                <a:latin typeface="+mn-lt"/>
                <a:cs typeface="Arial Narrow" charset="0"/>
              </a:rPr>
              <a:t>Cancer Cell </a:t>
            </a:r>
            <a:r>
              <a:rPr lang="en-US" dirty="0">
                <a:latin typeface="+mn-lt"/>
                <a:cs typeface="Arial Narrow" charset="0"/>
              </a:rPr>
              <a:t>2013; 24:710. </a:t>
            </a:r>
          </a:p>
          <a:p>
            <a:pPr eaLnBrk="1" hangingPunct="1"/>
            <a:r>
              <a:rPr lang="en-US" dirty="0">
                <a:latin typeface="+mn-lt"/>
                <a:cs typeface="Arial Narrow" charset="0"/>
              </a:rPr>
              <a:t>Mosquera et al., </a:t>
            </a:r>
            <a:r>
              <a:rPr lang="en-US" i="1" dirty="0">
                <a:latin typeface="+mn-lt"/>
                <a:cs typeface="Arial Narrow" charset="0"/>
              </a:rPr>
              <a:t>Genes Chromosomes Cancer</a:t>
            </a:r>
            <a:r>
              <a:rPr lang="en-US" dirty="0">
                <a:latin typeface="+mn-lt"/>
                <a:cs typeface="Arial Narrow" charset="0"/>
              </a:rPr>
              <a:t> 2013; 52:538.  </a:t>
            </a:r>
            <a:r>
              <a:rPr lang="en-US" dirty="0" err="1">
                <a:latin typeface="+mn-lt"/>
                <a:cs typeface="Arial Narrow" charset="0"/>
              </a:rPr>
              <a:t>Alaggio</a:t>
            </a:r>
            <a:r>
              <a:rPr lang="en-US" dirty="0">
                <a:latin typeface="+mn-lt"/>
                <a:cs typeface="Arial Narrow" charset="0"/>
              </a:rPr>
              <a:t> et al. </a:t>
            </a:r>
            <a:r>
              <a:rPr lang="en-US" i="1" dirty="0">
                <a:latin typeface="+mn-lt"/>
                <a:cs typeface="Arial Narrow" charset="0"/>
              </a:rPr>
              <a:t>Am J Surg</a:t>
            </a:r>
          </a:p>
          <a:p>
            <a:pPr eaLnBrk="1" hangingPunct="1"/>
            <a:r>
              <a:rPr lang="en-US" i="1" dirty="0">
                <a:latin typeface="+mn-lt"/>
                <a:cs typeface="Arial Narrow" charset="0"/>
              </a:rPr>
              <a:t>Path</a:t>
            </a:r>
            <a:r>
              <a:rPr lang="en-US" dirty="0">
                <a:latin typeface="+mn-lt"/>
                <a:cs typeface="Arial Narrow" charset="0"/>
              </a:rPr>
              <a:t> 2016; 40:224.)</a:t>
            </a:r>
          </a:p>
        </p:txBody>
      </p:sp>
    </p:spTree>
    <p:extLst>
      <p:ext uri="{BB962C8B-B14F-4D97-AF65-F5344CB8AC3E}">
        <p14:creationId xmlns:p14="http://schemas.microsoft.com/office/powerpoint/2010/main" val="1506525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11379200" cy="808038"/>
          </a:xfrm>
        </p:spPr>
        <p:txBody>
          <a:bodyPr/>
          <a:lstStyle/>
          <a:p>
            <a:pPr eaLnBrk="1" hangingPunct="1"/>
            <a:r>
              <a:rPr lang="en-US" sz="4000" b="1" dirty="0"/>
              <a:t>1.  Cytogenetic abnormalities associated with EWS</a:t>
            </a:r>
          </a:p>
        </p:txBody>
      </p:sp>
      <p:sp>
        <p:nvSpPr>
          <p:cNvPr id="88066" name="Content Placeholder 2"/>
          <p:cNvSpPr>
            <a:spLocks noGrp="1"/>
          </p:cNvSpPr>
          <p:nvPr>
            <p:ph idx="4294967295"/>
          </p:nvPr>
        </p:nvSpPr>
        <p:spPr>
          <a:xfrm>
            <a:off x="731579" y="883991"/>
            <a:ext cx="11379200" cy="1219200"/>
          </a:xfrm>
        </p:spPr>
        <p:txBody>
          <a:bodyPr/>
          <a:lstStyle/>
          <a:p>
            <a:pPr marL="0" indent="0" eaLnBrk="1" hangingPunct="1">
              <a:buClr>
                <a:srgbClr val="9E001E"/>
              </a:buClr>
              <a:buNone/>
            </a:pPr>
            <a:r>
              <a:rPr lang="en-US" sz="2400" i="1" dirty="0">
                <a:latin typeface="Arial Narrow" charset="0"/>
              </a:rPr>
              <a:t> 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>
                <a:latin typeface="Arial Narrow" charset="0"/>
                <a:sym typeface="Wingdings"/>
              </a:rPr>
              <a:t> </a:t>
            </a:r>
            <a:r>
              <a:rPr lang="en-US" sz="3200" u="sng" dirty="0">
                <a:sym typeface="Wingdings"/>
              </a:rPr>
              <a:t>EWSR1-FLI1 fusion</a:t>
            </a:r>
            <a:endParaRPr lang="en-US" sz="3200" u="sng" dirty="0"/>
          </a:p>
        </p:txBody>
      </p:sp>
      <p:sp>
        <p:nvSpPr>
          <p:cNvPr id="218116" name="Line 4"/>
          <p:cNvSpPr>
            <a:spLocks noChangeShapeType="1"/>
          </p:cNvSpPr>
          <p:nvPr/>
        </p:nvSpPr>
        <p:spPr bwMode="auto">
          <a:xfrm>
            <a:off x="7224184" y="1371600"/>
            <a:ext cx="0" cy="228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8D8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88068" name="Group 5"/>
          <p:cNvGrpSpPr>
            <a:grpSpLocks/>
          </p:cNvGrpSpPr>
          <p:nvPr/>
        </p:nvGrpSpPr>
        <p:grpSpPr bwMode="auto">
          <a:xfrm>
            <a:off x="0" y="0"/>
            <a:ext cx="12496800" cy="1143000"/>
            <a:chOff x="144" y="-96"/>
            <a:chExt cx="5904" cy="720"/>
          </a:xfrm>
        </p:grpSpPr>
        <p:sp>
          <p:nvSpPr>
            <p:cNvPr id="218118" name="Rectangle 6"/>
            <p:cNvSpPr>
              <a:spLocks noChangeArrowheads="1"/>
            </p:cNvSpPr>
            <p:nvPr/>
          </p:nvSpPr>
          <p:spPr bwMode="auto">
            <a:xfrm>
              <a:off x="288" y="-96"/>
              <a:ext cx="5760" cy="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US" b="1" dirty="0">
                  <a:solidFill>
                    <a:schemeClr val="accent2"/>
                  </a:solidFill>
                  <a:cs typeface="+mn-cs"/>
                </a:rPr>
                <a:t>                </a:t>
              </a:r>
              <a:endParaRPr lang="en-US" b="1" dirty="0">
                <a:latin typeface="Times" charset="0"/>
                <a:cs typeface="+mn-cs"/>
              </a:endParaRPr>
            </a:p>
          </p:txBody>
        </p:sp>
        <p:sp>
          <p:nvSpPr>
            <p:cNvPr id="218119" name="Line 7"/>
            <p:cNvSpPr>
              <a:spLocks noChangeShapeType="1"/>
            </p:cNvSpPr>
            <p:nvPr/>
          </p:nvSpPr>
          <p:spPr bwMode="auto">
            <a:xfrm>
              <a:off x="144" y="480"/>
              <a:ext cx="542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88069" name="Group 8"/>
          <p:cNvGrpSpPr>
            <a:grpSpLocks/>
          </p:cNvGrpSpPr>
          <p:nvPr/>
        </p:nvGrpSpPr>
        <p:grpSpPr bwMode="auto">
          <a:xfrm>
            <a:off x="4572000" y="4733926"/>
            <a:ext cx="2032000" cy="371475"/>
            <a:chOff x="2112" y="2358"/>
            <a:chExt cx="960" cy="234"/>
          </a:xfrm>
        </p:grpSpPr>
        <p:sp>
          <p:nvSpPr>
            <p:cNvPr id="218121" name="Rectangle 9"/>
            <p:cNvSpPr>
              <a:spLocks noChangeArrowheads="1"/>
            </p:cNvSpPr>
            <p:nvPr/>
          </p:nvSpPr>
          <p:spPr bwMode="auto">
            <a:xfrm>
              <a:off x="2112" y="2400"/>
              <a:ext cx="96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dirty="0">
                <a:solidFill>
                  <a:srgbClr val="46FF3C"/>
                </a:solidFill>
                <a:cs typeface="+mn-cs"/>
              </a:endParaRPr>
            </a:p>
          </p:txBody>
        </p:sp>
        <p:sp>
          <p:nvSpPr>
            <p:cNvPr id="218122" name="Line 10"/>
            <p:cNvSpPr>
              <a:spLocks noChangeShapeType="1"/>
            </p:cNvSpPr>
            <p:nvPr/>
          </p:nvSpPr>
          <p:spPr bwMode="auto">
            <a:xfrm>
              <a:off x="2592" y="2358"/>
              <a:ext cx="0" cy="4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F8D8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88070" name="Group 11"/>
          <p:cNvGrpSpPr>
            <a:grpSpLocks/>
          </p:cNvGrpSpPr>
          <p:nvPr/>
        </p:nvGrpSpPr>
        <p:grpSpPr bwMode="auto">
          <a:xfrm>
            <a:off x="4978400" y="3733800"/>
            <a:ext cx="2032000" cy="609600"/>
            <a:chOff x="2304" y="1728"/>
            <a:chExt cx="960" cy="384"/>
          </a:xfrm>
        </p:grpSpPr>
        <p:sp>
          <p:nvSpPr>
            <p:cNvPr id="218124" name="Rectangle 12"/>
            <p:cNvSpPr>
              <a:spLocks noChangeArrowheads="1"/>
            </p:cNvSpPr>
            <p:nvPr/>
          </p:nvSpPr>
          <p:spPr bwMode="auto">
            <a:xfrm>
              <a:off x="2304" y="1728"/>
              <a:ext cx="96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br>
                <a:rPr lang="en-US" sz="1400" b="1" dirty="0">
                  <a:solidFill>
                    <a:srgbClr val="46FF3C"/>
                  </a:solidFill>
                  <a:cs typeface="+mn-cs"/>
                </a:rPr>
              </a:br>
              <a:endParaRPr lang="en-US" sz="1400" b="1" dirty="0">
                <a:solidFill>
                  <a:srgbClr val="46FF3C"/>
                </a:solidFill>
                <a:cs typeface="+mn-cs"/>
              </a:endParaRPr>
            </a:p>
          </p:txBody>
        </p:sp>
        <p:sp>
          <p:nvSpPr>
            <p:cNvPr id="218125" name="Line 13"/>
            <p:cNvSpPr>
              <a:spLocks noChangeShapeType="1"/>
            </p:cNvSpPr>
            <p:nvPr/>
          </p:nvSpPr>
          <p:spPr bwMode="auto">
            <a:xfrm>
              <a:off x="2592" y="1968"/>
              <a:ext cx="0" cy="1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F8D8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218126" name="Group 14"/>
          <p:cNvGrpSpPr>
            <a:grpSpLocks/>
          </p:cNvGrpSpPr>
          <p:nvPr/>
        </p:nvGrpSpPr>
        <p:grpSpPr bwMode="auto">
          <a:xfrm>
            <a:off x="609600" y="3886200"/>
            <a:ext cx="10769600" cy="1104900"/>
            <a:chOff x="288" y="2448"/>
            <a:chExt cx="5088" cy="696"/>
          </a:xfrm>
        </p:grpSpPr>
        <p:sp>
          <p:nvSpPr>
            <p:cNvPr id="218127" name="Rectangle 15"/>
            <p:cNvSpPr>
              <a:spLocks noChangeArrowheads="1"/>
            </p:cNvSpPr>
            <p:nvPr/>
          </p:nvSpPr>
          <p:spPr bwMode="auto">
            <a:xfrm>
              <a:off x="288" y="2880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400" b="1" dirty="0">
                  <a:cs typeface="+mn-cs"/>
                </a:rPr>
                <a:t>NH</a:t>
              </a:r>
              <a:r>
                <a:rPr lang="en-US" sz="1400" b="1" baseline="-25000" dirty="0">
                  <a:cs typeface="+mn-cs"/>
                </a:rPr>
                <a:t>2</a:t>
              </a:r>
              <a:endParaRPr lang="en-US" sz="1400" b="1" baseline="-25000" dirty="0">
                <a:solidFill>
                  <a:srgbClr val="46FF3C"/>
                </a:solidFill>
                <a:cs typeface="+mn-cs"/>
              </a:endParaRPr>
            </a:p>
          </p:txBody>
        </p:sp>
        <p:sp>
          <p:nvSpPr>
            <p:cNvPr id="218128" name="Rectangle 16"/>
            <p:cNvSpPr>
              <a:spLocks noChangeArrowheads="1"/>
            </p:cNvSpPr>
            <p:nvPr/>
          </p:nvSpPr>
          <p:spPr bwMode="auto">
            <a:xfrm>
              <a:off x="624" y="2712"/>
              <a:ext cx="1445" cy="24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29" name="Rectangle 17"/>
            <p:cNvSpPr>
              <a:spLocks noChangeArrowheads="1"/>
            </p:cNvSpPr>
            <p:nvPr/>
          </p:nvSpPr>
          <p:spPr bwMode="auto">
            <a:xfrm>
              <a:off x="2064" y="2712"/>
              <a:ext cx="571" cy="240"/>
            </a:xfrm>
            <a:prstGeom prst="rect">
              <a:avLst/>
            </a:prstGeom>
            <a:solidFill>
              <a:srgbClr val="00008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30" name="Rectangle 18"/>
            <p:cNvSpPr>
              <a:spLocks noChangeArrowheads="1"/>
            </p:cNvSpPr>
            <p:nvPr/>
          </p:nvSpPr>
          <p:spPr bwMode="auto">
            <a:xfrm>
              <a:off x="2640" y="2712"/>
              <a:ext cx="816" cy="240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31" name="Rectangle 19"/>
            <p:cNvSpPr>
              <a:spLocks noChangeArrowheads="1"/>
            </p:cNvSpPr>
            <p:nvPr/>
          </p:nvSpPr>
          <p:spPr bwMode="auto">
            <a:xfrm>
              <a:off x="3456" y="2712"/>
              <a:ext cx="624" cy="240"/>
            </a:xfrm>
            <a:prstGeom prst="rect">
              <a:avLst/>
            </a:prstGeom>
            <a:solidFill>
              <a:srgbClr val="FFE67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32" name="Rectangle 20"/>
            <p:cNvSpPr>
              <a:spLocks noChangeArrowheads="1"/>
            </p:cNvSpPr>
            <p:nvPr/>
          </p:nvSpPr>
          <p:spPr bwMode="auto">
            <a:xfrm>
              <a:off x="4080" y="2712"/>
              <a:ext cx="1296" cy="240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33" name="Rectangle 21"/>
            <p:cNvSpPr>
              <a:spLocks noChangeArrowheads="1"/>
            </p:cNvSpPr>
            <p:nvPr/>
          </p:nvSpPr>
          <p:spPr bwMode="auto">
            <a:xfrm>
              <a:off x="5040" y="2952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400" b="1" dirty="0">
                  <a:cs typeface="+mn-cs"/>
                </a:rPr>
                <a:t>COOH</a:t>
              </a:r>
            </a:p>
          </p:txBody>
        </p:sp>
        <p:sp>
          <p:nvSpPr>
            <p:cNvPr id="218134" name="Rectangle 22"/>
            <p:cNvSpPr>
              <a:spLocks noChangeArrowheads="1"/>
            </p:cNvSpPr>
            <p:nvPr/>
          </p:nvSpPr>
          <p:spPr bwMode="auto">
            <a:xfrm>
              <a:off x="864" y="2448"/>
              <a:ext cx="816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i="1" dirty="0">
                  <a:solidFill>
                    <a:srgbClr val="120EFF"/>
                  </a:solidFill>
                  <a:cs typeface="+mn-cs"/>
                </a:rPr>
                <a:t>EWSR1/FLI1 t(11:22)(q24:q12)</a:t>
              </a:r>
              <a:endParaRPr lang="en-US" b="1" i="1" dirty="0">
                <a:solidFill>
                  <a:srgbClr val="46FF3C"/>
                </a:solidFill>
                <a:cs typeface="+mn-cs"/>
              </a:endParaRPr>
            </a:p>
          </p:txBody>
        </p:sp>
      </p:grpSp>
      <p:sp>
        <p:nvSpPr>
          <p:cNvPr id="218135" name="Rectangle 23"/>
          <p:cNvSpPr>
            <a:spLocks noChangeArrowheads="1"/>
          </p:cNvSpPr>
          <p:nvPr/>
        </p:nvSpPr>
        <p:spPr bwMode="auto">
          <a:xfrm>
            <a:off x="1320800" y="4305300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dirty="0">
              <a:latin typeface="Times" charset="0"/>
              <a:cs typeface="+mn-cs"/>
            </a:endParaRPr>
          </a:p>
        </p:txBody>
      </p:sp>
      <p:grpSp>
        <p:nvGrpSpPr>
          <p:cNvPr id="218136" name="Group 24"/>
          <p:cNvGrpSpPr>
            <a:grpSpLocks/>
          </p:cNvGrpSpPr>
          <p:nvPr/>
        </p:nvGrpSpPr>
        <p:grpSpPr bwMode="auto">
          <a:xfrm>
            <a:off x="4726517" y="2895600"/>
            <a:ext cx="1128183" cy="3649663"/>
            <a:chOff x="2233" y="1824"/>
            <a:chExt cx="533" cy="2299"/>
          </a:xfrm>
        </p:grpSpPr>
        <p:sp>
          <p:nvSpPr>
            <p:cNvPr id="218137" name="Line 25"/>
            <p:cNvSpPr>
              <a:spLocks noChangeShapeType="1"/>
            </p:cNvSpPr>
            <p:nvPr/>
          </p:nvSpPr>
          <p:spPr bwMode="auto">
            <a:xfrm>
              <a:off x="2640" y="1824"/>
              <a:ext cx="0" cy="206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38" name="Text Box 26"/>
            <p:cNvSpPr txBox="1">
              <a:spLocks noChangeArrowheads="1"/>
            </p:cNvSpPr>
            <p:nvPr/>
          </p:nvSpPr>
          <p:spPr bwMode="auto">
            <a:xfrm>
              <a:off x="2233" y="3910"/>
              <a:ext cx="533" cy="213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600" b="1" dirty="0">
                  <a:cs typeface="+mn-cs"/>
                </a:rPr>
                <a:t>Breakpoint</a:t>
              </a:r>
            </a:p>
          </p:txBody>
        </p:sp>
      </p:grpSp>
      <p:sp>
        <p:nvSpPr>
          <p:cNvPr id="218139" name="Line 27"/>
          <p:cNvSpPr>
            <a:spLocks noChangeShapeType="1"/>
          </p:cNvSpPr>
          <p:nvPr/>
        </p:nvSpPr>
        <p:spPr bwMode="auto">
          <a:xfrm>
            <a:off x="4684184" y="2835275"/>
            <a:ext cx="0" cy="228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8D8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8140" name="Rectangle 28"/>
          <p:cNvSpPr>
            <a:spLocks noChangeArrowheads="1"/>
          </p:cNvSpPr>
          <p:nvPr/>
        </p:nvSpPr>
        <p:spPr bwMode="auto">
          <a:xfrm>
            <a:off x="5024968" y="3705225"/>
            <a:ext cx="107103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8D8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4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>
            <a:off x="5581651" y="3683000"/>
            <a:ext cx="0" cy="8731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8D8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8142" name="Rectangle 30"/>
          <p:cNvSpPr>
            <a:spLocks noChangeArrowheads="1"/>
          </p:cNvSpPr>
          <p:nvPr/>
        </p:nvSpPr>
        <p:spPr bwMode="auto">
          <a:xfrm>
            <a:off x="1593851" y="3810000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charset="0"/>
              <a:cs typeface="+mn-cs"/>
            </a:endParaRPr>
          </a:p>
        </p:txBody>
      </p:sp>
      <p:grpSp>
        <p:nvGrpSpPr>
          <p:cNvPr id="218143" name="Group 31"/>
          <p:cNvGrpSpPr>
            <a:grpSpLocks/>
          </p:cNvGrpSpPr>
          <p:nvPr/>
        </p:nvGrpSpPr>
        <p:grpSpPr bwMode="auto">
          <a:xfrm>
            <a:off x="609600" y="2590801"/>
            <a:ext cx="10871200" cy="1387475"/>
            <a:chOff x="288" y="1632"/>
            <a:chExt cx="5136" cy="874"/>
          </a:xfrm>
        </p:grpSpPr>
        <p:sp>
          <p:nvSpPr>
            <p:cNvPr id="218144" name="Rectangle 32"/>
            <p:cNvSpPr>
              <a:spLocks noChangeArrowheads="1"/>
            </p:cNvSpPr>
            <p:nvPr/>
          </p:nvSpPr>
          <p:spPr bwMode="auto">
            <a:xfrm>
              <a:off x="5088" y="2314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400" b="1" dirty="0">
                  <a:cs typeface="+mn-cs"/>
                </a:rPr>
                <a:t>COOH</a:t>
              </a:r>
            </a:p>
          </p:txBody>
        </p:sp>
        <p:sp>
          <p:nvSpPr>
            <p:cNvPr id="218145" name="Rectangle 33"/>
            <p:cNvSpPr>
              <a:spLocks noChangeArrowheads="1"/>
            </p:cNvSpPr>
            <p:nvPr/>
          </p:nvSpPr>
          <p:spPr bwMode="auto">
            <a:xfrm>
              <a:off x="2243" y="1782"/>
              <a:ext cx="8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46" name="Rectangle 34"/>
            <p:cNvSpPr>
              <a:spLocks noChangeArrowheads="1"/>
            </p:cNvSpPr>
            <p:nvPr/>
          </p:nvSpPr>
          <p:spPr bwMode="auto">
            <a:xfrm>
              <a:off x="288" y="2208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400" b="1" dirty="0">
                  <a:cs typeface="+mn-cs"/>
                </a:rPr>
                <a:t>NH</a:t>
              </a:r>
              <a:r>
                <a:rPr lang="en-US" sz="1400" b="1" baseline="-25000" dirty="0">
                  <a:cs typeface="+mn-cs"/>
                </a:rPr>
                <a:t>2</a:t>
              </a:r>
              <a:endParaRPr lang="en-US" sz="1400" b="1" baseline="-25000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218147" name="Rectangle 35"/>
            <p:cNvSpPr>
              <a:spLocks noChangeArrowheads="1"/>
            </p:cNvSpPr>
            <p:nvPr/>
          </p:nvSpPr>
          <p:spPr bwMode="auto">
            <a:xfrm>
              <a:off x="288" y="1806"/>
              <a:ext cx="105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i="1" dirty="0">
                  <a:solidFill>
                    <a:srgbClr val="120EFF"/>
                  </a:solidFill>
                  <a:cs typeface="+mn-cs"/>
                </a:rPr>
                <a:t>EWSR1 (22q12)</a:t>
              </a:r>
              <a:endParaRPr lang="en-US" b="1" i="1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218148" name="Rectangle 36"/>
            <p:cNvSpPr>
              <a:spLocks noChangeArrowheads="1"/>
            </p:cNvSpPr>
            <p:nvPr/>
          </p:nvSpPr>
          <p:spPr bwMode="auto">
            <a:xfrm>
              <a:off x="624" y="2074"/>
              <a:ext cx="1445" cy="24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49" name="Rectangle 37"/>
            <p:cNvSpPr>
              <a:spLocks noChangeArrowheads="1"/>
            </p:cNvSpPr>
            <p:nvPr/>
          </p:nvSpPr>
          <p:spPr bwMode="auto">
            <a:xfrm>
              <a:off x="2069" y="2074"/>
              <a:ext cx="568" cy="24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50" name="Rectangle 38"/>
            <p:cNvSpPr>
              <a:spLocks noChangeArrowheads="1"/>
            </p:cNvSpPr>
            <p:nvPr/>
          </p:nvSpPr>
          <p:spPr bwMode="auto">
            <a:xfrm>
              <a:off x="2637" y="2074"/>
              <a:ext cx="516" cy="24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51" name="Rectangle 39"/>
            <p:cNvSpPr>
              <a:spLocks noChangeArrowheads="1"/>
            </p:cNvSpPr>
            <p:nvPr/>
          </p:nvSpPr>
          <p:spPr bwMode="auto">
            <a:xfrm>
              <a:off x="3153" y="2074"/>
              <a:ext cx="723" cy="24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52" name="Rectangle 40"/>
            <p:cNvSpPr>
              <a:spLocks noChangeArrowheads="1"/>
            </p:cNvSpPr>
            <p:nvPr/>
          </p:nvSpPr>
          <p:spPr bwMode="auto">
            <a:xfrm>
              <a:off x="3876" y="2074"/>
              <a:ext cx="1548" cy="24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53" name="Rectangle 41"/>
            <p:cNvSpPr>
              <a:spLocks noChangeArrowheads="1"/>
            </p:cNvSpPr>
            <p:nvPr/>
          </p:nvSpPr>
          <p:spPr bwMode="auto">
            <a:xfrm>
              <a:off x="1632" y="1632"/>
              <a:ext cx="12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sz="1400" b="1" i="1" dirty="0">
                  <a:cs typeface="+mn-cs"/>
                </a:rPr>
                <a:t>EWS </a:t>
              </a:r>
              <a:r>
                <a:rPr lang="en-US" sz="1400" b="1" dirty="0">
                  <a:cs typeface="+mn-cs"/>
                </a:rPr>
                <a:t>Regulatory Domain</a:t>
              </a:r>
              <a:endParaRPr lang="en-US" sz="1200" b="1" i="1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218154" name="Rectangle 42"/>
            <p:cNvSpPr>
              <a:spLocks noChangeArrowheads="1"/>
            </p:cNvSpPr>
            <p:nvPr/>
          </p:nvSpPr>
          <p:spPr bwMode="auto">
            <a:xfrm>
              <a:off x="3120" y="1632"/>
              <a:ext cx="12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sz="1400" b="1" i="1" dirty="0">
                  <a:cs typeface="+mn-cs"/>
                </a:rPr>
                <a:t>RNA </a:t>
              </a:r>
              <a:r>
                <a:rPr lang="en-US" sz="1400" b="1" dirty="0">
                  <a:cs typeface="+mn-cs"/>
                </a:rPr>
                <a:t>Binding Domain</a:t>
              </a:r>
              <a:endParaRPr lang="en-US" sz="1400" b="1" i="1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218155" name="Rectangle 43"/>
            <p:cNvSpPr>
              <a:spLocks noChangeArrowheads="1"/>
            </p:cNvSpPr>
            <p:nvPr/>
          </p:nvSpPr>
          <p:spPr bwMode="auto">
            <a:xfrm>
              <a:off x="2064" y="2074"/>
              <a:ext cx="571" cy="240"/>
            </a:xfrm>
            <a:prstGeom prst="rect">
              <a:avLst/>
            </a:prstGeom>
            <a:solidFill>
              <a:srgbClr val="00008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56" name="Rectangle 44"/>
            <p:cNvSpPr>
              <a:spLocks noChangeArrowheads="1"/>
            </p:cNvSpPr>
            <p:nvPr/>
          </p:nvSpPr>
          <p:spPr bwMode="auto">
            <a:xfrm>
              <a:off x="3120" y="2074"/>
              <a:ext cx="768" cy="240"/>
            </a:xfrm>
            <a:prstGeom prst="rect">
              <a:avLst/>
            </a:prstGeom>
            <a:solidFill>
              <a:srgbClr val="00008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88079" name="Group 45"/>
          <p:cNvGrpSpPr>
            <a:grpSpLocks/>
          </p:cNvGrpSpPr>
          <p:nvPr/>
        </p:nvGrpSpPr>
        <p:grpSpPr bwMode="auto">
          <a:xfrm>
            <a:off x="4936067" y="5857875"/>
            <a:ext cx="1058333" cy="323850"/>
            <a:chOff x="2188" y="3648"/>
            <a:chExt cx="500" cy="204"/>
          </a:xfrm>
        </p:grpSpPr>
        <p:sp>
          <p:nvSpPr>
            <p:cNvPr id="218158" name="Rectangle 46"/>
            <p:cNvSpPr>
              <a:spLocks noChangeArrowheads="1"/>
            </p:cNvSpPr>
            <p:nvPr/>
          </p:nvSpPr>
          <p:spPr bwMode="auto">
            <a:xfrm>
              <a:off x="2188" y="3660"/>
              <a:ext cx="5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200" b="1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218159" name="Line 47"/>
            <p:cNvSpPr>
              <a:spLocks noChangeShapeType="1"/>
            </p:cNvSpPr>
            <p:nvPr/>
          </p:nvSpPr>
          <p:spPr bwMode="auto">
            <a:xfrm>
              <a:off x="2448" y="3648"/>
              <a:ext cx="0" cy="4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F8D8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218160" name="Group 48"/>
          <p:cNvGrpSpPr>
            <a:grpSpLocks/>
          </p:cNvGrpSpPr>
          <p:nvPr/>
        </p:nvGrpSpPr>
        <p:grpSpPr bwMode="auto">
          <a:xfrm>
            <a:off x="914400" y="5019676"/>
            <a:ext cx="10566400" cy="1152525"/>
            <a:chOff x="432" y="3162"/>
            <a:chExt cx="4992" cy="726"/>
          </a:xfrm>
        </p:grpSpPr>
        <p:sp>
          <p:nvSpPr>
            <p:cNvPr id="218161" name="Rectangle 49"/>
            <p:cNvSpPr>
              <a:spLocks noChangeArrowheads="1"/>
            </p:cNvSpPr>
            <p:nvPr/>
          </p:nvSpPr>
          <p:spPr bwMode="auto">
            <a:xfrm>
              <a:off x="3552" y="3450"/>
              <a:ext cx="576" cy="240"/>
            </a:xfrm>
            <a:prstGeom prst="rect">
              <a:avLst/>
            </a:prstGeom>
            <a:solidFill>
              <a:srgbClr val="FFE67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62" name="Rectangle 50"/>
            <p:cNvSpPr>
              <a:spLocks noChangeArrowheads="1"/>
            </p:cNvSpPr>
            <p:nvPr/>
          </p:nvSpPr>
          <p:spPr bwMode="auto">
            <a:xfrm>
              <a:off x="4128" y="3450"/>
              <a:ext cx="1296" cy="240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8163" name="Rectangle 51"/>
            <p:cNvSpPr>
              <a:spLocks noChangeArrowheads="1"/>
            </p:cNvSpPr>
            <p:nvPr/>
          </p:nvSpPr>
          <p:spPr bwMode="auto">
            <a:xfrm>
              <a:off x="432" y="3168"/>
              <a:ext cx="816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i="1" dirty="0">
                  <a:solidFill>
                    <a:srgbClr val="120EFF"/>
                  </a:solidFill>
                  <a:cs typeface="+mn-cs"/>
                </a:rPr>
                <a:t>FLI1 (11q24)</a:t>
              </a:r>
              <a:endParaRPr lang="en-US" b="1" i="1" dirty="0">
                <a:solidFill>
                  <a:srgbClr val="E2E100"/>
                </a:solidFill>
                <a:cs typeface="+mn-cs"/>
              </a:endParaRPr>
            </a:p>
          </p:txBody>
        </p:sp>
        <p:sp>
          <p:nvSpPr>
            <p:cNvPr id="218164" name="Rectangle 52"/>
            <p:cNvSpPr>
              <a:spLocks noChangeArrowheads="1"/>
            </p:cNvSpPr>
            <p:nvPr/>
          </p:nvSpPr>
          <p:spPr bwMode="auto">
            <a:xfrm>
              <a:off x="576" y="3696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400" b="1" dirty="0">
                  <a:cs typeface="+mn-cs"/>
                </a:rPr>
                <a:t>NH</a:t>
              </a:r>
              <a:r>
                <a:rPr lang="en-US" sz="1400" b="1" baseline="-25000" dirty="0">
                  <a:cs typeface="+mn-cs"/>
                </a:rPr>
                <a:t>2</a:t>
              </a:r>
              <a:endParaRPr lang="en-US" sz="1400" b="1" baseline="-25000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218165" name="Rectangle 53"/>
            <p:cNvSpPr>
              <a:spLocks noChangeArrowheads="1"/>
            </p:cNvSpPr>
            <p:nvPr/>
          </p:nvSpPr>
          <p:spPr bwMode="auto">
            <a:xfrm>
              <a:off x="5088" y="3690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400" b="1" dirty="0">
                  <a:cs typeface="+mn-cs"/>
                </a:rPr>
                <a:t>COOH</a:t>
              </a:r>
              <a:endParaRPr lang="en-US" sz="1400" b="1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218166" name="Rectangle 54"/>
            <p:cNvSpPr>
              <a:spLocks noChangeArrowheads="1"/>
            </p:cNvSpPr>
            <p:nvPr/>
          </p:nvSpPr>
          <p:spPr bwMode="auto">
            <a:xfrm>
              <a:off x="864" y="3450"/>
              <a:ext cx="2688" cy="240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88095" name="Group 55"/>
            <p:cNvGrpSpPr>
              <a:grpSpLocks/>
            </p:cNvGrpSpPr>
            <p:nvPr/>
          </p:nvGrpSpPr>
          <p:grpSpPr bwMode="auto">
            <a:xfrm>
              <a:off x="3360" y="3162"/>
              <a:ext cx="960" cy="288"/>
              <a:chOff x="3216" y="3120"/>
              <a:chExt cx="960" cy="288"/>
            </a:xfrm>
          </p:grpSpPr>
          <p:sp>
            <p:nvSpPr>
              <p:cNvPr id="218168" name="Rectangle 56"/>
              <p:cNvSpPr>
                <a:spLocks noChangeArrowheads="1"/>
              </p:cNvSpPr>
              <p:nvPr/>
            </p:nvSpPr>
            <p:spPr bwMode="auto">
              <a:xfrm>
                <a:off x="3216" y="3120"/>
                <a:ext cx="96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8D8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1400" b="1" i="1" dirty="0">
                    <a:cs typeface="+mn-cs"/>
                  </a:rPr>
                  <a:t>Ets DNA</a:t>
                </a:r>
                <a:r>
                  <a:rPr lang="en-US" sz="1400" b="1" dirty="0">
                    <a:cs typeface="+mn-cs"/>
                  </a:rPr>
                  <a:t> Binding Domain</a:t>
                </a:r>
              </a:p>
            </p:txBody>
          </p:sp>
          <p:sp>
            <p:nvSpPr>
              <p:cNvPr id="218169" name="Line 57"/>
              <p:cNvSpPr>
                <a:spLocks noChangeShapeType="1"/>
              </p:cNvSpPr>
              <p:nvPr/>
            </p:nvSpPr>
            <p:spPr bwMode="auto">
              <a:xfrm>
                <a:off x="3696" y="3264"/>
                <a:ext cx="0" cy="144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rgbClr val="F8D800"/>
                    </a:solidFill>
                    <a:round/>
                    <a:headEnd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</p:grpSp>
      <p:grpSp>
        <p:nvGrpSpPr>
          <p:cNvPr id="88081" name="Group 58"/>
          <p:cNvGrpSpPr>
            <a:grpSpLocks/>
          </p:cNvGrpSpPr>
          <p:nvPr/>
        </p:nvGrpSpPr>
        <p:grpSpPr bwMode="auto">
          <a:xfrm>
            <a:off x="7213600" y="5857875"/>
            <a:ext cx="2032000" cy="476250"/>
            <a:chOff x="3264" y="3648"/>
            <a:chExt cx="960" cy="300"/>
          </a:xfrm>
        </p:grpSpPr>
        <p:sp>
          <p:nvSpPr>
            <p:cNvPr id="218171" name="Rectangle 59"/>
            <p:cNvSpPr>
              <a:spLocks noChangeArrowheads="1"/>
            </p:cNvSpPr>
            <p:nvPr/>
          </p:nvSpPr>
          <p:spPr bwMode="auto">
            <a:xfrm>
              <a:off x="3264" y="3756"/>
              <a:ext cx="96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8D8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218172" name="Line 60"/>
            <p:cNvSpPr>
              <a:spLocks noChangeShapeType="1"/>
            </p:cNvSpPr>
            <p:nvPr/>
          </p:nvSpPr>
          <p:spPr bwMode="auto">
            <a:xfrm flipV="1">
              <a:off x="3744" y="3648"/>
              <a:ext cx="0" cy="1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F8D8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218173" name="Group 61"/>
          <p:cNvGrpSpPr>
            <a:grpSpLocks/>
          </p:cNvGrpSpPr>
          <p:nvPr/>
        </p:nvGrpSpPr>
        <p:grpSpPr bwMode="auto">
          <a:xfrm>
            <a:off x="2946401" y="6019801"/>
            <a:ext cx="5300134" cy="461963"/>
            <a:chOff x="1392" y="3792"/>
            <a:chExt cx="2504" cy="291"/>
          </a:xfrm>
        </p:grpSpPr>
        <p:sp>
          <p:nvSpPr>
            <p:cNvPr id="218174" name="Rectangle 62"/>
            <p:cNvSpPr>
              <a:spLocks noChangeArrowheads="1"/>
            </p:cNvSpPr>
            <p:nvPr/>
          </p:nvSpPr>
          <p:spPr bwMode="auto">
            <a:xfrm>
              <a:off x="3600" y="3792"/>
              <a:ext cx="296" cy="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dirty="0">
                  <a:cs typeface="+mn-cs"/>
                </a:rPr>
                <a:t>ETS</a:t>
              </a:r>
              <a:endParaRPr lang="en-US" sz="2400" dirty="0">
                <a:latin typeface="Times" charset="0"/>
                <a:cs typeface="+mn-cs"/>
              </a:endParaRPr>
            </a:p>
          </p:txBody>
        </p:sp>
        <p:sp>
          <p:nvSpPr>
            <p:cNvPr id="218175" name="Rectangle 63"/>
            <p:cNvSpPr>
              <a:spLocks noChangeArrowheads="1"/>
            </p:cNvSpPr>
            <p:nvPr/>
          </p:nvSpPr>
          <p:spPr bwMode="auto">
            <a:xfrm>
              <a:off x="1392" y="3792"/>
              <a:ext cx="300" cy="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dirty="0">
                  <a:cs typeface="+mn-cs"/>
                </a:rPr>
                <a:t>TET</a:t>
              </a:r>
              <a:endParaRPr lang="en-US" sz="2400" dirty="0">
                <a:latin typeface="Times" charset="0"/>
                <a:cs typeface="+mn-cs"/>
              </a:endParaRPr>
            </a:p>
          </p:txBody>
        </p:sp>
      </p:grpSp>
      <p:sp>
        <p:nvSpPr>
          <p:cNvPr id="218176" name="Rectangle 64"/>
          <p:cNvSpPr>
            <a:spLocks noChangeArrowheads="1"/>
          </p:cNvSpPr>
          <p:nvPr/>
        </p:nvSpPr>
        <p:spPr bwMode="auto">
          <a:xfrm>
            <a:off x="3702051" y="4784725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charset="0"/>
              <a:cs typeface="+mn-cs"/>
            </a:endParaRPr>
          </a:p>
        </p:txBody>
      </p:sp>
      <p:sp>
        <p:nvSpPr>
          <p:cNvPr id="218177" name="Rectangle 65"/>
          <p:cNvSpPr>
            <a:spLocks noChangeArrowheads="1"/>
          </p:cNvSpPr>
          <p:nvPr/>
        </p:nvSpPr>
        <p:spPr bwMode="auto">
          <a:xfrm>
            <a:off x="6396081" y="1620821"/>
            <a:ext cx="49592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cs typeface="+mn-cs"/>
              </a:rPr>
              <a:t>(Delattre et al., </a:t>
            </a:r>
            <a:r>
              <a:rPr lang="en-US" sz="2400" i="1" dirty="0">
                <a:cs typeface="+mn-cs"/>
              </a:rPr>
              <a:t>Nature</a:t>
            </a:r>
            <a:r>
              <a:rPr lang="en-US" sz="2400" dirty="0">
                <a:cs typeface="+mn-cs"/>
              </a:rPr>
              <a:t> 1992; 359:162)</a:t>
            </a:r>
          </a:p>
        </p:txBody>
      </p:sp>
    </p:spTree>
    <p:extLst>
      <p:ext uri="{BB962C8B-B14F-4D97-AF65-F5344CB8AC3E}">
        <p14:creationId xmlns:p14="http://schemas.microsoft.com/office/powerpoint/2010/main" val="30566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860679" y="219031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1.  EWS fusions and assays</a:t>
            </a:r>
          </a:p>
        </p:txBody>
      </p:sp>
      <p:sp>
        <p:nvSpPr>
          <p:cNvPr id="90114" name="Content Placeholder 2"/>
          <p:cNvSpPr>
            <a:spLocks noGrp="1"/>
          </p:cNvSpPr>
          <p:nvPr>
            <p:ph idx="1"/>
          </p:nvPr>
        </p:nvSpPr>
        <p:spPr>
          <a:xfrm>
            <a:off x="682273" y="1026503"/>
            <a:ext cx="10972800" cy="5262345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endParaRPr lang="en-US" sz="2800" dirty="0">
              <a:latin typeface="Arial Narrow" charset="0"/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Many different fusions in EWS (TET-ETS), including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t(11;22) = EWSR1-FLI1		85%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t(21;22) = EWSR1-ERG		5-10%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t(2;22) = EWSR1-FEV		rare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t(7;22) = EWSR1-ETV1		rare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t(17;22) = EWSR1-E1AF		rare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t(16;21) = FUS-ERG		rare</a:t>
            </a:r>
          </a:p>
          <a:p>
            <a:pPr lvl="2" eaLnBrk="1" hangingPunct="1"/>
            <a:r>
              <a:rPr lang="en-US" sz="2600" dirty="0">
                <a:cs typeface="Arial Narrow" charset="0"/>
              </a:rPr>
              <a:t>t(2;16) = FUS-FEV			rare</a:t>
            </a:r>
            <a:endParaRPr lang="en-US" sz="2800" dirty="0"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RT PCR </a:t>
            </a:r>
          </a:p>
          <a:p>
            <a:pPr lvl="2"/>
            <a:r>
              <a:rPr lang="en-US" sz="2400" dirty="0">
                <a:cs typeface="Arial Narrow" charset="0"/>
              </a:rPr>
              <a:t>Primers detect specific translocation</a:t>
            </a:r>
          </a:p>
          <a:p>
            <a:pPr lvl="1" eaLnBrk="1" hangingPunct="1"/>
            <a:r>
              <a:rPr lang="en-US" sz="3200" u="sng" dirty="0">
                <a:cs typeface="Arial Narrow" charset="0"/>
              </a:rPr>
              <a:t>FISH</a:t>
            </a:r>
            <a:r>
              <a:rPr lang="en-US" sz="3200" b="1" dirty="0">
                <a:cs typeface="Arial Narrow" charset="0"/>
              </a:rPr>
              <a:t> </a:t>
            </a:r>
          </a:p>
          <a:p>
            <a:pPr lvl="2"/>
            <a:r>
              <a:rPr lang="en-US" sz="2400" dirty="0">
                <a:cs typeface="Arial Narrow" charset="0"/>
              </a:rPr>
              <a:t>EWSR1 break-apart probes detect translocations involving EWSR1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b="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7552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Sarcomas: Ewing Sarcoma (subdomain B2)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24302715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609600" y="17463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2.  EWS Incidence Rates by Age and Race</a:t>
            </a:r>
          </a:p>
        </p:txBody>
      </p:sp>
      <p:sp>
        <p:nvSpPr>
          <p:cNvPr id="87042" name="TextBox 1"/>
          <p:cNvSpPr txBox="1">
            <a:spLocks noChangeArrowheads="1"/>
          </p:cNvSpPr>
          <p:nvPr/>
        </p:nvSpPr>
        <p:spPr bwMode="auto">
          <a:xfrm>
            <a:off x="5926667" y="3087688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pic>
        <p:nvPicPr>
          <p:cNvPr id="8704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15538" r="8911" b="8182"/>
          <a:stretch>
            <a:fillRect/>
          </a:stretch>
        </p:blipFill>
        <p:spPr bwMode="auto">
          <a:xfrm>
            <a:off x="1698389" y="1525132"/>
            <a:ext cx="5990140" cy="363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3"/>
          <p:cNvSpPr txBox="1">
            <a:spLocks noChangeArrowheads="1"/>
          </p:cNvSpPr>
          <p:nvPr/>
        </p:nvSpPr>
        <p:spPr bwMode="auto">
          <a:xfrm rot="-5400000">
            <a:off x="445279" y="2950808"/>
            <a:ext cx="16182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Age (years)</a:t>
            </a:r>
            <a:endParaRPr lang="en-US" dirty="0">
              <a:solidFill>
                <a:srgbClr val="291A10"/>
              </a:solidFill>
            </a:endParaRPr>
          </a:p>
          <a:p>
            <a:pPr eaLnBrk="1" hangingPunct="1"/>
            <a:endParaRPr lang="en-US" sz="1800" dirty="0"/>
          </a:p>
        </p:txBody>
      </p:sp>
      <p:sp>
        <p:nvSpPr>
          <p:cNvPr id="87046" name="TextBox 5"/>
          <p:cNvSpPr txBox="1">
            <a:spLocks noChangeArrowheads="1"/>
          </p:cNvSpPr>
          <p:nvPr/>
        </p:nvSpPr>
        <p:spPr bwMode="auto">
          <a:xfrm>
            <a:off x="2996550" y="5365946"/>
            <a:ext cx="41220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</a:rPr>
              <a:t>Average annual rate per million</a:t>
            </a:r>
            <a:endParaRPr lang="en-US" dirty="0">
              <a:solidFill>
                <a:srgbClr val="291A10"/>
              </a:solidFill>
              <a:latin typeface="+mn-lt"/>
            </a:endParaRPr>
          </a:p>
          <a:p>
            <a:pPr eaLnBrk="1" hangingPunct="1"/>
            <a:endParaRPr lang="en-US" sz="1800" dirty="0"/>
          </a:p>
        </p:txBody>
      </p:sp>
      <p:sp>
        <p:nvSpPr>
          <p:cNvPr id="87047" name="TextBox 6"/>
          <p:cNvSpPr txBox="1">
            <a:spLocks noChangeArrowheads="1"/>
          </p:cNvSpPr>
          <p:nvPr/>
        </p:nvSpPr>
        <p:spPr bwMode="auto">
          <a:xfrm>
            <a:off x="1807684" y="6180892"/>
            <a:ext cx="607069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(SEER Pediatric Monograph, NIH Pub. No.99-4649, 1999)</a:t>
            </a:r>
          </a:p>
          <a:p>
            <a:pPr eaLnBrk="1" hangingPunct="1"/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7855225" y="2494840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200 cases &lt; 20 yrs annually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59268" y="1114294"/>
            <a:ext cx="400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Black 			White</a:t>
            </a:r>
          </a:p>
        </p:txBody>
      </p:sp>
    </p:spTree>
    <p:extLst>
      <p:ext uri="{BB962C8B-B14F-4D97-AF65-F5344CB8AC3E}">
        <p14:creationId xmlns:p14="http://schemas.microsoft.com/office/powerpoint/2010/main" val="7173114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550175" y="260373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2. EWS Clinical Presentation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936902" y="1345413"/>
            <a:ext cx="109728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u="sng" dirty="0">
                <a:cs typeface="Arial Narrow" charset="0"/>
              </a:rPr>
              <a:t>Pain, +/- palpable mass, may involve bone or soft tissues</a:t>
            </a:r>
          </a:p>
        </p:txBody>
      </p:sp>
      <p:sp>
        <p:nvSpPr>
          <p:cNvPr id="92163" name="TextBox 1"/>
          <p:cNvSpPr txBox="1">
            <a:spLocks noChangeArrowheads="1"/>
          </p:cNvSpPr>
          <p:nvPr/>
        </p:nvSpPr>
        <p:spPr bwMode="auto">
          <a:xfrm>
            <a:off x="3105151" y="6315076"/>
            <a:ext cx="184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 Narrow" charset="0"/>
              </a:rPr>
              <a:t>		</a:t>
            </a:r>
            <a:endParaRPr lang="en-US" sz="1800" dirty="0"/>
          </a:p>
        </p:txBody>
      </p:sp>
      <p:sp>
        <p:nvSpPr>
          <p:cNvPr id="92164" name="TextBox 2"/>
          <p:cNvSpPr txBox="1">
            <a:spLocks noChangeArrowheads="1"/>
          </p:cNvSpPr>
          <p:nvPr/>
        </p:nvSpPr>
        <p:spPr bwMode="auto">
          <a:xfrm>
            <a:off x="852622" y="2312189"/>
            <a:ext cx="5384800" cy="29238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hlink"/>
                </a:solidFill>
                <a:latin typeface="+mn-lt"/>
              </a:rPr>
              <a:t>Primary site</a:t>
            </a:r>
            <a:r>
              <a:rPr lang="en-US" dirty="0">
                <a:latin typeface="+mn-lt"/>
              </a:rPr>
              <a:t>		</a:t>
            </a:r>
          </a:p>
          <a:p>
            <a:r>
              <a:rPr lang="en-US" sz="2000" dirty="0">
                <a:latin typeface="+mn-lt"/>
              </a:rPr>
              <a:t>Diaphyses and central axis (47 -74%) involved more frequently than with osteosarcoma				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Most commonly: pelvis (23%), femur (18%), rib (13%)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(Grier et al., </a:t>
            </a:r>
            <a:r>
              <a:rPr lang="en-US" sz="2000" i="1" dirty="0">
                <a:latin typeface="+mn-lt"/>
              </a:rPr>
              <a:t>N Eng J Med</a:t>
            </a:r>
            <a:r>
              <a:rPr lang="en-US" sz="2000" dirty="0">
                <a:latin typeface="+mn-lt"/>
              </a:rPr>
              <a:t> 2003; 348:694)</a:t>
            </a:r>
          </a:p>
        </p:txBody>
      </p:sp>
      <p:sp>
        <p:nvSpPr>
          <p:cNvPr id="92165" name="TextBox 3"/>
          <p:cNvSpPr txBox="1">
            <a:spLocks noChangeArrowheads="1"/>
          </p:cNvSpPr>
          <p:nvPr/>
        </p:nvSpPr>
        <p:spPr bwMode="auto">
          <a:xfrm>
            <a:off x="7010400" y="1981200"/>
            <a:ext cx="4981946" cy="3724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hlink"/>
                </a:solidFill>
                <a:latin typeface="+mn-lt"/>
              </a:rPr>
              <a:t>Systemic involvement</a:t>
            </a:r>
            <a:endParaRPr lang="en-US" dirty="0">
              <a:solidFill>
                <a:srgbClr val="F8D800"/>
              </a:solidFill>
              <a:latin typeface="+mn-lt"/>
            </a:endParaRPr>
          </a:p>
          <a:p>
            <a:endParaRPr lang="en-US" dirty="0">
              <a:solidFill>
                <a:srgbClr val="F8D800"/>
              </a:solidFill>
              <a:latin typeface="+mn-lt"/>
            </a:endParaRPr>
          </a:p>
          <a:p>
            <a:r>
              <a:rPr lang="en-US" b="1" dirty="0">
                <a:solidFill>
                  <a:schemeClr val="hlink"/>
                </a:solidFill>
                <a:latin typeface="+mn-lt"/>
              </a:rPr>
              <a:t>Symptoms:</a:t>
            </a:r>
            <a:endParaRPr lang="en-US" b="1" dirty="0">
              <a:latin typeface="+mn-lt"/>
            </a:endParaRPr>
          </a:p>
          <a:p>
            <a:r>
              <a:rPr lang="en-US" dirty="0">
                <a:latin typeface="+mn-lt"/>
              </a:rPr>
              <a:t>Fever, weight loss</a:t>
            </a:r>
          </a:p>
          <a:p>
            <a:endParaRPr lang="en-US" dirty="0">
              <a:latin typeface="+mn-lt"/>
            </a:endParaRPr>
          </a:p>
          <a:p>
            <a:r>
              <a:rPr lang="en-US" b="1" dirty="0">
                <a:solidFill>
                  <a:schemeClr val="hlink"/>
                </a:solidFill>
                <a:latin typeface="+mn-lt"/>
              </a:rPr>
              <a:t>Pattern of spread:</a:t>
            </a:r>
            <a:endParaRPr lang="en-US" b="1" dirty="0">
              <a:solidFill>
                <a:srgbClr val="46FF3C"/>
              </a:solidFill>
              <a:latin typeface="+mn-lt"/>
            </a:endParaRPr>
          </a:p>
          <a:p>
            <a:r>
              <a:rPr lang="en-US" dirty="0">
                <a:latin typeface="+mn-lt"/>
              </a:rPr>
              <a:t>20% metastatic </a:t>
            </a:r>
          </a:p>
          <a:p>
            <a:r>
              <a:rPr lang="en-US" dirty="0">
                <a:latin typeface="+mn-lt"/>
              </a:rPr>
              <a:t>	lung &gt; bone &gt; BM </a:t>
            </a:r>
          </a:p>
          <a:p>
            <a:r>
              <a:rPr lang="en-US" dirty="0">
                <a:latin typeface="+mn-lt"/>
              </a:rPr>
              <a:t>	</a:t>
            </a:r>
          </a:p>
          <a:p>
            <a:r>
              <a:rPr lang="en-US" sz="2000" dirty="0">
                <a:latin typeface="+mn-lt"/>
              </a:rPr>
              <a:t>(Bernstein et al., </a:t>
            </a:r>
            <a:r>
              <a:rPr lang="en-US" sz="2000" i="1" dirty="0">
                <a:latin typeface="+mn-lt"/>
              </a:rPr>
              <a:t>J Clin Oncol</a:t>
            </a:r>
            <a:r>
              <a:rPr lang="en-US" sz="2000" dirty="0">
                <a:latin typeface="+mn-lt"/>
              </a:rPr>
              <a:t> 2006; 24:152)</a:t>
            </a:r>
          </a:p>
        </p:txBody>
      </p:sp>
    </p:spTree>
    <p:extLst>
      <p:ext uri="{BB962C8B-B14F-4D97-AF65-F5344CB8AC3E}">
        <p14:creationId xmlns:p14="http://schemas.microsoft.com/office/powerpoint/2010/main" val="20446018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2. EWS Staging</a:t>
            </a:r>
          </a:p>
        </p:txBody>
      </p:sp>
      <p:sp>
        <p:nvSpPr>
          <p:cNvPr id="93186" name="Content Placeholder 2"/>
          <p:cNvSpPr>
            <a:spLocks noGrp="1"/>
          </p:cNvSpPr>
          <p:nvPr>
            <p:ph idx="1"/>
          </p:nvPr>
        </p:nvSpPr>
        <p:spPr>
          <a:xfrm>
            <a:off x="753613" y="1439435"/>
            <a:ext cx="10972800" cy="4525963"/>
          </a:xfrm>
        </p:spPr>
        <p:txBody>
          <a:bodyPr/>
          <a:lstStyle/>
          <a:p>
            <a:pPr lvl="1" eaLnBrk="1" hangingPunct="1"/>
            <a:r>
              <a:rPr lang="en-US" sz="3200" u="sng" dirty="0">
                <a:cs typeface="Arial Narrow" charset="0"/>
              </a:rPr>
              <a:t>Staging workup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Plain films of primary site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MRI or CT of primary site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CT of chest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PET scan or bone scan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Bilateral bone marrow aspirate/biopsy</a:t>
            </a:r>
            <a:endParaRPr lang="en-US" sz="2800" b="1" dirty="0"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Stage assignment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Localized vs. Metastatic</a:t>
            </a:r>
          </a:p>
        </p:txBody>
      </p:sp>
    </p:spTree>
    <p:extLst>
      <p:ext uri="{BB962C8B-B14F-4D97-AF65-F5344CB8AC3E}">
        <p14:creationId xmlns:p14="http://schemas.microsoft.com/office/powerpoint/2010/main" val="26470041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2. EWS Prognostic Factors at Diagnosis</a:t>
            </a:r>
          </a:p>
        </p:txBody>
      </p:sp>
      <p:sp>
        <p:nvSpPr>
          <p:cNvPr id="101378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10972800" cy="4525963"/>
          </a:xfrm>
        </p:spPr>
        <p:txBody>
          <a:bodyPr/>
          <a:lstStyle/>
          <a:p>
            <a:pPr lvl="1" eaLnBrk="1" hangingPunct="1"/>
            <a:r>
              <a:rPr lang="en-US" sz="3200" u="sng" dirty="0">
                <a:cs typeface="Arial Narrow" charset="0"/>
              </a:rPr>
              <a:t>EWS prognosis by stage</a:t>
            </a:r>
            <a:r>
              <a:rPr lang="en-US" sz="3200" b="1" dirty="0">
                <a:cs typeface="Arial Narrow" charset="0"/>
              </a:rPr>
              <a:t>	</a:t>
            </a:r>
          </a:p>
          <a:p>
            <a:pPr marL="3657600" lvl="8" indent="0">
              <a:buNone/>
            </a:pPr>
            <a:r>
              <a:rPr lang="en-US" b="1" dirty="0">
                <a:cs typeface="Arial Narrow" charset="0"/>
              </a:rPr>
              <a:t>		</a:t>
            </a:r>
            <a:r>
              <a:rPr lang="en-US" sz="2400" u="sng" dirty="0">
                <a:cs typeface="Arial Narrow" charset="0"/>
              </a:rPr>
              <a:t>5-yr EFS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localized		    	73%  (AEWS0031)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metastatic		    	22%  (IESS-3)</a:t>
            </a:r>
          </a:p>
          <a:p>
            <a:pPr marL="1828800" lvl="4" indent="0" eaLnBrk="1" hangingPunct="1">
              <a:buFont typeface="Arial" charset="0"/>
              <a:buNone/>
            </a:pPr>
            <a:endParaRPr lang="en-US" sz="1600" u="sng" dirty="0"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EWS prognosis by site	</a:t>
            </a:r>
            <a:r>
              <a:rPr lang="en-US" sz="3200" b="1" dirty="0">
                <a:cs typeface="Arial Narrow" charset="0"/>
              </a:rPr>
              <a:t>	</a:t>
            </a:r>
          </a:p>
          <a:p>
            <a:pPr marL="3200400" lvl="7" indent="0">
              <a:buNone/>
            </a:pPr>
            <a:r>
              <a:rPr lang="en-US" b="1" dirty="0">
                <a:cs typeface="Arial Narrow" charset="0"/>
              </a:rPr>
              <a:t>			</a:t>
            </a:r>
            <a:r>
              <a:rPr lang="en-US" sz="2400" u="sng" dirty="0">
                <a:cs typeface="Arial Narrow" charset="0"/>
              </a:rPr>
              <a:t>5-yr EFS</a:t>
            </a:r>
            <a:r>
              <a:rPr lang="en-US" sz="2400" dirty="0">
                <a:cs typeface="Arial Narrow" charset="0"/>
              </a:rPr>
              <a:t> (IESS-3)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distal extremity		68%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proximal extremity		61%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pelvis				50%  p=0.003</a:t>
            </a:r>
          </a:p>
        </p:txBody>
      </p:sp>
      <p:sp>
        <p:nvSpPr>
          <p:cNvPr id="101379" name="TextBox 1"/>
          <p:cNvSpPr txBox="1">
            <a:spLocks noChangeArrowheads="1"/>
          </p:cNvSpPr>
          <p:nvPr/>
        </p:nvSpPr>
        <p:spPr bwMode="auto">
          <a:xfrm>
            <a:off x="700760" y="5662599"/>
            <a:ext cx="10438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  <a:cs typeface="Arial Narrow" charset="0"/>
              </a:rPr>
              <a:t>(Womer et al., </a:t>
            </a:r>
            <a:r>
              <a:rPr lang="en-US" i="1" dirty="0">
                <a:latin typeface="+mn-lt"/>
                <a:cs typeface="Arial Narrow" charset="0"/>
              </a:rPr>
              <a:t>J Clin Oncol </a:t>
            </a:r>
            <a:r>
              <a:rPr lang="en-US" dirty="0">
                <a:latin typeface="+mn-lt"/>
                <a:cs typeface="Arial Narrow" charset="0"/>
              </a:rPr>
              <a:t>2012 30;4148. </a:t>
            </a:r>
            <a:r>
              <a:rPr lang="en-US" dirty="0">
                <a:latin typeface="+mn-lt"/>
              </a:rPr>
              <a:t>Grier et al., </a:t>
            </a:r>
            <a:r>
              <a:rPr lang="en-US" i="1" dirty="0">
                <a:latin typeface="+mn-lt"/>
              </a:rPr>
              <a:t>N Engl J Med</a:t>
            </a:r>
            <a:r>
              <a:rPr lang="en-US" dirty="0">
                <a:latin typeface="+mn-lt"/>
              </a:rPr>
              <a:t> 2003; 348:694)</a:t>
            </a:r>
          </a:p>
        </p:txBody>
      </p:sp>
    </p:spTree>
    <p:extLst>
      <p:ext uri="{BB962C8B-B14F-4D97-AF65-F5344CB8AC3E}">
        <p14:creationId xmlns:p14="http://schemas.microsoft.com/office/powerpoint/2010/main" val="2376194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Content Placeholder 2"/>
          <p:cNvSpPr>
            <a:spLocks noGrp="1"/>
          </p:cNvSpPr>
          <p:nvPr>
            <p:ph idx="1"/>
          </p:nvPr>
        </p:nvSpPr>
        <p:spPr>
          <a:xfrm>
            <a:off x="508000" y="762001"/>
            <a:ext cx="10972800" cy="4525963"/>
          </a:xfrm>
        </p:spPr>
        <p:txBody>
          <a:bodyPr>
            <a:normAutofit lnSpcReduction="10000"/>
          </a:bodyPr>
          <a:lstStyle/>
          <a:p>
            <a:pPr lvl="1" eaLnBrk="1" hangingPunct="1"/>
            <a:r>
              <a:rPr lang="en-US" sz="3200" u="sng" dirty="0">
                <a:cs typeface="Arial Narrow" charset="0"/>
              </a:rPr>
              <a:t>EWS prognosis by age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b="1" dirty="0">
                <a:latin typeface="Arial Narrow" charset="0"/>
                <a:cs typeface="Arial Narrow" charset="0"/>
              </a:rPr>
              <a:t>		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b="1" dirty="0">
                <a:latin typeface="Arial Narrow" charset="0"/>
                <a:cs typeface="Arial Narrow" charset="0"/>
              </a:rPr>
              <a:t>		</a:t>
            </a:r>
            <a:r>
              <a:rPr lang="en-US" sz="2400" u="sng" dirty="0">
                <a:cs typeface="Arial Narrow" charset="0"/>
              </a:rPr>
              <a:t>5-yr EFS</a:t>
            </a:r>
            <a:r>
              <a:rPr lang="en-US" sz="2400" dirty="0">
                <a:cs typeface="Arial Narrow" charset="0"/>
              </a:rPr>
              <a:t> (IESS-3)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&lt;10 yrs		70%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10-17 yrs 	60%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&gt;18 yrs		44%</a:t>
            </a:r>
          </a:p>
          <a:p>
            <a:pPr marL="1828800" lvl="4" indent="0" eaLnBrk="1" hangingPunct="1">
              <a:buFont typeface="Arial" charset="0"/>
              <a:buNone/>
            </a:pPr>
            <a:endParaRPr lang="en-US" b="1" dirty="0">
              <a:latin typeface="Arial Narrow" charset="0"/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EWS prognosis by tumor size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b="1" dirty="0">
                <a:cs typeface="Arial Narrow" charset="0"/>
              </a:rPr>
              <a:t>		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b="1" dirty="0">
                <a:cs typeface="Arial Narrow" charset="0"/>
              </a:rPr>
              <a:t>		</a:t>
            </a:r>
            <a:r>
              <a:rPr lang="en-US" sz="2400" u="sng" dirty="0">
                <a:cs typeface="Arial Narrow" charset="0"/>
              </a:rPr>
              <a:t>5-yr EFS</a:t>
            </a:r>
            <a:r>
              <a:rPr lang="en-US" sz="2400" dirty="0">
                <a:cs typeface="Arial Narrow" charset="0"/>
              </a:rPr>
              <a:t> (IESS-3)</a:t>
            </a:r>
            <a:endParaRPr lang="en-US" sz="2400" u="sng" dirty="0">
              <a:cs typeface="Arial Narrow" charset="0"/>
            </a:endParaRP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&lt;8 cm		75%</a:t>
            </a:r>
          </a:p>
          <a:p>
            <a:pPr marL="1828800" lvl="4" indent="0" eaLnBrk="1" hangingPunct="1">
              <a:buFont typeface="Arial" charset="0"/>
              <a:buNone/>
            </a:pPr>
            <a:r>
              <a:rPr lang="en-US" sz="2400" dirty="0">
                <a:cs typeface="Arial Narrow" charset="0"/>
              </a:rPr>
              <a:t>≥8 cm		55%</a:t>
            </a:r>
          </a:p>
        </p:txBody>
      </p:sp>
      <p:sp>
        <p:nvSpPr>
          <p:cNvPr id="102402" name="TextBox 1"/>
          <p:cNvSpPr txBox="1">
            <a:spLocks noChangeArrowheads="1"/>
          </p:cNvSpPr>
          <p:nvPr/>
        </p:nvSpPr>
        <p:spPr bwMode="auto">
          <a:xfrm>
            <a:off x="5804837" y="5366191"/>
            <a:ext cx="531617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 eaLnBrk="1" hangingPunct="1"/>
            <a:r>
              <a:rPr lang="en-US" dirty="0">
                <a:latin typeface="+mn-lt"/>
              </a:rPr>
              <a:t>(Grier et al., </a:t>
            </a:r>
            <a:r>
              <a:rPr lang="en-US" i="1" dirty="0">
                <a:latin typeface="+mn-lt"/>
              </a:rPr>
              <a:t>N Engl J Med</a:t>
            </a:r>
            <a:r>
              <a:rPr lang="en-US" dirty="0">
                <a:latin typeface="+mn-lt"/>
              </a:rPr>
              <a:t> 2003; 348:694)</a:t>
            </a:r>
          </a:p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415646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Sarcomas:  Ewing Sarcoma (subdomain B2)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9793968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>
          <a:xfrm>
            <a:off x="733463" y="312749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>
                <a:cs typeface="Arial Narrow" charset="0"/>
              </a:rPr>
              <a:t>3. EWS Pathology</a:t>
            </a:r>
          </a:p>
        </p:txBody>
      </p:sp>
      <p:sp>
        <p:nvSpPr>
          <p:cNvPr id="91138" name="Content Placeholder 2"/>
          <p:cNvSpPr>
            <a:spLocks noGrp="1"/>
          </p:cNvSpPr>
          <p:nvPr>
            <p:ph idx="1"/>
          </p:nvPr>
        </p:nvSpPr>
        <p:spPr>
          <a:xfrm>
            <a:off x="508000" y="1219201"/>
            <a:ext cx="11277600" cy="4525963"/>
          </a:xfrm>
        </p:spPr>
        <p:txBody>
          <a:bodyPr/>
          <a:lstStyle/>
          <a:p>
            <a:pPr marL="0" indent="0" eaLnBrk="1" hangingPunct="1">
              <a:buNone/>
            </a:pPr>
            <a:endParaRPr lang="en-US" sz="2400" i="1" dirty="0">
              <a:latin typeface="Arial Narrow" charset="0"/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EWS/PNET are small round blue cell tumors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CD99 +, Vimentin +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Exclude lymphoma, NBL, RMS</a:t>
            </a:r>
          </a:p>
          <a:p>
            <a:pPr lvl="1" eaLnBrk="1" hangingPunct="1"/>
            <a:r>
              <a:rPr lang="en-US" sz="3200" u="sng" dirty="0">
                <a:cs typeface="Arial Narrow" charset="0"/>
              </a:rPr>
              <a:t>Extent of differentiation varies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Without differentiation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Neural differentiation; rosettes </a:t>
            </a:r>
          </a:p>
          <a:p>
            <a:pPr marL="914400" lvl="2" indent="0" eaLnBrk="1" hangingPunct="1">
              <a:buNone/>
            </a:pPr>
            <a:r>
              <a:rPr lang="en-US" sz="2800" dirty="0">
                <a:cs typeface="Arial Narrow" charset="0"/>
              </a:rPr>
              <a:t>   and/or + for NSE, synaptophysi</a:t>
            </a:r>
            <a:r>
              <a:rPr lang="en-US" sz="2800" dirty="0">
                <a:latin typeface="Arial Narrow" charset="0"/>
                <a:cs typeface="Arial Narrow" charset="0"/>
              </a:rPr>
              <a:t>n</a:t>
            </a:r>
          </a:p>
        </p:txBody>
      </p:sp>
      <p:pic>
        <p:nvPicPr>
          <p:cNvPr id="91139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16" y="2252175"/>
            <a:ext cx="5284906" cy="297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29323" y="5300175"/>
            <a:ext cx="309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Image courtesy of Pauline Chou</a:t>
            </a:r>
          </a:p>
        </p:txBody>
      </p:sp>
    </p:spTree>
    <p:extLst>
      <p:ext uri="{BB962C8B-B14F-4D97-AF65-F5344CB8AC3E}">
        <p14:creationId xmlns:p14="http://schemas.microsoft.com/office/powerpoint/2010/main" val="817795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711200" y="0"/>
            <a:ext cx="10972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>
                <a:cs typeface="Arial Narrow" charset="0"/>
              </a:rPr>
              <a:t>1.  Germline Mutations Associated with RMS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11200" y="990600"/>
          <a:ext cx="10871200" cy="518477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232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5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36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1149">
                <a:tc>
                  <a:txBody>
                    <a:bodyPr/>
                    <a:lstStyle/>
                    <a:p>
                      <a:r>
                        <a:rPr lang="en-US" sz="2400" dirty="0"/>
                        <a:t>Syndrome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Features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Gene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Mechanism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148">
                <a:tc>
                  <a:txBody>
                    <a:bodyPr/>
                    <a:lstStyle/>
                    <a:p>
                      <a:r>
                        <a:rPr lang="en-US" sz="2400" dirty="0"/>
                        <a:t>Li-Fraumeni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Cancer predisp.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p53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AD mutations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148">
                <a:tc>
                  <a:txBody>
                    <a:bodyPr/>
                    <a:lstStyle/>
                    <a:p>
                      <a:r>
                        <a:rPr lang="en-US" sz="2400" dirty="0"/>
                        <a:t>BWS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Overgrowth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IGF2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11p15 LOH/LOI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5980">
                <a:tc>
                  <a:txBody>
                    <a:bodyPr/>
                    <a:lstStyle/>
                    <a:p>
                      <a:r>
                        <a:rPr lang="en-US" sz="2400" dirty="0"/>
                        <a:t>Costello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Facial,</a:t>
                      </a:r>
                      <a:r>
                        <a:rPr lang="en-US" sz="2400" baseline="0" dirty="0"/>
                        <a:t> cutaneous, skeletal, cardiac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HRAS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AD mutations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075">
                <a:tc>
                  <a:txBody>
                    <a:bodyPr/>
                    <a:lstStyle/>
                    <a:p>
                      <a:r>
                        <a:rPr lang="en-US" sz="2400" dirty="0"/>
                        <a:t>Noonan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CHD, pectus, facial</a:t>
                      </a:r>
                      <a:r>
                        <a:rPr lang="en-US" sz="2400" baseline="0" dirty="0"/>
                        <a:t> features 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RAS-MAPK pathway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AD mutations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5980">
                <a:tc>
                  <a:txBody>
                    <a:bodyPr/>
                    <a:lstStyle/>
                    <a:p>
                      <a:r>
                        <a:rPr lang="en-US" sz="2400" dirty="0"/>
                        <a:t>NF1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Café-au-lait</a:t>
                      </a:r>
                      <a:r>
                        <a:rPr lang="en-US" sz="2400" baseline="0" dirty="0"/>
                        <a:t> spots,</a:t>
                      </a:r>
                    </a:p>
                    <a:p>
                      <a:r>
                        <a:rPr lang="en-US" sz="2400" baseline="0" dirty="0"/>
                        <a:t>phakomatosis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NF1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AD mutations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148">
                <a:tc>
                  <a:txBody>
                    <a:bodyPr/>
                    <a:lstStyle/>
                    <a:p>
                      <a:r>
                        <a:rPr lang="en-US" sz="2400" dirty="0"/>
                        <a:t>Gorlin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BCC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PTCH1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AD mutations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148">
                <a:tc>
                  <a:txBody>
                    <a:bodyPr/>
                    <a:lstStyle/>
                    <a:p>
                      <a:r>
                        <a:rPr lang="en-US" sz="2400" dirty="0"/>
                        <a:t>PBB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Cancer predisp.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Dicer1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AD mutations</a:t>
                      </a:r>
                      <a:endParaRPr lang="en-US" sz="2400" dirty="0">
                        <a:latin typeface="+mn-lt"/>
                        <a:cs typeface="Arial Narrow"/>
                      </a:endParaRPr>
                    </a:p>
                  </a:txBody>
                  <a:tcPr marL="121920" marR="121920" marT="45726" marB="4572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79887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3. Radiologic appearance of EWS</a:t>
            </a:r>
          </a:p>
        </p:txBody>
      </p:sp>
      <p:sp>
        <p:nvSpPr>
          <p:cNvPr id="94210" name="Content Placeholder 2"/>
          <p:cNvSpPr>
            <a:spLocks noGrp="1"/>
          </p:cNvSpPr>
          <p:nvPr>
            <p:ph idx="1"/>
          </p:nvPr>
        </p:nvSpPr>
        <p:spPr>
          <a:xfrm>
            <a:off x="1219200" y="1411843"/>
            <a:ext cx="10972800" cy="4525963"/>
          </a:xfrm>
        </p:spPr>
        <p:txBody>
          <a:bodyPr/>
          <a:lstStyle/>
          <a:p>
            <a:pPr eaLnBrk="1" hangingPunct="1"/>
            <a:r>
              <a:rPr lang="en-US" sz="3200" u="sng" dirty="0">
                <a:cs typeface="Arial Narrow" charset="0"/>
              </a:rPr>
              <a:t>Plain films</a:t>
            </a:r>
            <a:endParaRPr lang="en-US" b="1" dirty="0">
              <a:latin typeface="Arial Narrow" charset="0"/>
              <a:cs typeface="Arial Narrow" charset="0"/>
            </a:endParaRPr>
          </a:p>
          <a:p>
            <a:pPr lvl="2" eaLnBrk="1" hangingPunct="1"/>
            <a:r>
              <a:rPr lang="en-US" sz="2800" dirty="0">
                <a:cs typeface="Arial Narrow" charset="0"/>
              </a:rPr>
              <a:t>Permeative lytic lesion with a wide zone of transition and periosteal reaction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Sclerotic lesions are rare and may be </a:t>
            </a:r>
          </a:p>
          <a:p>
            <a:pPr marL="914400" lvl="2" indent="0" eaLnBrk="1" hangingPunct="1">
              <a:buNone/>
            </a:pPr>
            <a:r>
              <a:rPr lang="en-US" sz="2800" dirty="0">
                <a:cs typeface="Arial Narrow" charset="0"/>
              </a:rPr>
              <a:t>   mistaken for OS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Aggressive periosteal reaction:  </a:t>
            </a:r>
          </a:p>
          <a:p>
            <a:pPr marL="914400" lvl="2" indent="0" eaLnBrk="1" hangingPunct="1">
              <a:buNone/>
            </a:pPr>
            <a:r>
              <a:rPr lang="en-US" sz="2800" dirty="0">
                <a:cs typeface="Arial Narrow" charset="0"/>
              </a:rPr>
              <a:t>  e.g. Codman triangle, sunburst pattern, </a:t>
            </a:r>
          </a:p>
          <a:p>
            <a:pPr marL="914400" lvl="2" indent="0" eaLnBrk="1" hangingPunct="1">
              <a:buNone/>
            </a:pPr>
            <a:r>
              <a:rPr lang="en-US" sz="2800" dirty="0">
                <a:cs typeface="Arial Narrow" charset="0"/>
              </a:rPr>
              <a:t>  or onion-skin pattern</a:t>
            </a:r>
          </a:p>
          <a:p>
            <a:pPr lvl="2" eaLnBrk="1" hangingPunct="1"/>
            <a:r>
              <a:rPr lang="en-US" sz="2800" dirty="0">
                <a:cs typeface="Arial Narrow" charset="0"/>
              </a:rPr>
              <a:t>Differential includes OS, metastasis, </a:t>
            </a:r>
          </a:p>
          <a:p>
            <a:pPr marL="914400" lvl="2" indent="0" eaLnBrk="1" hangingPunct="1">
              <a:buNone/>
            </a:pPr>
            <a:r>
              <a:rPr lang="en-US" sz="2800" dirty="0">
                <a:cs typeface="Arial Narrow" charset="0"/>
              </a:rPr>
              <a:t>   LCH, or osteomyelitis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96800" y="-228600"/>
            <a:ext cx="61384" cy="46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167810" y="57788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674" y="2534734"/>
            <a:ext cx="3609878" cy="411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60166" y="6358246"/>
            <a:ext cx="521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Image courtesy of Jonathon </a:t>
            </a:r>
            <a:r>
              <a:rPr lang="en-US" i="1" dirty="0" err="1"/>
              <a:t>Samet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65020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>
          <a:xfrm>
            <a:off x="609600" y="34925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3.  EWS Periosteal Reaction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96800" y="-228600"/>
            <a:ext cx="61384" cy="46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52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53" y="1066800"/>
            <a:ext cx="4103947" cy="567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Box 2"/>
          <p:cNvSpPr txBox="1">
            <a:spLocks noChangeArrowheads="1"/>
          </p:cNvSpPr>
          <p:nvPr/>
        </p:nvSpPr>
        <p:spPr bwMode="auto">
          <a:xfrm>
            <a:off x="6807200" y="2819400"/>
            <a:ext cx="4572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70C0"/>
                </a:solidFill>
                <a:latin typeface="+mn-lt"/>
                <a:cs typeface="Arial Narrow" charset="0"/>
              </a:rPr>
              <a:t>Sunburst Pattern</a:t>
            </a:r>
            <a:r>
              <a:rPr lang="en-US" sz="3200" dirty="0">
                <a:solidFill>
                  <a:srgbClr val="0070C0"/>
                </a:solidFill>
                <a:latin typeface="+mn-lt"/>
                <a:cs typeface="Arial Narrow" charset="0"/>
              </a:rPr>
              <a:t>:</a:t>
            </a:r>
          </a:p>
          <a:p>
            <a:pPr eaLnBrk="1" hangingPunct="1"/>
            <a:r>
              <a:rPr lang="en-US" sz="3200" dirty="0">
                <a:latin typeface="+mn-lt"/>
                <a:cs typeface="Arial Narrow" charset="0"/>
              </a:rPr>
              <a:t>extension of</a:t>
            </a:r>
          </a:p>
          <a:p>
            <a:pPr eaLnBrk="1" hangingPunct="1"/>
            <a:r>
              <a:rPr lang="en-US" sz="3200" dirty="0">
                <a:latin typeface="+mn-lt"/>
                <a:cs typeface="Arial Narrow" charset="0"/>
              </a:rPr>
              <a:t>tumor through the periosteum</a:t>
            </a:r>
          </a:p>
          <a:p>
            <a:pPr eaLnBrk="1" hangingPunct="1"/>
            <a:endParaRPr lang="en-US" sz="3200" dirty="0">
              <a:latin typeface="Arial Narrow" charset="0"/>
              <a:cs typeface="Arial Narrow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3690428" y="3493962"/>
            <a:ext cx="30480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-1974851" y="600075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592100" y="6374109"/>
            <a:ext cx="3401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Image courtesy of Jonathon </a:t>
            </a:r>
            <a:r>
              <a:rPr lang="en-US" i="1" dirty="0" err="1"/>
              <a:t>Samet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001102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609600" y="34925"/>
            <a:ext cx="10972800" cy="1143000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3.  EWS Periosteal Reaction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96800" y="-228600"/>
            <a:ext cx="61384" cy="46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6259" name="TextBox 3"/>
          <p:cNvSpPr txBox="1">
            <a:spLocks noChangeArrowheads="1"/>
          </p:cNvSpPr>
          <p:nvPr/>
        </p:nvSpPr>
        <p:spPr bwMode="auto">
          <a:xfrm>
            <a:off x="629842" y="3200400"/>
            <a:ext cx="553652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70C0"/>
                </a:solidFill>
                <a:latin typeface="+mn-lt"/>
                <a:cs typeface="Arial Narrow" charset="0"/>
              </a:rPr>
              <a:t>Onion-skin Pattern:</a:t>
            </a:r>
          </a:p>
          <a:p>
            <a:pPr algn="ctr" eaLnBrk="1" hangingPunct="1"/>
            <a:r>
              <a:rPr lang="en-US" sz="3200" dirty="0">
                <a:latin typeface="+mn-lt"/>
                <a:cs typeface="Arial Narrow" charset="0"/>
              </a:rPr>
              <a:t>laminated periosteal reaction</a:t>
            </a:r>
          </a:p>
          <a:p>
            <a:pPr algn="ctr" eaLnBrk="1" hangingPunct="1"/>
            <a:endParaRPr lang="en-US" sz="3200" dirty="0">
              <a:latin typeface="Arial Narrow" charset="0"/>
              <a:cs typeface="Arial Narrow" charset="0"/>
            </a:endParaRPr>
          </a:p>
        </p:txBody>
      </p:sp>
      <p:sp>
        <p:nvSpPr>
          <p:cNvPr id="96260" name="TextBox 1"/>
          <p:cNvSpPr txBox="1">
            <a:spLocks noChangeArrowheads="1"/>
          </p:cNvSpPr>
          <p:nvPr/>
        </p:nvSpPr>
        <p:spPr bwMode="auto">
          <a:xfrm>
            <a:off x="-1974851" y="600075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pic>
        <p:nvPicPr>
          <p:cNvPr id="962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2" y="990600"/>
            <a:ext cx="39350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6514529" y="3821238"/>
            <a:ext cx="30480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22623" y="6379839"/>
            <a:ext cx="355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Image courtesy of Jonathon </a:t>
            </a:r>
            <a:r>
              <a:rPr lang="en-US" i="1" dirty="0" err="1"/>
              <a:t>Samet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521350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Sarcomas:  Ewing Sarcoma (subdomain B2)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/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27511914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>
          <a:xfrm>
            <a:off x="563267" y="325843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4.  EWS Treatment Planning</a:t>
            </a:r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>
          <a:xfrm>
            <a:off x="1101371" y="1434707"/>
            <a:ext cx="109728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u="sng" dirty="0">
                <a:cs typeface="Arial Narrow"/>
              </a:rPr>
              <a:t>Treatment philosophy of EWS </a:t>
            </a:r>
            <a:endParaRPr lang="en-US" sz="3200" b="1" dirty="0">
              <a:latin typeface="Arial Narrow"/>
              <a:cs typeface="Arial Narrow"/>
            </a:endParaRPr>
          </a:p>
          <a:p>
            <a:pPr lvl="2" eaLnBrk="1" hangingPunct="1">
              <a:defRPr/>
            </a:pPr>
            <a:r>
              <a:rPr lang="en-US" sz="2800" dirty="0">
                <a:cs typeface="Arial Narrow"/>
              </a:rPr>
              <a:t>A multidisciplinary approach must provide local control and systemic therapy:  SURGERY, RADIOTHERAPY, CHEMO, (SCT)</a:t>
            </a:r>
          </a:p>
          <a:p>
            <a:pPr lvl="2" eaLnBrk="1" hangingPunct="1">
              <a:defRPr/>
            </a:pPr>
            <a:endParaRPr lang="en-US" sz="2800" dirty="0">
              <a:cs typeface="Arial Narrow"/>
            </a:endParaRPr>
          </a:p>
          <a:p>
            <a:pPr lvl="2" eaLnBrk="1" hangingPunct="1">
              <a:defRPr/>
            </a:pPr>
            <a:r>
              <a:rPr lang="en-US" sz="2800" dirty="0">
                <a:cs typeface="Arial Narrow"/>
              </a:rPr>
              <a:t>Treatment based on stage, site</a:t>
            </a:r>
          </a:p>
          <a:p>
            <a:pPr lvl="2" eaLnBrk="1" hangingPunct="1">
              <a:defRPr/>
            </a:pPr>
            <a:endParaRPr lang="en-US" sz="2800" dirty="0">
              <a:cs typeface="Arial Narrow"/>
            </a:endParaRPr>
          </a:p>
          <a:p>
            <a:pPr lvl="2" eaLnBrk="1" hangingPunct="1">
              <a:defRPr/>
            </a:pPr>
            <a:r>
              <a:rPr lang="en-US" sz="2800" dirty="0">
                <a:cs typeface="Arial Narrow"/>
              </a:rPr>
              <a:t>Local control measures should not compromise systemic therapy because when treatment fails it is usually due to the development of metastatic disease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endParaRPr lang="en-US" sz="2000" dirty="0">
              <a:latin typeface="Calibri" charset="0"/>
            </a:endParaRPr>
          </a:p>
        </p:txBody>
      </p:sp>
      <p:sp>
        <p:nvSpPr>
          <p:cNvPr id="97283" name="TextBox 1"/>
          <p:cNvSpPr txBox="1">
            <a:spLocks noChangeArrowheads="1"/>
          </p:cNvSpPr>
          <p:nvPr/>
        </p:nvSpPr>
        <p:spPr bwMode="auto">
          <a:xfrm>
            <a:off x="-1035050" y="176214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615245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>
          <a:xfrm>
            <a:off x="406161" y="312749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4.  EWS Treatment – Local Control</a:t>
            </a:r>
          </a:p>
        </p:txBody>
      </p:sp>
      <p:sp>
        <p:nvSpPr>
          <p:cNvPr id="98306" name="Content Placeholder 2"/>
          <p:cNvSpPr>
            <a:spLocks noGrp="1"/>
          </p:cNvSpPr>
          <p:nvPr>
            <p:ph idx="1"/>
          </p:nvPr>
        </p:nvSpPr>
        <p:spPr>
          <a:xfrm>
            <a:off x="2117" y="1219201"/>
            <a:ext cx="12189883" cy="5209969"/>
          </a:xfrm>
        </p:spPr>
        <p:txBody>
          <a:bodyPr>
            <a:normAutofit/>
          </a:bodyPr>
          <a:lstStyle/>
          <a:p>
            <a:pPr lvl="1" eaLnBrk="1" hangingPunct="1"/>
            <a:endParaRPr lang="en-US" sz="2400" b="1" dirty="0">
              <a:latin typeface="Arial Narrow" charset="0"/>
              <a:cs typeface="Arial Narrow" charset="0"/>
            </a:endParaRPr>
          </a:p>
          <a:p>
            <a:pPr lvl="1" eaLnBrk="1" hangingPunct="1"/>
            <a:r>
              <a:rPr lang="en-US" sz="3200" u="sng" dirty="0">
                <a:cs typeface="Arial Narrow" charset="0"/>
              </a:rPr>
              <a:t>Local control for EWS: surgery and/or radiation therapy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No randomized studies comparing surgery and RT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Current trend favors surgery when possible</a:t>
            </a:r>
          </a:p>
          <a:p>
            <a:pPr lvl="3" eaLnBrk="1" hangingPunct="1"/>
            <a:r>
              <a:rPr lang="en-US" sz="2400" dirty="0">
                <a:solidFill>
                  <a:srgbClr val="0070C0"/>
                </a:solidFill>
                <a:cs typeface="Arial Narrow" charset="0"/>
              </a:rPr>
              <a:t>IESS-1:  </a:t>
            </a:r>
            <a:r>
              <a:rPr lang="en-US" sz="2400" dirty="0">
                <a:cs typeface="Arial Narrow" charset="0"/>
              </a:rPr>
              <a:t>21% underwent surgery (Nesbit et al., </a:t>
            </a:r>
            <a:r>
              <a:rPr lang="en-US" sz="2400" i="1" dirty="0">
                <a:cs typeface="Arial Narrow" charset="0"/>
              </a:rPr>
              <a:t>J Clin Oncol </a:t>
            </a:r>
            <a:r>
              <a:rPr lang="en-US" sz="2400" dirty="0">
                <a:cs typeface="Arial Narrow" charset="0"/>
              </a:rPr>
              <a:t>1990; 8:1664)</a:t>
            </a:r>
          </a:p>
          <a:p>
            <a:pPr lvl="3" eaLnBrk="1" hangingPunct="1"/>
            <a:r>
              <a:rPr lang="en-US" sz="2400" dirty="0">
                <a:solidFill>
                  <a:srgbClr val="0070C0"/>
                </a:solidFill>
                <a:cs typeface="Arial Narrow" charset="0"/>
              </a:rPr>
              <a:t>IESS-2:  </a:t>
            </a:r>
            <a:r>
              <a:rPr lang="en-US" sz="2400" dirty="0">
                <a:cs typeface="Arial Narrow" charset="0"/>
              </a:rPr>
              <a:t>42% underwent surgery (Burgert et al., </a:t>
            </a:r>
            <a:r>
              <a:rPr lang="en-US" sz="2400" i="1" dirty="0">
                <a:cs typeface="Arial Narrow" charset="0"/>
              </a:rPr>
              <a:t>J Clin Oncol </a:t>
            </a:r>
            <a:r>
              <a:rPr lang="en-US" sz="2400" dirty="0">
                <a:cs typeface="Arial Narrow" charset="0"/>
              </a:rPr>
              <a:t>1990; 8:1514)</a:t>
            </a:r>
          </a:p>
          <a:p>
            <a:pPr lvl="3" eaLnBrk="1" hangingPunct="1"/>
            <a:r>
              <a:rPr lang="en-US" sz="2400" dirty="0">
                <a:solidFill>
                  <a:srgbClr val="0070C0"/>
                </a:solidFill>
                <a:cs typeface="Arial Narrow" charset="0"/>
              </a:rPr>
              <a:t>IESS-3:  </a:t>
            </a:r>
            <a:r>
              <a:rPr lang="en-US" sz="2400" dirty="0">
                <a:cs typeface="Arial Narrow" charset="0"/>
              </a:rPr>
              <a:t>61% underwent surgery (Grier et al., </a:t>
            </a:r>
            <a:r>
              <a:rPr lang="en-US" sz="2400" i="1" dirty="0">
                <a:cs typeface="Arial Narrow" charset="0"/>
              </a:rPr>
              <a:t>N Engl J Med </a:t>
            </a:r>
            <a:r>
              <a:rPr lang="en-US" sz="2400" dirty="0">
                <a:cs typeface="Arial Narrow" charset="0"/>
              </a:rPr>
              <a:t>2003; 348:692)</a:t>
            </a:r>
          </a:p>
          <a:p>
            <a:pPr lvl="3" eaLnBrk="1" hangingPunct="1"/>
            <a:r>
              <a:rPr lang="en-US" sz="2400" dirty="0">
                <a:solidFill>
                  <a:srgbClr val="0070C0"/>
                </a:solidFill>
                <a:cs typeface="Arial Narrow" charset="0"/>
              </a:rPr>
              <a:t>AEWS0031: </a:t>
            </a:r>
            <a:r>
              <a:rPr lang="en-US" sz="2400" dirty="0">
                <a:cs typeface="Arial Narrow" charset="0"/>
              </a:rPr>
              <a:t>79% underwent surgery (Womer et al, </a:t>
            </a:r>
            <a:r>
              <a:rPr lang="en-US" sz="2400" i="1" dirty="0">
                <a:cs typeface="Arial Narrow" charset="0"/>
              </a:rPr>
              <a:t>J Clin Oncol </a:t>
            </a:r>
            <a:r>
              <a:rPr lang="en-US" sz="2400" dirty="0">
                <a:cs typeface="Arial Narrow" charset="0"/>
              </a:rPr>
              <a:t>2012; 30:4148)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Combined surgery/RT approach sometimes used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Definitive local control usually done after several weeks of chemo (week 12 – 14)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RT doses usually 36.0 – 50.4 Gy; depending on site, whether delayed primary resection done, nodal involvement</a:t>
            </a:r>
          </a:p>
        </p:txBody>
      </p:sp>
    </p:spTree>
    <p:extLst>
      <p:ext uri="{BB962C8B-B14F-4D97-AF65-F5344CB8AC3E}">
        <p14:creationId xmlns:p14="http://schemas.microsoft.com/office/powerpoint/2010/main" val="7905916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>
          <a:xfrm>
            <a:off x="714566" y="342649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4.  EWS Treatment – Systemic Therapy</a:t>
            </a:r>
          </a:p>
        </p:txBody>
      </p:sp>
      <p:sp>
        <p:nvSpPr>
          <p:cNvPr id="80898" name="Content Placeholder 2"/>
          <p:cNvSpPr>
            <a:spLocks noGrp="1"/>
          </p:cNvSpPr>
          <p:nvPr>
            <p:ph idx="1"/>
          </p:nvPr>
        </p:nvSpPr>
        <p:spPr>
          <a:xfrm>
            <a:off x="812800" y="1544187"/>
            <a:ext cx="11379200" cy="4525963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3200" u="sng">
                <a:cs typeface="Arial Narrow"/>
              </a:rPr>
              <a:t>Systemic therapy</a:t>
            </a:r>
            <a:r>
              <a:rPr lang="en-US" sz="3200" u="sng" dirty="0">
                <a:cs typeface="Arial Narrow"/>
              </a:rPr>
              <a:t>:  chemotherapy, SCT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/>
              </a:rPr>
              <a:t>All patients require chemotherapy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/>
              </a:rPr>
              <a:t>Pre-operative and post-operative chemotherapy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/>
              </a:rPr>
              <a:t>Standard therapy:  Vincristine, Doxorubicin, Cyclophosphamide, Ifosfamide, Etoposide (VDC + IE)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/>
              </a:rPr>
              <a:t>Improved outcomes using interval compression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/>
              </a:rPr>
              <a:t>Other active agents:  Topotecan, Irinotecan, Temozolomide</a:t>
            </a:r>
          </a:p>
          <a:p>
            <a:pPr lvl="2" eaLnBrk="1" hangingPunct="1">
              <a:defRPr/>
            </a:pPr>
            <a:r>
              <a:rPr lang="en-US" sz="2800" dirty="0">
                <a:cs typeface="Arial Narrow"/>
              </a:rPr>
              <a:t>SCT:  possible role for high-risk localized EWS, but efficacy may depend on chemotherapy that is used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endParaRPr lang="en-US" sz="2800" dirty="0">
              <a:latin typeface="Arial Narrow"/>
              <a:cs typeface="Arial Narrow"/>
            </a:endParaRPr>
          </a:p>
          <a:p>
            <a:pPr lvl="2" eaLnBrk="1" hangingPunct="1">
              <a:defRPr/>
            </a:pPr>
            <a:endParaRPr lang="en-US" sz="2800" dirty="0">
              <a:latin typeface="Arial Narrow"/>
              <a:cs typeface="Arial Narrow"/>
            </a:endParaRPr>
          </a:p>
        </p:txBody>
      </p:sp>
      <p:sp>
        <p:nvSpPr>
          <p:cNvPr id="99331" name="TextBox 1"/>
          <p:cNvSpPr txBox="1">
            <a:spLocks noChangeArrowheads="1"/>
          </p:cNvSpPr>
          <p:nvPr/>
        </p:nvSpPr>
        <p:spPr bwMode="auto">
          <a:xfrm>
            <a:off x="579886" y="5606190"/>
            <a:ext cx="110743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+mn-lt"/>
                <a:cs typeface="Arial Narrow" charset="0"/>
              </a:rPr>
              <a:t>(Womer et al., </a:t>
            </a:r>
            <a:r>
              <a:rPr lang="en-US" sz="2800" i="1" dirty="0">
                <a:latin typeface="+mn-lt"/>
                <a:cs typeface="Arial Narrow" charset="0"/>
              </a:rPr>
              <a:t>J Clin Oncol </a:t>
            </a:r>
            <a:r>
              <a:rPr lang="en-US" sz="2800" dirty="0">
                <a:latin typeface="+mn-lt"/>
                <a:cs typeface="Arial Narrow" charset="0"/>
              </a:rPr>
              <a:t>2012 30;4148.  Whelan et al., </a:t>
            </a:r>
            <a:r>
              <a:rPr lang="en-US" sz="2800" i="1" dirty="0">
                <a:latin typeface="+mn-lt"/>
                <a:cs typeface="Arial Narrow" charset="0"/>
              </a:rPr>
              <a:t>J Clin Oncol </a:t>
            </a:r>
            <a:r>
              <a:rPr lang="en-US" sz="2800" dirty="0">
                <a:latin typeface="+mn-lt"/>
                <a:cs typeface="Arial Narrow" charset="0"/>
              </a:rPr>
              <a:t>2018)</a:t>
            </a:r>
          </a:p>
        </p:txBody>
      </p:sp>
    </p:spTree>
    <p:extLst>
      <p:ext uri="{BB962C8B-B14F-4D97-AF65-F5344CB8AC3E}">
        <p14:creationId xmlns:p14="http://schemas.microsoft.com/office/powerpoint/2010/main" val="25617089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570323" y="89904"/>
            <a:ext cx="10972800" cy="1143001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4.  EWS Management</a:t>
            </a:r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897626" y="1143001"/>
            <a:ext cx="10972800" cy="4525963"/>
          </a:xfrm>
        </p:spPr>
        <p:txBody>
          <a:bodyPr/>
          <a:lstStyle/>
          <a:p>
            <a:pPr eaLnBrk="1" hangingPunct="1"/>
            <a:r>
              <a:rPr lang="en-US" sz="3200" u="sng" dirty="0">
                <a:cs typeface="Arial Narrow" charset="0"/>
              </a:rPr>
              <a:t>Monitoring the response to treatment of EWS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PE every 1-3 months, imaging every 3 months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Pre-operative clinical response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Decrease pain/mass</a:t>
            </a:r>
          </a:p>
          <a:p>
            <a:pPr lvl="1" eaLnBrk="1" hangingPunct="1"/>
            <a:r>
              <a:rPr lang="en-US" sz="2800" dirty="0">
                <a:cs typeface="Arial Narrow" charset="0"/>
              </a:rPr>
              <a:t>Pre-operative radiographic response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Increased ossification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Sclerosis or calcification of border</a:t>
            </a:r>
          </a:p>
          <a:p>
            <a:pPr lvl="2" eaLnBrk="1" hangingPunct="1"/>
            <a:r>
              <a:rPr lang="en-US" sz="2400" dirty="0">
                <a:cs typeface="Arial Narrow" charset="0"/>
              </a:rPr>
              <a:t>Reduction in soft tissue mass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5143" y="5175131"/>
            <a:ext cx="9180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			(Heinemann et al., </a:t>
            </a:r>
            <a:r>
              <a:rPr lang="en-US" sz="2400" i="1" dirty="0"/>
              <a:t>Pediatr Blood Cancer </a:t>
            </a:r>
            <a:r>
              <a:rPr lang="en-US" sz="2400" dirty="0"/>
              <a:t>2018; 65)</a:t>
            </a:r>
          </a:p>
        </p:txBody>
      </p:sp>
    </p:spTree>
    <p:extLst>
      <p:ext uri="{BB962C8B-B14F-4D97-AF65-F5344CB8AC3E}">
        <p14:creationId xmlns:p14="http://schemas.microsoft.com/office/powerpoint/2010/main" val="42200150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510898" y="365125"/>
            <a:ext cx="10515600" cy="1325563"/>
          </a:xfrm>
        </p:spPr>
        <p:txBody>
          <a:bodyPr/>
          <a:lstStyle/>
          <a:p>
            <a:pPr eaLnBrk="1" hangingPunct="1"/>
            <a:r>
              <a:rPr lang="en-US" b="1" dirty="0">
                <a:cs typeface="Arial Narrow" charset="0"/>
              </a:rPr>
              <a:t>4.  EWS Complications/Late Effects</a:t>
            </a:r>
          </a:p>
        </p:txBody>
      </p:sp>
      <p:sp>
        <p:nvSpPr>
          <p:cNvPr id="103426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1277600" cy="4525963"/>
          </a:xfrm>
        </p:spPr>
        <p:txBody>
          <a:bodyPr>
            <a:normAutofit fontScale="92500" lnSpcReduction="20000"/>
          </a:bodyPr>
          <a:lstStyle/>
          <a:p>
            <a:pPr eaLnBrk="1" hangingPunct="1"/>
            <a:endParaRPr lang="en-US" i="1" dirty="0">
              <a:latin typeface="Arial Narrow" charset="0"/>
              <a:cs typeface="Arial Narrow" charset="0"/>
            </a:endParaRPr>
          </a:p>
          <a:p>
            <a:pPr eaLnBrk="1" hangingPunct="1"/>
            <a:r>
              <a:rPr lang="en-US" sz="3200" u="sng" dirty="0">
                <a:cs typeface="Arial Narrow" charset="0"/>
              </a:rPr>
              <a:t>Radiotherapy late effects</a:t>
            </a:r>
          </a:p>
          <a:p>
            <a:pPr lvl="2"/>
            <a:r>
              <a:rPr lang="en-US" sz="2600" dirty="0">
                <a:cs typeface="Arial Narrow" charset="0"/>
              </a:rPr>
              <a:t>SMNs: 5-10% at 10-20 </a:t>
            </a:r>
            <a:r>
              <a:rPr lang="en-US" sz="2600" dirty="0" err="1">
                <a:cs typeface="Arial Narrow" charset="0"/>
              </a:rPr>
              <a:t>yrs</a:t>
            </a:r>
            <a:r>
              <a:rPr lang="en-US" sz="2600" dirty="0">
                <a:cs typeface="Arial Narrow" charset="0"/>
              </a:rPr>
              <a:t> and 10-20% at 30 </a:t>
            </a:r>
            <a:r>
              <a:rPr lang="en-US" sz="2600" dirty="0" err="1">
                <a:cs typeface="Arial Narrow" charset="0"/>
              </a:rPr>
              <a:t>yrs</a:t>
            </a:r>
            <a:r>
              <a:rPr lang="en-US" sz="2600" dirty="0">
                <a:cs typeface="Arial Narrow" charset="0"/>
              </a:rPr>
              <a:t>; latent period of 5-25 yrs for carcinomas/sarcomas (Caruso et al., </a:t>
            </a:r>
            <a:r>
              <a:rPr lang="en-US" sz="2600" i="1" dirty="0">
                <a:cs typeface="Arial Narrow" charset="0"/>
              </a:rPr>
              <a:t>Ped Blood Cancer </a:t>
            </a:r>
            <a:r>
              <a:rPr lang="en-US" sz="2600" dirty="0">
                <a:cs typeface="Arial Narrow" charset="0"/>
              </a:rPr>
              <a:t>2019; 66:e27938)</a:t>
            </a:r>
          </a:p>
          <a:p>
            <a:pPr lvl="2"/>
            <a:r>
              <a:rPr lang="en-US" sz="2600" dirty="0">
                <a:cs typeface="Arial Narrow" charset="0"/>
              </a:rPr>
              <a:t>Pathologic fractures/limb length discrepancy/femoral head necrosis (Fuchs et al., </a:t>
            </a:r>
            <a:r>
              <a:rPr lang="en-US" sz="2600" i="1" dirty="0">
                <a:cs typeface="Arial Narrow" charset="0"/>
              </a:rPr>
              <a:t>Cancer</a:t>
            </a:r>
            <a:r>
              <a:rPr lang="en-US" sz="2600" dirty="0">
                <a:cs typeface="Arial Narrow" charset="0"/>
              </a:rPr>
              <a:t> 2003; 98:2687)</a:t>
            </a:r>
          </a:p>
          <a:p>
            <a:pPr lvl="1"/>
            <a:endParaRPr lang="en-US" u="sng" dirty="0">
              <a:cs typeface="Arial Narrow" charset="0"/>
            </a:endParaRPr>
          </a:p>
          <a:p>
            <a:pPr eaLnBrk="1" hangingPunct="1"/>
            <a:r>
              <a:rPr lang="en-US" sz="3200" u="sng" dirty="0">
                <a:cs typeface="Arial Narrow" charset="0"/>
              </a:rPr>
              <a:t>Chemotherapy late effects</a:t>
            </a:r>
            <a:endParaRPr lang="en-US" sz="3000" dirty="0">
              <a:cs typeface="Arial Narrow" charset="0"/>
            </a:endParaRPr>
          </a:p>
          <a:p>
            <a:pPr lvl="2"/>
            <a:r>
              <a:rPr lang="en-US" sz="2600" dirty="0">
                <a:cs typeface="Arial Narrow" charset="0"/>
              </a:rPr>
              <a:t>SMNs: 5-10% at 10-20 </a:t>
            </a:r>
            <a:r>
              <a:rPr lang="en-US" sz="2600" dirty="0" err="1">
                <a:cs typeface="Arial Narrow" charset="0"/>
              </a:rPr>
              <a:t>yrs</a:t>
            </a:r>
            <a:r>
              <a:rPr lang="en-US" sz="2600" dirty="0">
                <a:cs typeface="Arial Narrow" charset="0"/>
              </a:rPr>
              <a:t> and 10-20% at 30 </a:t>
            </a:r>
            <a:r>
              <a:rPr lang="en-US" sz="2600" dirty="0" err="1">
                <a:cs typeface="Arial Narrow" charset="0"/>
              </a:rPr>
              <a:t>yrs</a:t>
            </a:r>
            <a:r>
              <a:rPr lang="en-US" sz="2600" dirty="0">
                <a:cs typeface="Arial Narrow" charset="0"/>
              </a:rPr>
              <a:t>; latent period ≤ 10 </a:t>
            </a:r>
            <a:r>
              <a:rPr lang="en-US" sz="2600" dirty="0" err="1">
                <a:cs typeface="Arial Narrow" charset="0"/>
              </a:rPr>
              <a:t>yrs</a:t>
            </a:r>
            <a:r>
              <a:rPr lang="en-US" sz="2600" dirty="0">
                <a:cs typeface="Arial Narrow" charset="0"/>
              </a:rPr>
              <a:t> for leukemias (Caruso et al., </a:t>
            </a:r>
            <a:r>
              <a:rPr lang="en-US" sz="2600" i="1" dirty="0">
                <a:cs typeface="Arial Narrow" charset="0"/>
              </a:rPr>
              <a:t>Ped Blood Cancer </a:t>
            </a:r>
            <a:r>
              <a:rPr lang="en-US" sz="2600" dirty="0">
                <a:cs typeface="Arial Narrow" charset="0"/>
              </a:rPr>
              <a:t>2019; 66:e27938) </a:t>
            </a:r>
          </a:p>
          <a:p>
            <a:pPr lvl="2"/>
            <a:r>
              <a:rPr lang="en-US" sz="2600" dirty="0">
                <a:cs typeface="Arial Narrow" charset="0"/>
              </a:rPr>
              <a:t>Anthracycline-induced </a:t>
            </a:r>
            <a:r>
              <a:rPr lang="en-US" sz="2600">
                <a:cs typeface="Arial Narrow" charset="0"/>
              </a:rPr>
              <a:t>cardiomyopathy (Bishop </a:t>
            </a:r>
            <a:r>
              <a:rPr lang="en-US" sz="2600" dirty="0">
                <a:cs typeface="Arial Narrow" charset="0"/>
              </a:rPr>
              <a:t>et al., </a:t>
            </a:r>
            <a:r>
              <a:rPr lang="en-US" sz="2600" i="1" dirty="0">
                <a:cs typeface="Arial Narrow" charset="0"/>
              </a:rPr>
              <a:t>Cancer Epidemiol Biomarkers </a:t>
            </a:r>
            <a:r>
              <a:rPr lang="en-US" sz="2600" i="1" dirty="0" err="1">
                <a:cs typeface="Arial Narrow" charset="0"/>
              </a:rPr>
              <a:t>Prev</a:t>
            </a:r>
            <a:r>
              <a:rPr lang="en-US" sz="2600" i="1" dirty="0">
                <a:cs typeface="Arial Narrow" charset="0"/>
              </a:rPr>
              <a:t> </a:t>
            </a:r>
            <a:r>
              <a:rPr lang="en-US" sz="2600" dirty="0">
                <a:cs typeface="Arial Narrow" charset="0"/>
              </a:rPr>
              <a:t>2020; 29:1627)</a:t>
            </a:r>
          </a:p>
          <a:p>
            <a:pPr lvl="2" eaLnBrk="1" hangingPunct="1"/>
            <a:r>
              <a:rPr lang="en-US" sz="2600" dirty="0" err="1">
                <a:cs typeface="Arial Narrow" charset="0"/>
              </a:rPr>
              <a:t>Ifosfamide</a:t>
            </a:r>
            <a:r>
              <a:rPr lang="en-US" sz="2600" dirty="0">
                <a:cs typeface="Arial Narrow" charset="0"/>
              </a:rPr>
              <a:t>-induced nephrotoxicity: dose-dependent proximal tubular damage (Oberlin et al., </a:t>
            </a:r>
            <a:r>
              <a:rPr lang="en-US" sz="2600" i="1" dirty="0">
                <a:cs typeface="Arial Narrow" charset="0"/>
              </a:rPr>
              <a:t>J Clin Oncol </a:t>
            </a:r>
            <a:r>
              <a:rPr lang="en-US" sz="2600" dirty="0">
                <a:cs typeface="Arial Narrow" charset="0"/>
              </a:rPr>
              <a:t>2009; 32:5350)</a:t>
            </a:r>
          </a:p>
        </p:txBody>
      </p:sp>
    </p:spTree>
    <p:extLst>
      <p:ext uri="{BB962C8B-B14F-4D97-AF65-F5344CB8AC3E}">
        <p14:creationId xmlns:p14="http://schemas.microsoft.com/office/powerpoint/2010/main" val="8044422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55890"/>
              </p:ext>
            </p:extLst>
          </p:nvPr>
        </p:nvGraphicFramePr>
        <p:xfrm>
          <a:off x="708847" y="257353"/>
          <a:ext cx="10515600" cy="64973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Sarcoma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Epidemiology/Risk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Diagnosis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ERMS: Aneuploidy, point mutations</a:t>
                      </a:r>
                    </a:p>
                    <a:p>
                      <a:r>
                        <a:rPr lang="en-US" dirty="0"/>
                        <a:t>ARMS: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PAX-FOXO1</a:t>
                      </a:r>
                      <a:r>
                        <a:rPr lang="en-US" baseline="0" dirty="0"/>
                        <a:t> fusions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Head,</a:t>
                      </a:r>
                      <a:r>
                        <a:rPr lang="en-US" baseline="0" dirty="0"/>
                        <a:t> GU tract most common</a:t>
                      </a:r>
                    </a:p>
                    <a:p>
                      <a:r>
                        <a:rPr lang="en-US" baseline="0" dirty="0"/>
                        <a:t>Risk group based on stage, group, fusion status/histology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ERMS: Spindle</a:t>
                      </a:r>
                      <a:r>
                        <a:rPr lang="en-US" baseline="0" dirty="0"/>
                        <a:t> cell tumor</a:t>
                      </a:r>
                    </a:p>
                    <a:p>
                      <a:r>
                        <a:rPr lang="en-US" baseline="0" dirty="0"/>
                        <a:t>ARMS: SRBCT</a:t>
                      </a:r>
                    </a:p>
                    <a:p>
                      <a:r>
                        <a:rPr lang="en-US" baseline="0" dirty="0"/>
                        <a:t>Myogenin, desmin positive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Local control:</a:t>
                      </a:r>
                      <a:r>
                        <a:rPr lang="en-US" baseline="0" dirty="0"/>
                        <a:t>  </a:t>
                      </a:r>
                      <a:r>
                        <a:rPr lang="en-US" dirty="0"/>
                        <a:t>Upfront surgery +/- delayed RT/surgery </a:t>
                      </a:r>
                    </a:p>
                    <a:p>
                      <a:r>
                        <a:rPr lang="en-US" dirty="0"/>
                        <a:t>Systemic:</a:t>
                      </a:r>
                      <a:r>
                        <a:rPr lang="en-US" baseline="0" dirty="0"/>
                        <a:t>  </a:t>
                      </a:r>
                      <a:r>
                        <a:rPr lang="en-US" dirty="0"/>
                        <a:t>VAC</a:t>
                      </a:r>
                      <a:r>
                        <a:rPr lang="en-US" baseline="0" dirty="0"/>
                        <a:t> +/- </a:t>
                      </a:r>
                      <a:r>
                        <a:rPr lang="en-US" dirty="0"/>
                        <a:t>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NRSTS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Many </a:t>
                      </a:r>
                      <a:r>
                        <a:rPr lang="en-US" baseline="0" dirty="0"/>
                        <a:t>tumor types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Extremities, trunk most common</a:t>
                      </a:r>
                    </a:p>
                    <a:p>
                      <a:r>
                        <a:rPr lang="en-US" dirty="0"/>
                        <a:t>Risk</a:t>
                      </a:r>
                      <a:r>
                        <a:rPr lang="en-US" baseline="0" dirty="0"/>
                        <a:t> based on stage, group, tumor size, grade, histology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Synovial</a:t>
                      </a:r>
                      <a:r>
                        <a:rPr lang="en-US" baseline="0" dirty="0"/>
                        <a:t> sarcoma most common</a:t>
                      </a:r>
                    </a:p>
                    <a:p>
                      <a:r>
                        <a:rPr lang="en-US" baseline="0" dirty="0"/>
                        <a:t>Select NRSTS chemo sensitive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Local</a:t>
                      </a:r>
                      <a:r>
                        <a:rPr lang="en-US" baseline="0" dirty="0"/>
                        <a:t> control:  S</a:t>
                      </a:r>
                      <a:r>
                        <a:rPr lang="en-US" dirty="0"/>
                        <a:t>urgery (may be delayed)</a:t>
                      </a:r>
                      <a:r>
                        <a:rPr lang="en-US" baseline="0" dirty="0"/>
                        <a:t> +/- RT (may be pre-op)</a:t>
                      </a:r>
                    </a:p>
                    <a:p>
                      <a:r>
                        <a:rPr lang="en-US" baseline="0" dirty="0"/>
                        <a:t>Systemic:  +/- Dox, Ifos, depending on chemo sensitivity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Chromosomal instability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Metaphyseal,</a:t>
                      </a:r>
                      <a:r>
                        <a:rPr lang="en-US" baseline="0" dirty="0"/>
                        <a:t> d</a:t>
                      </a:r>
                      <a:r>
                        <a:rPr lang="en-US" dirty="0"/>
                        <a:t>istal femur</a:t>
                      </a:r>
                      <a:r>
                        <a:rPr lang="en-US" baseline="0" dirty="0"/>
                        <a:t> and proximal tibia most common</a:t>
                      </a:r>
                    </a:p>
                    <a:p>
                      <a:r>
                        <a:rPr lang="en-US" baseline="0" dirty="0"/>
                        <a:t>Risk based on stage, resectability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Osteoid-producing</a:t>
                      </a:r>
                      <a:r>
                        <a:rPr lang="en-US" baseline="0" dirty="0"/>
                        <a:t> malignant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Local</a:t>
                      </a:r>
                      <a:r>
                        <a:rPr lang="en-US" baseline="0" dirty="0"/>
                        <a:t> control: Delayed surgery </a:t>
                      </a:r>
                    </a:p>
                    <a:p>
                      <a:r>
                        <a:rPr lang="en-US" baseline="0" dirty="0"/>
                        <a:t>Systemic: </a:t>
                      </a:r>
                      <a:r>
                        <a:rPr lang="en-US" dirty="0"/>
                        <a:t>MAP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TET-ETS fusion: EWSR1-FLI1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Diaphyseal or soft</a:t>
                      </a:r>
                      <a:r>
                        <a:rPr lang="en-US" baseline="0" dirty="0"/>
                        <a:t> tissue</a:t>
                      </a:r>
                      <a:r>
                        <a:rPr lang="en-US" dirty="0"/>
                        <a:t>, pelvis</a:t>
                      </a:r>
                      <a:r>
                        <a:rPr lang="en-US" baseline="0" dirty="0"/>
                        <a:t> and </a:t>
                      </a:r>
                      <a:r>
                        <a:rPr lang="en-US" dirty="0"/>
                        <a:t>central</a:t>
                      </a:r>
                      <a:r>
                        <a:rPr lang="en-US" baseline="0" dirty="0"/>
                        <a:t> axis common</a:t>
                      </a:r>
                    </a:p>
                    <a:p>
                      <a:r>
                        <a:rPr lang="en-US" baseline="0" dirty="0"/>
                        <a:t>Risk based on stage, 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SRBCT, CD99+,  </a:t>
                      </a:r>
                      <a:r>
                        <a:rPr lang="en-US"/>
                        <a:t>may show </a:t>
                      </a:r>
                      <a:r>
                        <a:rPr lang="en-US" dirty="0"/>
                        <a:t>neural differentiation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Local</a:t>
                      </a:r>
                      <a:r>
                        <a:rPr lang="en-US" baseline="0" dirty="0"/>
                        <a:t> control:  Delayed surgery and/or RT </a:t>
                      </a:r>
                    </a:p>
                    <a:p>
                      <a:r>
                        <a:rPr lang="en-US" baseline="0" dirty="0"/>
                        <a:t>Systemic:  </a:t>
                      </a:r>
                      <a:r>
                        <a:rPr lang="en-US" dirty="0"/>
                        <a:t>VDC/IE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637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79" y="378572"/>
            <a:ext cx="11160841" cy="1325563"/>
          </a:xfrm>
        </p:spPr>
        <p:txBody>
          <a:bodyPr/>
          <a:lstStyle/>
          <a:p>
            <a:r>
              <a:rPr lang="en-US" dirty="0"/>
              <a:t>Sarcomas: Rhabdomyosarcoma (subdomain B3)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1022782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156A716-7857-D34B-9CDB-2C2B37804448}" vid="{94BA6E4C-853C-4A43-B92C-A561C3530A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9A214DB234C54691908C6F3DF6D4DB" ma:contentTypeVersion="16" ma:contentTypeDescription="Create a new document." ma:contentTypeScope="" ma:versionID="50ed737f5f2bd7ceaa98a187e0ccaa75">
  <xsd:schema xmlns:xsd="http://www.w3.org/2001/XMLSchema" xmlns:xs="http://www.w3.org/2001/XMLSchema" xmlns:p="http://schemas.microsoft.com/office/2006/metadata/properties" xmlns:ns2="5e0533bb-bfdf-45c4-9e5c-1558b0841ffd" xmlns:ns3="9c46be9e-554d-43f0-bc75-21fbb32bf30c" targetNamespace="http://schemas.microsoft.com/office/2006/metadata/properties" ma:root="true" ma:fieldsID="23697daaef9795037ab5ec31f3c509ee" ns2:_="" ns3:_="">
    <xsd:import namespace="5e0533bb-bfdf-45c4-9e5c-1558b0841ffd"/>
    <xsd:import namespace="9c46be9e-554d-43f0-bc75-21fbb32bf30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0533bb-bfdf-45c4-9e5c-1558b0841ff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2caf26-25ad-42a2-bb61-6898ce245ac9}" ma:internalName="TaxCatchAll" ma:showField="CatchAllData" ma:web="5e0533bb-bfdf-45c4-9e5c-1558b0841f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46be9e-554d-43f0-bc75-21fbb32bf3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9e17280-6357-4f01-98d8-aff652f546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e0533bb-bfdf-45c4-9e5c-1558b0841ffd" xsi:nil="true"/>
    <lcf76f155ced4ddcb4097134ff3c332f xmlns="9c46be9e-554d-43f0-bc75-21fbb32bf30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4BA729-A5BE-48F9-9A4A-58C60AE515DD}"/>
</file>

<file path=customXml/itemProps2.xml><?xml version="1.0" encoding="utf-8"?>
<ds:datastoreItem xmlns:ds="http://schemas.openxmlformats.org/officeDocument/2006/customXml" ds:itemID="{C4935582-23B7-4445-A464-B2AF8D69A0C7}"/>
</file>

<file path=customXml/itemProps3.xml><?xml version="1.0" encoding="utf-8"?>
<ds:datastoreItem xmlns:ds="http://schemas.openxmlformats.org/officeDocument/2006/customXml" ds:itemID="{CCAAD648-DF24-4469-9060-3A536F13008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</TotalTime>
  <Words>6600</Words>
  <Application>Microsoft Office PowerPoint</Application>
  <PresentationFormat>Widescreen</PresentationFormat>
  <Paragraphs>924</Paragraphs>
  <Slides>89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7" baseType="lpstr">
      <vt:lpstr>Arial</vt:lpstr>
      <vt:lpstr>Arial Narrow</vt:lpstr>
      <vt:lpstr>Calibri</vt:lpstr>
      <vt:lpstr>Calibri Light</vt:lpstr>
      <vt:lpstr>Times</vt:lpstr>
      <vt:lpstr>Trebuchet MS</vt:lpstr>
      <vt:lpstr>Wingdings</vt:lpstr>
      <vt:lpstr>Office Theme</vt:lpstr>
      <vt:lpstr>Sarcomas</vt:lpstr>
      <vt:lpstr>This talk will follow the topical structure suggested by the ABP:</vt:lpstr>
      <vt:lpstr>Sarcomas (domain 9, subdomain B): Objectives</vt:lpstr>
      <vt:lpstr>PowerPoint Presentation</vt:lpstr>
      <vt:lpstr>PowerPoint Presentation</vt:lpstr>
      <vt:lpstr>Somatic mutations in RMS</vt:lpstr>
      <vt:lpstr>PowerPoint Presentation</vt:lpstr>
      <vt:lpstr>1.  Germline Mutations Associated with RMS</vt:lpstr>
      <vt:lpstr>Sarcomas: Rhabdomyosarcoma (subdomain B3)</vt:lpstr>
      <vt:lpstr>2.  STS/RMS Annual Rate per Million by Age</vt:lpstr>
      <vt:lpstr>2.  RMS Clinical Presentation</vt:lpstr>
      <vt:lpstr>2.  RMS Staging</vt:lpstr>
      <vt:lpstr>PowerPoint Presentation</vt:lpstr>
      <vt:lpstr>PowerPoint Presentation</vt:lpstr>
      <vt:lpstr>2.  RMS Prognostic Factors at Diagnosis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 RMS Prognosis at Recurrence</vt:lpstr>
      <vt:lpstr>Sarcomas: Rhabdomyosarcoma (subdomain B3)</vt:lpstr>
      <vt:lpstr>3.  RMS Pathology</vt:lpstr>
      <vt:lpstr>3.  RMS Pathologic Subtypes</vt:lpstr>
      <vt:lpstr>PowerPoint Presentation</vt:lpstr>
      <vt:lpstr>Sarcomas: Rhabdomyosarcoma (subdomain B3)</vt:lpstr>
      <vt:lpstr>4.  RMS Treatment Planning</vt:lpstr>
      <vt:lpstr>4.  RMS Treatment</vt:lpstr>
      <vt:lpstr>PowerPoint Presentation</vt:lpstr>
      <vt:lpstr>PowerPoint Presentation</vt:lpstr>
      <vt:lpstr>4.  RMS Management</vt:lpstr>
      <vt:lpstr>4.  RMS Complications/Late Effects</vt:lpstr>
      <vt:lpstr>Sarcomas: NRSTS (subdomain B4)</vt:lpstr>
      <vt:lpstr>Sarcomas: NRSTS (subdomain B4)</vt:lpstr>
      <vt:lpstr>1-3.  NRSTS Epidemiology/Staging/Prognosis   </vt:lpstr>
      <vt:lpstr>1-3. Chemotherapy Responsive NRSTS</vt:lpstr>
      <vt:lpstr>1-3. NRSTS that are poorly responsive to chemotherapy</vt:lpstr>
      <vt:lpstr>Sarcomas:  NRSTS (subdomain B4)</vt:lpstr>
      <vt:lpstr>4.  NRSTS Treatment Planning</vt:lpstr>
      <vt:lpstr>4.  NRSTS Treatment   </vt:lpstr>
      <vt:lpstr>PowerPoint Presentation</vt:lpstr>
      <vt:lpstr>PowerPoint Presentation</vt:lpstr>
      <vt:lpstr>1.  OS Genetic Abnormalities</vt:lpstr>
      <vt:lpstr>Sarcomas: Osteosarcoma (subdomain B1)</vt:lpstr>
      <vt:lpstr>2.  Bone Tumor/OS Annual Rate per Million by Age</vt:lpstr>
      <vt:lpstr>2.  OS Predisposing Factors</vt:lpstr>
      <vt:lpstr>2.  OS Clinical Presentation</vt:lpstr>
      <vt:lpstr>2.  OS Staging</vt:lpstr>
      <vt:lpstr>2.  OS Prognostic Factors at Diagnosis</vt:lpstr>
      <vt:lpstr>PowerPoint Presentation</vt:lpstr>
      <vt:lpstr>PowerPoint Presentation</vt:lpstr>
      <vt:lpstr>PowerPoint Presentation</vt:lpstr>
      <vt:lpstr>2.  OS Prognosis at Recurrence</vt:lpstr>
      <vt:lpstr>Sarcomas: Osteosarcoma (subdomain B1)</vt:lpstr>
      <vt:lpstr>3.  OS Pathology</vt:lpstr>
      <vt:lpstr>3.  Radiologic appearance of OS of long bones</vt:lpstr>
      <vt:lpstr>3. OS periosteal reactions</vt:lpstr>
      <vt:lpstr>3.  Differential diagnosis of suspected OS</vt:lpstr>
      <vt:lpstr>Sarcomas: Osteosarcoma (subdomain B1)</vt:lpstr>
      <vt:lpstr>4.  OS Treatment </vt:lpstr>
      <vt:lpstr>4.  OS Treatment </vt:lpstr>
      <vt:lpstr>PowerPoint Presentation</vt:lpstr>
      <vt:lpstr>4.  Treatment of rare OS variants</vt:lpstr>
      <vt:lpstr>4.  OS Management</vt:lpstr>
      <vt:lpstr>4.  OS Complications/Late Effects</vt:lpstr>
      <vt:lpstr>PowerPoint Presentation</vt:lpstr>
      <vt:lpstr>PowerPoint Presentation</vt:lpstr>
      <vt:lpstr>1.  Ewing Family Tumors (TET-ETS fusions)</vt:lpstr>
      <vt:lpstr>1.  Cytogenetic abnormalities associated with EWS</vt:lpstr>
      <vt:lpstr>1.  EWS fusions and assays</vt:lpstr>
      <vt:lpstr>Sarcomas: Ewing Sarcoma (subdomain B2)</vt:lpstr>
      <vt:lpstr>2.  EWS Incidence Rates by Age and Race</vt:lpstr>
      <vt:lpstr>2. EWS Clinical Presentation</vt:lpstr>
      <vt:lpstr>2. EWS Staging</vt:lpstr>
      <vt:lpstr>2. EWS Prognostic Factors at Diagnosis</vt:lpstr>
      <vt:lpstr>PowerPoint Presentation</vt:lpstr>
      <vt:lpstr>Sarcomas:  Ewing Sarcoma (subdomain B2)</vt:lpstr>
      <vt:lpstr>3. EWS Pathology</vt:lpstr>
      <vt:lpstr>3. Radiologic appearance of EWS</vt:lpstr>
      <vt:lpstr>3.  EWS Periosteal Reaction</vt:lpstr>
      <vt:lpstr>3.  EWS Periosteal Reaction</vt:lpstr>
      <vt:lpstr>Sarcomas:  Ewing Sarcoma (subdomain B2)</vt:lpstr>
      <vt:lpstr>4.  EWS Treatment Planning</vt:lpstr>
      <vt:lpstr>4.  EWS Treatment – Local Control</vt:lpstr>
      <vt:lpstr>4.  EWS Treatment – Systemic Therapy</vt:lpstr>
      <vt:lpstr>4.  EWS Management</vt:lpstr>
      <vt:lpstr>4.  EWS Complications/Late Effects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Sonya Jones</dc:creator>
  <cp:lastModifiedBy>Jerrod Liveoak</cp:lastModifiedBy>
  <cp:revision>101</cp:revision>
  <dcterms:created xsi:type="dcterms:W3CDTF">2020-10-02T16:01:30Z</dcterms:created>
  <dcterms:modified xsi:type="dcterms:W3CDTF">2020-12-16T18:27:51Z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0x010100579A214DB234C54691908C6F3DF6D4DB</vt:lpwstr>
  </property>
  <property fmtid="{D5CDD505-2E9C-101B-9397-08002B2CF9AE}" pid="3" name="Order">
    <vt:r8>100</vt:r8>
  </property>
</Properties>
</file>