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95" r:id="rId3"/>
  </p:sldMasterIdLst>
  <p:notesMasterIdLst>
    <p:notesMasterId r:id="rId69"/>
  </p:notesMasterIdLst>
  <p:sldIdLst>
    <p:sldId id="256" r:id="rId4"/>
    <p:sldId id="263" r:id="rId5"/>
    <p:sldId id="268" r:id="rId6"/>
    <p:sldId id="638" r:id="rId7"/>
    <p:sldId id="264" r:id="rId8"/>
    <p:sldId id="267" r:id="rId9"/>
    <p:sldId id="269" r:id="rId10"/>
    <p:sldId id="270" r:id="rId11"/>
    <p:sldId id="272" r:id="rId12"/>
    <p:sldId id="643" r:id="rId13"/>
    <p:sldId id="271" r:id="rId14"/>
    <p:sldId id="642" r:id="rId15"/>
    <p:sldId id="644" r:id="rId16"/>
    <p:sldId id="645" r:id="rId17"/>
    <p:sldId id="647" r:id="rId18"/>
    <p:sldId id="646" r:id="rId19"/>
    <p:sldId id="649" r:id="rId20"/>
    <p:sldId id="650" r:id="rId21"/>
    <p:sldId id="662" r:id="rId22"/>
    <p:sldId id="651" r:id="rId23"/>
    <p:sldId id="661" r:id="rId24"/>
    <p:sldId id="653" r:id="rId25"/>
    <p:sldId id="665" r:id="rId26"/>
    <p:sldId id="666" r:id="rId27"/>
    <p:sldId id="664" r:id="rId28"/>
    <p:sldId id="654" r:id="rId29"/>
    <p:sldId id="655" r:id="rId30"/>
    <p:sldId id="656" r:id="rId31"/>
    <p:sldId id="657" r:id="rId32"/>
    <p:sldId id="658" r:id="rId33"/>
    <p:sldId id="891" r:id="rId34"/>
    <p:sldId id="659" r:id="rId35"/>
    <p:sldId id="897" r:id="rId36"/>
    <p:sldId id="896" r:id="rId37"/>
    <p:sldId id="895" r:id="rId38"/>
    <p:sldId id="894" r:id="rId39"/>
    <p:sldId id="841" r:id="rId40"/>
    <p:sldId id="893" r:id="rId41"/>
    <p:sldId id="892" r:id="rId42"/>
    <p:sldId id="648" r:id="rId43"/>
    <p:sldId id="641" r:id="rId44"/>
    <p:sldId id="640" r:id="rId45"/>
    <p:sldId id="898" r:id="rId46"/>
    <p:sldId id="639" r:id="rId47"/>
    <p:sldId id="265" r:id="rId48"/>
    <p:sldId id="266" r:id="rId49"/>
    <p:sldId id="888" r:id="rId50"/>
    <p:sldId id="905" r:id="rId51"/>
    <p:sldId id="907" r:id="rId52"/>
    <p:sldId id="749" r:id="rId53"/>
    <p:sldId id="906" r:id="rId54"/>
    <p:sldId id="908" r:id="rId55"/>
    <p:sldId id="904" r:id="rId56"/>
    <p:sldId id="903" r:id="rId57"/>
    <p:sldId id="811" r:id="rId58"/>
    <p:sldId id="902" r:id="rId59"/>
    <p:sldId id="910" r:id="rId60"/>
    <p:sldId id="901" r:id="rId61"/>
    <p:sldId id="900" r:id="rId62"/>
    <p:sldId id="899" r:id="rId63"/>
    <p:sldId id="914" r:id="rId64"/>
    <p:sldId id="913" r:id="rId65"/>
    <p:sldId id="912" r:id="rId66"/>
    <p:sldId id="917" r:id="rId67"/>
    <p:sldId id="915" r:id="rId6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7"/>
  </p:normalViewPr>
  <p:slideViewPr>
    <p:cSldViewPr snapToGrid="0" snapToObjects="1">
      <p:cViewPr varScale="1">
        <p:scale>
          <a:sx n="102" d="100"/>
          <a:sy n="102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customXml" Target="../customXml/item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75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customXml" Target="../customXml/item3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8B74A-8F14-4290-85CE-8D17ABBE7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D1970-8D4C-4539-BDB7-B26854C57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Typically present in first year of life but cases as late as 40s have been reported usually in relation to typical diagnosis in </a:t>
            </a:r>
            <a:r>
              <a:rPr lang="en-US" dirty="0" err="1"/>
              <a:t>decendent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017C2-5474-4B99-B7C4-D901A4E45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56955" indent="-291136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64546" indent="-232909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30366" indent="-232909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96184" indent="-232909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E93DACCB-58C1-446E-9ACE-6D809BE2F6AF}" type="slidenum">
              <a:rPr lang="en-US" altLang="en-US" sz="1200" b="0">
                <a:latin typeface="Times New Roman" panose="02020603050405020304" pitchFamily="18" charset="0"/>
              </a:rPr>
              <a:pPr/>
              <a:t>50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D8E-E589-49B9-9FC3-A547405E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90D3F785-C0D7-459C-9E96-F3764B49322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23F2A-2653-430E-B78E-CC21713A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92231-AC40-4D9A-ACDE-34046D39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CC23907-F069-4B83-92A9-DA3DED5C7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40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FEB36-0AD0-4529-9F70-2A65A9D8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20440F8-B0A3-4538-A691-C22502C43C3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1BDC-560F-484C-8BF1-52392FFE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D37E5-E6A2-4011-8633-301491D2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66782BA6-1B13-461A-85E7-70ED945F7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34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A700-24A3-4B07-8016-4F0A1B29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40A5FDC2-9814-48E3-A8C4-2402D4D204F9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744A7-08D7-45F0-B10E-F8F3A65E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B4BF2-AF02-4847-9491-03BBBB80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77C4B47-BB02-4F14-AFFF-EFA75F2B3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47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82A6CC-73BD-47B1-9B2D-14394D57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A5731A9F-F24D-4C40-BBCB-473E5D97137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DC4D0C-DBE4-4B4E-AEBE-8E3B0498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0BB0DD-4700-4C1E-9594-CA9DED6F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400109D-5F23-46E2-9C38-7A2AFE895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93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710334-B593-41EF-BCD0-F56727B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F280C9E4-F308-40B1-97A2-6A116A7A850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6E2101-AF91-4814-B597-75C4E1FC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B21BE3-A2AC-428B-92C7-88519ACC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3DBB524-7768-407E-A086-7B0B5190F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8D20ED-9818-49FA-B01F-9E43720E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E75D4B4-E597-4367-861C-12906A2189C0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F96EC3E-4E14-4322-A40E-9F722384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AC28BD-C040-4480-8CB2-B4B41C24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C65BF144-2B85-4760-86A4-6866DB5DC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59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AEB1D2-8579-4777-84E5-ED7580E0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00D057F-DC34-4998-AD45-BECF9336AFC2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485619-86A8-41F6-93BB-A1706F1A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631BF2-3550-48F3-A86B-E7F958EB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8505095-E5A4-4ED0-9D6D-1FBD58934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70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6373F0-677F-44A5-8015-AE1845D4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8EEA6DD-7D30-47B1-9D6E-E2DE774BC376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E1CD64-47A8-47DC-B33D-993DCE83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64C0D6-5265-4F49-97E5-9A19C3BF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B20F6BF-2A15-4CF1-B19A-F91EBC798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11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270E85-5D46-4EF5-A689-69F1FF5A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2FA67D82-5B7F-4A44-B37A-5D3574ADC352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8CA532-70C0-48B2-B263-94D2AAC3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9CB7CC-F470-414D-8958-065B6CED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38AC6D6-5630-4E62-90F4-172CD1BBA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158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EDA6D-43AB-4C8C-B6B3-CF4AD45D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F83002E-8E40-4A69-90C3-618B5B12FFDE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83E3A-B259-45CD-8D2F-ADEFA244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0A3CF-6E8B-4119-8E22-47CC9E09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97653B9-AC8E-4CF4-8873-8F8F3B81C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79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0EBC7-E681-4D95-9B43-2EE76419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BD66DCE-52CD-4AAE-995E-4CAF729A01FD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EE7E-5480-4DB6-AB3D-38B8DC87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8FB2-622A-466D-A7E7-A85140B1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057C23A-E37A-4016-90DB-4ADD88D57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5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40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E2D9F-10C7-4678-A43B-C22D1852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0ABC8D39-A845-4B4B-AACA-0D78967B27F5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64A85-DE6B-48FA-922F-F74F249A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D330-96F8-44F2-8ECF-C8B3C51C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B905219B-4141-4617-9C0D-A521A80E5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10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DE3D-9D80-41C2-91EA-28E28C08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D716024-873F-4BE4-85B9-BD1AD9C455B0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C415B-6B1F-43C8-9FFC-5C77ED63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5AE3A-64E7-4B1C-9A5B-94A476E1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408D1E38-E473-4E8D-8E9D-36DC75BB7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69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65288-E373-4B6C-8309-8A876876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3D73C18-8DBA-4177-8625-437BA138EAC3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3982-F8B0-4324-9EAC-5F8A442E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F24F-24BA-4F94-92A7-CC0B20E7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45F2F33-7CA2-4F9B-8A54-B386618F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54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D2332D-C6E7-4482-947A-04E5813E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8861E7F-1F90-4C03-AD3B-1471F2E10988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DE528-385F-43CA-8ED1-77D671B4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E89FD4-B005-4DDD-B82B-CF9B0C55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761D904-8B6E-47E0-BF90-AF6A06D27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901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E7939B-F796-4FAF-8BAC-3D285611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314F596-FAAB-44E4-BC92-52309813129D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35E4DF-1B81-4C76-AA61-18EFCE4F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80851A-85A4-49FF-A817-F4CF6ABF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BA56ACA-5D3E-4843-8745-F5ED88169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227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74E576-2CF8-43F6-B44E-202E4736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E998CCC-D36D-4907-A403-70F3B73C3133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44FE28-9C79-4F70-A224-120EA764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D86990-8FA1-4112-A614-87B1E5E3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37E0BE7-0E3C-47DF-BDE7-2124179C7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38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F751F4-826F-4B71-B238-03E440F3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461EEA38-8527-4C45-8237-A6A98AA70A8B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720135-1AB4-4E7E-BC5B-6BA15CB8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4A678D-EDFE-40BB-A016-4903C70A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9D5F9CB-A129-48B7-8D6C-A530DB231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92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43C5CF-7829-43DF-8E75-B1FA717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5DCAFCC-53F4-4730-B4FE-802BAE09F3C7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5FFF4C-F32C-42A3-85E4-AEB38E76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3FE0EF-83F6-4437-B2F7-5B95714E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7F7E2DF-3634-495F-946E-1B098AB56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131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FB83DB-7FE1-474F-A44D-9020A7E2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362FEE50-3DC3-4F41-9C50-5A17BC4BD90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22B5FF-0311-466E-88A4-889DF705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4FB1CD-47AC-45FE-9D75-AC639284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8E5FD1E-E4B6-4022-8C2F-44417C445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24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36B10-4E86-4719-B6F8-EDE314E0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68C9772-25A3-4696-B984-93573826C14C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9A12-484E-4A8A-A984-21647000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697F9-8E54-428C-90AB-EF83822F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CB11B4E7-D5D7-4A16-BE02-1594D8AAF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946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83572-FC08-4A44-9640-420ABC8A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33A6D8D0-D3B8-48E3-860B-E0CE40C509D8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A2CD2-6A8D-405F-BF0B-94BF0FE8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64D9E-38F9-4FFB-A94A-FDA4EE21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6E07E65-116B-41F2-963B-CB1EAA9B5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9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11C04AB-8145-4CAE-8493-AB8CD8B6F4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41058AC-E1BC-4C5F-BAEA-BC30C4500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9481-E12A-4AB8-80DA-95B8E47B2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86F072-E241-4963-94FE-45DF1BF7B694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0FAF4-D565-40F5-BBD7-DE9ED8B15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D4A7E-1039-4817-AF47-15268675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B229F5-73AD-4512-AC63-8975B8D45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07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824F70C-E111-4271-8207-193D019F46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52DE1F3-B4B1-49EB-B54C-32925CCAB1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FA7A2-D18E-43B7-BA60-BC0ACB32A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B83684-F1E6-4E48-8CA5-9D6A3A4E5302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AAF66-4AF2-4741-8B74-856CCD924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A25DC-C9B3-40B0-9A76-1BA2B54A8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49D98D-40A7-4847-900D-F4CB03F7B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72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altLang="en-US" sz="5400" dirty="0">
                <a:cs typeface="Calibri" panose="020F0502020204030204" pitchFamily="34" charset="0"/>
              </a:rPr>
              <a:t>Bone</a:t>
            </a:r>
            <a:r>
              <a:rPr lang="en-US" altLang="en-US" sz="6000" dirty="0">
                <a:cs typeface="Calibri" panose="020F0502020204030204" pitchFamily="34" charset="0"/>
              </a:rPr>
              <a:t> Marrow Failure</a:t>
            </a:r>
            <a:br>
              <a:rPr lang="en-US" altLang="en-US" sz="6000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endParaRPr lang="en-US" altLang="en-US" dirty="0"/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r>
              <a:rPr lang="en-US" altLang="en-US" sz="3600" b="1" dirty="0"/>
              <a:t>Zora R. Rogers, M.D.</a:t>
            </a:r>
          </a:p>
          <a:p>
            <a:r>
              <a:rPr lang="en-US" altLang="en-US" sz="3600" b="1" dirty="0"/>
              <a:t>Professor of Pediatrics, Emerita</a:t>
            </a:r>
          </a:p>
          <a:p>
            <a:r>
              <a:rPr lang="en-US" altLang="en-US" sz="3600" b="1" dirty="0"/>
              <a:t>UT Southwestern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Hepatitis-associated Aplastic Anemia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Seronegative hepatitis (non-A through G)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Onset of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cytopenias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after hepatitis resolves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 ~ 30% of patients receiving liver transplantation for hepatitis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fatality rate if severe and untreated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(same as idiopathic AA)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  HSCT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  Immunosuppressive therapy (ATG and cyclosporine)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AA Diagnostic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447252"/>
            <a:ext cx="11610109" cy="435133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Bone marrow aspirate and </a:t>
            </a:r>
            <a:r>
              <a:rPr lang="en-US" altLang="en-US" sz="2800" b="0" u="sng" dirty="0">
                <a:solidFill>
                  <a:schemeClr val="tx1"/>
                </a:solidFill>
                <a:latin typeface="+mn-lt"/>
              </a:rPr>
              <a:t>biopsy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Cytogenetics on marrow; FISH for MDS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Rule out Inherited Bone Marrow Failure Syndromes:</a:t>
            </a:r>
          </a:p>
          <a:p>
            <a:pPr marL="457200" indent="-457200">
              <a:spcBef>
                <a:spcPts val="48"/>
              </a:spcBef>
              <a:buFontTx/>
              <a:buNone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      -  Chromosome breakage assessment (peripheral blood) with    </a:t>
            </a:r>
          </a:p>
          <a:p>
            <a:pPr marL="457200" indent="-457200">
              <a:spcBef>
                <a:spcPts val="48"/>
              </a:spcBef>
              <a:buFontTx/>
              <a:buNone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          </a:t>
            </a:r>
            <a:r>
              <a:rPr lang="en-US" altLang="en-US" sz="2800" b="0" dirty="0" err="1">
                <a:solidFill>
                  <a:schemeClr val="tx1"/>
                </a:solidFill>
                <a:latin typeface="+mn-lt"/>
              </a:rPr>
              <a:t>diepoxybutane</a:t>
            </a: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 (DEB) or mitomycin C (MMC)</a:t>
            </a:r>
          </a:p>
          <a:p>
            <a:pPr marL="457200" indent="-457200">
              <a:spcBef>
                <a:spcPts val="48"/>
              </a:spcBef>
              <a:buFontTx/>
              <a:buNone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      -  Telomere length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Paroxysmal Nocturnal Hemoglobinuria (PNH) clone size by flow cytometry (peripheral blood)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Viral infection assessment by serology or PCR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       -  EBV, CMV, Hepatitis A/B/C, HIV, parvovirus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Evaluation of renal, hepatic, (thyroid?)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1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Idiopathic Aplastic Anemia:</a:t>
            </a:r>
            <a:br>
              <a:rPr lang="en-US" altLang="en-US" sz="4400" b="1" dirty="0"/>
            </a:br>
            <a:r>
              <a:rPr lang="en-US" altLang="en-US" sz="4400" b="1" dirty="0"/>
              <a:t>					</a:t>
            </a:r>
            <a:r>
              <a:rPr lang="en-US" altLang="en-US" i="1" dirty="0">
                <a:latin typeface="+mj-lt"/>
              </a:rPr>
              <a:t>Aberrant Immune Response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Increased AA prevalence in rheumatologic disorders, pregnancy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Autologous recovery after BMT conditioning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Aberrant immune response to multiple stimuli: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-  Oligoclonal T cell expansion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-  Cytotoxic T-cells mediate stem cell destruction, suppress normal marrow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-  Overproduction of TNF-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Symbol" pitchFamily="18" charset="2"/>
              </a:rPr>
              <a:t>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and interferon-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Symbol" pitchFamily="18" charset="2"/>
              </a:rPr>
              <a:t>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HSCT is curative if donor available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Anti-T cell therapy should restore hematopoiesis  </a:t>
            </a:r>
          </a:p>
          <a:p>
            <a:pPr marL="73152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Residual stem cell content predicts response to </a:t>
            </a:r>
            <a:r>
              <a:rPr lang="en-US" altLang="en-US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therapy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8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Immunosuppressive Therapy (IST) for 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20667"/>
            <a:ext cx="11610109" cy="4351338"/>
          </a:xfrm>
        </p:spPr>
        <p:txBody>
          <a:bodyPr/>
          <a:lstStyle/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Anti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-human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 cell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serum: anti- CD2, 3, 4, 6, 8, 25 (IL2R), DR 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ATG ~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Horse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Anti-human Thymocyte Globulin   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ALG ~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Rabbit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Anti-human Lymphocyte Globulin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ATG &gt; 150 mg/kg:  40 mg/kg/day x 4 days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Steroids 10-28 days to prevent serum sickness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Cyclosporine: for ~12 months, stable counts 3 months before taper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Cytokines</a:t>
            </a: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No clear role G/GM-CSF, concern for MDS/AML</a:t>
            </a: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Emerging role for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eltrombopag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(TPO mimetic)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Small series single agent high-dose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cytoxan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Immunomodulation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42745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Cyclosporine inhibits proliferation of T cells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Binds  to cytosolic immunophilin receptor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Inhibits inducible gene transcription in T cells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Inhibits production of IL2 and interferon-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Symbol" pitchFamily="18" charset="2"/>
              </a:rPr>
              <a:t>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Isolated reports of response after ATG failure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Reinstitution after relapse may be effective rescue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Tacrolimus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Block T cell activation by calcineurin inhibition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May stimulate hematopoietic colony formation</a:t>
            </a:r>
          </a:p>
          <a:p>
            <a:pPr marL="5486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-  Small studies in pediatric aplastic anemia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3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ATG: Side Effects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Allergic: Fever, rigors, urticaria, anaphylaxis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-  Pre-treat with steroids, antihistamines, meperidine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-  Slower rate of infusion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sickness:  Fever, maculopapular rash, myalgia, arthralgia, myocarditis, GI/CNS/renal symptoms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Usual time frame: 5-10 days after starting ATG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Immune-mediated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cytopenias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Lymphopenia: 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pneumocystis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jirovecii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(PCP)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prophylaxis?</a:t>
            </a:r>
          </a:p>
        </p:txBody>
      </p:sp>
    </p:spTree>
    <p:extLst>
      <p:ext uri="{BB962C8B-B14F-4D97-AF65-F5344CB8AC3E}">
        <p14:creationId xmlns:p14="http://schemas.microsoft.com/office/powerpoint/2010/main" val="24677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Eltrombopag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536065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Oral nonpeptide thrombopoietin receptor agonist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Triggers transmembrane domain TPO receptor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proliferation and differentiation of megakaryocytes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Indications in ITP, hepatitis C, and both 1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line and rescue therapy of</a:t>
            </a: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Studies are small, benefit unclear in pediatrics where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 IST response is better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 platelet count of 50-200K, but trilineage responses observed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Southeast Asian ancestry – dose reduction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Hepatic decompensation: ALT/bilirubin monitoring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Skin rash, hyperpigmentation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cataracts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ncreased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early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cytogenetic abnormalities (-7), MDS/progression to AML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2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Acquired Aplastic Anemia: 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Short-term survival with good to excellent response &gt; 80%: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~ 10 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- 3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0% either need ongoing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relapse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frame for response typically 3-6 months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Complete response: normalization of counts 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Partial response:  transfusion-independence, more usual outcome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Persistent abnormal hematopoiesis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of marrow damage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Pediatric clonal disease ~ 10% at 10 years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 relapse; response curve continues to fall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8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HSCT versus IST with ATG/</a:t>
            </a:r>
            <a:r>
              <a:rPr lang="en-US" altLang="en-US" b="1" dirty="0" err="1"/>
              <a:t>CsA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0" y="1690688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HSCT and IST:  80-90% transfusion independence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 higher rates of relapse, clonal evolution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shapes of disease free survival curves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better 6 month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term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survival but curve continues to decline as far out as 6 to 10 years 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HSCT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curve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plateaus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after ~2 years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URD transplant improving outcomes, if MUD readily available …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Higher non-engraftment, graft failure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Reduced intensity conditioning, no need to remove malignant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8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Acquired Aplastic Anemia 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 with SAA younger than 40 years of age do better with allogeneic sibling matched HSCT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 with ATG/Cyclosporine is a reasonable first line treatment if there is no sibling donor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Study comparing first line URD HSCT vs IST promising (TRANSIT)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Salvage therapy for response failure in 3-6 months: 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URD donor HSCT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IST retreatment;  alternate source ATG?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Eltrombopag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 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High-dose cyclophosphamide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9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85DD-B5C7-4838-B2C0-CA2D921A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Disclosure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C5EC-424D-4808-B872-FD0833436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 have no significant financial conflicts of interest relevant to this presentation</a:t>
            </a:r>
          </a:p>
          <a:p>
            <a:pPr eaLnBrk="1" hangingPunct="1"/>
            <a:r>
              <a:rPr lang="en-US" altLang="en-US" dirty="0"/>
              <a:t>Consultant relationship with </a:t>
            </a:r>
            <a:r>
              <a:rPr lang="en-US" altLang="en-US" sz="2800" dirty="0"/>
              <a:t>Novartis, manufacturer of products that may be used in the care of patients with these disorders</a:t>
            </a:r>
          </a:p>
          <a:p>
            <a:pPr eaLnBrk="1" hangingPunct="1"/>
            <a:r>
              <a:rPr lang="en-US" altLang="en-US" sz="2800" dirty="0"/>
              <a:t>I do not intend to specifically discuss off-label drug indications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6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Paroxysmal Nocturnal Hemoglobinuria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465111"/>
            <a:ext cx="11610109" cy="4351338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PNH: acquired clonal stem cell disorder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-  Acquired somatic mutations in PIG-A gene (Xp22.1)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PIG-A functions in glycosylphosphatidylinositol (GPI) anchor biosynthesis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-  GPI covalently anchors glycoproteins to cell membrane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-  </a:t>
            </a:r>
            <a:r>
              <a:rPr lang="en-US" altLang="en-US" dirty="0">
                <a:solidFill>
                  <a:prstClr val="black"/>
                </a:solidFill>
                <a:ea typeface="MS PGothic" panose="020B0600070205080204" pitchFamily="34" charset="-128"/>
              </a:rPr>
              <a:t>Cells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deficient in GPI anchored proteins CD55/59 at risk for complement-mediated lysis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Diagnosis: flow cytometry to quantitate % of GPI deficient anchored protein on granulocytes and other cell lineages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-  Replaced the classic sugar water/Hamm test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Leads to hemolysis, hemoglobinuria (classically in AM) and fatal thrombosis (venous, mesenteric)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7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PNH in Aplastic Anemia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551305"/>
            <a:ext cx="11610109" cy="4351338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Classical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”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presentation of PNH  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Overt hemolysis with increased reticulocyte counts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</a:rPr>
              <a:t>-  Hemolysis may be severe enough to cause iron deficiency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Hypercellular/normocellular marrow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Aplastic anemia with PNH clone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” 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before or after therapy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Typically small % PNH clone – scant overt hemolysis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Hypocellular marrow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Severe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cytopenias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in PNH positive patients may respond to IST</a:t>
            </a:r>
          </a:p>
          <a:p>
            <a:pPr marL="731520" marR="0" lvl="1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After IST, clone size may increase or a measurable clone develop which may progress or be stable</a:t>
            </a:r>
          </a:p>
        </p:txBody>
      </p:sp>
    </p:spTree>
    <p:extLst>
      <p:ext uri="{BB962C8B-B14F-4D97-AF65-F5344CB8AC3E}">
        <p14:creationId xmlns:p14="http://schemas.microsoft.com/office/powerpoint/2010/main" val="293853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PNH: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57985"/>
            <a:ext cx="11610109" cy="4351338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Only curative therapy is HSCT: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Severe pancytopenia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Life-threatening thrombosis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Eculizumab: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-  Humanized anti-C5 monoclonal antibody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-  Inhibits terminal complement activation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-  Reduces RBC hemolysis and fatigue, increases QOL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-  Appears to reduce thrombosis risk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-  Side effects: headache, nasopharyngitis, back pain, URI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-  Risk for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N. meningitides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infection, vaccination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3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srgbClr val="000000"/>
                </a:solidFill>
              </a:rPr>
              <a:t>5C: Inherited Bone Marrow Failure Syndromes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5C1: Fanconi anemia (FA)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5C2: Dyskeratosis Congenita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5C3: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Shwachman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-Diamond syndrome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5C4: Congenital neutropenia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5C5: Diamond-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Blackfan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anemia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5C6: Congenital thrombocytopenia (Dr.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Neunert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5C7: Other inherited bone marrow failure syndromes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00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Inherited Bone Marrow Failure Syndromes (IBMFS)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520825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Also called constitutional or familial aplastic anemia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Frequently associated with physical abnormalities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-  Radial ray, skeletal, short stature, renal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-  Anomalies are not always obvious, or present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Hematologic findings not usually present at birth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-  May not present until adulthood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Accounts for 10-25% of pediatric aplastic anemia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Increased frequency of cancer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- 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Squamo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-epidermal carcinoma, MDS/AML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-  Presenting sign may be the malignancy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93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5C1: Fanconi Anemia: Clinical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Marrow failure: macrocytosis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pancytopenia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Congenital anomalies (see chart)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Not always present, may be subtle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NOT required for diagnosis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Cancer predisposition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MDS/AML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Squamous cell carcinomas (oral, vaginal, vulvar)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Brain tumors, Wilms tumors, other solid tumors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Family History</a:t>
            </a:r>
          </a:p>
        </p:txBody>
      </p:sp>
    </p:spTree>
    <p:extLst>
      <p:ext uri="{BB962C8B-B14F-4D97-AF65-F5344CB8AC3E}">
        <p14:creationId xmlns:p14="http://schemas.microsoft.com/office/powerpoint/2010/main" val="357983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Congenital Anomalies in FA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708"/>
            <a:ext cx="11049000" cy="5011217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Anomaly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    	   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Frequency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Skin (café a lait, hypopigmented)	</a:t>
            </a:r>
            <a:r>
              <a:rPr lang="en-US" altLang="en-US" sz="2400" dirty="0">
                <a:solidFill>
                  <a:prstClr val="black"/>
                </a:solidFill>
                <a:latin typeface="Calibri"/>
              </a:rPr>
              <a:t>		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Stature						40%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Upper limb (thumb)					35%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 genital		     				25%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Female genital			   	  	   	  2%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Skeletal						25%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Eyes							20%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Renal					 		20%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Cardiac				    	   	6%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						    	   	5%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CNS		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 	   	3%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         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E7568C-F2E4-4FC8-91FD-A7DCE8FB7CC7}"/>
              </a:ext>
            </a:extLst>
          </p:cNvPr>
          <p:cNvSpPr/>
          <p:nvPr/>
        </p:nvSpPr>
        <p:spPr>
          <a:xfrm>
            <a:off x="2002969" y="6390084"/>
            <a:ext cx="8316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Shimamura A, Alter BP. Pathophysiology and management of inherited bone marrow failure syndromes [published correction appears in </a:t>
            </a:r>
            <a:r>
              <a:rPr lang="en-US" sz="1200" i="1" dirty="0">
                <a:solidFill>
                  <a:srgbClr val="000000"/>
                </a:solidFill>
              </a:rPr>
              <a:t>Blood Rev. </a:t>
            </a:r>
            <a:r>
              <a:rPr lang="en-US" sz="1200" dirty="0">
                <a:solidFill>
                  <a:srgbClr val="000000"/>
                </a:solidFill>
              </a:rPr>
              <a:t>2010 Jul-Sep;24(4-5):201]. </a:t>
            </a:r>
            <a:r>
              <a:rPr lang="en-US" sz="1200" i="1" dirty="0">
                <a:solidFill>
                  <a:srgbClr val="000000"/>
                </a:solidFill>
              </a:rPr>
              <a:t>Blood Rev. </a:t>
            </a:r>
            <a:r>
              <a:rPr lang="en-US" sz="1200" dirty="0">
                <a:solidFill>
                  <a:srgbClr val="000000"/>
                </a:solidFill>
              </a:rPr>
              <a:t>2010;24(3):101-122. doi:10.1016/j.blre.2010.03.002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3030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Hands in Fanconi Anemia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Classic congenital anomaly in FA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Primarily radial deformities</a:t>
            </a:r>
          </a:p>
          <a:p>
            <a:pPr marL="731520" marR="0" lvl="0" indent="-7315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-  Partial or total absence of pre-axial border</a:t>
            </a:r>
          </a:p>
          <a:p>
            <a:pPr marL="731520" marR="0" lvl="0" indent="-7315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-  Bilateral in 50% of cases</a:t>
            </a:r>
          </a:p>
          <a:p>
            <a:pPr marL="731520" marR="0" lvl="0" indent="-7315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-  Ulna thickened, bowed toward absent radius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Hypoplastic thumb – subgroup of radial deficiency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Scapula, thenar eminence often reduced in size</a:t>
            </a:r>
          </a:p>
        </p:txBody>
      </p:sp>
    </p:spTree>
    <p:extLst>
      <p:ext uri="{BB962C8B-B14F-4D97-AF65-F5344CB8AC3E}">
        <p14:creationId xmlns:p14="http://schemas.microsoft.com/office/powerpoint/2010/main" val="3793465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Fanconi Anemia: Diagnostic 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DNA repair defect = Increased chromosomal breakage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Peripheral blood karyotype with and without exposure of patient cells breakage inducing agent: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diepoxybutane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(DEB) or mitomycin C (MMC)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If high clinical suspicion and peripheral blood testing equivocal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prstClr val="black"/>
                </a:solidFill>
                <a:sym typeface="Wingdings" panose="05000000000000000000" pitchFamily="2" charset="2"/>
              </a:rPr>
              <a:t>repeat breakage testing on cultured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skin fibroblasts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Flow cytometry: </a:t>
            </a:r>
            <a:r>
              <a:rPr lang="en-US" altLang="en-US" sz="2800" dirty="0">
                <a:solidFill>
                  <a:prstClr val="black"/>
                </a:solidFill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lastogen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induced G2/M arrest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Specific mutation analysis</a:t>
            </a:r>
          </a:p>
        </p:txBody>
      </p:sp>
    </p:spTree>
    <p:extLst>
      <p:ext uri="{BB962C8B-B14F-4D97-AF65-F5344CB8AC3E}">
        <p14:creationId xmlns:p14="http://schemas.microsoft.com/office/powerpoint/2010/main" val="3706157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</a:rPr>
              <a:t>FA Cells Incubated without/with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</a:rPr>
              <a:t>diepoxybutane</a:t>
            </a:r>
            <a:endParaRPr lang="en-US" sz="3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D4C292-0982-454E-81DF-047A89C1B2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714" y="1415723"/>
            <a:ext cx="4672684" cy="4351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A1073IIIDEB1">
            <a:extLst>
              <a:ext uri="{FF2B5EF4-FFF2-40B4-BE49-F238E27FC236}">
                <a16:creationId xmlns:a16="http://schemas.microsoft.com/office/drawing/2014/main" id="{3CD438B1-4126-45E9-8596-8832390C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9" b="14433"/>
          <a:stretch>
            <a:fillRect/>
          </a:stretch>
        </p:blipFill>
        <p:spPr bwMode="auto">
          <a:xfrm>
            <a:off x="7220620" y="1432034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FDF145-D10E-48C7-AC02-2B6D3FD17814}"/>
              </a:ext>
            </a:extLst>
          </p:cNvPr>
          <p:cNvSpPr txBox="1"/>
          <p:nvPr/>
        </p:nvSpPr>
        <p:spPr>
          <a:xfrm>
            <a:off x="9999285" y="5178984"/>
            <a:ext cx="1572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ea typeface="MS PGothic" panose="020B0600070205080204" pitchFamily="34" charset="-128"/>
              </a:rPr>
              <a:t>w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ith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DEB</a:t>
            </a:r>
            <a:endParaRPr 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6192136-47D4-42DA-9598-3E4F2D76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81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without DEB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18D9419-8B2B-45AE-88C8-311FE593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42" y="5889625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Courtesy of Lisa Moreau, Dana Farber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418699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65126"/>
            <a:ext cx="11610109" cy="959178"/>
          </a:xfrm>
        </p:spPr>
        <p:txBody>
          <a:bodyPr/>
          <a:lstStyle/>
          <a:p>
            <a:r>
              <a:rPr lang="en-US" dirty="0"/>
              <a:t>Domain 5: Bone Marrow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0" y="1324304"/>
            <a:ext cx="11610109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5A. Hematopoiesis – normal, abnormal, approaches to pancytopenia</a:t>
            </a:r>
            <a:endParaRPr lang="en-US" b="0" i="0" u="none" strike="noStrike" baseline="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i="0" u="none" strike="noStrike" baseline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5B. Acquired bone marrow failure </a:t>
            </a:r>
            <a:endParaRPr lang="en-US" b="0" i="0" u="none" strike="noStrike" baseline="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	5B1. Idiopathic aplastic anemia </a:t>
            </a:r>
            <a:endParaRPr lang="en-US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	5B2. Secondary marrow suppression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i="0" u="none" strike="noStrike" baseline="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5C. Inherited bone marrow failure </a:t>
            </a:r>
            <a:endParaRPr lang="en-US" b="0" i="0" u="none" strike="noStrike" baseline="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10d. HSCT for bone marrow failure (Dr. Pulsipher)	</a:t>
            </a:r>
            <a:endParaRPr lang="en-US" sz="1800" b="0" i="0" u="none" strike="noStrike" baseline="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29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Fanconi Anemia Genetics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321119"/>
            <a:ext cx="11610109" cy="4351338"/>
          </a:xfrm>
        </p:spPr>
        <p:txBody>
          <a:bodyPr/>
          <a:lstStyle/>
          <a:p>
            <a:pPr marL="0" indent="-457200" eaLnBrk="0" hangingPunct="0">
              <a:lnSpc>
                <a:spcPct val="100000"/>
              </a:lnSpc>
              <a:spcBef>
                <a:spcPts val="600"/>
              </a:spcBef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FA proteins: nuclear protein complex that repairs DNA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Heterozygote frequency 1:300 (1:100 Ashkenazi, Afrikaans)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Complementation studies: </a:t>
            </a:r>
            <a:r>
              <a:rPr lang="en-US" altLang="en-US" dirty="0">
                <a:solidFill>
                  <a:prstClr val="black"/>
                </a:solidFill>
                <a:ea typeface="MS PGothic" panose="020B0600070205080204" pitchFamily="34" charset="-128"/>
              </a:rPr>
              <a:t>21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groups (A-W, D1-D2)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Mutation analysis establishes a definitive diagnosis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 -  FANC-A, 16q24.3 (60-70% of FA)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 -  FANC-C,    9q22.3 (10-15% of FA)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Mutation or complementation group predicts clinical course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 -  FANC - A has later onset of bone marrow failure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 -  FANC - C and G have a more severe course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 -  FANC – B/D1 ~ BRCA 2; very early onset MDS/AML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  -  FANC D1, N –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Wilm’s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Tumor, medulloblastoma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94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>
            <a:extLst>
              <a:ext uri="{FF2B5EF4-FFF2-40B4-BE49-F238E27FC236}">
                <a16:creationId xmlns:a16="http://schemas.microsoft.com/office/drawing/2014/main" id="{E86FD0A5-CEB5-4204-9053-04280D58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76200"/>
            <a:ext cx="9490841" cy="1143000"/>
          </a:xfrm>
        </p:spPr>
        <p:txBody>
          <a:bodyPr/>
          <a:lstStyle/>
          <a:p>
            <a:r>
              <a:rPr lang="en-US" altLang="en-US" sz="4000" dirty="0"/>
              <a:t>Fanconi Anemia Mutations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6A2ACC-E800-4085-B571-3AE5AA2F4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20775"/>
              </p:ext>
            </p:extLst>
          </p:nvPr>
        </p:nvGraphicFramePr>
        <p:xfrm>
          <a:off x="1350579" y="1208088"/>
          <a:ext cx="9490842" cy="539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Locus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FA Patients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FANCA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(H/M)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16q24.3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60%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FANCA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FANCB</a:t>
                      </a:r>
                      <a:endParaRPr lang="en-US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Xp22.31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FANCB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FANCC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9q22.3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FANCC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FANCD1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13q12.3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BRCA2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FANCD2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3p25.3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FANCD2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FANCE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6p21.3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FANCE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FANCF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11p15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FANCF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FANCG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9p13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FANCG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FANCI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15q25-q26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FANCI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FANCJ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17q22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BRIP1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FANCL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2p16.1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PHF9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FANCN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16p12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PALB2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FANCO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17q22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RAD51C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FANCP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16p13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SLX4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FANCQ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16q13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XPF/ERCC4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FANCR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15q15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RAD51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FANCS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17q21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BRCA1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FANCT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1q31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UBE2T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FANCU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7q36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XRCC2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FANCV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1p36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MAD2L2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FANCW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16q23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RFWD3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87C1943-CB92-4957-B3DA-54BEB3E670E2}"/>
              </a:ext>
            </a:extLst>
          </p:cNvPr>
          <p:cNvSpPr/>
          <p:nvPr/>
        </p:nvSpPr>
        <p:spPr>
          <a:xfrm>
            <a:off x="627995" y="8382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All are </a:t>
            </a:r>
            <a:r>
              <a:rPr lang="en-US" u="sng" dirty="0">
                <a:solidFill>
                  <a:prstClr val="black"/>
                </a:solidFill>
                <a:latin typeface="Calibri"/>
              </a:rPr>
              <a:t>autosomal recessive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except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FANC B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which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X linked recessive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FA: Therapeutic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92625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Supportive care as long as possible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of congenital anomalies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Transfusion – fewest units, all irradiated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 factors?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 for MDS/AML – annual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bone marrow (biopsy with FISH)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Oxymethalone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(androgen) may slow count decline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Danazol less virilizing for females?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HSCT – reduced intensity conditioning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Increased toxicity due to DNA repair defect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Survival of URD approaching sibling donor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33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Androgens (oxymetholone): Side Effects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66" y="1676000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Virilization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Growth spurt followed by premature epiphyseal closure, adult short stature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Hyperactivity/behavioral changes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Cholestatic jaundice or transaminitis**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Hepatic adenoma**, hepatocellular carcinoma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Peliosis hepatis (“blood lakes”)**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Hypertension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**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Follow LFTs and hepatic ultrasound on therapy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84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Malignancy in FA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399943"/>
            <a:ext cx="11610109" cy="4351338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Risk of malignancy 1,000x greater than normal; 30% by adulthood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Clonal abnormalities in 34-48% of patients</a:t>
            </a:r>
          </a:p>
          <a:p>
            <a:pPr marL="1131570" marR="0" lvl="2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NOT all with MDS features, presence may wax and wane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10% Leukemia (AML &gt; ALL) especially M4-M5	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10% Solid Tumor:  squamous cell head/neck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3% Liver tumor: adenoma and hepatoma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6-8% Female genital tract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Risk increased by HSCT: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Secondary squamous cell carcinoma risk 4x increased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</a:t>
            </a:r>
            <a:r>
              <a:rPr lang="en-US" altLang="en-US" dirty="0">
                <a:solidFill>
                  <a:prstClr val="black"/>
                </a:solidFill>
              </a:rPr>
              <a:t>A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ge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of solid tumors shifted 16 years earlier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Solid tumor risk associated with inflammation </a:t>
            </a:r>
            <a:r>
              <a:rPr lang="en-US" altLang="en-US" dirty="0">
                <a:solidFill>
                  <a:prstClr val="black"/>
                </a:solidFill>
              </a:rPr>
              <a:t>from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GVHD</a:t>
            </a:r>
          </a:p>
        </p:txBody>
      </p:sp>
    </p:spTree>
    <p:extLst>
      <p:ext uri="{BB962C8B-B14F-4D97-AF65-F5344CB8AC3E}">
        <p14:creationId xmlns:p14="http://schemas.microsoft.com/office/powerpoint/2010/main" val="3267836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Malignancy in FA - 2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478783"/>
            <a:ext cx="11610109" cy="435133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defRPr/>
            </a:pPr>
            <a:r>
              <a:rPr lang="en-US" altLang="en-US" sz="2800" dirty="0"/>
              <a:t>Excessive toxicity with standard chemotherapy</a:t>
            </a:r>
          </a:p>
          <a:p>
            <a:pPr marL="731520" indent="-27432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-  Standard chemotherapy and radiotherapy regimens lethal for FA patients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altLang="en-US" sz="2800" dirty="0"/>
              <a:t>FA often diagnosed </a:t>
            </a:r>
            <a:r>
              <a:rPr lang="en-US" altLang="en-US" sz="2800" i="1" dirty="0"/>
              <a:t>after</a:t>
            </a:r>
            <a:r>
              <a:rPr lang="en-US" altLang="en-US" sz="2800" dirty="0"/>
              <a:t> treatment started due to increased toxicity</a:t>
            </a:r>
          </a:p>
          <a:p>
            <a:pPr marL="731520" indent="-27432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-  Suspect underlying IBMFS/FA if toxicity of therapy is early, severe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altLang="en-US" sz="2800" dirty="0"/>
              <a:t>Surgical approach, especially to solid tumors, preferred</a:t>
            </a:r>
          </a:p>
          <a:p>
            <a:pPr marL="731520" indent="-27432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-  Early detection is key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altLang="en-US" sz="2800" dirty="0"/>
              <a:t>Early diagnosis of progression to MDS, </a:t>
            </a:r>
            <a:r>
              <a:rPr lang="en-US" altLang="en-US" sz="2800" dirty="0">
                <a:sym typeface="Wingdings" panose="05000000000000000000" pitchFamily="2" charset="2"/>
              </a:rPr>
              <a:t>AML </a:t>
            </a:r>
            <a:r>
              <a:rPr lang="en-US" altLang="en-US" sz="2800" dirty="0"/>
              <a:t>allows for:</a:t>
            </a:r>
          </a:p>
          <a:p>
            <a:pPr marL="731520" indent="-274320">
              <a:spcBef>
                <a:spcPts val="0"/>
              </a:spcBef>
              <a:buFontTx/>
              <a:buChar char="-"/>
              <a:defRPr/>
            </a:pPr>
            <a:r>
              <a:rPr lang="en-US" altLang="en-US" sz="2800" dirty="0"/>
              <a:t>Review of options for therapy</a:t>
            </a:r>
          </a:p>
          <a:p>
            <a:pPr marL="731520" indent="-274320">
              <a:spcBef>
                <a:spcPts val="0"/>
              </a:spcBef>
              <a:buFontTx/>
              <a:buChar char="-"/>
              <a:defRPr/>
            </a:pPr>
            <a:r>
              <a:rPr lang="en-US" altLang="en-US" sz="2800" dirty="0"/>
              <a:t>Search for donor for HSCT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91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5C2: Dyskeratosis Congenita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710211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Ectodermal dysplasia – DNA repair defect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Triad: reticulated skin hyperpigmentation, dystrophic nails, mucous membrane leukoplakia develops with 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    -  Do not need classical triad or physical stigmata for diagnosis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Aplastic anemia: up to 50% in 2</a:t>
            </a:r>
            <a:r>
              <a:rPr kumimoji="0" lang="en-US" alt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nd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to 3</a:t>
            </a:r>
            <a:r>
              <a:rPr kumimoji="0" lang="en-US" alt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rd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decade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Solid organ cancers (head, neck, gastrointestinal) and leukemia in 3</a:t>
            </a:r>
            <a:r>
              <a:rPr kumimoji="0" lang="en-US" alt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rd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to 4</a:t>
            </a:r>
            <a:r>
              <a:rPr kumimoji="0" lang="en-US" alt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decades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MDS/AML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Carcinomas of bronchus, tongue, larynx, esophagus, pancreas, skin</a:t>
            </a:r>
          </a:p>
        </p:txBody>
      </p:sp>
    </p:spTree>
    <p:extLst>
      <p:ext uri="{BB962C8B-B14F-4D97-AF65-F5344CB8AC3E}">
        <p14:creationId xmlns:p14="http://schemas.microsoft.com/office/powerpoint/2010/main" val="3967273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33631D5-CBF0-41EC-8385-B5FE372F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ea typeface="Segoe UI Symbol" panose="020B0502040204020203" pitchFamily="34" charset="0"/>
                <a:cs typeface="Segoe UI Symbol" panose="020B0502040204020203" pitchFamily="34" charset="0"/>
              </a:rPr>
              <a:t>DC: Additional Clinical Features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0B8891D-9D6A-49A9-85E3-DFFACFF002B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/>
              <a:t>Pulmonary disease**</a:t>
            </a:r>
          </a:p>
          <a:p>
            <a:r>
              <a:rPr lang="en-US" altLang="en-US" dirty="0"/>
              <a:t>Dental anomalies</a:t>
            </a:r>
          </a:p>
          <a:p>
            <a:r>
              <a:rPr lang="en-US" altLang="en-US" dirty="0"/>
              <a:t>Esophageal stricture</a:t>
            </a:r>
          </a:p>
          <a:p>
            <a:r>
              <a:rPr lang="en-US" altLang="en-US" dirty="0"/>
              <a:t>Hair loss, early greying</a:t>
            </a:r>
          </a:p>
          <a:p>
            <a:r>
              <a:rPr lang="en-US" altLang="en-US" dirty="0"/>
              <a:t>GI disorders</a:t>
            </a:r>
          </a:p>
          <a:p>
            <a:r>
              <a:rPr lang="en-US" altLang="en-US" dirty="0"/>
              <a:t>Ataxia</a:t>
            </a:r>
          </a:p>
          <a:p>
            <a:r>
              <a:rPr lang="en-US" altLang="en-US" dirty="0"/>
              <a:t>Epiphora</a:t>
            </a:r>
          </a:p>
          <a:p>
            <a:r>
              <a:rPr lang="en-US" altLang="en-US" dirty="0"/>
              <a:t>Hyperhidrosis</a:t>
            </a:r>
          </a:p>
          <a:p>
            <a:r>
              <a:rPr lang="en-US" altLang="en-US" dirty="0" err="1"/>
              <a:t>Hypogondadism</a:t>
            </a:r>
            <a:endParaRPr lang="en-US" altLang="en-US" dirty="0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3B55F4EE-46F2-479B-BFA9-1ECE1592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2200" y="1600200"/>
            <a:ext cx="4191000" cy="4114800"/>
          </a:xfrm>
        </p:spPr>
        <p:txBody>
          <a:bodyPr/>
          <a:lstStyle/>
          <a:p>
            <a:r>
              <a:rPr lang="en-US" altLang="en-US"/>
              <a:t>Microcephaly</a:t>
            </a:r>
          </a:p>
          <a:p>
            <a:r>
              <a:rPr lang="en-US" altLang="en-US"/>
              <a:t>Urethral stricture/Phimosis</a:t>
            </a:r>
          </a:p>
          <a:p>
            <a:r>
              <a:rPr lang="en-US" altLang="en-US"/>
              <a:t>Osteoporosis</a:t>
            </a:r>
          </a:p>
          <a:p>
            <a:r>
              <a:rPr lang="en-US" altLang="en-US"/>
              <a:t>Deafness</a:t>
            </a:r>
          </a:p>
          <a:p>
            <a:r>
              <a:rPr lang="en-US" altLang="en-US"/>
              <a:t>Cognitive/developmental delay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A27AE38-094F-427C-83DC-B4ABE242C9BE}"/>
              </a:ext>
            </a:extLst>
          </p:cNvPr>
          <p:cNvSpPr/>
          <p:nvPr/>
        </p:nvSpPr>
        <p:spPr>
          <a:xfrm>
            <a:off x="945923" y="1524000"/>
            <a:ext cx="3276600" cy="685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1BF8AC-579C-466E-8E1C-259922201269}"/>
              </a:ext>
            </a:extLst>
          </p:cNvPr>
          <p:cNvSpPr/>
          <p:nvPr/>
        </p:nvSpPr>
        <p:spPr>
          <a:xfrm>
            <a:off x="2346425" y="3124200"/>
            <a:ext cx="2057400" cy="685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DC and Telomere Biology Disorders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825625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patterns of inheritance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en-US" alt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Autosomal dominant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recessive and X-linked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Negative genetic testing does not rule out the diagnosis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Hallmark is VERY short telomeres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- &lt; 1%ile for age in &gt; 3 lymphocyte subsets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genes are in telomerase complex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Telomere: protein-DNA complexes at end of chromosomes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 premature shortening (aging)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 end-to-end fusions, translocations, breaks </a:t>
            </a:r>
          </a:p>
        </p:txBody>
      </p:sp>
    </p:spTree>
    <p:extLst>
      <p:ext uri="{BB962C8B-B14F-4D97-AF65-F5344CB8AC3E}">
        <p14:creationId xmlns:p14="http://schemas.microsoft.com/office/powerpoint/2010/main" val="4256886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>
            <a:extLst>
              <a:ext uri="{FF2B5EF4-FFF2-40B4-BE49-F238E27FC236}">
                <a16:creationId xmlns:a16="http://schemas.microsoft.com/office/drawing/2014/main" id="{F3085647-E61B-41B1-9A4A-3032A987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8" y="76200"/>
            <a:ext cx="9664262" cy="1143000"/>
          </a:xfrm>
        </p:spPr>
        <p:txBody>
          <a:bodyPr/>
          <a:lstStyle/>
          <a:p>
            <a:r>
              <a:rPr lang="en-US" altLang="en-US" sz="4000" dirty="0"/>
              <a:t>DC and Telomere Biology Disorders: Genetics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C5E5D7-B97B-4E5E-B763-E63CC0EAF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6203"/>
              </p:ext>
            </p:extLst>
          </p:nvPr>
        </p:nvGraphicFramePr>
        <p:xfrm>
          <a:off x="520262" y="1066801"/>
          <a:ext cx="9538140" cy="4127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6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Genetics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DKC1</a:t>
                      </a:r>
                      <a:endParaRPr lang="en-US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17-36%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X-linked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Dyskerin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hTERC</a:t>
                      </a:r>
                      <a:endParaRPr lang="en-US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6-10%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Telomerase RNA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hTERT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1-7%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AD/AR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Telomerase reverse transcriptase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TINF2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11-24%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Shelterin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complex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NOP10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H/ACA core protein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NHP2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H/ACA core protein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WRAP53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TCAB1,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Shelterin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complex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CTC1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&lt;2%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Telomere maintenance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41E8DA1-5913-4B6B-8240-E4DD9A3F98BC}"/>
              </a:ext>
            </a:extLst>
          </p:cNvPr>
          <p:cNvSpPr/>
          <p:nvPr/>
        </p:nvSpPr>
        <p:spPr>
          <a:xfrm>
            <a:off x="520262" y="5356226"/>
            <a:ext cx="9334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Many patients with DC lack mutations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Likely additional genes yet to be identified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84A4122C-717C-4FA3-8D45-789EA2DC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altLang="en-US" b="1" dirty="0"/>
              <a:t>Bone Marrow Failure</a:t>
            </a:r>
          </a:p>
        </p:txBody>
      </p:sp>
      <p:sp>
        <p:nvSpPr>
          <p:cNvPr id="398340" name="Text Box 1028">
            <a:extLst>
              <a:ext uri="{FF2B5EF4-FFF2-40B4-BE49-F238E27FC236}">
                <a16:creationId xmlns:a16="http://schemas.microsoft.com/office/drawing/2014/main" id="{83763003-26E1-4644-9E8D-7C017C0A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51" y="1689720"/>
            <a:ext cx="3552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Inherited (IBMFS)</a:t>
            </a:r>
          </a:p>
        </p:txBody>
      </p:sp>
      <p:sp>
        <p:nvSpPr>
          <p:cNvPr id="398341" name="Text Box 1029">
            <a:extLst>
              <a:ext uri="{FF2B5EF4-FFF2-40B4-BE49-F238E27FC236}">
                <a16:creationId xmlns:a16="http://schemas.microsoft.com/office/drawing/2014/main" id="{8AED7068-5481-42E3-9EAF-79106FFA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6" y="1689701"/>
            <a:ext cx="25743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Acquired AA</a:t>
            </a:r>
          </a:p>
        </p:txBody>
      </p:sp>
      <p:sp>
        <p:nvSpPr>
          <p:cNvPr id="398342" name="Text Box 1030">
            <a:extLst>
              <a:ext uri="{FF2B5EF4-FFF2-40B4-BE49-F238E27FC236}">
                <a16:creationId xmlns:a16="http://schemas.microsoft.com/office/drawing/2014/main" id="{BAC67C9A-9BC9-449F-9C4B-33837D34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934" y="2417140"/>
            <a:ext cx="581697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Fanconi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 Anemia (FA)</a:t>
            </a:r>
          </a:p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Dyskeratosis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Congenita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 (DC)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Diamond-</a:t>
            </a:r>
            <a:r>
              <a:rPr lang="en-US" sz="280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Blackfan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 Anemia (DBA)</a:t>
            </a:r>
          </a:p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Shwachman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-Diamond Syndrome (SDS)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Congenital </a:t>
            </a:r>
            <a:r>
              <a:rPr lang="en-US" sz="280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Amegakaryocytic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       Thrombocytopenia (CAMT)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Thrombocytopenia Absent Radii (TAR)</a:t>
            </a:r>
            <a:r>
              <a:rPr lang="en-US" sz="2800" dirty="0">
                <a:solidFill>
                  <a:srgbClr val="EEECE1"/>
                </a:solidFill>
                <a:latin typeface="Calibri"/>
                <a:ea typeface="ＭＳ Ｐゴシック" charset="0"/>
              </a:rPr>
              <a:t>)</a:t>
            </a:r>
            <a:endParaRPr lang="en-US" sz="28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Severe Congenital Neutropenia (SCN)</a:t>
            </a:r>
          </a:p>
        </p:txBody>
      </p:sp>
      <p:sp>
        <p:nvSpPr>
          <p:cNvPr id="398343" name="Text Box 1031">
            <a:extLst>
              <a:ext uri="{FF2B5EF4-FFF2-40B4-BE49-F238E27FC236}">
                <a16:creationId xmlns:a16="http://schemas.microsoft.com/office/drawing/2014/main" id="{C11B612E-F69D-4D5F-AFF8-BDD492F73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983" y="2426562"/>
            <a:ext cx="314688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Medications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Chemicals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Toxins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Viral Infection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PNH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</a:rPr>
              <a:t>Idiopathic (immune)</a:t>
            </a:r>
          </a:p>
          <a:p>
            <a:pPr>
              <a:defRPr/>
            </a:pPr>
            <a:endParaRPr lang="en-US" sz="2400" dirty="0">
              <a:solidFill>
                <a:srgbClr val="EEECE1"/>
              </a:solidFill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solidFill>
                <a:srgbClr val="EEECE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98344" name="Line 1032">
            <a:extLst>
              <a:ext uri="{FF2B5EF4-FFF2-40B4-BE49-F238E27FC236}">
                <a16:creationId xmlns:a16="http://schemas.microsoft.com/office/drawing/2014/main" id="{08F81427-3768-4E1E-AE3D-09BC13508B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6466" y="1124604"/>
            <a:ext cx="2800330" cy="6444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398345" name="Line 1033">
            <a:extLst>
              <a:ext uri="{FF2B5EF4-FFF2-40B4-BE49-F238E27FC236}">
                <a16:creationId xmlns:a16="http://schemas.microsoft.com/office/drawing/2014/main" id="{EA6BCCF0-2566-40CC-8A2B-9503492D4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672" y="1113145"/>
            <a:ext cx="2249473" cy="6559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Trebuchet M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Dyskeratosis Congenita: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Supportive Care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Like FA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Androgens and cytokines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Caution about viscus rupture with androgen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HSCT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Reduced intensity regimens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Pulmonary toxicity (often delayed)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Increased risk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-occlusive disease</a:t>
            </a:r>
          </a:p>
        </p:txBody>
      </p:sp>
    </p:spTree>
    <p:extLst>
      <p:ext uri="{BB962C8B-B14F-4D97-AF65-F5344CB8AC3E}">
        <p14:creationId xmlns:p14="http://schemas.microsoft.com/office/powerpoint/2010/main" val="3653637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5C3: </a:t>
            </a:r>
            <a:r>
              <a:rPr lang="en-US" altLang="en-US" sz="4400" b="1" dirty="0" err="1"/>
              <a:t>Shwachman</a:t>
            </a:r>
            <a:r>
              <a:rPr lang="en-US" altLang="en-US" sz="4400" b="1" dirty="0"/>
              <a:t>-Diamond Syndrome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494539"/>
            <a:ext cx="11610109" cy="4351338"/>
          </a:xfrm>
        </p:spPr>
        <p:txBody>
          <a:bodyPr/>
          <a:lstStyle/>
          <a:p>
            <a:pPr marL="457200" marR="0" lvl="0" indent="-27432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Hematologic findings: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WBC: fluctuating neutropenia, impaired chemotaxis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Anemia 1/3, thrombocytopenia 20%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Aplasia in 10-25%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MDS/AML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findings: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Exocrine pancreatic insufficiency, transaminitis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trypsinogen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(&lt;3yo), pancreatic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isoamylase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&gt;3yo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fecal elastase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atty pancreas 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imaging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Metaphyseal chondrodysplasia (bell shaped chest)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stature, ichthyosis/eczema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Cardiac, endocrine, developmental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97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Shwachman</a:t>
            </a:r>
            <a:r>
              <a:rPr lang="en-US" dirty="0"/>
              <a:t>-Diamond Syndrome: 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Autosomal recessive – male predominance (1.7:1)</a:t>
            </a:r>
          </a:p>
          <a:p>
            <a:pPr marL="3429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90% with mutation in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SBDS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gene (7 centromere: 7p12-q11) or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adjacent pseudogene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SBDSP</a:t>
            </a:r>
          </a:p>
          <a:p>
            <a:pPr marL="0" indent="-457200" eaLnBrk="0" hangingPunct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i="1" dirty="0">
                <a:solidFill>
                  <a:prstClr val="black"/>
                </a:solidFill>
              </a:rPr>
              <a:t>“</a:t>
            </a:r>
            <a:r>
              <a:rPr lang="en-US" altLang="en-US" dirty="0">
                <a:solidFill>
                  <a:prstClr val="black"/>
                </a:solidFill>
              </a:rPr>
              <a:t>SDS-like” disease with mutations in </a:t>
            </a:r>
            <a:r>
              <a:rPr lang="en-US" altLang="en-US" i="1" dirty="0">
                <a:solidFill>
                  <a:prstClr val="black"/>
                </a:solidFill>
              </a:rPr>
              <a:t>SRP54 </a:t>
            </a:r>
            <a:r>
              <a:rPr lang="en-US" altLang="en-US" dirty="0">
                <a:solidFill>
                  <a:prstClr val="black"/>
                </a:solidFill>
              </a:rPr>
              <a:t>(AD), </a:t>
            </a:r>
            <a:r>
              <a:rPr lang="en-US" altLang="en-US" i="1" dirty="0">
                <a:solidFill>
                  <a:prstClr val="black"/>
                </a:solidFill>
              </a:rPr>
              <a:t>DNAJC21 </a:t>
            </a:r>
            <a:r>
              <a:rPr lang="en-US" altLang="en-US" dirty="0">
                <a:solidFill>
                  <a:prstClr val="black"/>
                </a:solidFill>
              </a:rPr>
              <a:t>(AR), </a:t>
            </a:r>
            <a:r>
              <a:rPr lang="en-US" altLang="en-US" i="1" dirty="0">
                <a:solidFill>
                  <a:prstClr val="black"/>
                </a:solidFill>
              </a:rPr>
              <a:t>ELF1 </a:t>
            </a:r>
            <a:r>
              <a:rPr lang="en-US" altLang="en-US" dirty="0">
                <a:solidFill>
                  <a:prstClr val="black"/>
                </a:solidFill>
              </a:rPr>
              <a:t>(AR)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SBDS functions in: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Ribosome biogenesis (associates with 60S subunit, promotes 40S:60S ribosome joining)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Mitotic spindle stabilization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Other, as yet unknown</a:t>
            </a:r>
          </a:p>
        </p:txBody>
      </p:sp>
    </p:spTree>
    <p:extLst>
      <p:ext uri="{BB962C8B-B14F-4D97-AF65-F5344CB8AC3E}">
        <p14:creationId xmlns:p14="http://schemas.microsoft.com/office/powerpoint/2010/main" val="2661383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Shwachman</a:t>
            </a:r>
            <a:r>
              <a:rPr lang="en-US" dirty="0"/>
              <a:t>-Diamond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Differential Diagnosis:</a:t>
            </a:r>
          </a:p>
          <a:p>
            <a:pPr marL="64008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Cystic Fibrosis</a:t>
            </a:r>
          </a:p>
          <a:p>
            <a:pPr marL="64008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 Congenital Neutropenia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Kostmann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Syndrome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Cyclic Neutropenia</a:t>
            </a:r>
          </a:p>
          <a:p>
            <a:pPr marL="64008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Pearson Syndrome</a:t>
            </a:r>
          </a:p>
        </p:txBody>
      </p:sp>
    </p:spTree>
    <p:extLst>
      <p:ext uri="{BB962C8B-B14F-4D97-AF65-F5344CB8AC3E}">
        <p14:creationId xmlns:p14="http://schemas.microsoft.com/office/powerpoint/2010/main" val="2292275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Shwachman</a:t>
            </a:r>
            <a:r>
              <a:rPr lang="en-US" dirty="0"/>
              <a:t> Diamond Syndrome: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Pancreatic enzyme replacement, ADEK supplements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Management of congenital anomalies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G-CSF – least amount, shortest time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Transfusions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Monitoring for MDS/AML – periodic/annual marrow</a:t>
            </a:r>
          </a:p>
          <a:p>
            <a:pPr marL="731520" lvl="1" indent="0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-  del 20q, iso 7q very common and may not indicate progression to MDS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Stem Cell Transplantation (few)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Variable results due to conditioning regimen toxicity</a:t>
            </a:r>
          </a:p>
        </p:txBody>
      </p:sp>
    </p:spTree>
    <p:extLst>
      <p:ext uri="{BB962C8B-B14F-4D97-AF65-F5344CB8AC3E}">
        <p14:creationId xmlns:p14="http://schemas.microsoft.com/office/powerpoint/2010/main" val="762825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7511-5026-4D83-8E58-9B4A80FF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srgbClr val="000000"/>
                </a:solidFill>
              </a:rPr>
              <a:t>5C4: Congenital Neutropenia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5D41-78D8-42CD-8E5D-ED9206F5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Severe Congenital Neutropenia (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Kostmann’s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syndrome)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Cyclic Neutropenia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Myelokathexis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/WHIM syndrome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28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Severe Congenital Neutropenia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52199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Heterogeneous disorder of myelopoiesis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-  Accompanied by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monocytosis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eosinophilia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ANC &lt; 500/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most &lt;200/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birth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-  Early, severe bacterial infections (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 aureus, Pseudomonas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Mechanism is accelerated apoptosis of myeloid precursors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Maturational arrest at myelocyte/promyelocyte stage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Classically infection, tooth/jaw bone loss, death by age 20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GCSF 3-100mcg/kg/day GOAL ANC~1,000/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for MDS/AML at least 2%/year; -7, +21 common</a:t>
            </a:r>
          </a:p>
        </p:txBody>
      </p:sp>
    </p:spTree>
    <p:extLst>
      <p:ext uri="{BB962C8B-B14F-4D97-AF65-F5344CB8AC3E}">
        <p14:creationId xmlns:p14="http://schemas.microsoft.com/office/powerpoint/2010/main" val="3377740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410D7F6C-AC00-4122-AE93-1C9B32C5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6" y="274638"/>
            <a:ext cx="9585434" cy="1143000"/>
          </a:xfrm>
        </p:spPr>
        <p:txBody>
          <a:bodyPr/>
          <a:lstStyle/>
          <a:p>
            <a:r>
              <a:rPr lang="en-US" altLang="en-US" b="1" dirty="0"/>
              <a:t>Severe Congenital Neutropenia </a:t>
            </a:r>
          </a:p>
        </p:txBody>
      </p:sp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085DE77F-9EBA-4450-BFD4-D71B95D0D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966" y="4114800"/>
            <a:ext cx="10042634" cy="2057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defRPr/>
            </a:pPr>
            <a:r>
              <a:rPr lang="en-US" altLang="en-US" dirty="0"/>
              <a:t>60% European/Middle Eastern pts with ELA-2 mutations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dirty="0"/>
              <a:t>      -  Most heterozygous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dirty="0"/>
              <a:t>      -  Same gene as in cyclic neutropenia, but different exons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altLang="en-US" dirty="0"/>
              <a:t> 80% with AML have homozygous SCN7 (CSF3R) mutations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E674A8-9B59-4283-940D-ADB0A0A2C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25659"/>
              </p:ext>
            </p:extLst>
          </p:nvPr>
        </p:nvGraphicFramePr>
        <p:xfrm>
          <a:off x="472966" y="1295400"/>
          <a:ext cx="9067907" cy="2620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Inheritance</a:t>
                      </a: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SCN1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ELA-2 “</a:t>
                      </a:r>
                      <a:r>
                        <a:rPr lang="en-US" sz="1800" b="1" dirty="0" err="1">
                          <a:effectLst/>
                        </a:rPr>
                        <a:t>Elane</a:t>
                      </a:r>
                      <a:r>
                        <a:rPr lang="en-US" sz="1800" b="1" dirty="0">
                          <a:effectLst/>
                        </a:rPr>
                        <a:t>”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19q13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AD, AR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SCN2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GF11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1p22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AD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SCN3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HAX1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1q21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SCN4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G6PC3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17q21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SCN5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VPS45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1q21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SCN6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JAGN1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3p25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SCN7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CSF3R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1p34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SCNX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WAS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Xp11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X linked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Cyclic </a:t>
            </a:r>
            <a:r>
              <a:rPr lang="en-US" altLang="en-US" b="1" dirty="0" err="1"/>
              <a:t>Neutopenia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36433"/>
            <a:ext cx="11610109" cy="4351338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Caused by heterozygous mutations in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Elane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SCN2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Autosomal dominant and sporadic mutations</a:t>
            </a:r>
            <a:endParaRPr kumimoji="0" lang="en-US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Mutations near active site (vs other face in SCN)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Cycles of 21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+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 days with ANC&lt; 200/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for 3-5 days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-  Marrow arrest at myelocyte level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-  Fever, pharyngitis, aphthous ulcers, periodontitis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-  Symptoms often improve with 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-  Some with cyclic platelets and reticulocytes also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Management aggressive care for infections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-  GCSF alternate day, but usually through the month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304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Myelokathexis/WHIM Syndrome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04901"/>
            <a:ext cx="119149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N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eutropenia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with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arts,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ypogammaglobulinemia,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nfections,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yelokathexis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-  Excessive human papillomavirus susceptibility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Noncyclic neutropenia with myeloid hyperplasia of marrow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- 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Kathexis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/retention of myeloid cells in marrow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-  Retained cells with condensed nuclei connected by stringy filaments and 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   with vacuolated cytoplasm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AD mutations in CXCR4 on 2q22.1 cause gain in function defect and limits down regulation after stimulation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GCSF ameliorates neutropenia, apoptosis and hypogammaglobulinemia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4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Why worry about these </a:t>
            </a:r>
            <a:r>
              <a:rPr lang="ja-JP" altLang="en-US" sz="4400" b="1" dirty="0"/>
              <a:t>“</a:t>
            </a:r>
            <a:r>
              <a:rPr lang="en-US" altLang="ja-JP" sz="4400" b="1" dirty="0"/>
              <a:t>rare</a:t>
            </a:r>
            <a:r>
              <a:rPr lang="ja-JP" altLang="en-US" sz="4400" b="1" dirty="0"/>
              <a:t>”</a:t>
            </a:r>
            <a:r>
              <a:rPr lang="en-US" altLang="ja-JP" sz="4400" b="1" dirty="0"/>
              <a:t> inherited bone marrow failure syndromes (IBMFS)?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They are not as rare as previously believed: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-  Under-recognized de-novo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-  May present as aplastic anemia or malignancy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/>
              <a:t>Implications for treatment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-  Conventional treatments have excess toxicities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-  Require different treatments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-  Donor selection for HSCT (siblings may have it too!)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/>
              <a:t>Implications for family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98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DEA8FCC-F711-43A8-A11E-7429743B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80" y="128758"/>
            <a:ext cx="7772400" cy="1143000"/>
          </a:xfrm>
        </p:spPr>
        <p:txBody>
          <a:bodyPr/>
          <a:lstStyle/>
          <a:p>
            <a:r>
              <a:rPr lang="en-US" altLang="en-US" dirty="0"/>
              <a:t>5C5: Diamond </a:t>
            </a:r>
            <a:r>
              <a:rPr lang="en-US" altLang="en-US" dirty="0" err="1"/>
              <a:t>Blackfan</a:t>
            </a:r>
            <a:r>
              <a:rPr lang="en-US" altLang="en-US" dirty="0"/>
              <a:t> Anemia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176F0A5F-E730-4078-B6D0-E478943BCC0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2526" y="1164026"/>
            <a:ext cx="48006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/>
              <a:t>Diagnostic Criteria</a:t>
            </a:r>
            <a:r>
              <a:rPr lang="en-US" altLang="en-US" dirty="0"/>
              <a:t>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800" dirty="0"/>
              <a:t>-  Age &lt; 1yo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800" dirty="0"/>
              <a:t>-  Macrocytic anemia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800" dirty="0"/>
              <a:t>-  Reticulocytopenia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800" dirty="0"/>
              <a:t>-  Paucity of erythroid precursors in marrow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7FB11CAD-0978-4AF8-8D67-1F1C3C2E691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94488" y="1164026"/>
            <a:ext cx="4724400" cy="4114800"/>
          </a:xfrm>
        </p:spPr>
        <p:txBody>
          <a:bodyPr/>
          <a:lstStyle/>
          <a:p>
            <a:pPr marL="0" lvl="1" indent="0">
              <a:spcBef>
                <a:spcPts val="600"/>
              </a:spcBef>
              <a:buNone/>
              <a:defRPr/>
            </a:pPr>
            <a:r>
              <a:rPr lang="en-US" altLang="en-US" sz="2800" dirty="0"/>
              <a:t>Supporting Criteria:</a:t>
            </a:r>
          </a:p>
          <a:p>
            <a:pPr marL="457200" lvl="1" indent="-457200">
              <a:spcBef>
                <a:spcPts val="600"/>
              </a:spcBef>
              <a:buFontTx/>
              <a:buChar char="•"/>
              <a:defRPr/>
            </a:pPr>
            <a:r>
              <a:rPr lang="en-US" altLang="en-US" sz="2800" dirty="0"/>
              <a:t>Major Criteria</a:t>
            </a:r>
          </a:p>
          <a:p>
            <a:pPr marL="731520" lvl="1" indent="-274320">
              <a:spcBef>
                <a:spcPts val="0"/>
              </a:spcBef>
              <a:buNone/>
              <a:defRPr/>
            </a:pPr>
            <a:r>
              <a:rPr lang="en-US" altLang="en-US" sz="2800" dirty="0"/>
              <a:t>-  Pathogenic mutations</a:t>
            </a:r>
          </a:p>
          <a:p>
            <a:pPr marL="731520" lvl="1" indent="-274320">
              <a:spcBef>
                <a:spcPts val="0"/>
              </a:spcBef>
              <a:buNone/>
              <a:defRPr/>
            </a:pPr>
            <a:r>
              <a:rPr lang="en-US" altLang="en-US" sz="2800" dirty="0"/>
              <a:t>-  Positive family history</a:t>
            </a:r>
          </a:p>
          <a:p>
            <a:pPr marL="457200" lvl="1" indent="-457200">
              <a:spcBef>
                <a:spcPts val="600"/>
              </a:spcBef>
              <a:buFontTx/>
              <a:buChar char="•"/>
              <a:defRPr/>
            </a:pPr>
            <a:r>
              <a:rPr lang="en-US" altLang="en-US" sz="2800" dirty="0"/>
              <a:t>Minor Criteria</a:t>
            </a:r>
          </a:p>
          <a:p>
            <a:pPr marL="731520" lvl="2" indent="-274320">
              <a:spcBef>
                <a:spcPts val="0"/>
              </a:spcBef>
              <a:buNone/>
              <a:defRPr/>
            </a:pPr>
            <a:r>
              <a:rPr lang="en-US" altLang="en-US" sz="2800" dirty="0"/>
              <a:t>-  </a:t>
            </a:r>
            <a:r>
              <a:rPr lang="en-US" altLang="en-US" sz="2800" dirty="0">
                <a:ea typeface="MS PGothic" pitchFamily="34" charset="-128"/>
              </a:rPr>
              <a:t>Elevated red cell ADA</a:t>
            </a:r>
          </a:p>
          <a:p>
            <a:pPr marL="731520" lvl="2" indent="-274320">
              <a:spcBef>
                <a:spcPts val="0"/>
              </a:spcBef>
              <a:buNone/>
              <a:defRPr/>
            </a:pPr>
            <a:r>
              <a:rPr lang="en-US" altLang="en-US" sz="2800" dirty="0"/>
              <a:t>-  Congenital anomalies</a:t>
            </a:r>
          </a:p>
          <a:p>
            <a:pPr marL="731520" lvl="2" indent="-274320">
              <a:spcBef>
                <a:spcPts val="0"/>
              </a:spcBef>
              <a:buNone/>
              <a:defRPr/>
            </a:pPr>
            <a:r>
              <a:rPr lang="en-US" altLang="en-US" sz="2800" dirty="0"/>
              <a:t>-  Elevated </a:t>
            </a:r>
            <a:r>
              <a:rPr lang="en-US" altLang="en-US" sz="2800" dirty="0" err="1"/>
              <a:t>Hb</a:t>
            </a:r>
            <a:r>
              <a:rPr lang="en-US" altLang="en-US" sz="2800" dirty="0"/>
              <a:t> F</a:t>
            </a:r>
          </a:p>
          <a:p>
            <a:pPr marL="731520" lvl="2" indent="-274320">
              <a:spcBef>
                <a:spcPts val="0"/>
              </a:spcBef>
              <a:buNone/>
              <a:defRPr/>
            </a:pPr>
            <a:r>
              <a:rPr lang="en-US" altLang="en-US" sz="2800" dirty="0"/>
              <a:t>-  No other bone marrow failure syndrome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A04237F8-CAAF-40AD-AA92-FDBEA9496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26" y="5141913"/>
            <a:ext cx="815602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en-US" altLang="en-US" dirty="0">
                <a:latin typeface="+mn-lt"/>
              </a:rPr>
              <a:t>  Classic DBA: all diagnostic criteria</a:t>
            </a: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en-US" altLang="en-US" dirty="0">
                <a:latin typeface="+mn-lt"/>
              </a:rPr>
              <a:t>  Non-classic DBA: various combinations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DBA: Congenital Anomalies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least 47% of all patients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50% cranio-orofacial (tow colored hair, blue sclerae, glaucoma)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38% upper extremity (thumbs, may be subtle)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39% genitourinary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30% cardiac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20% with more than one anomaly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stature and bony abnormalities common, and often overlooked!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Neutropenia, and rarely thrombocytopenia also</a:t>
            </a:r>
          </a:p>
        </p:txBody>
      </p:sp>
    </p:spTree>
    <p:extLst>
      <p:ext uri="{BB962C8B-B14F-4D97-AF65-F5344CB8AC3E}">
        <p14:creationId xmlns:p14="http://schemas.microsoft.com/office/powerpoint/2010/main" val="4018748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DBA: Genetics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463007"/>
            <a:ext cx="11610109" cy="4351338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Autosomal dominant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May be sporadic or inherited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Mutations/deletions in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ribosomal proteins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RPS19 (DBA 1)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19q13.2 in 25% of patients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RPL5, RPS10, RPL11, RPL35A, RPS26, RPS 24, RPS 17,RPS 7, RPL 19, RPL 26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25-40% of patients with unknown mutations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Assemble proteins from amino acids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Defective erythropoiesis from haploinsufficiency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case: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Acquired haploinsufficiency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RPS14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5q-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27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DBA: Treatment of anemia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36433"/>
            <a:ext cx="11610109" cy="4351338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Prednisone: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2 mg/kg for up to 8-12 weeks before declaring failure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Taper to minimum dose to maintain Hgb &gt;9 g/dl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79% steroid responsive (4% never treated)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steroid-refractory patients or those requiring high doses of steroids, consider chronic red cell transfusions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Red Cell Transfusions: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Year 1 of life due to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pneumocystis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jirovecii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risk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Extended antigen typing of PRBC, minimum volumes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Iron overload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chelation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98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DBA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Remission of anemia ~ 20% by age 25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predictive genetic or clinical features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HSCT for transfusion dependent patients, particularly those who are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-immunized or have OTHER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cytopenias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(neutropenia)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not cure solid tumor risk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Sibling donor needs careful evaluation for DBA</a:t>
            </a:r>
          </a:p>
        </p:txBody>
      </p:sp>
    </p:spTree>
    <p:extLst>
      <p:ext uri="{BB962C8B-B14F-4D97-AF65-F5344CB8AC3E}">
        <p14:creationId xmlns:p14="http://schemas.microsoft.com/office/powerpoint/2010/main" val="1478613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>
            <a:extLst>
              <a:ext uri="{FF2B5EF4-FFF2-40B4-BE49-F238E27FC236}">
                <a16:creationId xmlns:a16="http://schemas.microsoft.com/office/drawing/2014/main" id="{EB89F668-2DA6-4ACA-8420-EF302280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28600"/>
            <a:ext cx="9942786" cy="1143000"/>
          </a:xfrm>
        </p:spPr>
        <p:txBody>
          <a:bodyPr/>
          <a:lstStyle/>
          <a:p>
            <a:pPr algn="l"/>
            <a:r>
              <a:rPr lang="en-US" altLang="en-US" dirty="0"/>
              <a:t>Diamond </a:t>
            </a:r>
            <a:r>
              <a:rPr lang="en-US" altLang="en-US" dirty="0" err="1"/>
              <a:t>Blackfan</a:t>
            </a:r>
            <a:r>
              <a:rPr lang="en-US" altLang="en-US" dirty="0"/>
              <a:t> Anemia Malignancy</a:t>
            </a:r>
            <a:br>
              <a:rPr lang="en-US" altLang="en-US" sz="3600" b="1" dirty="0"/>
            </a:br>
            <a:endParaRPr lang="en-US" altLang="en-US" sz="3600" b="1" dirty="0"/>
          </a:p>
        </p:txBody>
      </p:sp>
      <p:sp>
        <p:nvSpPr>
          <p:cNvPr id="102403" name="Rectangle 1027">
            <a:extLst>
              <a:ext uri="{FF2B5EF4-FFF2-40B4-BE49-F238E27FC236}">
                <a16:creationId xmlns:a16="http://schemas.microsoft.com/office/drawing/2014/main" id="{FD572408-233F-4C02-8AF0-DF6EE48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1414" y="1008988"/>
            <a:ext cx="7875587" cy="454835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30 Cases* Reported in the Literature (~5%)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AML/MDS				15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ALL					1		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Osteosarcoma			6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Hodgkin disease/NHL		3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Breast carcinoma			2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Hepatocellular carcinoma		2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GI carcinoma			2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Melanoma				1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Malignant fibrous histiocytoma	1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Soft tissue sarcoma			1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Non-Hodgkin Lymphoma		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5619AF-402C-4F84-9088-DBB7AD74D6E8}"/>
              </a:ext>
            </a:extLst>
          </p:cNvPr>
          <p:cNvSpPr/>
          <p:nvPr/>
        </p:nvSpPr>
        <p:spPr>
          <a:xfrm>
            <a:off x="3200400" y="1434656"/>
            <a:ext cx="5486400" cy="44931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1000363-8AB9-4AF0-BDD2-CED7A05C9BB5}"/>
              </a:ext>
            </a:extLst>
          </p:cNvPr>
          <p:cNvSpPr/>
          <p:nvPr/>
        </p:nvSpPr>
        <p:spPr>
          <a:xfrm>
            <a:off x="3302925" y="2252072"/>
            <a:ext cx="5486400" cy="44931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328558-BB35-4D84-9033-8DB6FF6E5552}"/>
              </a:ext>
            </a:extLst>
          </p:cNvPr>
          <p:cNvSpPr/>
          <p:nvPr/>
        </p:nvSpPr>
        <p:spPr>
          <a:xfrm>
            <a:off x="2002969" y="6390084"/>
            <a:ext cx="8316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Shimamura A, Alter BP. Pathophysiology and management of inherited bone marrow failure syndromes [published correction appears in </a:t>
            </a:r>
            <a:r>
              <a:rPr lang="en-US" sz="1200" i="1" dirty="0">
                <a:solidFill>
                  <a:srgbClr val="000000"/>
                </a:solidFill>
              </a:rPr>
              <a:t>Blood Rev. </a:t>
            </a:r>
            <a:r>
              <a:rPr lang="en-US" sz="1200" dirty="0">
                <a:solidFill>
                  <a:srgbClr val="000000"/>
                </a:solidFill>
              </a:rPr>
              <a:t>2010 Jul-Sep;24(4-5):201]. </a:t>
            </a:r>
            <a:r>
              <a:rPr lang="en-US" sz="1200" i="1" dirty="0">
                <a:solidFill>
                  <a:srgbClr val="000000"/>
                </a:solidFill>
              </a:rPr>
              <a:t>Blood Rev. </a:t>
            </a:r>
            <a:r>
              <a:rPr lang="en-US" sz="1200" dirty="0">
                <a:solidFill>
                  <a:srgbClr val="000000"/>
                </a:solidFill>
              </a:rPr>
              <a:t>2010;24(3):101-122. doi:10.1016/j.blre.2010.03.002</a:t>
            </a:r>
            <a:endParaRPr lang="en-US" sz="1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TEC: Transient </a:t>
            </a:r>
            <a:r>
              <a:rPr lang="en-US" altLang="en-US" b="1" dirty="0" err="1"/>
              <a:t>Erythroblastopenia</a:t>
            </a:r>
            <a:r>
              <a:rPr lang="en-US" altLang="en-US" b="1" dirty="0"/>
              <a:t> of Childhood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Spontaneous cessation of erythropoiesis in an otherwise healthy child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- may also involve neutrophils and platelets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Typically self limited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 blood counts, increase in reticulocytes as first sign of marrow recovery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Transfusion if necessary for Hgb&lt;5 with reticulocytopenia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to resolution</a:t>
            </a:r>
          </a:p>
        </p:txBody>
      </p:sp>
    </p:spTree>
    <p:extLst>
      <p:ext uri="{BB962C8B-B14F-4D97-AF65-F5344CB8AC3E}">
        <p14:creationId xmlns:p14="http://schemas.microsoft.com/office/powerpoint/2010/main" val="1571220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F857A84-218E-4CA5-9DB8-73BE3A2F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Diamond </a:t>
            </a:r>
            <a:r>
              <a:rPr lang="en-US" altLang="en-US" dirty="0" err="1"/>
              <a:t>Blackfan</a:t>
            </a:r>
            <a:r>
              <a:rPr lang="en-US" altLang="en-US" dirty="0"/>
              <a:t> Anemia vs TEC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F3CF098-EE7E-4E8A-947C-DAD83BF0C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1088414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			         		 </a:t>
            </a:r>
            <a:r>
              <a:rPr lang="en-US" altLang="en-US" sz="2800" u="sng" dirty="0"/>
              <a:t>DBA</a:t>
            </a:r>
            <a:r>
              <a:rPr lang="en-US" altLang="en-US" sz="2800" dirty="0"/>
              <a:t>			</a:t>
            </a:r>
            <a:r>
              <a:rPr lang="en-US" altLang="en-US" sz="2800" u="sng" dirty="0"/>
              <a:t>TEC</a:t>
            </a:r>
          </a:p>
          <a:p>
            <a:pPr>
              <a:buFontTx/>
              <a:buNone/>
            </a:pPr>
            <a:r>
              <a:rPr lang="en-US" altLang="en-US" sz="2800" dirty="0"/>
              <a:t>History:				Inherited		Acquired</a:t>
            </a:r>
          </a:p>
          <a:p>
            <a:pPr>
              <a:buFontTx/>
              <a:buNone/>
            </a:pPr>
            <a:r>
              <a:rPr lang="en-US" altLang="en-US" sz="2800" dirty="0"/>
              <a:t>Physical Anomalies:		50%		 	none</a:t>
            </a:r>
          </a:p>
          <a:p>
            <a:pPr>
              <a:buFontTx/>
              <a:buNone/>
            </a:pPr>
            <a:r>
              <a:rPr lang="en-US" altLang="en-US" sz="2800" dirty="0"/>
              <a:t>Laboratory: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	Hgb g/dL				1.2-10.0		2.4-10.6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	ANC </a:t>
            </a:r>
            <a:r>
              <a:rPr lang="en-US" altLang="en-US" sz="2800" u="sng" dirty="0"/>
              <a:t>&lt;</a:t>
            </a:r>
            <a:r>
              <a:rPr lang="en-US" altLang="en-US" sz="2800" dirty="0"/>
              <a:t> 1000/µL		  	20%		  	10%</a:t>
            </a:r>
            <a:endParaRPr lang="en-US" altLang="en-US" sz="2800" u="sng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Plts</a:t>
            </a:r>
            <a:r>
              <a:rPr lang="en-US" altLang="en-US" sz="2800" dirty="0"/>
              <a:t>  </a:t>
            </a:r>
            <a:r>
              <a:rPr lang="en-US" altLang="en-US" sz="2800" u="sng" dirty="0"/>
              <a:t>&gt;</a:t>
            </a:r>
            <a:r>
              <a:rPr lang="en-US" altLang="en-US" sz="2800" dirty="0"/>
              <a:t> 400K /µL		  	20%		  	50%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		 </a:t>
            </a:r>
            <a:r>
              <a:rPr lang="en-US" altLang="en-US" sz="2800" u="sng" dirty="0"/>
              <a:t>&lt;</a:t>
            </a:r>
            <a:r>
              <a:rPr lang="en-US" altLang="en-US" sz="2800" dirty="0"/>
              <a:t> 100K /µL		  	10%		     	5%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C35FB8-161E-43A0-B003-1586B61CEB8E}"/>
              </a:ext>
            </a:extLst>
          </p:cNvPr>
          <p:cNvSpPr/>
          <p:nvPr/>
        </p:nvSpPr>
        <p:spPr>
          <a:xfrm>
            <a:off x="7740864" y="4233052"/>
            <a:ext cx="1066800" cy="1371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12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5C6: Congenital Thrombocytopenia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Congenital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Amegakaryocytic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Thrombocytopenia (CAMT)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Thrombocytopenia Absent Radius Syndrome (TAR)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159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70529"/>
            <a:ext cx="11610109" cy="1325563"/>
          </a:xfrm>
        </p:spPr>
        <p:txBody>
          <a:bodyPr/>
          <a:lstStyle/>
          <a:p>
            <a:r>
              <a:rPr lang="en-US" altLang="en-US" sz="4400" b="1" dirty="0"/>
              <a:t>Amegakaryocytic Thrombocytopenia</a:t>
            </a:r>
            <a:r>
              <a:rPr lang="en-US" altLang="en-US" sz="4800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399943"/>
            <a:ext cx="11610109" cy="4351338"/>
          </a:xfrm>
        </p:spPr>
        <p:txBody>
          <a:bodyPr/>
          <a:lstStyle/>
          <a:p>
            <a:pPr marL="457200" marR="0" lvl="0" indent="-27432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Autosomal recessive </a:t>
            </a:r>
          </a:p>
          <a:p>
            <a:pPr marL="457200" marR="0" lvl="0" indent="-27432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c-MPL gene mutations (thrombopoietin receptor) at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1p34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    </a:t>
            </a:r>
          </a:p>
          <a:p>
            <a:pPr marL="457200" marR="0" lvl="0" indent="-27432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Decreased bone marrow megakaryocytes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-  Thrombocytopenia at birth   </a:t>
            </a:r>
          </a:p>
          <a:p>
            <a:pPr marL="457200" marR="0" lvl="0" indent="-27432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Classically red cells macrocytic, increased </a:t>
            </a:r>
            <a:r>
              <a:rPr lang="en-US" altLang="en-US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fetal hemoglobin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-  Normal platelet size and morphology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-  Hemoglobin normal early</a:t>
            </a:r>
          </a:p>
          <a:p>
            <a:pPr marL="52578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High risk of MDS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AML</a:t>
            </a:r>
          </a:p>
          <a:p>
            <a:pPr marL="52578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Two phenotypes early (80%) vs late thrombocytopenia and aplasia, correlate with specific mutation and c-MPL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0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Aplastic Anemia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chemeClr val="tx1"/>
                </a:solidFill>
                <a:latin typeface="+mn-lt"/>
              </a:rPr>
              <a:t>Presentation is often insidious with “inciting  event” 6 to 8 weeks previously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chemeClr val="tx1"/>
                </a:solidFill>
                <a:latin typeface="+mn-lt"/>
              </a:rPr>
              <a:t>Rarely present with infections or weight loss, fever, pain, adenopathy, hepatosplenomegaly that are common in malignancy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chemeClr val="tx1"/>
                </a:solidFill>
                <a:latin typeface="+mn-lt"/>
              </a:rPr>
              <a:t>Often present with thrombocytopenia, uncommonly with clinical bleeding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chemeClr val="tx1"/>
                </a:solidFill>
                <a:latin typeface="+mn-lt"/>
              </a:rPr>
              <a:t> MCV is increased with a normal RDW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chemeClr val="tx1"/>
                </a:solidFill>
                <a:latin typeface="+mn-lt"/>
              </a:rPr>
              <a:t> Fetal hemoglobin and “</a:t>
            </a:r>
            <a:r>
              <a:rPr lang="en-US" altLang="en-US" b="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altLang="en-US" b="0" dirty="0">
                <a:solidFill>
                  <a:schemeClr val="tx1"/>
                </a:solidFill>
                <a:latin typeface="+mn-lt"/>
              </a:rPr>
              <a:t>” antigen increased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41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CAMT: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Hematopoietic stem cell transplantation, from either an HLA-matched related or alternative donor, is the treatment of choice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HSCT should be performed prior to the development of severe pancytopenia or platelet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-sensitization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089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Thrombocytopenia Absent Radius Syndrome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Autosomal Recessive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Due to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RBM8A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gene mutations (RNA-binding motif protein 8A) at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1q21.1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 allele deletion of 1q21.1, the other a mutation in the remaining allele    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Thrombocytopenia presenting at birth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Two thirds of patients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outgrow severe thrombocytopenia by 1 year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-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Eventual platelet count may not be normal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Bilateral absence of radii with presence of thumbs (in FA the defect is terminal - thumbs are absent if the radii are absent; in TAR intercalary)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74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TAR Syndrome - 2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571533"/>
            <a:ext cx="11610109" cy="4351338"/>
          </a:xfr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cytopenias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Leukemoid reaction common &gt;40,000/mm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Hypereosinophilia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congenital anomalies: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Micrognathia, brachycephaly, hypertelorism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Webbed neck, hypogonadism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Various lower limb abnormalities 40% </a:t>
            </a:r>
          </a:p>
          <a:p>
            <a:pPr marL="7315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10% congenital heart disease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Transplantation is curative, but not usually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93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5C7: Other</a:t>
            </a:r>
            <a:r>
              <a:rPr lang="en-US" altLang="en-US" dirty="0"/>
              <a:t> - </a:t>
            </a:r>
            <a:r>
              <a:rPr lang="en-US" altLang="en-US" sz="4400" b="1" dirty="0"/>
              <a:t>Pearson Syndrome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2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Refractory sideroblastic anemia by 6 months of age</a:t>
            </a:r>
          </a:p>
          <a:p>
            <a:pPr marL="457200" lvl="2" indent="-457200" eaLnBrk="0" hangingPunct="0">
              <a:lnSpc>
                <a:spcPct val="100000"/>
              </a:lnSpc>
              <a:spcBef>
                <a:spcPts val="600"/>
              </a:spcBef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Marrow: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vacuolated precursors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/ringed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sideroblasts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2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Associated usually mild neutropenia, thrombocytopenia</a:t>
            </a:r>
          </a:p>
          <a:p>
            <a:pPr marL="457200" lvl="2" indent="-457200" eaLnBrk="0" hangingPunct="0">
              <a:lnSpc>
                <a:spcPct val="100000"/>
              </a:lnSpc>
              <a:spcBef>
                <a:spcPts val="600"/>
              </a:spcBef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Exocrine pancreatic dysfunction (fat malabsorption)</a:t>
            </a:r>
          </a:p>
          <a:p>
            <a:pPr marL="457200" marR="0" lvl="2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 usually as a consequence of acidosis, sepsis, liver or renal failure related to tubular dysfunction</a:t>
            </a:r>
          </a:p>
          <a:p>
            <a:pPr marL="731520" marR="0" lvl="2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Median survival is age 3 years </a:t>
            </a:r>
          </a:p>
          <a:p>
            <a:pPr marL="457200" marR="0" lvl="2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Genetics:  Mitochondrial DNA deletion</a:t>
            </a:r>
          </a:p>
          <a:p>
            <a:pPr marL="731520" marR="0" lvl="2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Pathognomonic, maternal inheritance</a:t>
            </a:r>
          </a:p>
        </p:txBody>
      </p:sp>
    </p:spTree>
    <p:extLst>
      <p:ext uri="{BB962C8B-B14F-4D97-AF65-F5344CB8AC3E}">
        <p14:creationId xmlns:p14="http://schemas.microsoft.com/office/powerpoint/2010/main" val="508389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5C7: Other Disorders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Refractory Cytopenia of Childhood (RCC) – </a:t>
            </a:r>
            <a:r>
              <a:rPr lang="en-US" i="1" dirty="0"/>
              <a:t>RAS, RUNX1, SETBP1, ASXL1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/>
              <a:t>     -  </a:t>
            </a:r>
            <a:r>
              <a:rPr lang="en-US" dirty="0"/>
              <a:t>&lt;5% marrow blasts with dysplastic changes, and &lt;2% peripheral blasts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/>
              <a:t>MDS due to germline predisposition – really all IBMFS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</a:t>
            </a:r>
            <a:r>
              <a:rPr lang="en-US" sz="2800" dirty="0"/>
              <a:t>-  Monosomy 7, del7q common</a:t>
            </a:r>
            <a:endParaRPr lang="en-US" dirty="0"/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i="1" dirty="0"/>
              <a:t>GATA 2 </a:t>
            </a:r>
            <a:r>
              <a:rPr lang="en-US" dirty="0"/>
              <a:t>spectrum disorders: monocytopenia, mycobacterial infections, warts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-  </a:t>
            </a:r>
            <a:r>
              <a:rPr lang="en-US" dirty="0" err="1"/>
              <a:t>MonoMAC</a:t>
            </a:r>
            <a:r>
              <a:rPr lang="en-US" dirty="0"/>
              <a:t>, DCML deficiency, </a:t>
            </a:r>
            <a:r>
              <a:rPr lang="en-US" dirty="0" err="1"/>
              <a:t>Emberger</a:t>
            </a:r>
            <a:r>
              <a:rPr lang="en-US" dirty="0"/>
              <a:t> </a:t>
            </a:r>
            <a:r>
              <a:rPr lang="en-US" dirty="0" err="1"/>
              <a:t>Sx</a:t>
            </a:r>
            <a:r>
              <a:rPr lang="en-US" dirty="0"/>
              <a:t> (lymphedema)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i="1" dirty="0"/>
              <a:t>SAMD9/SAMD9L </a:t>
            </a:r>
            <a:r>
              <a:rPr lang="en-US" dirty="0"/>
              <a:t>disorders: immunodeficiency, adrenal insufficiency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 -  Mirage </a:t>
            </a:r>
            <a:r>
              <a:rPr lang="en-US" sz="2800" dirty="0" err="1"/>
              <a:t>Sx</a:t>
            </a:r>
            <a:r>
              <a:rPr lang="en-US" sz="2800" dirty="0"/>
              <a:t>, Ataxia-Pancytopenia </a:t>
            </a:r>
            <a:r>
              <a:rPr lang="en-US" sz="2800" dirty="0" err="1"/>
              <a:t>Sx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04217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A1F6-FA21-4976-AA17-5F61BCDB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IBMFS: Diagnostic Suspicion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A18D-4888-454D-9640-6D499873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0" y="1631404"/>
            <a:ext cx="11914910" cy="4351338"/>
          </a:xfrm>
        </p:spPr>
        <p:txBody>
          <a:bodyPr/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Presence of characteristic physical anomalies with hematologic abnormalities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Unexplained macrocytosis with or without characteristic birth defects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Children with aplastic anemia or myelodysplasia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Patients with malignancy who are very  sensitive to chemo/radiotherapy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Cancer in a patient at an atypically early age</a:t>
            </a:r>
          </a:p>
          <a:p>
            <a:pPr marL="731520" marR="0" lvl="2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Head/neck/esophageal cancer &lt;40 years of age</a:t>
            </a:r>
          </a:p>
          <a:p>
            <a:pPr marL="731520" marR="0" lvl="2" indent="-27432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 Vulvar cancer &lt;30 years of age</a:t>
            </a:r>
          </a:p>
          <a:p>
            <a:pPr marL="457200" marR="0" lvl="2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Family members with any of the above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3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Definition of Severe Aplastic Anemia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25625"/>
            <a:ext cx="11369040" cy="435133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dirty="0"/>
              <a:t>2 of 3 peripheral blood criteria:</a:t>
            </a:r>
          </a:p>
          <a:p>
            <a:pPr marL="4000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   -  ANC		     &lt; 500/ml</a:t>
            </a:r>
          </a:p>
          <a:p>
            <a:pPr marL="4000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   -  Platelets	     &lt; 20,000/ml</a:t>
            </a:r>
          </a:p>
          <a:p>
            <a:pPr marL="4000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   -  Reticulocytes    &lt; 1% corrected (ARC &lt; 40,000/</a:t>
            </a:r>
            <a:r>
              <a:rPr lang="en-US" altLang="en-US" sz="2800" dirty="0" err="1"/>
              <a:t>uL</a:t>
            </a:r>
            <a:r>
              <a:rPr lang="en-US" altLang="en-US" sz="2800" dirty="0"/>
              <a:t>)</a:t>
            </a:r>
          </a:p>
          <a:p>
            <a:pPr>
              <a:spcBef>
                <a:spcPct val="40000"/>
              </a:spcBef>
              <a:defRPr/>
            </a:pPr>
            <a:r>
              <a:rPr lang="en-US" altLang="en-US" dirty="0"/>
              <a:t>1 of 2 bone marrow criteria:</a:t>
            </a:r>
          </a:p>
          <a:p>
            <a:pPr marL="4000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   -  &lt; 25% cellularity on biopsy</a:t>
            </a:r>
          </a:p>
          <a:p>
            <a:pPr marL="4000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   -  cellularity 25 – 50% with &lt; 30% hematopoietic cells</a:t>
            </a:r>
          </a:p>
          <a:p>
            <a:pPr>
              <a:spcBef>
                <a:spcPct val="80000"/>
              </a:spcBef>
              <a:defRPr/>
            </a:pPr>
            <a:r>
              <a:rPr lang="en-US" altLang="en-US" u="sng" dirty="0"/>
              <a:t>Very</a:t>
            </a:r>
            <a:r>
              <a:rPr lang="en-US" altLang="en-US" dirty="0"/>
              <a:t> severe aplastic anemia</a:t>
            </a:r>
          </a:p>
          <a:p>
            <a:pPr marL="402336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/>
              <a:t>   -  ANC &lt; 200/ml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1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“Causes” of Acquired Aplastic  Anemia</a:t>
            </a:r>
            <a:br>
              <a:rPr lang="en-US" altLang="en-US" sz="4400" dirty="0"/>
            </a:br>
            <a:r>
              <a:rPr lang="en-US" altLang="en-US" sz="4400" dirty="0"/>
              <a:t>								</a:t>
            </a:r>
            <a:r>
              <a:rPr lang="en-US" altLang="en-US" sz="3600" dirty="0"/>
              <a:t>(</a:t>
            </a:r>
            <a:r>
              <a:rPr lang="en-US" altLang="en-US" sz="3600" i="1" dirty="0"/>
              <a:t>usually negative</a:t>
            </a:r>
            <a:r>
              <a:rPr lang="en-US" altLang="en-US" sz="3600" dirty="0"/>
              <a:t>…)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Radiation</a:t>
            </a:r>
          </a:p>
          <a:p>
            <a:pPr marL="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Drugs/Chemicals/Toxins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  Cytotoxic agents, benzene, alcohol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  Idiosyncratic:  chloramphenicol, anti-epileptic, anti-inflammatory, and   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psychotropic medications</a:t>
            </a:r>
          </a:p>
          <a:p>
            <a:pPr marL="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Viruses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  EBV, CMV,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-negative hepatitis, HHV6,  HIV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  Other severe viral infections</a:t>
            </a:r>
          </a:p>
        </p:txBody>
      </p:sp>
    </p:spTree>
    <p:extLst>
      <p:ext uri="{BB962C8B-B14F-4D97-AF65-F5344CB8AC3E}">
        <p14:creationId xmlns:p14="http://schemas.microsoft.com/office/powerpoint/2010/main" val="31799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Disorders Associated with Secondary 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Autoimmune Disease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Immune Disease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  Eosinophilic fasciitis, hypogammaglobulinemia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Thymoma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Large granular lymphocytic leukemia (rare)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Paroxysmal Nocturnal Hemoglobinuria (PNH)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Myelodysplasia (hypoplastic MDS)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1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BF9DAF-90D2-4BB4-ABB5-91F407A05AAC}"/>
</file>

<file path=customXml/itemProps2.xml><?xml version="1.0" encoding="utf-8"?>
<ds:datastoreItem xmlns:ds="http://schemas.openxmlformats.org/officeDocument/2006/customXml" ds:itemID="{0582BA61-B799-440B-B854-1AF4A54CE766}"/>
</file>

<file path=customXml/itemProps3.xml><?xml version="1.0" encoding="utf-8"?>
<ds:datastoreItem xmlns:ds="http://schemas.openxmlformats.org/officeDocument/2006/customXml" ds:itemID="{221D5019-67B5-4460-9ACF-CEA7AB60B1D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4680</Words>
  <Application>Microsoft Office PowerPoint</Application>
  <PresentationFormat>Widescreen</PresentationFormat>
  <Paragraphs>753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Calibri</vt:lpstr>
      <vt:lpstr>Calibri Light</vt:lpstr>
      <vt:lpstr>Courier New</vt:lpstr>
      <vt:lpstr>Franklin Gothic Medium</vt:lpstr>
      <vt:lpstr>Times New Roman</vt:lpstr>
      <vt:lpstr>Trebuchet MS</vt:lpstr>
      <vt:lpstr>Office Theme</vt:lpstr>
      <vt:lpstr>1_Office Theme</vt:lpstr>
      <vt:lpstr>2_Office Theme</vt:lpstr>
      <vt:lpstr>Bone Marrow Failure </vt:lpstr>
      <vt:lpstr>Disclosure</vt:lpstr>
      <vt:lpstr>Domain 5: Bone Marrow Failure</vt:lpstr>
      <vt:lpstr>Bone Marrow Failure</vt:lpstr>
      <vt:lpstr>Why worry about these “rare” inherited bone marrow failure syndromes (IBMFS)?</vt:lpstr>
      <vt:lpstr>Aplastic Anemia</vt:lpstr>
      <vt:lpstr>Definition of Severe Aplastic Anemia</vt:lpstr>
      <vt:lpstr>“Causes” of Acquired Aplastic  Anemia         (usually negative…)</vt:lpstr>
      <vt:lpstr>Disorders Associated with Secondary AA</vt:lpstr>
      <vt:lpstr>Hepatitis-associated Aplastic Anemia</vt:lpstr>
      <vt:lpstr>AA Diagnostic Evaluation</vt:lpstr>
      <vt:lpstr>Idiopathic Aplastic Anemia:      Aberrant Immune Response</vt:lpstr>
      <vt:lpstr>Immunosuppressive Therapy (IST) for AA</vt:lpstr>
      <vt:lpstr>Immunomodulation</vt:lpstr>
      <vt:lpstr>ATG: Side Effects</vt:lpstr>
      <vt:lpstr>Eltrombopag</vt:lpstr>
      <vt:lpstr>Acquired Aplastic Anemia: IST</vt:lpstr>
      <vt:lpstr>HSCT versus IST with ATG/CsA</vt:lpstr>
      <vt:lpstr>Acquired Aplastic Anemia Conclusions</vt:lpstr>
      <vt:lpstr>Paroxysmal Nocturnal Hemoglobinuria</vt:lpstr>
      <vt:lpstr>PNH in Aplastic Anemia</vt:lpstr>
      <vt:lpstr>PNH: Treatment</vt:lpstr>
      <vt:lpstr>5C: Inherited Bone Marrow Failure Syndromes </vt:lpstr>
      <vt:lpstr>Inherited Bone Marrow Failure Syndromes (IBMFS)</vt:lpstr>
      <vt:lpstr>5C1: Fanconi Anemia: Clinical Features</vt:lpstr>
      <vt:lpstr>Congenital Anomalies in FA</vt:lpstr>
      <vt:lpstr>Hands in Fanconi Anemia</vt:lpstr>
      <vt:lpstr>Fanconi Anemia: Diagnostic Tests</vt:lpstr>
      <vt:lpstr>FA Cells Incubated without/with diepoxybutane</vt:lpstr>
      <vt:lpstr>Fanconi Anemia Genetics </vt:lpstr>
      <vt:lpstr>Fanconi Anemia Mutations</vt:lpstr>
      <vt:lpstr>FA: Therapeutic Options</vt:lpstr>
      <vt:lpstr>Androgens (oxymetholone): Side Effects</vt:lpstr>
      <vt:lpstr>Malignancy in FA</vt:lpstr>
      <vt:lpstr>Malignancy in FA - 2</vt:lpstr>
      <vt:lpstr>5C2: Dyskeratosis Congenita</vt:lpstr>
      <vt:lpstr>DC: Additional Clinical Features</vt:lpstr>
      <vt:lpstr>DC and Telomere Biology Disorders</vt:lpstr>
      <vt:lpstr>DC and Telomere Biology Disorders: Genetics</vt:lpstr>
      <vt:lpstr>Dyskeratosis Congenita: Treatment</vt:lpstr>
      <vt:lpstr>5C3: Shwachman-Diamond Syndrome</vt:lpstr>
      <vt:lpstr>Shwachman-Diamond Syndrome: Genetics</vt:lpstr>
      <vt:lpstr>Shwachman-Diamond Syndrome</vt:lpstr>
      <vt:lpstr>Shwachman Diamond Syndrome: Treatment</vt:lpstr>
      <vt:lpstr>5C4: Congenital Neutropenia</vt:lpstr>
      <vt:lpstr>Severe Congenital Neutropenia</vt:lpstr>
      <vt:lpstr>Severe Congenital Neutropenia </vt:lpstr>
      <vt:lpstr>Cyclic Neutopenia</vt:lpstr>
      <vt:lpstr>Myelokathexis/WHIM Syndrome</vt:lpstr>
      <vt:lpstr>5C5: Diamond Blackfan Anemia</vt:lpstr>
      <vt:lpstr>DBA: Congenital Anomalies</vt:lpstr>
      <vt:lpstr>DBA: Genetics</vt:lpstr>
      <vt:lpstr>DBA: Treatment of anemia</vt:lpstr>
      <vt:lpstr>DBA Outcomes</vt:lpstr>
      <vt:lpstr>Diamond Blackfan Anemia Malignancy </vt:lpstr>
      <vt:lpstr>TEC: Transient Erythroblastopenia of Childhood</vt:lpstr>
      <vt:lpstr>Diamond Blackfan Anemia vs TEC</vt:lpstr>
      <vt:lpstr>5C6: Congenital Thrombocytopenia</vt:lpstr>
      <vt:lpstr>Amegakaryocytic Thrombocytopenia </vt:lpstr>
      <vt:lpstr>CAMT: Treatment</vt:lpstr>
      <vt:lpstr>Thrombocytopenia Absent Radius Syndrome</vt:lpstr>
      <vt:lpstr>TAR Syndrome - 2</vt:lpstr>
      <vt:lpstr>5C7: Other - Pearson Syndrome</vt:lpstr>
      <vt:lpstr>5C7: Other Disorders</vt:lpstr>
      <vt:lpstr>IBMFS: Diagnostic Suspicion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Jerrod Liveoak</cp:lastModifiedBy>
  <cp:revision>50</cp:revision>
  <cp:lastPrinted>2020-11-02T06:06:23Z</cp:lastPrinted>
  <dcterms:created xsi:type="dcterms:W3CDTF">2020-10-02T16:01:30Z</dcterms:created>
  <dcterms:modified xsi:type="dcterms:W3CDTF">2020-12-16T19:51:17Z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