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7" r:id="rId19"/>
    <p:sldId id="283" r:id="rId20"/>
    <p:sldId id="286" r:id="rId21"/>
    <p:sldId id="284" r:id="rId22"/>
    <p:sldId id="285" r:id="rId23"/>
    <p:sldId id="289" r:id="rId24"/>
    <p:sldId id="301" r:id="rId25"/>
    <p:sldId id="302" r:id="rId26"/>
    <p:sldId id="303" r:id="rId27"/>
    <p:sldId id="304" r:id="rId28"/>
    <p:sldId id="305" r:id="rId29"/>
    <p:sldId id="311" r:id="rId30"/>
    <p:sldId id="312" r:id="rId31"/>
    <p:sldId id="313" r:id="rId32"/>
    <p:sldId id="314" r:id="rId33"/>
    <p:sldId id="323" r:id="rId34"/>
    <p:sldId id="321" r:id="rId35"/>
    <p:sldId id="315" r:id="rId36"/>
    <p:sldId id="316" r:id="rId37"/>
    <p:sldId id="310" r:id="rId38"/>
    <p:sldId id="319" r:id="rId39"/>
    <p:sldId id="317" r:id="rId40"/>
    <p:sldId id="320" r:id="rId41"/>
    <p:sldId id="322" r:id="rId42"/>
    <p:sldId id="318" r:id="rId43"/>
    <p:sldId id="306" r:id="rId44"/>
    <p:sldId id="307" r:id="rId45"/>
    <p:sldId id="324" r:id="rId46"/>
    <p:sldId id="308" r:id="rId47"/>
    <p:sldId id="30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8605" autoAdjust="0"/>
  </p:normalViewPr>
  <p:slideViewPr>
    <p:cSldViewPr snapToGrid="0" snapToObjects="1">
      <p:cViewPr varScale="1">
        <p:scale>
          <a:sx n="97" d="100"/>
          <a:sy n="97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2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5-year Relative Survival</a:t>
            </a:r>
          </a:p>
          <a:p>
            <a:pPr>
              <a:defRPr/>
            </a:pPr>
            <a:r>
              <a:rPr lang="en-US" b="1" dirty="0"/>
              <a:t>1975-2016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1975</c:v>
                </c:pt>
                <c:pt idx="3">
                  <c:v>1985</c:v>
                </c:pt>
                <c:pt idx="6">
                  <c:v>1995</c:v>
                </c:pt>
                <c:pt idx="9">
                  <c:v>2005</c:v>
                </c:pt>
                <c:pt idx="11">
                  <c:v>2015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61.6</c:v>
                </c:pt>
                <c:pt idx="1">
                  <c:v>65.3</c:v>
                </c:pt>
                <c:pt idx="2">
                  <c:v>68.400000000000006</c:v>
                </c:pt>
                <c:pt idx="3">
                  <c:v>70.599999999999994</c:v>
                </c:pt>
                <c:pt idx="4">
                  <c:v>73.599999999999994</c:v>
                </c:pt>
                <c:pt idx="5">
                  <c:v>76.3</c:v>
                </c:pt>
                <c:pt idx="6">
                  <c:v>77.8</c:v>
                </c:pt>
                <c:pt idx="7">
                  <c:v>79.8</c:v>
                </c:pt>
                <c:pt idx="8">
                  <c:v>80.400000000000006</c:v>
                </c:pt>
                <c:pt idx="9">
                  <c:v>82.6</c:v>
                </c:pt>
                <c:pt idx="10">
                  <c:v>84.1</c:v>
                </c:pt>
                <c:pt idx="11">
                  <c:v>85.9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F0-4648-8BE5-CCA2DF0DD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smooth val="0"/>
        <c:axId val="458630944"/>
        <c:axId val="553421864"/>
      </c:lineChart>
      <c:catAx>
        <c:axId val="458630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  <a:r>
                  <a:rPr lang="en-US" baseline="0" dirty="0"/>
                  <a:t> of Diagnosis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421864"/>
        <c:crosses val="autoZero"/>
        <c:auto val="0"/>
        <c:lblAlgn val="ctr"/>
        <c:lblOffset val="100"/>
        <c:noMultiLvlLbl val="0"/>
      </c:catAx>
      <c:valAx>
        <c:axId val="553421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</a:t>
                </a:r>
                <a:r>
                  <a:rPr lang="en-US" baseline="0" dirty="0"/>
                  <a:t> Survival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63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6A4D4E-EAE7-7E49-BEFC-A32F020685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518DB-7365-D241-AEC3-569855C98F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818220-48CA-6844-9D09-AF8B1B42C2D1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D432EDA-EF5A-BC41-B70B-227EA61C0C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A465F36-AD7C-8D46-BB53-CD0925CD1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102F8-F876-4046-BCCD-4C47047B4B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93351-D7EC-A044-BCFE-3DCAF74C3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979DDF-C658-664E-ADA9-A03C6D4B7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frequent:</a:t>
            </a:r>
            <a:r>
              <a:rPr lang="en-US" baseline="0" dirty="0"/>
              <a:t> 90% all invasive cancers are breast cancer, lymphomas, melanoma, female GU tumors (ovary/cervix), thyroid, sarcoma, testicular, colorectal, leukemia, CNS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7A0-236C-4D8D-BC44-598B4FE462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20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Studies out there looking specifically at AYA Adherence and incorporating phone apps that improve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7A0-236C-4D8D-BC44-598B4FE462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01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just </a:t>
            </a:r>
            <a:r>
              <a:rPr lang="en-US" dirty="0" err="1"/>
              <a:t>pharmacoadherence</a:t>
            </a:r>
            <a:r>
              <a:rPr lang="en-US" baseline="0" dirty="0"/>
              <a:t> also symptom management, seeking medical help, attendance at appointments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79DDF-C658-664E-ADA9-A03C6D4B74E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34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Insurance</a:t>
            </a:r>
            <a:r>
              <a:rPr lang="en-US" baseline="0" dirty="0"/>
              <a:t> problems, delay in diagnosis, delay in treatment</a:t>
            </a:r>
          </a:p>
          <a:p>
            <a:r>
              <a:rPr lang="en-US" baseline="0" dirty="0"/>
              <a:t>Lack of PCP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7A0-236C-4D8D-BC44-598B4FE462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67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10% at age 18</a:t>
            </a:r>
          </a:p>
          <a:p>
            <a:r>
              <a:rPr lang="en-US" dirty="0"/>
              <a:t>&gt;65 2%</a:t>
            </a:r>
          </a:p>
          <a:p>
            <a:r>
              <a:rPr lang="en-US" dirty="0"/>
              <a:t>Lower SES</a:t>
            </a:r>
            <a:r>
              <a:rPr lang="en-US" baseline="0" dirty="0"/>
              <a:t> associated with increased risk of death in AYAs with private insurance and all AYAs aged 25-34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79DDF-C658-664E-ADA9-A03C6D4B74E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32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Uncertainity</a:t>
            </a:r>
            <a:r>
              <a:rPr lang="en-US" baseline="0" dirty="0"/>
              <a:t> about future</a:t>
            </a:r>
          </a:p>
          <a:p>
            <a:r>
              <a:rPr lang="en-US" baseline="0" dirty="0"/>
              <a:t>AYA patients maturing appropriately before cancer report decreased ability to hold job, complete education, maintain relationships- psychological development slow, stop, regress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7A0-236C-4D8D-BC44-598B4FE462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73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Late effects are broadly defined as consequences of cancer and its treatment that manifest either during or after cancer treatment and persist beyond the end of treatment.</a:t>
            </a:r>
          </a:p>
          <a:p>
            <a:endParaRPr lang="en-US" dirty="0"/>
          </a:p>
          <a:p>
            <a:r>
              <a:rPr lang="en-US" dirty="0"/>
              <a:t>Increased risk of</a:t>
            </a:r>
            <a:r>
              <a:rPr lang="en-US" baseline="0" dirty="0"/>
              <a:t> late effects and death over time</a:t>
            </a:r>
          </a:p>
          <a:p>
            <a:r>
              <a:rPr lang="en-US" baseline="0" dirty="0"/>
              <a:t>Lifelong </a:t>
            </a:r>
            <a:r>
              <a:rPr lang="en-US" baseline="0" dirty="0" err="1"/>
              <a:t>surveillanc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7A0-236C-4D8D-BC44-598B4FE462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20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decrease in 15-yr mortality between 1970s and 1990s</a:t>
            </a:r>
          </a:p>
          <a:p>
            <a:r>
              <a:rPr lang="en-US" dirty="0"/>
              <a:t>Largest cause of death primary cancer- also largest</a:t>
            </a:r>
            <a:r>
              <a:rPr lang="en-US" baseline="0" dirty="0"/>
              <a:t> improvement between 1970s/1990s</a:t>
            </a:r>
          </a:p>
          <a:p>
            <a:r>
              <a:rPr lang="en-US" baseline="0" dirty="0"/>
              <a:t>Other </a:t>
            </a:r>
            <a:r>
              <a:rPr lang="en-US" baseline="0" dirty="0" err="1"/>
              <a:t>cuases</a:t>
            </a:r>
            <a:r>
              <a:rPr lang="en-US" baseline="0" dirty="0"/>
              <a:t>: SMN, cardiac pulmonary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7A0-236C-4D8D-BC44-598B4FE462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28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Diseases:</a:t>
            </a:r>
            <a:r>
              <a:rPr lang="en-US" baseline="0" dirty="0"/>
              <a:t> Cranial: brain tumor, head sarcomas, retinoblastoma, CNS relapsed ALL</a:t>
            </a:r>
          </a:p>
          <a:p>
            <a:r>
              <a:rPr lang="en-US" baseline="0" dirty="0"/>
              <a:t>Antimetabolite: Leukemia (ALL), osteosarcoma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7A0-236C-4D8D-BC44-598B4FE462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34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Dry</a:t>
            </a:r>
            <a:r>
              <a:rPr lang="en-US" baseline="0" dirty="0"/>
              <a:t> eye more common with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79DDF-C658-664E-ADA9-A03C6D4B74E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90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Radiation: SN, conductive, </a:t>
            </a:r>
            <a:r>
              <a:rPr lang="en-US" dirty="0" err="1"/>
              <a:t>tympanosclerosis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baseline="0" dirty="0" err="1"/>
              <a:t>otoslcerosis</a:t>
            </a:r>
            <a:r>
              <a:rPr lang="en-US" baseline="0" dirty="0"/>
              <a:t>, Eustachian tube dysfunction</a:t>
            </a:r>
            <a:endParaRPr lang="en-US" dirty="0"/>
          </a:p>
          <a:p>
            <a:r>
              <a:rPr lang="en-US" dirty="0"/>
              <a:t>Low risk if &lt;35Gy</a:t>
            </a:r>
          </a:p>
          <a:p>
            <a:r>
              <a:rPr lang="en-US" dirty="0"/>
              <a:t>Hair cells arranged </a:t>
            </a:r>
            <a:r>
              <a:rPr lang="en-US" dirty="0" err="1"/>
              <a:t>tonotopically</a:t>
            </a:r>
            <a:r>
              <a:rPr lang="en-US" dirty="0"/>
              <a:t>;</a:t>
            </a:r>
            <a:r>
              <a:rPr lang="en-US" baseline="0" dirty="0"/>
              <a:t> therefore, high-frequency first</a:t>
            </a:r>
          </a:p>
          <a:p>
            <a:r>
              <a:rPr lang="en-US" baseline="0" dirty="0"/>
              <a:t>SIOPEL 6 (</a:t>
            </a:r>
            <a:r>
              <a:rPr lang="en-US" baseline="0" dirty="0" err="1"/>
              <a:t>hepatoblastoma</a:t>
            </a:r>
            <a:r>
              <a:rPr lang="en-US" baseline="0" dirty="0"/>
              <a:t> and COG)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79DDF-C658-664E-ADA9-A03C6D4B74E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76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15-19: lymphoma</a:t>
            </a:r>
            <a:r>
              <a:rPr lang="en-US" baseline="0" dirty="0"/>
              <a:t> (25%)</a:t>
            </a:r>
            <a:r>
              <a:rPr lang="en-US" dirty="0"/>
              <a:t>, followed by leukemia,</a:t>
            </a:r>
            <a:r>
              <a:rPr lang="en-US" baseline="0" dirty="0"/>
              <a:t> sarcoma, CNS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20-29: Lymphoma (22%), melanoma, thyroid, testicular</a:t>
            </a:r>
            <a:endParaRPr lang="en-US" dirty="0"/>
          </a:p>
          <a:p>
            <a:endParaRPr lang="en-US" baseline="0" dirty="0"/>
          </a:p>
          <a:p>
            <a:r>
              <a:rPr lang="en-US" baseline="0" dirty="0"/>
              <a:t>HL most common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7A0-236C-4D8D-BC44-598B4FE462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Chemaitilly</a:t>
            </a:r>
            <a:r>
              <a:rPr lang="en-US" sz="1200" dirty="0"/>
              <a:t> JCO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79DDF-C658-664E-ADA9-A03C6D4B74E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36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Chest wall and lung </a:t>
            </a:r>
            <a:r>
              <a:rPr lang="en-US" dirty="0" err="1"/>
              <a:t>parachyma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79DDF-C658-664E-ADA9-A03C6D4B74E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22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Anthracyclines</a:t>
            </a:r>
            <a:r>
              <a:rPr lang="en-US" dirty="0"/>
              <a:t>: free radicals. Complex</a:t>
            </a:r>
            <a:r>
              <a:rPr lang="en-US" baseline="0" dirty="0"/>
              <a:t> with iron to induce damage through reactive oxygen species</a:t>
            </a:r>
            <a:endParaRPr lang="en-US" dirty="0"/>
          </a:p>
          <a:p>
            <a:r>
              <a:rPr lang="en-US" dirty="0" err="1"/>
              <a:t>Anthracycline</a:t>
            </a:r>
            <a:r>
              <a:rPr lang="en-US" dirty="0"/>
              <a:t>:</a:t>
            </a:r>
            <a:r>
              <a:rPr lang="en-US" baseline="0" dirty="0"/>
              <a:t> systolic dysfunction</a:t>
            </a:r>
          </a:p>
          <a:p>
            <a:r>
              <a:rPr lang="en-US" baseline="0" dirty="0"/>
              <a:t>XRT: diastolic dysfunction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7A0-236C-4D8D-BC44-598B4FE4623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779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79DDF-C658-664E-ADA9-A03C6D4B74E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984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therapy for older patients,</a:t>
            </a:r>
            <a:r>
              <a:rPr lang="en-US" baseline="0" dirty="0"/>
              <a:t> </a:t>
            </a:r>
            <a:r>
              <a:rPr lang="en-US" baseline="0" dirty="0" err="1"/>
              <a:t>pred</a:t>
            </a:r>
            <a:r>
              <a:rPr lang="en-US" baseline="0" dirty="0"/>
              <a:t> instead of </a:t>
            </a:r>
            <a:r>
              <a:rPr lang="en-US" baseline="0" dirty="0" err="1"/>
              <a:t>dex</a:t>
            </a:r>
            <a:endParaRPr lang="en-US" baseline="0" dirty="0"/>
          </a:p>
          <a:p>
            <a:r>
              <a:rPr lang="en-US" dirty="0"/>
              <a:t>Suppression of osteoblasts, apoptosis of osteocytes, intramedullary </a:t>
            </a:r>
            <a:r>
              <a:rPr lang="en-US" dirty="0" err="1"/>
              <a:t>lipocyte</a:t>
            </a:r>
            <a:r>
              <a:rPr lang="en-US" dirty="0"/>
              <a:t> proliferation, fat embolization to subchondral arteries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79DDF-C658-664E-ADA9-A03C6D4B74E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72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Anthracyclines, </a:t>
            </a:r>
            <a:r>
              <a:rPr lang="en-US" dirty="0" err="1"/>
              <a:t>epipodophyllotoxins</a:t>
            </a:r>
            <a:r>
              <a:rPr lang="en-US" baseline="0" dirty="0"/>
              <a:t> </a:t>
            </a:r>
            <a:r>
              <a:rPr lang="en-US" dirty="0"/>
              <a:t> topo-ii </a:t>
            </a:r>
            <a:r>
              <a:rPr lang="en-US" dirty="0" err="1"/>
              <a:t>inh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7A0-236C-4D8D-BC44-598B4FE4623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177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Anthracyclines, </a:t>
            </a:r>
            <a:r>
              <a:rPr lang="en-US" dirty="0" err="1"/>
              <a:t>epipodophyllotoxins</a:t>
            </a:r>
            <a:r>
              <a:rPr lang="en-US" baseline="0" dirty="0"/>
              <a:t> </a:t>
            </a:r>
            <a:r>
              <a:rPr lang="en-US" dirty="0"/>
              <a:t> topo-ii </a:t>
            </a:r>
            <a:r>
              <a:rPr lang="en-US" dirty="0" err="1"/>
              <a:t>inh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7A0-236C-4D8D-BC44-598B4FE4623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219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Dose</a:t>
            </a:r>
            <a:r>
              <a:rPr lang="en-US" baseline="0" dirty="0"/>
              <a:t> relative</a:t>
            </a:r>
          </a:p>
          <a:p>
            <a:r>
              <a:rPr lang="en-US" baseline="0" dirty="0"/>
              <a:t>Thyroid dose-response until about 20 </a:t>
            </a:r>
            <a:r>
              <a:rPr lang="en-US" baseline="0" dirty="0" err="1"/>
              <a:t>Gy</a:t>
            </a:r>
            <a:r>
              <a:rPr lang="en-US" baseline="0" dirty="0"/>
              <a:t> then decrease risk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7A0-236C-4D8D-BC44-598B4FE4623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81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Structural disorders lead to low birth weight, premature birth,</a:t>
            </a:r>
            <a:r>
              <a:rPr lang="en-US" baseline="0" dirty="0"/>
              <a:t> malposition of fetus, fetal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7A0-236C-4D8D-BC44-598B4FE4623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50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Infertility</a:t>
            </a:r>
            <a:r>
              <a:rPr lang="en-US" baseline="0" dirty="0"/>
              <a:t> risk hard to determine- not everyone wants a child, in a relationship</a:t>
            </a:r>
          </a:p>
          <a:p>
            <a:r>
              <a:rPr lang="en-US" baseline="0" dirty="0"/>
              <a:t>Infertility is unsuccessful in becoming pregnant/fathering a child after trying for 1 year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7A0-236C-4D8D-BC44-598B4FE4623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56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Overall gains in survival have been less in AYA patients compared to other age groups</a:t>
            </a:r>
          </a:p>
          <a:p>
            <a:endParaRPr lang="en-US" dirty="0"/>
          </a:p>
          <a:p>
            <a:r>
              <a:rPr lang="en-US" dirty="0"/>
              <a:t>Also NB, rhabdomyosarcoma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7A0-236C-4D8D-BC44-598B4FE462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44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7A0-236C-4D8D-BC44-598B4FE4623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499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Structural disorders lead to low birth weight, premature birth,</a:t>
            </a:r>
            <a:r>
              <a:rPr lang="en-US" baseline="0" dirty="0"/>
              <a:t> malposition of fetus, fetal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7A0-236C-4D8D-BC44-598B4FE4623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945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CED-</a:t>
            </a:r>
            <a:r>
              <a:rPr lang="en-US" baseline="0" dirty="0"/>
              <a:t> usually </a:t>
            </a:r>
            <a:r>
              <a:rPr lang="en-US" baseline="0" dirty="0" err="1"/>
              <a:t>tertile</a:t>
            </a:r>
            <a:r>
              <a:rPr lang="en-US" baseline="0" dirty="0"/>
              <a:t> of studies; however, some studies have shown males may not be dose responsive</a:t>
            </a:r>
          </a:p>
          <a:p>
            <a:r>
              <a:rPr lang="en-US" dirty="0"/>
              <a:t>Highest</a:t>
            </a:r>
            <a:r>
              <a:rPr lang="en-US" baseline="0" dirty="0"/>
              <a:t> risk: Males &gt;7500, Females 15,000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1E04C4-209E-42C0-BB16-60A19275D140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304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Females can</a:t>
            </a:r>
            <a:r>
              <a:rPr lang="en-US" baseline="0" dirty="0"/>
              <a:t> maintain gonadal function at higher cumulative doses</a:t>
            </a:r>
            <a:endParaRPr lang="en-US" dirty="0"/>
          </a:p>
          <a:p>
            <a:r>
              <a:rPr lang="en-US" dirty="0"/>
              <a:t>Females:</a:t>
            </a:r>
            <a:r>
              <a:rPr lang="en-US" baseline="0" dirty="0"/>
              <a:t> Concurrent endocrine dysfunction and </a:t>
            </a:r>
            <a:r>
              <a:rPr lang="en-US" baseline="0" dirty="0" err="1"/>
              <a:t>infertilty</a:t>
            </a:r>
            <a:endParaRPr lang="en-US" baseline="0" dirty="0"/>
          </a:p>
          <a:p>
            <a:r>
              <a:rPr lang="en-US" baseline="0" dirty="0"/>
              <a:t>Males: Endo ok, fertility not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7A0-236C-4D8D-BC44-598B4FE4623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041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Males with cancer</a:t>
            </a:r>
            <a:r>
              <a:rPr lang="en-US" baseline="0" dirty="0"/>
              <a:t> may have an underlying impairment in semen parameters prior to treatment- stress, etc.</a:t>
            </a:r>
            <a:endParaRPr lang="en-US" dirty="0"/>
          </a:p>
          <a:p>
            <a:r>
              <a:rPr lang="en-US" dirty="0" err="1"/>
              <a:t>Electroejaculation</a:t>
            </a:r>
            <a:r>
              <a:rPr lang="en-US" baseline="0" dirty="0"/>
              <a:t> (</a:t>
            </a:r>
            <a:r>
              <a:rPr lang="en-US" baseline="0" dirty="0" err="1"/>
              <a:t>transrectal</a:t>
            </a:r>
            <a:r>
              <a:rPr lang="en-US" baseline="0" dirty="0"/>
              <a:t> probe while under anesthesia)</a:t>
            </a:r>
          </a:p>
          <a:p>
            <a:r>
              <a:rPr lang="en-US" baseline="0" dirty="0"/>
              <a:t>Extraction: </a:t>
            </a:r>
            <a:r>
              <a:rPr lang="en-US" baseline="0" dirty="0" err="1"/>
              <a:t>Epididymal</a:t>
            </a:r>
            <a:r>
              <a:rPr lang="en-US" baseline="0" dirty="0"/>
              <a:t> sperm aspiration, aspiration of sperm from </a:t>
            </a:r>
            <a:r>
              <a:rPr lang="en-US" baseline="0" dirty="0" err="1"/>
              <a:t>epididymal</a:t>
            </a:r>
            <a:r>
              <a:rPr lang="en-US" baseline="0" dirty="0"/>
              <a:t> tubule or testicular sperm extraction: TESE: Low sperm counts or obstructive azoospermia</a:t>
            </a:r>
          </a:p>
          <a:p>
            <a:r>
              <a:rPr lang="en-US" baseline="0" dirty="0" err="1"/>
              <a:t>Reimplantation</a:t>
            </a:r>
            <a:r>
              <a:rPr lang="en-US" baseline="0" dirty="0"/>
              <a:t>: not L/L, </a:t>
            </a:r>
            <a:r>
              <a:rPr lang="en-US" baseline="0" dirty="0" err="1"/>
              <a:t>testiticular</a:t>
            </a:r>
            <a:r>
              <a:rPr lang="en-US" baseline="0" dirty="0"/>
              <a:t> tumor- goal </a:t>
            </a:r>
            <a:r>
              <a:rPr lang="en-US" baseline="0" dirty="0" err="1"/>
              <a:t>reimplantation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7A0-236C-4D8D-BC44-598B4FE4623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820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Old methods:</a:t>
            </a:r>
            <a:r>
              <a:rPr lang="en-US" baseline="0" dirty="0"/>
              <a:t> 2-3 weeks, </a:t>
            </a:r>
            <a:r>
              <a:rPr lang="en-US" dirty="0"/>
              <a:t>Newer methods- less delay</a:t>
            </a:r>
            <a:r>
              <a:rPr lang="en-US" baseline="0" dirty="0"/>
              <a:t> but still a delay</a:t>
            </a:r>
          </a:p>
          <a:p>
            <a:r>
              <a:rPr lang="en-US" baseline="0" dirty="0"/>
              <a:t>Ovarian tissue cryopreservation- may become non-experimental in post-pubertal</a:t>
            </a:r>
            <a:endParaRPr lang="en-US" dirty="0"/>
          </a:p>
          <a:p>
            <a:r>
              <a:rPr lang="en-US" dirty="0"/>
              <a:t>GnRH analogues</a:t>
            </a:r>
            <a:r>
              <a:rPr lang="en-US" baseline="0" dirty="0"/>
              <a:t> gonadotropin-releasing hormone agonists: off-label, reduce risk of POI but not fertility </a:t>
            </a:r>
            <a:r>
              <a:rPr lang="en-US" baseline="0" dirty="0" err="1"/>
              <a:t>replacemtn</a:t>
            </a:r>
            <a:endParaRPr lang="en-US" dirty="0"/>
          </a:p>
          <a:p>
            <a:r>
              <a:rPr lang="en-US" dirty="0" err="1"/>
              <a:t>Oophoropexy</a:t>
            </a:r>
            <a:r>
              <a:rPr lang="en-US" dirty="0"/>
              <a:t>: May need ovaries</a:t>
            </a:r>
            <a:r>
              <a:rPr lang="en-US" baseline="0" dirty="0"/>
              <a:t> repositioned.  May need IVF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7A0-236C-4D8D-BC44-598B4FE4623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888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Resumed spermatogenesis</a:t>
            </a:r>
            <a:r>
              <a:rPr lang="en-US" baseline="0" dirty="0"/>
              <a:t> 5-10 years post-therapy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7A0-236C-4D8D-BC44-598B4FE4623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830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Faddy </a:t>
            </a:r>
            <a:r>
              <a:rPr lang="en-US" dirty="0" err="1"/>
              <a:t>Gosden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7A0-236C-4D8D-BC44-598B4FE4623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69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T9;22:</a:t>
            </a:r>
            <a:r>
              <a:rPr lang="en-US" baseline="0" dirty="0"/>
              <a:t> &lt;3% children; 3-26% AYAs</a:t>
            </a:r>
          </a:p>
          <a:p>
            <a:r>
              <a:rPr lang="en-US" baseline="0" dirty="0"/>
              <a:t>PH+ like- 10% ages 1-9 and 27% ages 21-39</a:t>
            </a:r>
          </a:p>
          <a:p>
            <a:r>
              <a:rPr lang="en-US" baseline="0" dirty="0"/>
              <a:t>½ children have TEL-AML1 compared to 10% AYAs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7A0-236C-4D8D-BC44-598B4FE462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31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DLBCL- 60% lymphoma in AYA population.  More common to have primary mediastinal</a:t>
            </a:r>
          </a:p>
          <a:p>
            <a:r>
              <a:rPr lang="en-US" dirty="0"/>
              <a:t>BRAF: Lower mitotic rate, thinner tumors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7A0-236C-4D8D-BC44-598B4FE462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03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Breast</a:t>
            </a:r>
            <a:r>
              <a:rPr lang="en-US" baseline="0" dirty="0"/>
              <a:t> cancer at early age more likely to have increased familial risk: BRCA1, BRCA2, p53 (though most do not), survivors with chest radiation</a:t>
            </a:r>
          </a:p>
          <a:p>
            <a:r>
              <a:rPr lang="en-US" baseline="0" dirty="0"/>
              <a:t>Colon cancer: FAP. </a:t>
            </a:r>
            <a:r>
              <a:rPr lang="en-US" baseline="0" dirty="0" err="1"/>
              <a:t>Herediatry</a:t>
            </a:r>
            <a:r>
              <a:rPr lang="en-US" baseline="0" dirty="0"/>
              <a:t> non-polyposis colon cancer</a:t>
            </a:r>
          </a:p>
          <a:p>
            <a:r>
              <a:rPr lang="en-US" baseline="0" dirty="0"/>
              <a:t>3% thyroid cancer- second malignancy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7A0-236C-4D8D-BC44-598B4FE462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3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Breast cancer: most young dx do not have family cancer syndrome</a:t>
            </a:r>
          </a:p>
          <a:p>
            <a:r>
              <a:rPr lang="en-US" dirty="0"/>
              <a:t>Colon cancer: Familial adenomatous polyposis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7A0-236C-4D8D-BC44-598B4FE462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04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higher</a:t>
            </a:r>
            <a:r>
              <a:rPr lang="en-US" baseline="0" dirty="0"/>
              <a:t> doses and don’t tolerate</a:t>
            </a:r>
          </a:p>
          <a:p>
            <a:r>
              <a:rPr lang="en-US" baseline="0" dirty="0"/>
              <a:t>Dose modification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7A0-236C-4D8D-BC44-598B4FE462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53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clinical trials &gt;60%</a:t>
            </a:r>
          </a:p>
          <a:p>
            <a:r>
              <a:rPr lang="en-US" dirty="0"/>
              <a:t>Lack clinical trials- decreased bio samples</a:t>
            </a:r>
          </a:p>
          <a:p>
            <a:r>
              <a:rPr lang="en-US" dirty="0"/>
              <a:t>Location</a:t>
            </a:r>
            <a:r>
              <a:rPr lang="en-US" baseline="0" dirty="0"/>
              <a:t> of Care: EWS- # of patients treated</a:t>
            </a:r>
            <a:endParaRPr lang="en-US" dirty="0"/>
          </a:p>
          <a:p>
            <a:r>
              <a:rPr lang="en-US" dirty="0"/>
              <a:t>ALL: </a:t>
            </a:r>
            <a:r>
              <a:rPr lang="en-US" dirty="0" err="1"/>
              <a:t>Asparaginase</a:t>
            </a:r>
            <a:r>
              <a:rPr lang="en-US" dirty="0"/>
              <a:t> and increased intensity (89% 5 year survival</a:t>
            </a:r>
            <a:r>
              <a:rPr lang="en-US" baseline="0" dirty="0"/>
              <a:t> vs 38-46% for non-</a:t>
            </a:r>
            <a:r>
              <a:rPr lang="en-US" baseline="0" dirty="0" err="1"/>
              <a:t>asparaginase</a:t>
            </a:r>
            <a:r>
              <a:rPr lang="en-US" baseline="0" dirty="0"/>
              <a:t> regimens)</a:t>
            </a:r>
            <a:endParaRPr lang="en-US" dirty="0"/>
          </a:p>
          <a:p>
            <a:r>
              <a:rPr lang="en-US" dirty="0"/>
              <a:t>AML: 16-21yo: COG performed</a:t>
            </a:r>
            <a:r>
              <a:rPr lang="en-US" baseline="0" dirty="0"/>
              <a:t> better but also had younger cohort.  COG: Better anti-leukemic efficacy but increased toxicity.  Though both age groups had less relapse on COG protocols but higher treatment-related mortality was seen</a:t>
            </a:r>
          </a:p>
          <a:p>
            <a:r>
              <a:rPr lang="en-US" baseline="0" dirty="0"/>
              <a:t>EWS: Thought to be due to Dose intensity/timing of local control (earlier)- also inferior outcomes based on age</a:t>
            </a:r>
          </a:p>
          <a:p>
            <a:r>
              <a:rPr lang="en-US" baseline="0" dirty="0"/>
              <a:t>HL: Differing findings.  COG AOD0331 vs E2496 </a:t>
            </a:r>
            <a:r>
              <a:rPr lang="en-US" baseline="0" dirty="0" err="1"/>
              <a:t>E2496</a:t>
            </a:r>
            <a:r>
              <a:rPr lang="en-US" baseline="0" dirty="0"/>
              <a:t> AYAs FFS worse that COG AYAs and older patients; however, trials were different-different 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7A0-236C-4D8D-BC44-598B4FE462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3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95456" y="257695"/>
            <a:ext cx="6833060" cy="3252268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95456" y="3740583"/>
            <a:ext cx="6833059" cy="1671925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  <a:br>
              <a:rPr lang="en-US" dirty="0"/>
            </a:br>
            <a:r>
              <a:rPr lang="en-US" b="0" dirty="0"/>
              <a:t>Speaker 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26B3C-DD9A-5F47-92DC-8D0C2397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1822369-DD4F-A64F-8FBE-460AAB12AF27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99C88-5FC5-3C45-B4A6-CD23B401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170D4-10D2-FC49-8933-460869B0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E15B82-B716-3E4F-A62D-764CBC616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7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EB4BA-77F7-854C-9381-CCB67726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3E251E4-A4F5-8049-9403-568B14079F31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FDA10-CF2C-E94E-B88E-E5C766CC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8CB88-E26B-2746-81F1-E61FAFAA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1FD50D-FD06-CC41-9B36-AE578ECBC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63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73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091" y="1825625"/>
            <a:ext cx="574270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15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20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17" y="365125"/>
            <a:ext cx="11665527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618" y="1681163"/>
            <a:ext cx="57389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618" y="2505075"/>
            <a:ext cx="573895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6118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6118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759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761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21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64" y="332509"/>
            <a:ext cx="4476461" cy="172489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32509"/>
            <a:ext cx="6172200" cy="55364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564" y="2057400"/>
            <a:ext cx="44764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18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43B04-3909-9F45-BCD9-03CE9A6E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EE9921-C18A-604F-9069-8A997880C8BA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2B96B-090F-4348-BB84-288C0C15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F4324-0123-B845-8B65-CB856CF8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8D5A93-B5B0-5D49-BF64-FE44E597D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8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F5FBAF6-927D-8E42-806C-9682F08AD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7091" y="365125"/>
            <a:ext cx="1161010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C715126-FB0B-C442-B926-BAAEB1BFA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7091" y="1825625"/>
            <a:ext cx="1161010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8B250AD-5EEA-C24D-8F00-A6428F0E3A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11775" y="1122363"/>
            <a:ext cx="6564313" cy="2387600"/>
          </a:xfrm>
        </p:spPr>
        <p:txBody>
          <a:bodyPr/>
          <a:lstStyle/>
          <a:p>
            <a:r>
              <a:rPr lang="en-US" altLang="en-US" dirty="0"/>
              <a:t>AYA Oncology &amp; Survivorship</a:t>
            </a:r>
          </a:p>
        </p:txBody>
      </p:sp>
      <p:sp>
        <p:nvSpPr>
          <p:cNvPr id="14338" name="Subtitle 2">
            <a:extLst>
              <a:ext uri="{FF2B5EF4-FFF2-40B4-BE49-F238E27FC236}">
                <a16:creationId xmlns:a16="http://schemas.microsoft.com/office/drawing/2014/main" id="{252F0D66-137E-FE47-8C21-F6B35E5632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11775" y="3602038"/>
            <a:ext cx="6564313" cy="16557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Karen E. Effinger, MD, MS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Assistant Professor, Emory University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Medical Director, Survivorship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Aflac Cancer &amp; Blood Disorders Center, Children’s Healthcare of Atlanta</a:t>
            </a:r>
          </a:p>
        </p:txBody>
      </p:sp>
      <p:pic>
        <p:nvPicPr>
          <p:cNvPr id="1026" name="Picture 2" descr="https://www.choa.org/~/media/images/Childrens/logos/medical-professionals/choa-emory-aflac-lockup_339x95.png?la=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3" r="-1498" b="43429"/>
          <a:stretch/>
        </p:blipFill>
        <p:spPr bwMode="auto">
          <a:xfrm>
            <a:off x="7056408" y="5569728"/>
            <a:ext cx="3303917" cy="511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Cancer Biology- Favorable Prognostic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DLBCL: </a:t>
            </a:r>
            <a:r>
              <a:rPr lang="en-US" dirty="0"/>
              <a:t>Less likely to have t(14;18)</a:t>
            </a:r>
          </a:p>
          <a:p>
            <a:r>
              <a:rPr lang="en-US" b="1" dirty="0"/>
              <a:t>Melanoma: </a:t>
            </a:r>
            <a:r>
              <a:rPr lang="en-US" dirty="0"/>
              <a:t>More likely to have BRAF mutations </a:t>
            </a:r>
          </a:p>
        </p:txBody>
      </p:sp>
    </p:spTree>
    <p:extLst>
      <p:ext uri="{BB962C8B-B14F-4D97-AF65-F5344CB8AC3E}">
        <p14:creationId xmlns:p14="http://schemas.microsoft.com/office/powerpoint/2010/main" val="1018301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Causes for Survival Differential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Cancer biology</a:t>
            </a:r>
          </a:p>
          <a:p>
            <a:r>
              <a:rPr lang="en-US" dirty="0"/>
              <a:t>Familial cancer syndromes or subsequent malignancies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Increased toxicity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Location of care/Clinical trial enrollment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Adherence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healthcare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Psychosocial stressors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75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2429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Familial Cancer Syndromes/Subsequent Malignancies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Breast cancer: </a:t>
            </a:r>
            <a:r>
              <a:rPr lang="en-US" dirty="0"/>
              <a:t>Early diagnosis more likely in those with increased familial risk: BRCA1, BRCA2, p53 </a:t>
            </a:r>
          </a:p>
          <a:p>
            <a:r>
              <a:rPr lang="en-US" b="1" dirty="0"/>
              <a:t>Breast cancer: </a:t>
            </a:r>
            <a:r>
              <a:rPr lang="en-US" dirty="0"/>
              <a:t>Survivors of childhood cancer treated with chest radiation</a:t>
            </a:r>
          </a:p>
          <a:p>
            <a:r>
              <a:rPr lang="en-US" b="1" dirty="0"/>
              <a:t>Colorectal cancer: </a:t>
            </a:r>
            <a:r>
              <a:rPr lang="en-US" dirty="0"/>
              <a:t>Highest incidence of heritable CRC: FAP, hereditary non-polyposis colon cancer</a:t>
            </a:r>
          </a:p>
          <a:p>
            <a:r>
              <a:rPr lang="en-US" b="1" dirty="0"/>
              <a:t>Colorectal cancer: </a:t>
            </a:r>
            <a:r>
              <a:rPr lang="en-US" dirty="0"/>
              <a:t>Survivors of childhood cancer treated with abdominal radiation</a:t>
            </a:r>
          </a:p>
          <a:p>
            <a:r>
              <a:rPr lang="en-US" b="1" dirty="0"/>
              <a:t>Thyroid cancer: </a:t>
            </a:r>
            <a:r>
              <a:rPr lang="en-US" dirty="0"/>
              <a:t>3% subsequent malignancy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50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Causes for Survival Differential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Cancer biology</a:t>
            </a:r>
          </a:p>
          <a:p>
            <a:r>
              <a:rPr lang="en-US" dirty="0"/>
              <a:t>Familial cancer syndromes or subsequent malignancies</a:t>
            </a:r>
          </a:p>
          <a:p>
            <a:r>
              <a:rPr lang="en-US" dirty="0"/>
              <a:t>Increased toxicity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Location of care/Clinical trial enrollment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Adherence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healthcare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Psychosocial stressors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81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Different Toxicity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Epigenetic factors </a:t>
            </a:r>
          </a:p>
          <a:p>
            <a:r>
              <a:rPr lang="en-US" dirty="0"/>
              <a:t>Changing volume of distribution</a:t>
            </a:r>
          </a:p>
          <a:p>
            <a:r>
              <a:rPr lang="en-US" dirty="0"/>
              <a:t>Protein binding</a:t>
            </a:r>
          </a:p>
          <a:p>
            <a:r>
              <a:rPr lang="en-US" dirty="0"/>
              <a:t>Hepatic/renal function</a:t>
            </a:r>
          </a:p>
          <a:p>
            <a:r>
              <a:rPr lang="en-US" dirty="0"/>
              <a:t>Obesity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4445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Neuropathy</a:t>
            </a:r>
          </a:p>
          <a:p>
            <a:r>
              <a:rPr lang="en-US" dirty="0"/>
              <a:t>Osteonecrosis</a:t>
            </a:r>
          </a:p>
          <a:p>
            <a:r>
              <a:rPr lang="en-US" dirty="0"/>
              <a:t>Glucose intolerance</a:t>
            </a:r>
          </a:p>
          <a:p>
            <a:r>
              <a:rPr lang="en-US" dirty="0"/>
              <a:t>Pancreatitis</a:t>
            </a:r>
          </a:p>
          <a:p>
            <a:r>
              <a:rPr lang="en-US" dirty="0"/>
              <a:t>Nausea/emesis</a:t>
            </a:r>
          </a:p>
          <a:p>
            <a:r>
              <a:rPr lang="en-US" dirty="0"/>
              <a:t>Renal toxicity</a:t>
            </a:r>
          </a:p>
          <a:p>
            <a:r>
              <a:rPr lang="en-US" dirty="0"/>
              <a:t>Thrombosis</a:t>
            </a:r>
          </a:p>
          <a:p>
            <a:r>
              <a:rPr lang="en-US" dirty="0"/>
              <a:t>Pain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en-US" sz="1300" dirty="0"/>
          </a:p>
          <a:p>
            <a:pPr marL="457200" lvl="2" indent="0">
              <a:spcBef>
                <a:spcPts val="1000"/>
              </a:spcBef>
              <a:buNone/>
            </a:pPr>
            <a:r>
              <a:rPr lang="en-US" sz="2800" dirty="0"/>
              <a:t>       Less Myelosuppression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4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Causes for Survival Differential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Cancer biology</a:t>
            </a:r>
          </a:p>
          <a:p>
            <a:r>
              <a:rPr lang="en-US" dirty="0"/>
              <a:t>Familial cancer syndromes or subsequent malignancies</a:t>
            </a:r>
          </a:p>
          <a:p>
            <a:r>
              <a:rPr lang="en-US" dirty="0"/>
              <a:t>Increased toxicity</a:t>
            </a:r>
          </a:p>
          <a:p>
            <a:r>
              <a:rPr lang="en-US" dirty="0"/>
              <a:t>Location of care/Clinical trial enrollment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Adherence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healthcare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Psychosocial stressors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7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Location of Care/Clinical Trial 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Location of care</a:t>
            </a:r>
          </a:p>
          <a:p>
            <a:pPr lvl="1"/>
            <a:r>
              <a:rPr lang="en-US" dirty="0"/>
              <a:t>Comprehensive centers vs. community-based</a:t>
            </a:r>
          </a:p>
          <a:p>
            <a:pPr lvl="1"/>
            <a:r>
              <a:rPr lang="en-US" dirty="0"/>
              <a:t>Supportive care regimens</a:t>
            </a:r>
          </a:p>
          <a:p>
            <a:pPr lvl="1"/>
            <a:r>
              <a:rPr lang="en-US" dirty="0"/>
              <a:t>Treatment compliance/intensity</a:t>
            </a:r>
          </a:p>
          <a:p>
            <a:r>
              <a:rPr lang="en-US" dirty="0"/>
              <a:t>Clinical trial enrollment</a:t>
            </a:r>
          </a:p>
          <a:p>
            <a:pPr lvl="1"/>
            <a:r>
              <a:rPr lang="en-US" dirty="0"/>
              <a:t>Overall survival rate higher when on clinical trials</a:t>
            </a:r>
          </a:p>
          <a:p>
            <a:pPr lvl="1"/>
            <a:r>
              <a:rPr lang="en-US" dirty="0"/>
              <a:t>Low enrollment (2% of patients aged 20-39 years)</a:t>
            </a:r>
          </a:p>
          <a:p>
            <a:pPr lvl="1"/>
            <a:r>
              <a:rPr lang="en-US" dirty="0"/>
              <a:t>Improved enrollment with AYA programs (or pediatric center)</a:t>
            </a:r>
          </a:p>
          <a:p>
            <a:r>
              <a:rPr lang="en-US" dirty="0"/>
              <a:t>Pediatric treatment protocols</a:t>
            </a:r>
          </a:p>
          <a:p>
            <a:pPr lvl="1"/>
            <a:r>
              <a:rPr lang="en-US" dirty="0"/>
              <a:t>Evidence for improved outcomes in </a:t>
            </a:r>
            <a:r>
              <a:rPr lang="en-US" b="1" u="sng" dirty="0"/>
              <a:t>ALL,</a:t>
            </a:r>
            <a:r>
              <a:rPr lang="en-US" b="1" dirty="0"/>
              <a:t> </a:t>
            </a:r>
            <a:r>
              <a:rPr lang="en-US" dirty="0"/>
              <a:t>AML, Ewing sarcoma, and Hodgkin lymphoma on pediatric regimens</a:t>
            </a:r>
          </a:p>
        </p:txBody>
      </p:sp>
    </p:spTree>
    <p:extLst>
      <p:ext uri="{BB962C8B-B14F-4D97-AF65-F5344CB8AC3E}">
        <p14:creationId xmlns:p14="http://schemas.microsoft.com/office/powerpoint/2010/main" val="32027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Causes for Survival Differential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Cancer biology</a:t>
            </a:r>
          </a:p>
          <a:p>
            <a:r>
              <a:rPr lang="en-US" dirty="0"/>
              <a:t>Familial cancer syndromes or subsequent malignancies</a:t>
            </a:r>
          </a:p>
          <a:p>
            <a:r>
              <a:rPr lang="en-US" dirty="0"/>
              <a:t>Increased toxicity</a:t>
            </a:r>
          </a:p>
          <a:p>
            <a:r>
              <a:rPr lang="en-US" dirty="0"/>
              <a:t>Location of care/Clinical trial enrollment</a:t>
            </a:r>
          </a:p>
          <a:p>
            <a:r>
              <a:rPr lang="en-US" dirty="0"/>
              <a:t>Adherence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healthcare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Psychosocial stressors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279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Medication, symptom management, seeking medical help, appointment attendance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Poorer adherence compared with younger and older patients</a:t>
            </a:r>
          </a:p>
          <a:p>
            <a:r>
              <a:rPr lang="en-US" dirty="0"/>
              <a:t>Rates of </a:t>
            </a:r>
            <a:r>
              <a:rPr lang="en-US" dirty="0" err="1"/>
              <a:t>nonadherence</a:t>
            </a:r>
            <a:r>
              <a:rPr lang="en-US" dirty="0"/>
              <a:t>: 27-60%</a:t>
            </a:r>
          </a:p>
        </p:txBody>
      </p:sp>
    </p:spTree>
    <p:extLst>
      <p:ext uri="{BB962C8B-B14F-4D97-AF65-F5344CB8AC3E}">
        <p14:creationId xmlns:p14="http://schemas.microsoft.com/office/powerpoint/2010/main" val="28451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Causes for Survival Differential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Cancer biology</a:t>
            </a:r>
          </a:p>
          <a:p>
            <a:r>
              <a:rPr lang="en-US" dirty="0"/>
              <a:t>Familial cancer syndromes or subsequent malignancies</a:t>
            </a:r>
          </a:p>
          <a:p>
            <a:r>
              <a:rPr lang="en-US" dirty="0"/>
              <a:t>Increased toxicity</a:t>
            </a:r>
          </a:p>
          <a:p>
            <a:r>
              <a:rPr lang="en-US" dirty="0"/>
              <a:t>Location of care/Clinical trial enrollment</a:t>
            </a:r>
          </a:p>
          <a:p>
            <a:r>
              <a:rPr lang="en-US" dirty="0"/>
              <a:t>Adherence</a:t>
            </a:r>
          </a:p>
          <a:p>
            <a:r>
              <a:rPr lang="en-US" dirty="0"/>
              <a:t>Access to healthcare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Psychosocial stressors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14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DA75EEC-E50A-0844-B502-D1E32D535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This talk will follow the topical structure suggested by the ABP (Sort of):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78EB8F-E836-451E-9FA2-0AA22A1DB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39" y="1780180"/>
            <a:ext cx="11322321" cy="41373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988" y="2373549"/>
            <a:ext cx="11174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(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65202" y="2393427"/>
            <a:ext cx="8439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Access to Healthcare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Highest percentage of uninsured Americans</a:t>
            </a:r>
          </a:p>
          <a:p>
            <a:pPr lvl="1"/>
            <a:r>
              <a:rPr lang="en-US" dirty="0"/>
              <a:t>Uninsured rate: &lt;18yo 5%, 19-25yo 14%, 26-34yo 16%, older Americans 9%</a:t>
            </a:r>
          </a:p>
          <a:p>
            <a:r>
              <a:rPr lang="en-US" dirty="0"/>
              <a:t>No or public insurance associated with increased mortality</a:t>
            </a:r>
          </a:p>
          <a:p>
            <a:pPr lvl="1"/>
            <a:r>
              <a:rPr lang="en-US" dirty="0"/>
              <a:t>Present with higher stage disease</a:t>
            </a:r>
          </a:p>
          <a:p>
            <a:pPr lvl="1"/>
            <a:r>
              <a:rPr lang="en-US" dirty="0"/>
              <a:t>Even with same stage, independent risk factor for mortality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1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Causes for Survival Differential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Cancer biology</a:t>
            </a:r>
          </a:p>
          <a:p>
            <a:r>
              <a:rPr lang="en-US" dirty="0"/>
              <a:t>Familial cancer syndromes or subsequent malignancies</a:t>
            </a:r>
          </a:p>
          <a:p>
            <a:r>
              <a:rPr lang="en-US" dirty="0"/>
              <a:t>Increased toxicity</a:t>
            </a:r>
          </a:p>
          <a:p>
            <a:r>
              <a:rPr lang="en-US" dirty="0"/>
              <a:t>Location of care/Clinical trial enrollment</a:t>
            </a:r>
          </a:p>
          <a:p>
            <a:r>
              <a:rPr lang="en-US" dirty="0"/>
              <a:t>Adherence</a:t>
            </a:r>
          </a:p>
          <a:p>
            <a:r>
              <a:rPr lang="en-US" dirty="0"/>
              <a:t>Access to healthcare</a:t>
            </a:r>
          </a:p>
          <a:p>
            <a:r>
              <a:rPr lang="en-US" dirty="0"/>
              <a:t>Psychosocial stressors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49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Psychosocial Stressors</a:t>
            </a:r>
          </a:p>
        </p:txBody>
      </p:sp>
      <p:grpSp>
        <p:nvGrpSpPr>
          <p:cNvPr id="8" name="Group 7"/>
          <p:cNvGrpSpPr/>
          <p:nvPr/>
        </p:nvGrpSpPr>
        <p:grpSpPr>
          <a:xfrm rot="16200000">
            <a:off x="3032449" y="-1166327"/>
            <a:ext cx="6279503" cy="10179697"/>
            <a:chOff x="4604407" y="1828540"/>
            <a:chExt cx="2983185" cy="4345506"/>
          </a:xfrm>
        </p:grpSpPr>
        <p:sp>
          <p:nvSpPr>
            <p:cNvPr id="9" name="Freeform 8"/>
            <p:cNvSpPr/>
            <p:nvPr/>
          </p:nvSpPr>
          <p:spPr>
            <a:xfrm>
              <a:off x="5919991" y="1828540"/>
              <a:ext cx="720936" cy="828662"/>
            </a:xfrm>
            <a:custGeom>
              <a:avLst/>
              <a:gdLst>
                <a:gd name="connsiteX0" fmla="*/ 0 w 828662"/>
                <a:gd name="connsiteY0" fmla="*/ 360468 h 720936"/>
                <a:gd name="connsiteX1" fmla="*/ 180234 w 828662"/>
                <a:gd name="connsiteY1" fmla="*/ 0 h 720936"/>
                <a:gd name="connsiteX2" fmla="*/ 648428 w 828662"/>
                <a:gd name="connsiteY2" fmla="*/ 0 h 720936"/>
                <a:gd name="connsiteX3" fmla="*/ 828662 w 828662"/>
                <a:gd name="connsiteY3" fmla="*/ 360468 h 720936"/>
                <a:gd name="connsiteX4" fmla="*/ 648428 w 828662"/>
                <a:gd name="connsiteY4" fmla="*/ 720936 h 720936"/>
                <a:gd name="connsiteX5" fmla="*/ 180234 w 828662"/>
                <a:gd name="connsiteY5" fmla="*/ 720936 h 720936"/>
                <a:gd name="connsiteX6" fmla="*/ 0 w 828662"/>
                <a:gd name="connsiteY6" fmla="*/ 360468 h 72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62" h="720936">
                  <a:moveTo>
                    <a:pt x="414331" y="0"/>
                  </a:moveTo>
                  <a:lnTo>
                    <a:pt x="828662" y="156804"/>
                  </a:lnTo>
                  <a:lnTo>
                    <a:pt x="828662" y="564132"/>
                  </a:lnTo>
                  <a:lnTo>
                    <a:pt x="414331" y="720936"/>
                  </a:lnTo>
                  <a:lnTo>
                    <a:pt x="0" y="564132"/>
                  </a:lnTo>
                  <a:lnTo>
                    <a:pt x="0" y="156804"/>
                  </a:lnTo>
                  <a:lnTo>
                    <a:pt x="414331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39016" tIns="155803" rIns="139016" bIns="155803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Educational/ Employment Concerns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6662805" y="1994273"/>
              <a:ext cx="924787" cy="497197"/>
            </a:xfrm>
            <a:custGeom>
              <a:avLst/>
              <a:gdLst>
                <a:gd name="connsiteX0" fmla="*/ 0 w 924787"/>
                <a:gd name="connsiteY0" fmla="*/ 0 h 497197"/>
                <a:gd name="connsiteX1" fmla="*/ 924787 w 924787"/>
                <a:gd name="connsiteY1" fmla="*/ 0 h 497197"/>
                <a:gd name="connsiteX2" fmla="*/ 924787 w 924787"/>
                <a:gd name="connsiteY2" fmla="*/ 497197 h 497197"/>
                <a:gd name="connsiteX3" fmla="*/ 0 w 924787"/>
                <a:gd name="connsiteY3" fmla="*/ 497197 h 497197"/>
                <a:gd name="connsiteX4" fmla="*/ 0 w 924787"/>
                <a:gd name="connsiteY4" fmla="*/ 0 h 49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787" h="497197">
                  <a:moveTo>
                    <a:pt x="0" y="0"/>
                  </a:moveTo>
                  <a:lnTo>
                    <a:pt x="924787" y="0"/>
                  </a:lnTo>
                  <a:lnTo>
                    <a:pt x="924787" y="497197"/>
                  </a:lnTo>
                  <a:lnTo>
                    <a:pt x="0" y="4971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l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141380" y="1828540"/>
              <a:ext cx="720936" cy="828662"/>
            </a:xfrm>
            <a:custGeom>
              <a:avLst/>
              <a:gdLst>
                <a:gd name="connsiteX0" fmla="*/ 0 w 828662"/>
                <a:gd name="connsiteY0" fmla="*/ 360468 h 720936"/>
                <a:gd name="connsiteX1" fmla="*/ 180234 w 828662"/>
                <a:gd name="connsiteY1" fmla="*/ 0 h 720936"/>
                <a:gd name="connsiteX2" fmla="*/ 648428 w 828662"/>
                <a:gd name="connsiteY2" fmla="*/ 0 h 720936"/>
                <a:gd name="connsiteX3" fmla="*/ 828662 w 828662"/>
                <a:gd name="connsiteY3" fmla="*/ 360468 h 720936"/>
                <a:gd name="connsiteX4" fmla="*/ 648428 w 828662"/>
                <a:gd name="connsiteY4" fmla="*/ 720936 h 720936"/>
                <a:gd name="connsiteX5" fmla="*/ 180234 w 828662"/>
                <a:gd name="connsiteY5" fmla="*/ 720936 h 720936"/>
                <a:gd name="connsiteX6" fmla="*/ 0 w 828662"/>
                <a:gd name="connsiteY6" fmla="*/ 360468 h 72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62" h="720936">
                  <a:moveTo>
                    <a:pt x="414331" y="0"/>
                  </a:moveTo>
                  <a:lnTo>
                    <a:pt x="828662" y="156804"/>
                  </a:lnTo>
                  <a:lnTo>
                    <a:pt x="828662" y="564132"/>
                  </a:lnTo>
                  <a:lnTo>
                    <a:pt x="414331" y="720936"/>
                  </a:lnTo>
                  <a:lnTo>
                    <a:pt x="0" y="564132"/>
                  </a:lnTo>
                  <a:lnTo>
                    <a:pt x="0" y="156804"/>
                  </a:lnTo>
                  <a:lnTo>
                    <a:pt x="414331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12346" tIns="129133" rIns="112346" bIns="129133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Financial Concerns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529194" y="2531909"/>
              <a:ext cx="720936" cy="828662"/>
            </a:xfrm>
            <a:custGeom>
              <a:avLst/>
              <a:gdLst>
                <a:gd name="connsiteX0" fmla="*/ 0 w 828662"/>
                <a:gd name="connsiteY0" fmla="*/ 360468 h 720936"/>
                <a:gd name="connsiteX1" fmla="*/ 180234 w 828662"/>
                <a:gd name="connsiteY1" fmla="*/ 0 h 720936"/>
                <a:gd name="connsiteX2" fmla="*/ 648428 w 828662"/>
                <a:gd name="connsiteY2" fmla="*/ 0 h 720936"/>
                <a:gd name="connsiteX3" fmla="*/ 828662 w 828662"/>
                <a:gd name="connsiteY3" fmla="*/ 360468 h 720936"/>
                <a:gd name="connsiteX4" fmla="*/ 648428 w 828662"/>
                <a:gd name="connsiteY4" fmla="*/ 720936 h 720936"/>
                <a:gd name="connsiteX5" fmla="*/ 180234 w 828662"/>
                <a:gd name="connsiteY5" fmla="*/ 720936 h 720936"/>
                <a:gd name="connsiteX6" fmla="*/ 0 w 828662"/>
                <a:gd name="connsiteY6" fmla="*/ 360468 h 72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62" h="720936">
                  <a:moveTo>
                    <a:pt x="414331" y="0"/>
                  </a:moveTo>
                  <a:lnTo>
                    <a:pt x="828662" y="156804"/>
                  </a:lnTo>
                  <a:lnTo>
                    <a:pt x="828662" y="564132"/>
                  </a:lnTo>
                  <a:lnTo>
                    <a:pt x="414331" y="720936"/>
                  </a:lnTo>
                  <a:lnTo>
                    <a:pt x="0" y="564132"/>
                  </a:lnTo>
                  <a:lnTo>
                    <a:pt x="0" y="156804"/>
                  </a:lnTo>
                  <a:lnTo>
                    <a:pt x="414331" y="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39016" tIns="155803" rIns="139016" bIns="155803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Lack of  Medical Home</a:t>
              </a:r>
              <a:endParaRPr lang="en-US" sz="2000" kern="1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04407" y="2697642"/>
              <a:ext cx="894955" cy="4971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6307806" y="2531909"/>
              <a:ext cx="720936" cy="828662"/>
            </a:xfrm>
            <a:custGeom>
              <a:avLst/>
              <a:gdLst>
                <a:gd name="connsiteX0" fmla="*/ 0 w 828662"/>
                <a:gd name="connsiteY0" fmla="*/ 360468 h 720936"/>
                <a:gd name="connsiteX1" fmla="*/ 180234 w 828662"/>
                <a:gd name="connsiteY1" fmla="*/ 0 h 720936"/>
                <a:gd name="connsiteX2" fmla="*/ 648428 w 828662"/>
                <a:gd name="connsiteY2" fmla="*/ 0 h 720936"/>
                <a:gd name="connsiteX3" fmla="*/ 828662 w 828662"/>
                <a:gd name="connsiteY3" fmla="*/ 360468 h 720936"/>
                <a:gd name="connsiteX4" fmla="*/ 648428 w 828662"/>
                <a:gd name="connsiteY4" fmla="*/ 720936 h 720936"/>
                <a:gd name="connsiteX5" fmla="*/ 180234 w 828662"/>
                <a:gd name="connsiteY5" fmla="*/ 720936 h 720936"/>
                <a:gd name="connsiteX6" fmla="*/ 0 w 828662"/>
                <a:gd name="connsiteY6" fmla="*/ 360468 h 72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62" h="720936">
                  <a:moveTo>
                    <a:pt x="414331" y="0"/>
                  </a:moveTo>
                  <a:lnTo>
                    <a:pt x="828662" y="156804"/>
                  </a:lnTo>
                  <a:lnTo>
                    <a:pt x="828662" y="564132"/>
                  </a:lnTo>
                  <a:lnTo>
                    <a:pt x="414331" y="720936"/>
                  </a:lnTo>
                  <a:lnTo>
                    <a:pt x="0" y="564132"/>
                  </a:lnTo>
                  <a:lnTo>
                    <a:pt x="0" y="156804"/>
                  </a:lnTo>
                  <a:lnTo>
                    <a:pt x="414331" y="0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12346" tIns="129133" rIns="112346" bIns="129133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Health Insurance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919991" y="3235278"/>
              <a:ext cx="720936" cy="828662"/>
            </a:xfrm>
            <a:custGeom>
              <a:avLst/>
              <a:gdLst>
                <a:gd name="connsiteX0" fmla="*/ 0 w 828662"/>
                <a:gd name="connsiteY0" fmla="*/ 360468 h 720936"/>
                <a:gd name="connsiteX1" fmla="*/ 180234 w 828662"/>
                <a:gd name="connsiteY1" fmla="*/ 0 h 720936"/>
                <a:gd name="connsiteX2" fmla="*/ 648428 w 828662"/>
                <a:gd name="connsiteY2" fmla="*/ 0 h 720936"/>
                <a:gd name="connsiteX3" fmla="*/ 828662 w 828662"/>
                <a:gd name="connsiteY3" fmla="*/ 360468 h 720936"/>
                <a:gd name="connsiteX4" fmla="*/ 648428 w 828662"/>
                <a:gd name="connsiteY4" fmla="*/ 720936 h 720936"/>
                <a:gd name="connsiteX5" fmla="*/ 180234 w 828662"/>
                <a:gd name="connsiteY5" fmla="*/ 720936 h 720936"/>
                <a:gd name="connsiteX6" fmla="*/ 0 w 828662"/>
                <a:gd name="connsiteY6" fmla="*/ 360468 h 72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62" h="720936">
                  <a:moveTo>
                    <a:pt x="414331" y="0"/>
                  </a:moveTo>
                  <a:lnTo>
                    <a:pt x="828662" y="156804"/>
                  </a:lnTo>
                  <a:lnTo>
                    <a:pt x="828662" y="564132"/>
                  </a:lnTo>
                  <a:lnTo>
                    <a:pt x="414331" y="720936"/>
                  </a:lnTo>
                  <a:lnTo>
                    <a:pt x="0" y="564132"/>
                  </a:lnTo>
                  <a:lnTo>
                    <a:pt x="0" y="156804"/>
                  </a:lnTo>
                  <a:lnTo>
                    <a:pt x="414331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39016" tIns="155803" rIns="139016" bIns="155803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Emotional Challenges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62805" y="3401010"/>
              <a:ext cx="924787" cy="4971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5141380" y="3235278"/>
              <a:ext cx="720936" cy="828662"/>
            </a:xfrm>
            <a:custGeom>
              <a:avLst/>
              <a:gdLst>
                <a:gd name="connsiteX0" fmla="*/ 0 w 828662"/>
                <a:gd name="connsiteY0" fmla="*/ 360468 h 720936"/>
                <a:gd name="connsiteX1" fmla="*/ 180234 w 828662"/>
                <a:gd name="connsiteY1" fmla="*/ 0 h 720936"/>
                <a:gd name="connsiteX2" fmla="*/ 648428 w 828662"/>
                <a:gd name="connsiteY2" fmla="*/ 0 h 720936"/>
                <a:gd name="connsiteX3" fmla="*/ 828662 w 828662"/>
                <a:gd name="connsiteY3" fmla="*/ 360468 h 720936"/>
                <a:gd name="connsiteX4" fmla="*/ 648428 w 828662"/>
                <a:gd name="connsiteY4" fmla="*/ 720936 h 720936"/>
                <a:gd name="connsiteX5" fmla="*/ 180234 w 828662"/>
                <a:gd name="connsiteY5" fmla="*/ 720936 h 720936"/>
                <a:gd name="connsiteX6" fmla="*/ 0 w 828662"/>
                <a:gd name="connsiteY6" fmla="*/ 360468 h 72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62" h="720936">
                  <a:moveTo>
                    <a:pt x="414331" y="0"/>
                  </a:moveTo>
                  <a:lnTo>
                    <a:pt x="828662" y="156804"/>
                  </a:lnTo>
                  <a:lnTo>
                    <a:pt x="828662" y="564132"/>
                  </a:lnTo>
                  <a:lnTo>
                    <a:pt x="414331" y="720936"/>
                  </a:lnTo>
                  <a:lnTo>
                    <a:pt x="0" y="564132"/>
                  </a:lnTo>
                  <a:lnTo>
                    <a:pt x="0" y="156804"/>
                  </a:lnTo>
                  <a:lnTo>
                    <a:pt x="414331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12346" tIns="129133" rIns="112346" bIns="129133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Desire for Autonomy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529194" y="3938647"/>
              <a:ext cx="720936" cy="828662"/>
            </a:xfrm>
            <a:custGeom>
              <a:avLst/>
              <a:gdLst>
                <a:gd name="connsiteX0" fmla="*/ 0 w 828662"/>
                <a:gd name="connsiteY0" fmla="*/ 360468 h 720936"/>
                <a:gd name="connsiteX1" fmla="*/ 180234 w 828662"/>
                <a:gd name="connsiteY1" fmla="*/ 0 h 720936"/>
                <a:gd name="connsiteX2" fmla="*/ 648428 w 828662"/>
                <a:gd name="connsiteY2" fmla="*/ 0 h 720936"/>
                <a:gd name="connsiteX3" fmla="*/ 828662 w 828662"/>
                <a:gd name="connsiteY3" fmla="*/ 360468 h 720936"/>
                <a:gd name="connsiteX4" fmla="*/ 648428 w 828662"/>
                <a:gd name="connsiteY4" fmla="*/ 720936 h 720936"/>
                <a:gd name="connsiteX5" fmla="*/ 180234 w 828662"/>
                <a:gd name="connsiteY5" fmla="*/ 720936 h 720936"/>
                <a:gd name="connsiteX6" fmla="*/ 0 w 828662"/>
                <a:gd name="connsiteY6" fmla="*/ 360468 h 72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62" h="720936">
                  <a:moveTo>
                    <a:pt x="414331" y="0"/>
                  </a:moveTo>
                  <a:lnTo>
                    <a:pt x="828662" y="156804"/>
                  </a:lnTo>
                  <a:lnTo>
                    <a:pt x="828662" y="564132"/>
                  </a:lnTo>
                  <a:lnTo>
                    <a:pt x="414331" y="720936"/>
                  </a:lnTo>
                  <a:lnTo>
                    <a:pt x="0" y="564132"/>
                  </a:lnTo>
                  <a:lnTo>
                    <a:pt x="0" y="156804"/>
                  </a:lnTo>
                  <a:lnTo>
                    <a:pt x="414331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39016" tIns="155803" rIns="139016" bIns="155803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Risky Behaviors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04407" y="4104379"/>
              <a:ext cx="894955" cy="4971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6307806" y="3938647"/>
              <a:ext cx="720936" cy="828662"/>
            </a:xfrm>
            <a:custGeom>
              <a:avLst/>
              <a:gdLst>
                <a:gd name="connsiteX0" fmla="*/ 0 w 828662"/>
                <a:gd name="connsiteY0" fmla="*/ 360468 h 720936"/>
                <a:gd name="connsiteX1" fmla="*/ 180234 w 828662"/>
                <a:gd name="connsiteY1" fmla="*/ 0 h 720936"/>
                <a:gd name="connsiteX2" fmla="*/ 648428 w 828662"/>
                <a:gd name="connsiteY2" fmla="*/ 0 h 720936"/>
                <a:gd name="connsiteX3" fmla="*/ 828662 w 828662"/>
                <a:gd name="connsiteY3" fmla="*/ 360468 h 720936"/>
                <a:gd name="connsiteX4" fmla="*/ 648428 w 828662"/>
                <a:gd name="connsiteY4" fmla="*/ 720936 h 720936"/>
                <a:gd name="connsiteX5" fmla="*/ 180234 w 828662"/>
                <a:gd name="connsiteY5" fmla="*/ 720936 h 720936"/>
                <a:gd name="connsiteX6" fmla="*/ 0 w 828662"/>
                <a:gd name="connsiteY6" fmla="*/ 360468 h 72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62" h="720936">
                  <a:moveTo>
                    <a:pt x="414331" y="0"/>
                  </a:moveTo>
                  <a:lnTo>
                    <a:pt x="828662" y="156804"/>
                  </a:lnTo>
                  <a:lnTo>
                    <a:pt x="828662" y="564132"/>
                  </a:lnTo>
                  <a:lnTo>
                    <a:pt x="414331" y="720936"/>
                  </a:lnTo>
                  <a:lnTo>
                    <a:pt x="0" y="564132"/>
                  </a:lnTo>
                  <a:lnTo>
                    <a:pt x="0" y="156804"/>
                  </a:lnTo>
                  <a:lnTo>
                    <a:pt x="414331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12346" tIns="129133" rIns="112346" bIns="129133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Self-Esteem/ Body Image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919991" y="4642015"/>
              <a:ext cx="720936" cy="828662"/>
            </a:xfrm>
            <a:custGeom>
              <a:avLst/>
              <a:gdLst>
                <a:gd name="connsiteX0" fmla="*/ 0 w 828662"/>
                <a:gd name="connsiteY0" fmla="*/ 360468 h 720936"/>
                <a:gd name="connsiteX1" fmla="*/ 180234 w 828662"/>
                <a:gd name="connsiteY1" fmla="*/ 0 h 720936"/>
                <a:gd name="connsiteX2" fmla="*/ 648428 w 828662"/>
                <a:gd name="connsiteY2" fmla="*/ 0 h 720936"/>
                <a:gd name="connsiteX3" fmla="*/ 828662 w 828662"/>
                <a:gd name="connsiteY3" fmla="*/ 360468 h 720936"/>
                <a:gd name="connsiteX4" fmla="*/ 648428 w 828662"/>
                <a:gd name="connsiteY4" fmla="*/ 720936 h 720936"/>
                <a:gd name="connsiteX5" fmla="*/ 180234 w 828662"/>
                <a:gd name="connsiteY5" fmla="*/ 720936 h 720936"/>
                <a:gd name="connsiteX6" fmla="*/ 0 w 828662"/>
                <a:gd name="connsiteY6" fmla="*/ 360468 h 72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62" h="720936">
                  <a:moveTo>
                    <a:pt x="414331" y="0"/>
                  </a:moveTo>
                  <a:lnTo>
                    <a:pt x="828662" y="156804"/>
                  </a:lnTo>
                  <a:lnTo>
                    <a:pt x="828662" y="564132"/>
                  </a:lnTo>
                  <a:lnTo>
                    <a:pt x="414331" y="720936"/>
                  </a:lnTo>
                  <a:lnTo>
                    <a:pt x="0" y="564132"/>
                  </a:lnTo>
                  <a:lnTo>
                    <a:pt x="0" y="156804"/>
                  </a:lnTo>
                  <a:lnTo>
                    <a:pt x="414331" y="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39016" tIns="155803" rIns="139016" bIns="155803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Sexual Health</a:t>
              </a:r>
              <a:endParaRPr lang="en-US" sz="2000" kern="12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662805" y="4807748"/>
              <a:ext cx="924787" cy="497197"/>
            </a:xfrm>
            <a:custGeom>
              <a:avLst/>
              <a:gdLst>
                <a:gd name="connsiteX0" fmla="*/ 0 w 924787"/>
                <a:gd name="connsiteY0" fmla="*/ 0 h 497197"/>
                <a:gd name="connsiteX1" fmla="*/ 924787 w 924787"/>
                <a:gd name="connsiteY1" fmla="*/ 0 h 497197"/>
                <a:gd name="connsiteX2" fmla="*/ 924787 w 924787"/>
                <a:gd name="connsiteY2" fmla="*/ 497197 h 497197"/>
                <a:gd name="connsiteX3" fmla="*/ 0 w 924787"/>
                <a:gd name="connsiteY3" fmla="*/ 497197 h 497197"/>
                <a:gd name="connsiteX4" fmla="*/ 0 w 924787"/>
                <a:gd name="connsiteY4" fmla="*/ 0 h 49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787" h="497197">
                  <a:moveTo>
                    <a:pt x="0" y="0"/>
                  </a:moveTo>
                  <a:lnTo>
                    <a:pt x="924787" y="0"/>
                  </a:lnTo>
                  <a:lnTo>
                    <a:pt x="924787" y="497197"/>
                  </a:lnTo>
                  <a:lnTo>
                    <a:pt x="0" y="4971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l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141380" y="4642015"/>
              <a:ext cx="720936" cy="828662"/>
            </a:xfrm>
            <a:custGeom>
              <a:avLst/>
              <a:gdLst>
                <a:gd name="connsiteX0" fmla="*/ 0 w 828662"/>
                <a:gd name="connsiteY0" fmla="*/ 360468 h 720936"/>
                <a:gd name="connsiteX1" fmla="*/ 180234 w 828662"/>
                <a:gd name="connsiteY1" fmla="*/ 0 h 720936"/>
                <a:gd name="connsiteX2" fmla="*/ 648428 w 828662"/>
                <a:gd name="connsiteY2" fmla="*/ 0 h 720936"/>
                <a:gd name="connsiteX3" fmla="*/ 828662 w 828662"/>
                <a:gd name="connsiteY3" fmla="*/ 360468 h 720936"/>
                <a:gd name="connsiteX4" fmla="*/ 648428 w 828662"/>
                <a:gd name="connsiteY4" fmla="*/ 720936 h 720936"/>
                <a:gd name="connsiteX5" fmla="*/ 180234 w 828662"/>
                <a:gd name="connsiteY5" fmla="*/ 720936 h 720936"/>
                <a:gd name="connsiteX6" fmla="*/ 0 w 828662"/>
                <a:gd name="connsiteY6" fmla="*/ 360468 h 72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62" h="720936">
                  <a:moveTo>
                    <a:pt x="414331" y="0"/>
                  </a:moveTo>
                  <a:lnTo>
                    <a:pt x="828662" y="156804"/>
                  </a:lnTo>
                  <a:lnTo>
                    <a:pt x="828662" y="564132"/>
                  </a:lnTo>
                  <a:lnTo>
                    <a:pt x="414331" y="720936"/>
                  </a:lnTo>
                  <a:lnTo>
                    <a:pt x="0" y="564132"/>
                  </a:lnTo>
                  <a:lnTo>
                    <a:pt x="0" y="156804"/>
                  </a:lnTo>
                  <a:lnTo>
                    <a:pt x="414331" y="0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12346" tIns="129133" rIns="112346" bIns="129133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Fertility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5529194" y="5345384"/>
              <a:ext cx="720936" cy="828662"/>
            </a:xfrm>
            <a:custGeom>
              <a:avLst/>
              <a:gdLst>
                <a:gd name="connsiteX0" fmla="*/ 0 w 828662"/>
                <a:gd name="connsiteY0" fmla="*/ 360468 h 720936"/>
                <a:gd name="connsiteX1" fmla="*/ 180234 w 828662"/>
                <a:gd name="connsiteY1" fmla="*/ 0 h 720936"/>
                <a:gd name="connsiteX2" fmla="*/ 648428 w 828662"/>
                <a:gd name="connsiteY2" fmla="*/ 0 h 720936"/>
                <a:gd name="connsiteX3" fmla="*/ 828662 w 828662"/>
                <a:gd name="connsiteY3" fmla="*/ 360468 h 720936"/>
                <a:gd name="connsiteX4" fmla="*/ 648428 w 828662"/>
                <a:gd name="connsiteY4" fmla="*/ 720936 h 720936"/>
                <a:gd name="connsiteX5" fmla="*/ 180234 w 828662"/>
                <a:gd name="connsiteY5" fmla="*/ 720936 h 720936"/>
                <a:gd name="connsiteX6" fmla="*/ 0 w 828662"/>
                <a:gd name="connsiteY6" fmla="*/ 360468 h 72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62" h="720936">
                  <a:moveTo>
                    <a:pt x="414331" y="0"/>
                  </a:moveTo>
                  <a:lnTo>
                    <a:pt x="828662" y="156804"/>
                  </a:lnTo>
                  <a:lnTo>
                    <a:pt x="828662" y="564132"/>
                  </a:lnTo>
                  <a:lnTo>
                    <a:pt x="414331" y="720936"/>
                  </a:lnTo>
                  <a:lnTo>
                    <a:pt x="0" y="564132"/>
                  </a:lnTo>
                  <a:lnTo>
                    <a:pt x="0" y="156804"/>
                  </a:lnTo>
                  <a:lnTo>
                    <a:pt x="414331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39016" tIns="155803" rIns="139016" bIns="155803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Peer Relations</a:t>
              </a:r>
              <a:endParaRPr lang="en-US" sz="2000" kern="1200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604407" y="5511117"/>
              <a:ext cx="894955" cy="497197"/>
            </a:xfrm>
            <a:custGeom>
              <a:avLst/>
              <a:gdLst>
                <a:gd name="connsiteX0" fmla="*/ 0 w 894955"/>
                <a:gd name="connsiteY0" fmla="*/ 0 h 497197"/>
                <a:gd name="connsiteX1" fmla="*/ 894955 w 894955"/>
                <a:gd name="connsiteY1" fmla="*/ 0 h 497197"/>
                <a:gd name="connsiteX2" fmla="*/ 894955 w 894955"/>
                <a:gd name="connsiteY2" fmla="*/ 497197 h 497197"/>
                <a:gd name="connsiteX3" fmla="*/ 0 w 894955"/>
                <a:gd name="connsiteY3" fmla="*/ 497197 h 497197"/>
                <a:gd name="connsiteX4" fmla="*/ 0 w 894955"/>
                <a:gd name="connsiteY4" fmla="*/ 0 h 49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955" h="497197">
                  <a:moveTo>
                    <a:pt x="0" y="0"/>
                  </a:moveTo>
                  <a:lnTo>
                    <a:pt x="894955" y="0"/>
                  </a:lnTo>
                  <a:lnTo>
                    <a:pt x="894955" y="497197"/>
                  </a:lnTo>
                  <a:lnTo>
                    <a:pt x="0" y="4971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307806" y="5345384"/>
              <a:ext cx="720936" cy="828662"/>
            </a:xfrm>
            <a:custGeom>
              <a:avLst/>
              <a:gdLst>
                <a:gd name="connsiteX0" fmla="*/ 0 w 828662"/>
                <a:gd name="connsiteY0" fmla="*/ 360468 h 720936"/>
                <a:gd name="connsiteX1" fmla="*/ 180234 w 828662"/>
                <a:gd name="connsiteY1" fmla="*/ 0 h 720936"/>
                <a:gd name="connsiteX2" fmla="*/ 648428 w 828662"/>
                <a:gd name="connsiteY2" fmla="*/ 0 h 720936"/>
                <a:gd name="connsiteX3" fmla="*/ 828662 w 828662"/>
                <a:gd name="connsiteY3" fmla="*/ 360468 h 720936"/>
                <a:gd name="connsiteX4" fmla="*/ 648428 w 828662"/>
                <a:gd name="connsiteY4" fmla="*/ 720936 h 720936"/>
                <a:gd name="connsiteX5" fmla="*/ 180234 w 828662"/>
                <a:gd name="connsiteY5" fmla="*/ 720936 h 720936"/>
                <a:gd name="connsiteX6" fmla="*/ 0 w 828662"/>
                <a:gd name="connsiteY6" fmla="*/ 360468 h 72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62" h="720936">
                  <a:moveTo>
                    <a:pt x="414331" y="0"/>
                  </a:moveTo>
                  <a:lnTo>
                    <a:pt x="828662" y="156804"/>
                  </a:lnTo>
                  <a:lnTo>
                    <a:pt x="828662" y="564132"/>
                  </a:lnTo>
                  <a:lnTo>
                    <a:pt x="414331" y="720936"/>
                  </a:lnTo>
                  <a:lnTo>
                    <a:pt x="0" y="564132"/>
                  </a:lnTo>
                  <a:lnTo>
                    <a:pt x="0" y="156804"/>
                  </a:lnTo>
                  <a:lnTo>
                    <a:pt x="414331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112346" tIns="129133" rIns="112346" bIns="129133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Family Interactions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9394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AYA Oncology &amp; Survivorship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AYA Oncology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Late Effects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Fertility Preservation</a:t>
            </a:r>
          </a:p>
        </p:txBody>
      </p:sp>
    </p:spTree>
    <p:extLst>
      <p:ext uri="{BB962C8B-B14F-4D97-AF65-F5344CB8AC3E}">
        <p14:creationId xmlns:p14="http://schemas.microsoft.com/office/powerpoint/2010/main" val="3025001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Pediatric Oncology Survivorship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 465,000 Americans are childhood cancer survivors</a:t>
            </a:r>
          </a:p>
          <a:p>
            <a:r>
              <a:rPr lang="en-US" dirty="0"/>
              <a:t>Top 3 cancers among survivors: ALL, brain tumors, Hodgkin lymphoma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33061037"/>
              </p:ext>
            </p:extLst>
          </p:nvPr>
        </p:nvGraphicFramePr>
        <p:xfrm>
          <a:off x="632298" y="1451610"/>
          <a:ext cx="4912468" cy="4823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394460" y="2297430"/>
            <a:ext cx="22860" cy="32918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17320" y="5589270"/>
            <a:ext cx="39433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Late Effects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7091" y="1554412"/>
            <a:ext cx="11610109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As time from treatment increases, </a:t>
            </a:r>
            <a:r>
              <a:rPr lang="en-US" b="1" dirty="0"/>
              <a:t>risk of recurrence decreases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risk for late effects increases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Risk at 30 years from diagnosis: 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≥1 chronic condition ~75%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Severe/life-threatening/disabling/fatal ~40% </a:t>
            </a:r>
          </a:p>
          <a:p>
            <a:pPr>
              <a:lnSpc>
                <a:spcPct val="110000"/>
              </a:lnSpc>
            </a:pPr>
            <a:r>
              <a:rPr lang="en-US" dirty="0"/>
              <a:t>Recipients of HSCT have nearly fourfold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   risk compared to those treated with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   conventional therapy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340" y="2318292"/>
            <a:ext cx="3979669" cy="351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85585" y="6357847"/>
            <a:ext cx="52208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Reprinted with permission. © 2009 American Society of Clinical Oncology.  All rights reserved. Armstrong G et al: </a:t>
            </a:r>
            <a:r>
              <a:rPr lang="en-US" sz="1200" i="1" dirty="0"/>
              <a:t>J </a:t>
            </a:r>
            <a:r>
              <a:rPr lang="en-US" sz="1200" i="1" dirty="0" err="1"/>
              <a:t>Clin</a:t>
            </a:r>
            <a:r>
              <a:rPr lang="en-US" sz="1200" i="1" dirty="0"/>
              <a:t> </a:t>
            </a:r>
            <a:r>
              <a:rPr lang="en-US" sz="1200" i="1" dirty="0" err="1"/>
              <a:t>Oncol</a:t>
            </a:r>
            <a:r>
              <a:rPr lang="en-US" sz="1200" i="1" dirty="0"/>
              <a:t> </a:t>
            </a:r>
            <a:r>
              <a:rPr lang="en-US" sz="1200" dirty="0"/>
              <a:t>27, no. 14 (May 2009)2328-2338.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280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Accelerated Aging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589" y="1623786"/>
            <a:ext cx="747395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67245" y="6127015"/>
            <a:ext cx="66575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Reprinted with permission. © 2018 American Society of Clinical Oncology.  All rights reserved. Ness K et al: </a:t>
            </a:r>
            <a:r>
              <a:rPr lang="en-US" sz="1600" i="1" dirty="0"/>
              <a:t>J </a:t>
            </a:r>
            <a:r>
              <a:rPr lang="en-US" sz="1600" i="1" dirty="0" err="1"/>
              <a:t>Clin</a:t>
            </a:r>
            <a:r>
              <a:rPr lang="en-US" sz="1600" i="1" dirty="0"/>
              <a:t> </a:t>
            </a:r>
            <a:r>
              <a:rPr lang="en-US" sz="1600" i="1" dirty="0" err="1"/>
              <a:t>Oncol</a:t>
            </a:r>
            <a:r>
              <a:rPr lang="en-US" sz="1600" i="1" dirty="0"/>
              <a:t> </a:t>
            </a:r>
            <a:r>
              <a:rPr lang="en-US" sz="1600" dirty="0"/>
              <a:t>36, no. 21 (July 2018)2206-2215.</a:t>
            </a:r>
          </a:p>
        </p:txBody>
      </p:sp>
    </p:spTree>
    <p:extLst>
      <p:ext uri="{BB962C8B-B14F-4D97-AF65-F5344CB8AC3E}">
        <p14:creationId xmlns:p14="http://schemas.microsoft.com/office/powerpoint/2010/main" val="484594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Early Mortality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2" y="1466972"/>
            <a:ext cx="5370252" cy="488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35486" y="2944838"/>
            <a:ext cx="5477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18% of 5-year survivors had died by 30 years after their diagnosis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6154024" y="4798051"/>
            <a:ext cx="53265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Mertens</a:t>
            </a:r>
            <a:r>
              <a:rPr lang="en-US" sz="1400" dirty="0"/>
              <a:t>, et al, Cause-Specific Late Mortality Among 5-Year Survivors of Childhood Cancer: The Childhood Cancer Survivor Study</a:t>
            </a:r>
            <a:r>
              <a:rPr lang="en-US" sz="1400" i="1" dirty="0"/>
              <a:t>,  Journal of the National Cancer Institute, </a:t>
            </a:r>
            <a:r>
              <a:rPr lang="en-US" altLang="en-US" sz="1400" dirty="0"/>
              <a:t>©</a:t>
            </a:r>
            <a:r>
              <a:rPr lang="en-US" sz="1400" dirty="0"/>
              <a:t> 2008, 100, 19, 1368-1379, by permission of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1852231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Changes in Mortality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" y="2124830"/>
            <a:ext cx="6000619" cy="389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4359" y="1485607"/>
            <a:ext cx="4917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All cause: 3,958 deaths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91" y="2122998"/>
            <a:ext cx="587692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988630" y="1485606"/>
            <a:ext cx="490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Primary cancer: 2,002 deaths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8821" y="6127175"/>
            <a:ext cx="69494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From </a:t>
            </a:r>
            <a:r>
              <a:rPr lang="en-US" sz="1400" i="1" dirty="0"/>
              <a:t>The New England Journal of Medicine, </a:t>
            </a:r>
            <a:r>
              <a:rPr lang="en-US" sz="1400" dirty="0"/>
              <a:t>Armstrong, et al, Reduction in Late Mortality among 5-Year Survivors of Childhood Cancer, 374, 833-842. Copyright © 2016 Massachusetts Medical Society. Reprinted with permission from Massachusetts Medical Society.</a:t>
            </a:r>
          </a:p>
        </p:txBody>
      </p:sp>
    </p:spTree>
    <p:extLst>
      <p:ext uri="{BB962C8B-B14F-4D97-AF65-F5344CB8AC3E}">
        <p14:creationId xmlns:p14="http://schemas.microsoft.com/office/powerpoint/2010/main" val="71189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Neurocognitive Sequelae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687512"/>
            <a:ext cx="11610109" cy="48609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Attention, executive functioning, memory impairment, processing speed, visual spatial skills, learning difficulties (math/reading)</a:t>
            </a:r>
          </a:p>
          <a:p>
            <a:r>
              <a:rPr lang="en-US" b="1" dirty="0"/>
              <a:t>Screening: </a:t>
            </a:r>
            <a:r>
              <a:rPr lang="en-US" dirty="0"/>
              <a:t>Neuropsychological evaluation</a:t>
            </a:r>
          </a:p>
          <a:p>
            <a:r>
              <a:rPr lang="en-US" b="1" dirty="0"/>
              <a:t>Radiation-associated (Cranial)</a:t>
            </a:r>
          </a:p>
          <a:p>
            <a:pPr lvl="1"/>
            <a:r>
              <a:rPr lang="en-US" dirty="0"/>
              <a:t>Evident 1-2yr following XRT, progressive due to failure to slow rate of skill or information acquisition NOT progressive loss</a:t>
            </a:r>
          </a:p>
          <a:p>
            <a:pPr lvl="1"/>
            <a:r>
              <a:rPr lang="en-US" b="1" dirty="0"/>
              <a:t>Risk factors: </a:t>
            </a:r>
            <a:r>
              <a:rPr lang="en-US" dirty="0"/>
              <a:t>Young age, VP shunt, stroke, hearing/motor impairment</a:t>
            </a:r>
          </a:p>
          <a:p>
            <a:pPr lvl="1"/>
            <a:r>
              <a:rPr lang="en-US" dirty="0"/>
              <a:t>May have drops in IQ over time</a:t>
            </a:r>
          </a:p>
          <a:p>
            <a:r>
              <a:rPr lang="en-US" b="1" dirty="0"/>
              <a:t>Anti-metabolite therapy (HD-/IT-MTX, HD-</a:t>
            </a:r>
            <a:r>
              <a:rPr lang="en-US" b="1" dirty="0" err="1"/>
              <a:t>cytarabine</a:t>
            </a:r>
            <a:r>
              <a:rPr lang="en-US" b="1" dirty="0"/>
              <a:t>)</a:t>
            </a:r>
          </a:p>
          <a:p>
            <a:pPr lvl="1"/>
            <a:r>
              <a:rPr lang="en-US" b="1" dirty="0"/>
              <a:t>Risk factors: </a:t>
            </a:r>
            <a:r>
              <a:rPr lang="en-US" dirty="0"/>
              <a:t>young age, females</a:t>
            </a:r>
          </a:p>
          <a:p>
            <a:pPr lvl="1"/>
            <a:r>
              <a:rPr lang="en-US" dirty="0"/>
              <a:t>Global intellectual function relatively preserved</a:t>
            </a:r>
          </a:p>
          <a:p>
            <a:pPr lvl="1"/>
            <a:r>
              <a:rPr lang="en-US" dirty="0"/>
              <a:t>Persists into adulthood</a:t>
            </a:r>
          </a:p>
        </p:txBody>
      </p:sp>
    </p:spTree>
    <p:extLst>
      <p:ext uri="{BB962C8B-B14F-4D97-AF65-F5344CB8AC3E}">
        <p14:creationId xmlns:p14="http://schemas.microsoft.com/office/powerpoint/2010/main" val="297797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AYA Oncology &amp; Survivorship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en-US" sz="3200" dirty="0"/>
              <a:t>AYA Oncology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Late Effects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Fertility Preservation</a:t>
            </a:r>
          </a:p>
        </p:txBody>
      </p:sp>
    </p:spTree>
    <p:extLst>
      <p:ext uri="{BB962C8B-B14F-4D97-AF65-F5344CB8AC3E}">
        <p14:creationId xmlns:p14="http://schemas.microsoft.com/office/powerpoint/2010/main" val="624042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Ocular 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Late effects:</a:t>
            </a:r>
            <a:r>
              <a:rPr lang="en-US" dirty="0"/>
              <a:t> Cataracts </a:t>
            </a:r>
          </a:p>
          <a:p>
            <a:r>
              <a:rPr lang="en-US" b="1" dirty="0"/>
              <a:t>Exposures: </a:t>
            </a:r>
            <a:r>
              <a:rPr lang="en-US" dirty="0"/>
              <a:t>Long-term corticosteroids, </a:t>
            </a:r>
            <a:r>
              <a:rPr lang="en-US" dirty="0" err="1"/>
              <a:t>busulfan</a:t>
            </a:r>
            <a:r>
              <a:rPr lang="en-US" dirty="0"/>
              <a:t>, cranial/orbital XRT (including TBI)</a:t>
            </a:r>
            <a:endParaRPr lang="en-US" b="1" dirty="0"/>
          </a:p>
          <a:p>
            <a:r>
              <a:rPr lang="en-US" b="1" dirty="0"/>
              <a:t>Higher risk: </a:t>
            </a:r>
            <a:r>
              <a:rPr lang="en-US" dirty="0"/>
              <a:t>XRT &gt;15 </a:t>
            </a:r>
            <a:r>
              <a:rPr lang="en-US" dirty="0" err="1"/>
              <a:t>Gy</a:t>
            </a:r>
            <a:r>
              <a:rPr lang="en-US" dirty="0"/>
              <a:t>, combination of exposures</a:t>
            </a:r>
            <a:endParaRPr lang="en-US" b="1" dirty="0"/>
          </a:p>
          <a:p>
            <a:r>
              <a:rPr lang="en-US" b="1" dirty="0"/>
              <a:t>Screening (if previously normal): </a:t>
            </a:r>
            <a:r>
              <a:rPr lang="en-US" dirty="0"/>
              <a:t>Annual </a:t>
            </a:r>
            <a:r>
              <a:rPr lang="en-US" dirty="0" err="1"/>
              <a:t>funduscopic</a:t>
            </a:r>
            <a:r>
              <a:rPr lang="en-US" dirty="0"/>
              <a:t> exam, Evaluation by eye doctor after XRT</a:t>
            </a:r>
            <a:endParaRPr lang="en-US" b="1" dirty="0"/>
          </a:p>
          <a:p>
            <a:r>
              <a:rPr lang="en-US" b="1" dirty="0"/>
              <a:t>Other XRT-related: </a:t>
            </a:r>
            <a:r>
              <a:rPr lang="en-US" dirty="0" err="1"/>
              <a:t>Xerophthalmia</a:t>
            </a:r>
            <a:r>
              <a:rPr lang="en-US" dirty="0"/>
              <a:t>, glaucoma, retinopathy, orbital hypoplasia</a:t>
            </a:r>
          </a:p>
          <a:p>
            <a:pPr lvl="1"/>
            <a:r>
              <a:rPr lang="en-US" b="1" dirty="0"/>
              <a:t>Higher risk:</a:t>
            </a:r>
            <a:r>
              <a:rPr lang="en-US" dirty="0"/>
              <a:t> Higher doses </a:t>
            </a:r>
          </a:p>
        </p:txBody>
      </p:sp>
    </p:spTree>
    <p:extLst>
      <p:ext uri="{BB962C8B-B14F-4D97-AF65-F5344CB8AC3E}">
        <p14:creationId xmlns:p14="http://schemas.microsoft.com/office/powerpoint/2010/main" val="195296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Ototoxicity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437004"/>
            <a:ext cx="11610109" cy="4769485"/>
          </a:xfrm>
        </p:spPr>
        <p:txBody>
          <a:bodyPr/>
          <a:lstStyle/>
          <a:p>
            <a:r>
              <a:rPr lang="en-US" b="1" dirty="0"/>
              <a:t>Exposures: </a:t>
            </a:r>
            <a:r>
              <a:rPr lang="en-US" dirty="0"/>
              <a:t>Cisplatin, </a:t>
            </a:r>
            <a:r>
              <a:rPr lang="en-US" dirty="0" err="1"/>
              <a:t>myeloablative</a:t>
            </a:r>
            <a:r>
              <a:rPr lang="en-US" dirty="0"/>
              <a:t> carboplatin, XRT ≥30 </a:t>
            </a:r>
            <a:r>
              <a:rPr lang="en-US" dirty="0" err="1"/>
              <a:t>Gy</a:t>
            </a:r>
            <a:r>
              <a:rPr lang="en-US" dirty="0"/>
              <a:t>, loop diuretics, aminoglycoside antibiotics, surgery involving CN VIII</a:t>
            </a:r>
          </a:p>
          <a:p>
            <a:r>
              <a:rPr lang="en-US" b="1" dirty="0"/>
              <a:t>Higher risk: </a:t>
            </a:r>
            <a:r>
              <a:rPr lang="en-US" dirty="0"/>
              <a:t>Combination of exposures, higher doses, younger age, genetics</a:t>
            </a:r>
          </a:p>
          <a:p>
            <a:r>
              <a:rPr lang="en-US" b="1" dirty="0"/>
              <a:t>Common diagnoses: </a:t>
            </a:r>
            <a:r>
              <a:rPr lang="en-US" dirty="0"/>
              <a:t>CNS tumors, GCT tumors, </a:t>
            </a:r>
            <a:r>
              <a:rPr lang="en-US" dirty="0" err="1"/>
              <a:t>neuroblastoma</a:t>
            </a:r>
            <a:r>
              <a:rPr lang="en-US" dirty="0"/>
              <a:t>, </a:t>
            </a:r>
            <a:r>
              <a:rPr lang="en-US" dirty="0" err="1"/>
              <a:t>hepatoblastoma</a:t>
            </a:r>
            <a:r>
              <a:rPr lang="en-US" dirty="0"/>
              <a:t>, osteosarcoma</a:t>
            </a:r>
          </a:p>
          <a:p>
            <a:r>
              <a:rPr lang="en-US" b="1" dirty="0"/>
              <a:t>Screening (if previously normal): </a:t>
            </a:r>
            <a:r>
              <a:rPr lang="en-US" dirty="0"/>
              <a:t>≤5yo annually, 6-12yo q2y, ≥13yo q5y</a:t>
            </a:r>
          </a:p>
          <a:p>
            <a:r>
              <a:rPr lang="en-US" b="1" dirty="0"/>
              <a:t>Platinum related:</a:t>
            </a:r>
          </a:p>
          <a:p>
            <a:pPr lvl="1"/>
            <a:r>
              <a:rPr lang="en-US" dirty="0"/>
              <a:t>Sensorineural loss due to destruction of cochlear hair cells</a:t>
            </a:r>
          </a:p>
          <a:p>
            <a:pPr lvl="1"/>
            <a:r>
              <a:rPr lang="en-US" dirty="0"/>
              <a:t>High-frequency affected first (&gt;2000 Hz)</a:t>
            </a:r>
          </a:p>
          <a:p>
            <a:pPr lvl="1"/>
            <a:r>
              <a:rPr lang="en-US" dirty="0"/>
              <a:t>Sodium thiosulfate reduces risk of hearing loss through antioxidant properties and forming inactive complexes with cisplatin (</a:t>
            </a:r>
            <a:r>
              <a:rPr lang="en-US" dirty="0" err="1"/>
              <a:t>esp</a:t>
            </a:r>
            <a:r>
              <a:rPr lang="en-US" dirty="0"/>
              <a:t> low-risk disease)</a:t>
            </a:r>
          </a:p>
        </p:txBody>
      </p:sp>
    </p:spTree>
    <p:extLst>
      <p:ext uri="{BB962C8B-B14F-4D97-AF65-F5344CB8AC3E}">
        <p14:creationId xmlns:p14="http://schemas.microsoft.com/office/powerpoint/2010/main" val="220878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Oral/Dental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Late effects: </a:t>
            </a:r>
            <a:r>
              <a:rPr lang="en-US" dirty="0"/>
              <a:t>Tooth/root agenesis or malformations, enamel dysplasia (increased caries)</a:t>
            </a:r>
          </a:p>
          <a:p>
            <a:r>
              <a:rPr lang="en-US" b="1" dirty="0"/>
              <a:t>Exposures: </a:t>
            </a:r>
            <a:r>
              <a:rPr lang="en-US" dirty="0"/>
              <a:t>Chemotherapy, XRT</a:t>
            </a:r>
            <a:endParaRPr lang="en-US" b="1" dirty="0"/>
          </a:p>
          <a:p>
            <a:r>
              <a:rPr lang="en-US" b="1" dirty="0"/>
              <a:t>Higher risk: </a:t>
            </a:r>
            <a:r>
              <a:rPr lang="en-US" dirty="0"/>
              <a:t>Younger age at treatment, high-dose </a:t>
            </a:r>
            <a:r>
              <a:rPr lang="en-US" dirty="0" err="1"/>
              <a:t>alkylators</a:t>
            </a:r>
            <a:r>
              <a:rPr lang="en-US" dirty="0"/>
              <a:t>, high-dose radiation, combination therapies</a:t>
            </a:r>
            <a:endParaRPr lang="en-US" b="1" dirty="0"/>
          </a:p>
          <a:p>
            <a:r>
              <a:rPr lang="en-US" b="1" dirty="0"/>
              <a:t>Common diagnoses: </a:t>
            </a:r>
            <a:r>
              <a:rPr lang="en-US" dirty="0"/>
              <a:t>Rhabdomyosarcoma, </a:t>
            </a:r>
            <a:r>
              <a:rPr lang="en-US" dirty="0" err="1"/>
              <a:t>neuroblastoma</a:t>
            </a:r>
            <a:endParaRPr lang="en-US" b="1" dirty="0"/>
          </a:p>
          <a:p>
            <a:r>
              <a:rPr lang="en-US" b="1" dirty="0"/>
              <a:t>Screening: </a:t>
            </a:r>
            <a:r>
              <a:rPr lang="en-US" dirty="0"/>
              <a:t>Routine dental care</a:t>
            </a:r>
            <a:endParaRPr lang="en-US" b="1" dirty="0"/>
          </a:p>
          <a:p>
            <a:r>
              <a:rPr lang="en-US" b="1" dirty="0"/>
              <a:t>Other XRT-related: </a:t>
            </a:r>
            <a:r>
              <a:rPr lang="en-US" dirty="0"/>
              <a:t>Xerostomia, TMJ dysfunction, osteoradionecrosis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7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Anterior Pituitary Dysfunction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2" y="1825625"/>
            <a:ext cx="6211258" cy="4351338"/>
          </a:xfrm>
        </p:spPr>
        <p:txBody>
          <a:bodyPr/>
          <a:lstStyle/>
          <a:p>
            <a:r>
              <a:rPr lang="en-US" dirty="0"/>
              <a:t>6 major hormones: GH, ACTH, FSH, LH, TSH, Prolactin</a:t>
            </a:r>
          </a:p>
          <a:p>
            <a:r>
              <a:rPr lang="en-US" dirty="0"/>
              <a:t>Dysfunction occurs months to decades after cranial radiation</a:t>
            </a:r>
          </a:p>
          <a:p>
            <a:r>
              <a:rPr lang="en-US" dirty="0"/>
              <a:t>51% of survivors developed at least 1 deficiency</a:t>
            </a:r>
          </a:p>
          <a:p>
            <a:r>
              <a:rPr lang="en-US" dirty="0"/>
              <a:t> 11% had multiple deficiencies</a:t>
            </a:r>
          </a:p>
          <a:p>
            <a:r>
              <a:rPr lang="en-US" dirty="0"/>
              <a:t>GHD is the most common and first deficiency to develop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579" y="2034604"/>
            <a:ext cx="5407621" cy="37615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E8B276-E2E4-44AC-A34A-B81BFC7B3EE9}"/>
              </a:ext>
            </a:extLst>
          </p:cNvPr>
          <p:cNvSpPr/>
          <p:nvPr/>
        </p:nvSpPr>
        <p:spPr>
          <a:xfrm>
            <a:off x="6346253" y="5893447"/>
            <a:ext cx="565893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From Anterior hypopituitarism in adult survivors of childhood cancers treated cranial radiotherapy: a report from the St Jude Lifetime Cohort study. </a:t>
            </a:r>
            <a:r>
              <a:rPr lang="en-US" sz="1200" dirty="0" err="1">
                <a:solidFill>
                  <a:srgbClr val="000000"/>
                </a:solidFill>
              </a:rPr>
              <a:t>Chemaitilly</a:t>
            </a:r>
            <a:r>
              <a:rPr lang="en-US" sz="1200" dirty="0">
                <a:solidFill>
                  <a:srgbClr val="000000"/>
                </a:solidFill>
              </a:rPr>
              <a:t> W, Li Z, Huang S, et al. J Clin Oncol. 2015 Feb 10;33(5):492-500. </a:t>
            </a:r>
            <a:r>
              <a:rPr lang="en-US" sz="1200" dirty="0" err="1">
                <a:solidFill>
                  <a:srgbClr val="000000"/>
                </a:solidFill>
              </a:rPr>
              <a:t>doi</a:t>
            </a:r>
            <a:r>
              <a:rPr lang="en-US" sz="1200" dirty="0">
                <a:solidFill>
                  <a:srgbClr val="000000"/>
                </a:solidFill>
              </a:rPr>
              <a:t>: 10.1200/JCO.2014.56.7933.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© 2015, American Society of Clinical Oncology. Used with permission.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711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514340"/>
            <a:ext cx="11610109" cy="4351338"/>
          </a:xfrm>
        </p:spPr>
        <p:txBody>
          <a:bodyPr/>
          <a:lstStyle/>
          <a:p>
            <a:r>
              <a:rPr lang="en-US" b="1" dirty="0"/>
              <a:t>Decreased linear growth</a:t>
            </a:r>
          </a:p>
          <a:p>
            <a:pPr lvl="1"/>
            <a:r>
              <a:rPr lang="en-US" b="1" dirty="0"/>
              <a:t>Exposures</a:t>
            </a:r>
          </a:p>
          <a:p>
            <a:pPr lvl="2"/>
            <a:r>
              <a:rPr lang="en-US" sz="2400" dirty="0"/>
              <a:t>Cranial XRT: GHD, hypothyroidism. </a:t>
            </a:r>
            <a:r>
              <a:rPr lang="en-US" sz="2400" u="sng" dirty="0"/>
              <a:t>Higher risk:</a:t>
            </a:r>
            <a:r>
              <a:rPr lang="en-US" sz="2400" dirty="0"/>
              <a:t> Younger age, higher dose</a:t>
            </a:r>
          </a:p>
          <a:p>
            <a:pPr lvl="2"/>
            <a:r>
              <a:rPr lang="en-US" sz="2400" dirty="0"/>
              <a:t>Spinal XRT: Vertebral growth plate toxicity</a:t>
            </a:r>
          </a:p>
          <a:p>
            <a:pPr lvl="2"/>
            <a:r>
              <a:rPr lang="en-US" sz="2400" dirty="0"/>
              <a:t>Prolonged steroids: Growth plate damage, decreased endogenous GH release, decreased proliferation of chondrocytes</a:t>
            </a:r>
          </a:p>
          <a:p>
            <a:pPr lvl="2"/>
            <a:r>
              <a:rPr lang="en-US" sz="2400" dirty="0" err="1"/>
              <a:t>Retinoids</a:t>
            </a:r>
            <a:r>
              <a:rPr lang="en-US" sz="2400" dirty="0"/>
              <a:t> &amp; Hedgehog pathway inhibitors: Premature fusion of growth plates</a:t>
            </a:r>
          </a:p>
          <a:p>
            <a:pPr lvl="2"/>
            <a:r>
              <a:rPr lang="en-US" sz="2400" dirty="0"/>
              <a:t>TKIs: Unknown. GH vs. growth plate</a:t>
            </a:r>
            <a:endParaRPr lang="en-US" dirty="0"/>
          </a:p>
          <a:p>
            <a:r>
              <a:rPr lang="en-US" b="1" dirty="0"/>
              <a:t>Scoliosis/Hypoplasia</a:t>
            </a:r>
          </a:p>
          <a:p>
            <a:pPr lvl="1"/>
            <a:r>
              <a:rPr lang="en-US" dirty="0"/>
              <a:t>Occurs after XRT, becomes more pronounced during adolescent growth spurt</a:t>
            </a:r>
          </a:p>
          <a:p>
            <a:pPr lvl="1"/>
            <a:r>
              <a:rPr lang="en-US" b="1" dirty="0"/>
              <a:t>Higher risk: </a:t>
            </a:r>
            <a:r>
              <a:rPr lang="en-US" dirty="0"/>
              <a:t>Younger age, higher dose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36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Thyroid Late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517015"/>
            <a:ext cx="11610109" cy="4351338"/>
          </a:xfrm>
        </p:spPr>
        <p:txBody>
          <a:bodyPr/>
          <a:lstStyle/>
          <a:p>
            <a:r>
              <a:rPr lang="en-US" b="1" dirty="0"/>
              <a:t>Late effects:</a:t>
            </a:r>
            <a:r>
              <a:rPr lang="en-US" dirty="0"/>
              <a:t> Hypothyroidism (most common), hyperthyroidism, thyroid nodules</a:t>
            </a:r>
          </a:p>
          <a:p>
            <a:r>
              <a:rPr lang="en-US" b="1" dirty="0"/>
              <a:t>Exposures: </a:t>
            </a:r>
            <a:r>
              <a:rPr lang="en-US" dirty="0"/>
              <a:t>Radiation (cranial, nasopharyngeal, cervical, supraclavicular, mantle, TBI), systemic MIBG, I-131 therapy</a:t>
            </a:r>
            <a:endParaRPr lang="en-US" b="1" dirty="0"/>
          </a:p>
          <a:p>
            <a:r>
              <a:rPr lang="en-US" b="1" dirty="0"/>
              <a:t>Primary Hypothyroidism</a:t>
            </a:r>
          </a:p>
          <a:p>
            <a:pPr lvl="1"/>
            <a:r>
              <a:rPr lang="en-US" b="1" dirty="0"/>
              <a:t>Prevalence: </a:t>
            </a:r>
            <a:r>
              <a:rPr lang="en-US" dirty="0"/>
              <a:t>At 20 years: 30% after 35-45Gy, 50% after ≥45Gy</a:t>
            </a:r>
          </a:p>
          <a:p>
            <a:pPr lvl="1"/>
            <a:r>
              <a:rPr lang="en-US" b="1" dirty="0"/>
              <a:t>Higher risk:</a:t>
            </a:r>
            <a:r>
              <a:rPr lang="en-US" dirty="0"/>
              <a:t> Dose ≥10 </a:t>
            </a:r>
            <a:r>
              <a:rPr lang="en-US" dirty="0" err="1"/>
              <a:t>Gy</a:t>
            </a:r>
            <a:r>
              <a:rPr lang="en-US" dirty="0"/>
              <a:t>, female, older age</a:t>
            </a:r>
            <a:endParaRPr lang="en-US" b="1" dirty="0"/>
          </a:p>
          <a:p>
            <a:r>
              <a:rPr lang="en-US" b="1" dirty="0"/>
              <a:t>Central Hypothyroidism</a:t>
            </a:r>
          </a:p>
          <a:p>
            <a:pPr lvl="1"/>
            <a:r>
              <a:rPr lang="en-US" b="1" dirty="0"/>
              <a:t>Higher risk: </a:t>
            </a:r>
            <a:r>
              <a:rPr lang="en-US" dirty="0"/>
              <a:t>≥30 </a:t>
            </a:r>
            <a:r>
              <a:rPr lang="en-US" dirty="0" err="1"/>
              <a:t>Gy</a:t>
            </a:r>
            <a:r>
              <a:rPr lang="en-US" dirty="0"/>
              <a:t> to pituitary</a:t>
            </a:r>
            <a:endParaRPr lang="en-US" b="1" dirty="0"/>
          </a:p>
          <a:p>
            <a:r>
              <a:rPr lang="en-US" b="1" dirty="0"/>
              <a:t>Hyperthyroidism</a:t>
            </a:r>
          </a:p>
          <a:p>
            <a:pPr lvl="1"/>
            <a:r>
              <a:rPr lang="en-US" b="1" dirty="0"/>
              <a:t>Higher risk: </a:t>
            </a:r>
            <a:r>
              <a:rPr lang="en-US" dirty="0"/>
              <a:t>≥30 </a:t>
            </a:r>
            <a:r>
              <a:rPr lang="en-US" dirty="0" err="1"/>
              <a:t>Gy</a:t>
            </a:r>
            <a:r>
              <a:rPr lang="en-US" dirty="0"/>
              <a:t> to neck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0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Pulmonary 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Late effects:</a:t>
            </a:r>
            <a:r>
              <a:rPr lang="en-US" dirty="0"/>
              <a:t> Pulmonary fibrosis, pneumonitis</a:t>
            </a:r>
            <a:endParaRPr lang="en-US" b="1" dirty="0"/>
          </a:p>
          <a:p>
            <a:r>
              <a:rPr lang="en-US" b="1" dirty="0"/>
              <a:t>Exposures: </a:t>
            </a:r>
            <a:r>
              <a:rPr lang="en-US" dirty="0"/>
              <a:t>Lung XRT, </a:t>
            </a:r>
            <a:r>
              <a:rPr lang="en-US" dirty="0" err="1"/>
              <a:t>bleomycin</a:t>
            </a:r>
            <a:r>
              <a:rPr lang="en-US" dirty="0"/>
              <a:t>, </a:t>
            </a:r>
            <a:r>
              <a:rPr lang="en-US" dirty="0" err="1"/>
              <a:t>busulfan</a:t>
            </a:r>
            <a:r>
              <a:rPr lang="en-US" dirty="0"/>
              <a:t>, BCNU, CCNU, thoracic surgery</a:t>
            </a:r>
            <a:endParaRPr lang="en-US" b="1" dirty="0"/>
          </a:p>
          <a:p>
            <a:r>
              <a:rPr lang="en-US" b="1" dirty="0"/>
              <a:t>XRT-related: </a:t>
            </a:r>
          </a:p>
          <a:p>
            <a:pPr lvl="1"/>
            <a:r>
              <a:rPr lang="en-US" b="1" dirty="0"/>
              <a:t>Higher risk: </a:t>
            </a:r>
            <a:r>
              <a:rPr lang="en-US" dirty="0"/>
              <a:t>Higher dose, higher area of exposure, younger age</a:t>
            </a:r>
            <a:endParaRPr lang="en-US" b="1" dirty="0"/>
          </a:p>
          <a:p>
            <a:pPr lvl="1"/>
            <a:r>
              <a:rPr lang="en-US" b="1" dirty="0"/>
              <a:t>Mechanism: </a:t>
            </a:r>
            <a:r>
              <a:rPr lang="en-US" dirty="0"/>
              <a:t>Likely mediated by cytokines stimulating septal fibroblasts leading to collagen production, younger children- hypoplasia</a:t>
            </a:r>
            <a:r>
              <a:rPr lang="en-US" b="1" dirty="0"/>
              <a:t> </a:t>
            </a:r>
          </a:p>
          <a:p>
            <a:r>
              <a:rPr lang="en-US" b="1" dirty="0"/>
              <a:t>Chemotherapy-related:</a:t>
            </a:r>
          </a:p>
          <a:p>
            <a:pPr lvl="1"/>
            <a:r>
              <a:rPr lang="en-US" b="1" dirty="0"/>
              <a:t>Higher risk: </a:t>
            </a:r>
            <a:r>
              <a:rPr lang="en-US" dirty="0"/>
              <a:t>Combination with radiation, higher dose, older age</a:t>
            </a:r>
          </a:p>
          <a:p>
            <a:pPr lvl="1"/>
            <a:r>
              <a:rPr lang="en-US" b="1" dirty="0" err="1"/>
              <a:t>Bleomycin</a:t>
            </a:r>
            <a:r>
              <a:rPr lang="en-US" b="1" dirty="0"/>
              <a:t> mechanism: </a:t>
            </a:r>
            <a:r>
              <a:rPr lang="en-US" dirty="0"/>
              <a:t>Oxidative damage, inflammatory cytokines, genetics</a:t>
            </a:r>
            <a:endParaRPr lang="en-US" b="1" dirty="0"/>
          </a:p>
          <a:p>
            <a:r>
              <a:rPr lang="en-US" b="1" dirty="0"/>
              <a:t>Screening: </a:t>
            </a:r>
            <a:r>
              <a:rPr lang="en-US" dirty="0"/>
              <a:t>PFTs, smoking cessation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0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Cardiovascular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531" y="1471295"/>
            <a:ext cx="11610109" cy="4351338"/>
          </a:xfrm>
        </p:spPr>
        <p:txBody>
          <a:bodyPr>
            <a:normAutofit/>
          </a:bodyPr>
          <a:lstStyle/>
          <a:p>
            <a:r>
              <a:rPr lang="en-US" dirty="0"/>
              <a:t>Leading cause of non-oncologic death in survivors</a:t>
            </a:r>
          </a:p>
          <a:p>
            <a:r>
              <a:rPr lang="en-US" b="1" dirty="0"/>
              <a:t>Cardiomyopathy/CHF: </a:t>
            </a:r>
          </a:p>
          <a:p>
            <a:pPr lvl="1"/>
            <a:r>
              <a:rPr lang="en-US" dirty="0"/>
              <a:t>Anthracycline cardiotoxicity related to myocardial injury due to free radicals</a:t>
            </a:r>
          </a:p>
          <a:p>
            <a:pPr lvl="1"/>
            <a:r>
              <a:rPr lang="en-US" dirty="0" err="1"/>
              <a:t>Dexrazoxane</a:t>
            </a:r>
            <a:r>
              <a:rPr lang="en-US" dirty="0"/>
              <a:t> acts as an iron </a:t>
            </a:r>
            <a:r>
              <a:rPr lang="en-US" dirty="0" err="1"/>
              <a:t>chelator</a:t>
            </a:r>
            <a:r>
              <a:rPr lang="en-US" dirty="0"/>
              <a:t> to prevent cardiotoxicity</a:t>
            </a:r>
          </a:p>
          <a:p>
            <a:pPr lvl="1"/>
            <a:r>
              <a:rPr lang="en-US" b="1" dirty="0"/>
              <a:t>Acute cardiotoxicity: </a:t>
            </a:r>
            <a:r>
              <a:rPr lang="en-US" dirty="0"/>
              <a:t>Develops within 1 week, usually reversible</a:t>
            </a:r>
          </a:p>
          <a:p>
            <a:pPr lvl="1"/>
            <a:r>
              <a:rPr lang="en-US" b="1" dirty="0"/>
              <a:t>Chronic cardiomyopathy: </a:t>
            </a:r>
            <a:r>
              <a:rPr lang="en-US" dirty="0"/>
              <a:t>After completion of therapy, increase risk with longer time since treatment, progressive, often treated with </a:t>
            </a:r>
            <a:r>
              <a:rPr lang="el-GR" dirty="0"/>
              <a:t>β</a:t>
            </a:r>
            <a:r>
              <a:rPr lang="en-US" dirty="0"/>
              <a:t>-blocker</a:t>
            </a:r>
          </a:p>
          <a:p>
            <a:pPr lvl="1"/>
            <a:r>
              <a:rPr lang="en-US" b="1" dirty="0"/>
              <a:t>Higher risk: </a:t>
            </a:r>
            <a:r>
              <a:rPr lang="en-US" dirty="0"/>
              <a:t>Increased </a:t>
            </a:r>
            <a:r>
              <a:rPr lang="en-US" dirty="0" err="1"/>
              <a:t>anthracycline</a:t>
            </a:r>
            <a:r>
              <a:rPr lang="en-US" dirty="0"/>
              <a:t> dose (≥250 mg/m2), chest XRT (≥15 </a:t>
            </a:r>
            <a:r>
              <a:rPr lang="en-US" dirty="0" err="1"/>
              <a:t>Gy</a:t>
            </a:r>
            <a:r>
              <a:rPr lang="en-US" dirty="0"/>
              <a:t> or with </a:t>
            </a:r>
            <a:r>
              <a:rPr lang="en-US" dirty="0" err="1"/>
              <a:t>anthracyclines</a:t>
            </a:r>
            <a:r>
              <a:rPr lang="en-US" dirty="0"/>
              <a:t>), younger age, comorbidities, genetics, </a:t>
            </a:r>
            <a:r>
              <a:rPr lang="en-US" b="1" dirty="0"/>
              <a:t>Rare after XRT alone</a:t>
            </a:r>
          </a:p>
          <a:p>
            <a:pPr lvl="1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145985"/>
              </p:ext>
            </p:extLst>
          </p:nvPr>
        </p:nvGraphicFramePr>
        <p:xfrm>
          <a:off x="1651512" y="5055661"/>
          <a:ext cx="866394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732">
                  <a:extLst>
                    <a:ext uri="{9D8B030D-6E8A-4147-A177-3AD203B41FA5}">
                      <a16:colId xmlns:a16="http://schemas.microsoft.com/office/drawing/2014/main" val="1942661411"/>
                    </a:ext>
                  </a:extLst>
                </a:gridCol>
                <a:gridCol w="1479042">
                  <a:extLst>
                    <a:ext uri="{9D8B030D-6E8A-4147-A177-3AD203B41FA5}">
                      <a16:colId xmlns:a16="http://schemas.microsoft.com/office/drawing/2014/main" val="1122737636"/>
                    </a:ext>
                  </a:extLst>
                </a:gridCol>
                <a:gridCol w="1479042">
                  <a:extLst>
                    <a:ext uri="{9D8B030D-6E8A-4147-A177-3AD203B41FA5}">
                      <a16:colId xmlns:a16="http://schemas.microsoft.com/office/drawing/2014/main" val="593757487"/>
                    </a:ext>
                  </a:extLst>
                </a:gridCol>
                <a:gridCol w="1488186">
                  <a:extLst>
                    <a:ext uri="{9D8B030D-6E8A-4147-A177-3AD203B41FA5}">
                      <a16:colId xmlns:a16="http://schemas.microsoft.com/office/drawing/2014/main" val="233060310"/>
                    </a:ext>
                  </a:extLst>
                </a:gridCol>
                <a:gridCol w="1469898">
                  <a:extLst>
                    <a:ext uri="{9D8B030D-6E8A-4147-A177-3AD203B41FA5}">
                      <a16:colId xmlns:a16="http://schemas.microsoft.com/office/drawing/2014/main" val="924150441"/>
                    </a:ext>
                  </a:extLst>
                </a:gridCol>
                <a:gridCol w="1479042">
                  <a:extLst>
                    <a:ext uri="{9D8B030D-6E8A-4147-A177-3AD203B41FA5}">
                      <a16:colId xmlns:a16="http://schemas.microsoft.com/office/drawing/2014/main" val="2969426442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Cumulative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Anthracycline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Dose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75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Doxorubicin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/>
                        <a:t>Daunorubicin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/>
                        <a:t>Mitoxantrone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/>
                        <a:t>Epirubicin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/>
                        <a:t>Idarubicin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578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Conversion</a:t>
                      </a:r>
                    </a:p>
                    <a:p>
                      <a:pPr algn="ctr"/>
                      <a:r>
                        <a:rPr lang="en-US" b="1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</a:t>
                      </a:r>
                    </a:p>
                    <a:p>
                      <a:pPr algn="ctr"/>
                      <a:r>
                        <a:rPr lang="en-US" dirty="0"/>
                        <a:t>(new ~10)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353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66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Cardiovascular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468863"/>
            <a:ext cx="11610109" cy="4351338"/>
          </a:xfrm>
        </p:spPr>
        <p:txBody>
          <a:bodyPr/>
          <a:lstStyle/>
          <a:p>
            <a:r>
              <a:rPr lang="en-US" b="1" dirty="0"/>
              <a:t>Coronary Artery Disease:</a:t>
            </a:r>
          </a:p>
          <a:p>
            <a:pPr lvl="1"/>
            <a:r>
              <a:rPr lang="en-US" dirty="0"/>
              <a:t>Cumulative risk 21% at 20 years after XRT</a:t>
            </a:r>
          </a:p>
          <a:p>
            <a:pPr lvl="1"/>
            <a:r>
              <a:rPr lang="en-US" dirty="0"/>
              <a:t>Ischemic heart disease most common cause of cardiac death after XRT</a:t>
            </a:r>
          </a:p>
          <a:p>
            <a:pPr lvl="1"/>
            <a:r>
              <a:rPr lang="en-US" dirty="0"/>
              <a:t>Higher risk: Dyslipidemia, hypertension, obesity</a:t>
            </a:r>
          </a:p>
          <a:p>
            <a:r>
              <a:rPr lang="en-US" b="1" dirty="0"/>
              <a:t>Other XRT-related Heart Disease:</a:t>
            </a:r>
          </a:p>
          <a:p>
            <a:pPr lvl="1"/>
            <a:r>
              <a:rPr lang="en-US" dirty="0"/>
              <a:t>Pericarditis, </a:t>
            </a:r>
            <a:r>
              <a:rPr lang="en-US" dirty="0" err="1"/>
              <a:t>valvular</a:t>
            </a:r>
            <a:r>
              <a:rPr lang="en-US" dirty="0"/>
              <a:t> heart disease, conduction abnormalities</a:t>
            </a:r>
          </a:p>
          <a:p>
            <a:r>
              <a:rPr lang="en-US" b="1" dirty="0"/>
              <a:t>Screening for Heart Disease </a:t>
            </a:r>
          </a:p>
          <a:p>
            <a:pPr lvl="1"/>
            <a:r>
              <a:rPr lang="en-US" dirty="0"/>
              <a:t>EKG at baseline, ECHO based on </a:t>
            </a:r>
            <a:r>
              <a:rPr lang="en-US" dirty="0" err="1"/>
              <a:t>anthracycline</a:t>
            </a:r>
            <a:r>
              <a:rPr lang="en-US" dirty="0"/>
              <a:t>/XRT exposures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102709"/>
              </p:ext>
            </p:extLst>
          </p:nvPr>
        </p:nvGraphicFramePr>
        <p:xfrm>
          <a:off x="1700530" y="4943901"/>
          <a:ext cx="812799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4003552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881020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13299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Every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2 years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Every 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screening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55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XRT ≥35 </a:t>
                      </a:r>
                      <a:r>
                        <a:rPr lang="en-US" dirty="0" err="1"/>
                        <a:t>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XRT ≥15 </a:t>
                      </a:r>
                      <a:r>
                        <a:rPr lang="en-US" dirty="0" err="1"/>
                        <a:t>Gy</a:t>
                      </a:r>
                      <a:r>
                        <a:rPr lang="en-US" dirty="0"/>
                        <a:t> - &lt;35 </a:t>
                      </a:r>
                      <a:r>
                        <a:rPr lang="en-US" baseline="0" dirty="0" err="1"/>
                        <a:t>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XRT &lt;15 </a:t>
                      </a:r>
                      <a:r>
                        <a:rPr lang="en-US" dirty="0" err="1"/>
                        <a:t>Gy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7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Anthra</a:t>
                      </a:r>
                      <a:r>
                        <a:rPr lang="en-US" baseline="0" dirty="0"/>
                        <a:t> Dose</a:t>
                      </a:r>
                      <a:r>
                        <a:rPr lang="en-US" dirty="0"/>
                        <a:t> ≥250 mg/m2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Anthra</a:t>
                      </a:r>
                      <a:r>
                        <a:rPr lang="en-US" baseline="0" dirty="0"/>
                        <a:t> Dose &lt;250 mg/m2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</a:t>
                      </a:r>
                      <a:r>
                        <a:rPr lang="en-US" dirty="0" err="1"/>
                        <a:t>Anthracyclines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48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Anthra</a:t>
                      </a:r>
                      <a:r>
                        <a:rPr lang="en-US" dirty="0"/>
                        <a:t> Dose &lt;250 mg/m2</a:t>
                      </a:r>
                      <a:r>
                        <a:rPr lang="en-US" baseline="0" dirty="0"/>
                        <a:t> + XRT ≥15 </a:t>
                      </a:r>
                      <a:r>
                        <a:rPr lang="en-US" baseline="0" dirty="0" err="1"/>
                        <a:t>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772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35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Renal 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825625"/>
            <a:ext cx="11697658" cy="4351338"/>
          </a:xfrm>
        </p:spPr>
        <p:txBody>
          <a:bodyPr/>
          <a:lstStyle/>
          <a:p>
            <a:r>
              <a:rPr lang="en-US" b="1" dirty="0"/>
              <a:t>Exposures: </a:t>
            </a:r>
            <a:r>
              <a:rPr lang="en-US" dirty="0"/>
              <a:t>Cisplatin, carboplatin, </a:t>
            </a:r>
            <a:r>
              <a:rPr lang="en-US" dirty="0" err="1"/>
              <a:t>ifosfamide</a:t>
            </a:r>
            <a:r>
              <a:rPr lang="en-US" dirty="0"/>
              <a:t>, radiation, nephrectomy</a:t>
            </a:r>
            <a:endParaRPr lang="en-US" b="1" dirty="0"/>
          </a:p>
          <a:p>
            <a:r>
              <a:rPr lang="en-US" b="1" dirty="0"/>
              <a:t>Cisplatin: </a:t>
            </a:r>
            <a:r>
              <a:rPr lang="en-US" dirty="0"/>
              <a:t>Glomerular and distal tubular dysfunction, hypomagnesemia may be severe. </a:t>
            </a:r>
            <a:r>
              <a:rPr lang="en-US" u="sng" dirty="0"/>
              <a:t>Higher risk:</a:t>
            </a:r>
            <a:r>
              <a:rPr lang="en-US" dirty="0"/>
              <a:t> Higher dose, concurrent exposures</a:t>
            </a:r>
            <a:endParaRPr lang="en-US" b="1" dirty="0"/>
          </a:p>
          <a:p>
            <a:r>
              <a:rPr lang="en-US" b="1" dirty="0" err="1"/>
              <a:t>Ifosfamide</a:t>
            </a:r>
            <a:r>
              <a:rPr lang="en-US" b="1" dirty="0"/>
              <a:t>: </a:t>
            </a:r>
            <a:r>
              <a:rPr lang="en-US" dirty="0"/>
              <a:t>Typically proximal tubular dysfunction, ~5% significant </a:t>
            </a:r>
            <a:r>
              <a:rPr lang="en-US" dirty="0" err="1"/>
              <a:t>Fanconi</a:t>
            </a:r>
            <a:r>
              <a:rPr lang="en-US" dirty="0"/>
              <a:t> syndrome. </a:t>
            </a:r>
            <a:r>
              <a:rPr lang="en-US" u="sng" dirty="0"/>
              <a:t>Higher risk:</a:t>
            </a:r>
            <a:r>
              <a:rPr lang="en-US" dirty="0"/>
              <a:t> Higher dose, younger age, concurrent exposures</a:t>
            </a:r>
          </a:p>
          <a:p>
            <a:r>
              <a:rPr lang="en-US" b="1" dirty="0"/>
              <a:t>XRT</a:t>
            </a:r>
            <a:r>
              <a:rPr lang="en-US" dirty="0"/>
              <a:t>: Usually develops month to years after exposure. </a:t>
            </a:r>
            <a:r>
              <a:rPr lang="en-US" u="sng" dirty="0"/>
              <a:t>Higher risk:</a:t>
            </a:r>
            <a:r>
              <a:rPr lang="en-US" dirty="0"/>
              <a:t> Dose &gt;20Gy</a:t>
            </a:r>
            <a:endParaRPr lang="en-US" b="1" u="sng" dirty="0"/>
          </a:p>
          <a:p>
            <a:r>
              <a:rPr lang="en-US" b="1" dirty="0"/>
              <a:t>Screening (if previously normal): </a:t>
            </a:r>
            <a:r>
              <a:rPr lang="en-US" dirty="0"/>
              <a:t>Creatinine and electrolytes at baseline, UA/Creatinine annually after nephrectomy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2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AYA Oncology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NCI definition: Cancer Diagnosis 15-39 years</a:t>
            </a:r>
          </a:p>
          <a:p>
            <a:r>
              <a:rPr lang="en-US" dirty="0"/>
              <a:t>~70,000 cases/</a:t>
            </a:r>
            <a:r>
              <a:rPr lang="en-US" dirty="0" err="1"/>
              <a:t>yr</a:t>
            </a:r>
            <a:r>
              <a:rPr lang="en-US" dirty="0"/>
              <a:t> vs. 11,050/</a:t>
            </a:r>
            <a:r>
              <a:rPr lang="en-US" dirty="0" err="1"/>
              <a:t>yr</a:t>
            </a:r>
            <a:r>
              <a:rPr lang="en-US" dirty="0"/>
              <a:t> ages 0-14y</a:t>
            </a:r>
          </a:p>
          <a:p>
            <a:r>
              <a:rPr lang="en-US" dirty="0"/>
              <a:t>5% cancer diagnoses in the United States from 2011-2015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947" y="1306286"/>
            <a:ext cx="6179959" cy="456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9800" y="5981646"/>
            <a:ext cx="3442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Bleyer NCI SEER AYA Monograph 2006; https://seer.cancer.gov/publications/aya/aya_mono_complete.pdf</a:t>
            </a:r>
          </a:p>
        </p:txBody>
      </p:sp>
    </p:spTree>
    <p:extLst>
      <p:ext uri="{BB962C8B-B14F-4D97-AF65-F5344CB8AC3E}">
        <p14:creationId xmlns:p14="http://schemas.microsoft.com/office/powerpoint/2010/main" val="277034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Gastrointestinal 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Hepatic</a:t>
            </a:r>
          </a:p>
          <a:p>
            <a:pPr lvl="1"/>
            <a:r>
              <a:rPr lang="en-US" b="1" dirty="0"/>
              <a:t>Exposures: </a:t>
            </a:r>
            <a:r>
              <a:rPr lang="en-US" dirty="0" err="1"/>
              <a:t>Thioguanine</a:t>
            </a:r>
            <a:r>
              <a:rPr lang="en-US" dirty="0"/>
              <a:t>, </a:t>
            </a:r>
            <a:r>
              <a:rPr lang="en-US" dirty="0" err="1"/>
              <a:t>mercaptopurine</a:t>
            </a:r>
            <a:r>
              <a:rPr lang="en-US" dirty="0"/>
              <a:t>, methotrexate, radiation</a:t>
            </a:r>
          </a:p>
          <a:p>
            <a:pPr lvl="1"/>
            <a:r>
              <a:rPr lang="en-US" dirty="0"/>
              <a:t>Usually acute toxicity</a:t>
            </a:r>
          </a:p>
          <a:p>
            <a:pPr lvl="1"/>
            <a:r>
              <a:rPr lang="en-US" b="1" dirty="0"/>
              <a:t>Higher risk: </a:t>
            </a:r>
            <a:r>
              <a:rPr lang="en-US" dirty="0"/>
              <a:t>XRT ≥20 </a:t>
            </a:r>
            <a:r>
              <a:rPr lang="en-US" dirty="0" err="1"/>
              <a:t>Gy</a:t>
            </a:r>
            <a:r>
              <a:rPr lang="en-US" dirty="0"/>
              <a:t>, </a:t>
            </a:r>
            <a:r>
              <a:rPr lang="en-US" dirty="0" err="1"/>
              <a:t>thioguanine</a:t>
            </a:r>
            <a:r>
              <a:rPr lang="en-US" dirty="0"/>
              <a:t> during maintenance, SOS during treatment</a:t>
            </a:r>
          </a:p>
          <a:p>
            <a:pPr lvl="1"/>
            <a:r>
              <a:rPr lang="en-US" b="1" dirty="0"/>
              <a:t>Screening: </a:t>
            </a:r>
            <a:r>
              <a:rPr lang="en-US" dirty="0"/>
              <a:t>LFTs</a:t>
            </a:r>
          </a:p>
          <a:p>
            <a:r>
              <a:rPr lang="en-US" b="1" dirty="0"/>
              <a:t>Gastrointestinal</a:t>
            </a:r>
          </a:p>
          <a:p>
            <a:pPr lvl="1"/>
            <a:r>
              <a:rPr lang="en-US" dirty="0"/>
              <a:t>Esophageal stricture, fistulae, </a:t>
            </a:r>
            <a:r>
              <a:rPr lang="en-US" dirty="0" err="1"/>
              <a:t>enterocolitis</a:t>
            </a:r>
            <a:r>
              <a:rPr lang="en-US" dirty="0"/>
              <a:t>, obstruction, </a:t>
            </a:r>
            <a:r>
              <a:rPr lang="en-US" dirty="0" err="1"/>
              <a:t>cholelithiasis</a:t>
            </a:r>
            <a:r>
              <a:rPr lang="en-US" dirty="0"/>
              <a:t> due to radiation</a:t>
            </a:r>
          </a:p>
          <a:p>
            <a:pPr lvl="1"/>
            <a:r>
              <a:rPr lang="en-US" dirty="0"/>
              <a:t>Constipation or fecal incontinence due to spinal cord dysfunction</a:t>
            </a:r>
          </a:p>
        </p:txBody>
      </p:sp>
    </p:spTree>
    <p:extLst>
      <p:ext uri="{BB962C8B-B14F-4D97-AF65-F5344CB8AC3E}">
        <p14:creationId xmlns:p14="http://schemas.microsoft.com/office/powerpoint/2010/main" val="388389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Bone 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290603"/>
            <a:ext cx="11610109" cy="4351338"/>
          </a:xfrm>
        </p:spPr>
        <p:txBody>
          <a:bodyPr/>
          <a:lstStyle/>
          <a:p>
            <a:r>
              <a:rPr lang="en-US" b="1" dirty="0"/>
              <a:t>Osteopenia</a:t>
            </a:r>
          </a:p>
          <a:p>
            <a:pPr lvl="1"/>
            <a:r>
              <a:rPr lang="en-US" b="1" dirty="0"/>
              <a:t>Exposures: </a:t>
            </a:r>
            <a:r>
              <a:rPr lang="en-US" dirty="0"/>
              <a:t>Steroids, methotrexate</a:t>
            </a:r>
          </a:p>
          <a:p>
            <a:pPr lvl="1"/>
            <a:r>
              <a:rPr lang="en-US" b="1" dirty="0"/>
              <a:t>Mechanism:</a:t>
            </a:r>
            <a:r>
              <a:rPr lang="en-US" sz="2400" dirty="0"/>
              <a:t> Decreased osteoblast activity, increased </a:t>
            </a:r>
            <a:r>
              <a:rPr lang="en-US" sz="2400" dirty="0" err="1"/>
              <a:t>osteoclastic</a:t>
            </a:r>
            <a:r>
              <a:rPr lang="en-US" sz="2400" dirty="0"/>
              <a:t> bone resorption</a:t>
            </a:r>
          </a:p>
          <a:p>
            <a:pPr lvl="1"/>
            <a:r>
              <a:rPr lang="en-US" b="1" dirty="0"/>
              <a:t>Higher risk:</a:t>
            </a:r>
            <a:r>
              <a:rPr lang="en-US" dirty="0"/>
              <a:t> White race, gonadal failure, GH deficiency, hypothyroidism, decreased BMI, decreased calcium intake, decreased activity</a:t>
            </a:r>
            <a:endParaRPr lang="en-US" b="1" dirty="0"/>
          </a:p>
          <a:p>
            <a:pPr lvl="1"/>
            <a:r>
              <a:rPr lang="en-US" dirty="0"/>
              <a:t>Radiation may damage bone marrow stroma, but mostly due to hormone deficiencies</a:t>
            </a:r>
          </a:p>
          <a:p>
            <a:r>
              <a:rPr lang="en-US" b="1" dirty="0"/>
              <a:t>Avascular necrosis</a:t>
            </a:r>
          </a:p>
          <a:p>
            <a:pPr lvl="1"/>
            <a:r>
              <a:rPr lang="en-US" dirty="0"/>
              <a:t>95% weight-bearing joints, femoral head most common. Often multifocal</a:t>
            </a:r>
          </a:p>
          <a:p>
            <a:pPr lvl="1"/>
            <a:r>
              <a:rPr lang="en-US" b="1" dirty="0"/>
              <a:t>Exposures: </a:t>
            </a:r>
            <a:r>
              <a:rPr lang="en-US" dirty="0"/>
              <a:t>Steroids</a:t>
            </a:r>
          </a:p>
          <a:p>
            <a:pPr lvl="1"/>
            <a:r>
              <a:rPr lang="en-US" b="1" dirty="0"/>
              <a:t>Mechanism:</a:t>
            </a:r>
            <a:r>
              <a:rPr lang="en-US" dirty="0"/>
              <a:t> </a:t>
            </a:r>
            <a:r>
              <a:rPr lang="en-US" dirty="0" err="1"/>
              <a:t>Multifactoral</a:t>
            </a:r>
            <a:r>
              <a:rPr lang="en-US" dirty="0"/>
              <a:t> increased intramedullary pressure leading to blood stasis</a:t>
            </a:r>
          </a:p>
          <a:p>
            <a:pPr lvl="1"/>
            <a:r>
              <a:rPr lang="en-US" b="1" dirty="0"/>
              <a:t>Higher risk:</a:t>
            </a:r>
            <a:r>
              <a:rPr lang="en-US" dirty="0"/>
              <a:t> Dexamethasone (higher risk than prednisone), continuous exposure, older age, female gender, XRT exposure, high BMI, White race. </a:t>
            </a:r>
          </a:p>
          <a:p>
            <a:pPr lvl="1"/>
            <a:r>
              <a:rPr lang="en-US" dirty="0"/>
              <a:t>Methotrexate and </a:t>
            </a:r>
            <a:r>
              <a:rPr lang="en-US" dirty="0" err="1"/>
              <a:t>asparaginase</a:t>
            </a:r>
            <a:r>
              <a:rPr lang="en-US" dirty="0"/>
              <a:t> may contribute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4287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Chronic GVHD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417063"/>
            <a:ext cx="11610109" cy="4351338"/>
          </a:xfrm>
        </p:spPr>
        <p:txBody>
          <a:bodyPr/>
          <a:lstStyle/>
          <a:p>
            <a:r>
              <a:rPr lang="en-US" dirty="0"/>
              <a:t>Dermatologic toxicity: Atrophy, hypo/hyperpigmentation, sclerosis, alopecia, nail dystrophy </a:t>
            </a:r>
          </a:p>
          <a:p>
            <a:r>
              <a:rPr lang="en-US" dirty="0" err="1"/>
              <a:t>Xerophthalmia</a:t>
            </a:r>
            <a:r>
              <a:rPr lang="en-US" dirty="0"/>
              <a:t> </a:t>
            </a:r>
          </a:p>
          <a:p>
            <a:r>
              <a:rPr lang="en-US" dirty="0"/>
              <a:t>Oral problems: Xerostomia; dental caries; oral cancer</a:t>
            </a:r>
          </a:p>
          <a:p>
            <a:r>
              <a:rPr lang="en-US" dirty="0"/>
              <a:t>Pulmonary toxicity: Bronchiolitis obliterans, chronic bronchitis </a:t>
            </a:r>
          </a:p>
          <a:p>
            <a:r>
              <a:rPr lang="en-US" dirty="0"/>
              <a:t>Liver toxicity</a:t>
            </a:r>
          </a:p>
          <a:p>
            <a:r>
              <a:rPr lang="en-US" dirty="0"/>
              <a:t>Immunologic compromise: May have functional </a:t>
            </a:r>
            <a:r>
              <a:rPr lang="en-US" dirty="0" err="1"/>
              <a:t>asplenia</a:t>
            </a:r>
            <a:r>
              <a:rPr lang="en-US" dirty="0"/>
              <a:t> </a:t>
            </a:r>
          </a:p>
          <a:p>
            <a:r>
              <a:rPr lang="en-US" dirty="0"/>
              <a:t>Esophageal stricture: Dysphagia, heartburn</a:t>
            </a:r>
          </a:p>
          <a:p>
            <a:r>
              <a:rPr lang="en-US" dirty="0"/>
              <a:t>Vaginal fibrosis: Dryness, dyspareunia, amenorrhea</a:t>
            </a:r>
          </a:p>
          <a:p>
            <a:r>
              <a:rPr lang="en-US" dirty="0"/>
              <a:t>Joint contractures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2584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Subsequent Malignant Neoplasms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&gt;2 months from completion of therapy</a:t>
            </a:r>
          </a:p>
          <a:p>
            <a:r>
              <a:rPr lang="en-US" dirty="0"/>
              <a:t>Leading cause of non-relapse death</a:t>
            </a:r>
          </a:p>
          <a:p>
            <a:r>
              <a:rPr lang="en-US" dirty="0"/>
              <a:t>At 30 years after diagnosis, cumulative incidence of a subsequent neoplasm &gt;20%</a:t>
            </a:r>
          </a:p>
          <a:p>
            <a:r>
              <a:rPr lang="en-US" dirty="0"/>
              <a:t>Most common in 5 year survivors: </a:t>
            </a:r>
            <a:r>
              <a:rPr lang="en-US" dirty="0" err="1"/>
              <a:t>Nonmelanoma</a:t>
            </a:r>
            <a:r>
              <a:rPr lang="en-US" dirty="0"/>
              <a:t> skin cancer (9%), breast cancer (5% in females), meningioma (3%), thyroid cancer (1.4%)</a:t>
            </a:r>
          </a:p>
          <a:p>
            <a:r>
              <a:rPr lang="en-US" dirty="0"/>
              <a:t>Multiple SMNs are common</a:t>
            </a:r>
          </a:p>
          <a:p>
            <a:pPr lvl="1"/>
            <a:r>
              <a:rPr lang="en-US" dirty="0"/>
              <a:t>Cumulative incidence of second SMN 47% at 20 years after first SMN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Subsequent Malignant Neoplasms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0" y="1562978"/>
            <a:ext cx="11610109" cy="4351338"/>
          </a:xfrm>
        </p:spPr>
        <p:txBody>
          <a:bodyPr/>
          <a:lstStyle/>
          <a:p>
            <a:r>
              <a:rPr lang="en-US" b="1" dirty="0"/>
              <a:t>t-MDS/AML</a:t>
            </a:r>
          </a:p>
          <a:p>
            <a:pPr lvl="1"/>
            <a:r>
              <a:rPr lang="en-US" dirty="0"/>
              <a:t>Usually presents &lt;3 years from therapy completion with plateau at 10-15 years</a:t>
            </a:r>
          </a:p>
          <a:p>
            <a:pPr lvl="1"/>
            <a:r>
              <a:rPr lang="en-US" dirty="0"/>
              <a:t>2% at 15 years after therapy</a:t>
            </a:r>
          </a:p>
          <a:p>
            <a:pPr lvl="1"/>
            <a:r>
              <a:rPr lang="en-US" b="1" dirty="0"/>
              <a:t>Topoisomerase II-Inhibitor related: </a:t>
            </a:r>
          </a:p>
          <a:p>
            <a:pPr lvl="2"/>
            <a:r>
              <a:rPr lang="en-US" sz="2400" dirty="0" err="1"/>
              <a:t>Epipodophyllotoxins</a:t>
            </a:r>
            <a:r>
              <a:rPr lang="en-US" sz="2400" dirty="0"/>
              <a:t> and </a:t>
            </a:r>
            <a:r>
              <a:rPr lang="en-US" sz="2400" dirty="0" err="1"/>
              <a:t>anthracyclines</a:t>
            </a:r>
            <a:endParaRPr lang="en-US" sz="2400" dirty="0"/>
          </a:p>
          <a:p>
            <a:pPr lvl="2"/>
            <a:r>
              <a:rPr lang="en-US" sz="2400" dirty="0"/>
              <a:t>Associated with translocation 11q23</a:t>
            </a:r>
          </a:p>
          <a:p>
            <a:pPr lvl="2"/>
            <a:r>
              <a:rPr lang="en-US" sz="2400" dirty="0"/>
              <a:t>Typically 6mo-3yr from therapy completion </a:t>
            </a:r>
          </a:p>
          <a:p>
            <a:pPr lvl="1"/>
            <a:r>
              <a:rPr lang="en-US" b="1" dirty="0"/>
              <a:t>Alkylating-agent related: </a:t>
            </a:r>
          </a:p>
          <a:p>
            <a:pPr lvl="2"/>
            <a:r>
              <a:rPr lang="en-US" sz="2400" dirty="0"/>
              <a:t>Dose dependent</a:t>
            </a:r>
          </a:p>
          <a:p>
            <a:pPr lvl="2"/>
            <a:r>
              <a:rPr lang="en-US" sz="2400" dirty="0"/>
              <a:t>Often preceded by MDS</a:t>
            </a:r>
          </a:p>
          <a:p>
            <a:pPr lvl="2"/>
            <a:r>
              <a:rPr lang="en-US" sz="2400" dirty="0"/>
              <a:t>Associated with chromosome 5-/7- mutations</a:t>
            </a:r>
          </a:p>
          <a:p>
            <a:pPr lvl="2"/>
            <a:r>
              <a:rPr lang="en-US" sz="2400" dirty="0"/>
              <a:t>Typically 3-7yr from therapy completion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4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Subsequent Malignant Neoplasms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533795"/>
            <a:ext cx="11610109" cy="4351338"/>
          </a:xfrm>
        </p:spPr>
        <p:txBody>
          <a:bodyPr/>
          <a:lstStyle/>
          <a:p>
            <a:r>
              <a:rPr lang="en-US" b="1" dirty="0"/>
              <a:t>Solid tumors</a:t>
            </a:r>
          </a:p>
          <a:p>
            <a:pPr lvl="1"/>
            <a:r>
              <a:rPr lang="en-US" dirty="0"/>
              <a:t>80% of SMN</a:t>
            </a:r>
          </a:p>
          <a:p>
            <a:pPr lvl="1"/>
            <a:r>
              <a:rPr lang="en-US" dirty="0"/>
              <a:t>Associated with radiation</a:t>
            </a:r>
          </a:p>
          <a:p>
            <a:pPr lvl="1"/>
            <a:r>
              <a:rPr lang="en-US" dirty="0"/>
              <a:t>30-year cumulative incidence of SMN excluding NMSC</a:t>
            </a:r>
          </a:p>
          <a:p>
            <a:pPr lvl="2"/>
            <a:r>
              <a:rPr lang="en-US" dirty="0"/>
              <a:t>3% surgery only/no treatment</a:t>
            </a:r>
          </a:p>
          <a:p>
            <a:pPr lvl="2"/>
            <a:r>
              <a:rPr lang="en-US" dirty="0"/>
              <a:t>4% chemotherapy only</a:t>
            </a:r>
          </a:p>
          <a:p>
            <a:pPr lvl="2"/>
            <a:r>
              <a:rPr lang="en-US" dirty="0"/>
              <a:t>9% </a:t>
            </a:r>
            <a:r>
              <a:rPr lang="en-US" dirty="0" err="1"/>
              <a:t>chemotherapy+radiation</a:t>
            </a:r>
            <a:endParaRPr lang="en-US" dirty="0"/>
          </a:p>
          <a:p>
            <a:pPr lvl="2"/>
            <a:r>
              <a:rPr lang="en-US" dirty="0"/>
              <a:t>11% radiation only</a:t>
            </a:r>
          </a:p>
          <a:p>
            <a:pPr lvl="1"/>
            <a:r>
              <a:rPr lang="en-US" b="1" dirty="0"/>
              <a:t>Higher risk: </a:t>
            </a:r>
            <a:r>
              <a:rPr lang="en-US" dirty="0"/>
              <a:t>Younger age, increased dose, increased time after radiation, genetic predisposition syndromes</a:t>
            </a:r>
          </a:p>
          <a:p>
            <a:pPr lvl="1"/>
            <a:r>
              <a:rPr lang="en-US" b="1" dirty="0"/>
              <a:t>Chemo only: </a:t>
            </a:r>
            <a:r>
              <a:rPr lang="en-US" dirty="0"/>
              <a:t>Higher doses of </a:t>
            </a:r>
            <a:r>
              <a:rPr lang="en-US" dirty="0" err="1"/>
              <a:t>platinums</a:t>
            </a:r>
            <a:r>
              <a:rPr lang="en-US" dirty="0"/>
              <a:t>, alkylating agents. Increased </a:t>
            </a:r>
            <a:r>
              <a:rPr lang="en-US" dirty="0" err="1"/>
              <a:t>anthracycline</a:t>
            </a:r>
            <a:r>
              <a:rPr lang="en-US" dirty="0"/>
              <a:t> dose associated with breast cancer risk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15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Solid Subsequent Malignant Neoplasms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837" y="1459982"/>
            <a:ext cx="5181600" cy="524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41818" y="4283868"/>
            <a:ext cx="32993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Reprinted from </a:t>
            </a:r>
            <a:r>
              <a:rPr lang="en-US" sz="1400" i="1" dirty="0"/>
              <a:t>International Journal of Radiation Oncology, Biology, Physics, </a:t>
            </a:r>
            <a:r>
              <a:rPr lang="en-US" sz="1400" dirty="0"/>
              <a:t>94, </a:t>
            </a:r>
            <a:r>
              <a:rPr lang="en-US" sz="1400" dirty="0" err="1"/>
              <a:t>Inskip</a:t>
            </a:r>
            <a:r>
              <a:rPr lang="en-US" sz="1400" dirty="0"/>
              <a:t>, et al, Radiation-Related New Primary Solid Cancers in the Childhood Cancer Survivor Study: Comparative Radiation Dose Response and Modification of Treatment Effects, 800-807, © 2016, with permission from Elsevier</a:t>
            </a:r>
          </a:p>
        </p:txBody>
      </p:sp>
    </p:spTree>
    <p:extLst>
      <p:ext uri="{BB962C8B-B14F-4D97-AF65-F5344CB8AC3E}">
        <p14:creationId xmlns:p14="http://schemas.microsoft.com/office/powerpoint/2010/main" val="36908658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Subsequent Malignant Neoplasm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Breast cancer: </a:t>
            </a:r>
            <a:r>
              <a:rPr lang="en-US" dirty="0"/>
              <a:t>Clinical breast exam annually until 25yr, then q6mo.  Mammogram &amp; Breast MRI annually </a:t>
            </a:r>
            <a:r>
              <a:rPr lang="en-US" dirty="0">
                <a:solidFill>
                  <a:srgbClr val="FF0000"/>
                </a:solidFill>
              </a:rPr>
              <a:t>starting at age 25 </a:t>
            </a:r>
            <a:r>
              <a:rPr lang="en-US" dirty="0"/>
              <a:t>or 8 </a:t>
            </a:r>
            <a:r>
              <a:rPr lang="en-US" dirty="0" err="1"/>
              <a:t>yrs</a:t>
            </a:r>
            <a:r>
              <a:rPr lang="en-US" dirty="0"/>
              <a:t> post-XRT (whichever is last)</a:t>
            </a:r>
          </a:p>
          <a:p>
            <a:r>
              <a:rPr lang="en-US" b="1" dirty="0"/>
              <a:t>Colorectal cancer: </a:t>
            </a:r>
            <a:r>
              <a:rPr lang="en-US" dirty="0" err="1"/>
              <a:t>Multitarget</a:t>
            </a:r>
            <a:r>
              <a:rPr lang="en-US" dirty="0"/>
              <a:t> stool DNA test q3yr or colonoscopy q5yr </a:t>
            </a:r>
            <a:r>
              <a:rPr lang="en-US" dirty="0">
                <a:solidFill>
                  <a:srgbClr val="FF0000"/>
                </a:solidFill>
              </a:rPr>
              <a:t>starting at age 30 </a:t>
            </a:r>
            <a:r>
              <a:rPr lang="en-US" dirty="0"/>
              <a:t>or 5 </a:t>
            </a:r>
            <a:r>
              <a:rPr lang="en-US" dirty="0" err="1"/>
              <a:t>yrs</a:t>
            </a:r>
            <a:r>
              <a:rPr lang="en-US" dirty="0"/>
              <a:t> post-XRT (whichever is last)</a:t>
            </a:r>
          </a:p>
          <a:p>
            <a:r>
              <a:rPr lang="en-US" b="1" dirty="0"/>
              <a:t>Lung cancer: </a:t>
            </a:r>
            <a:r>
              <a:rPr lang="en-US" dirty="0"/>
              <a:t>High-risk patients consider spiral CT</a:t>
            </a:r>
          </a:p>
          <a:p>
            <a:r>
              <a:rPr lang="en-US" b="1" dirty="0"/>
              <a:t>Skin cancer</a:t>
            </a:r>
            <a:r>
              <a:rPr lang="en-US" dirty="0"/>
              <a:t>: Skin self-exam monthly, dermatology exam annually</a:t>
            </a:r>
          </a:p>
          <a:p>
            <a:r>
              <a:rPr lang="en-US" b="1" dirty="0"/>
              <a:t>Thyroid cancer</a:t>
            </a:r>
            <a:r>
              <a:rPr lang="en-US" dirty="0"/>
              <a:t>: Counsel about risk and then decide</a:t>
            </a:r>
          </a:p>
          <a:p>
            <a:pPr lvl="1"/>
            <a:r>
              <a:rPr lang="en-US" dirty="0"/>
              <a:t>Palpation of thyroid annually vs. US q3-5 </a:t>
            </a:r>
            <a:r>
              <a:rPr lang="en-US" dirty="0" err="1"/>
              <a:t>yrs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410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AYA Oncology &amp; Survivorship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AYA Oncology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Late Effects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Fertility Preservation</a:t>
            </a:r>
          </a:p>
        </p:txBody>
      </p:sp>
    </p:spTree>
    <p:extLst>
      <p:ext uri="{BB962C8B-B14F-4D97-AF65-F5344CB8AC3E}">
        <p14:creationId xmlns:p14="http://schemas.microsoft.com/office/powerpoint/2010/main" val="11796669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Reproductive Late Effects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174967"/>
              </p:ext>
            </p:extLst>
          </p:nvPr>
        </p:nvGraphicFramePr>
        <p:xfrm>
          <a:off x="735567" y="1667004"/>
          <a:ext cx="10741090" cy="433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9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4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Late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Central Disorders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lnSpc>
                          <a:spcPct val="80000"/>
                        </a:lnSpc>
                      </a:pPr>
                      <a:r>
                        <a:rPr lang="en-US" sz="2400" dirty="0"/>
                        <a:t>Precocious puberty</a:t>
                      </a:r>
                    </a:p>
                    <a:p>
                      <a:pPr marL="0" lvl="1" indent="0">
                        <a:lnSpc>
                          <a:spcPct val="80000"/>
                        </a:lnSpc>
                      </a:pPr>
                      <a:r>
                        <a:rPr lang="en-US" sz="2400" dirty="0"/>
                        <a:t>Gonadotropin insufficiency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lnSpc>
                          <a:spcPct val="80000"/>
                        </a:lnSpc>
                      </a:pPr>
                      <a:r>
                        <a:rPr lang="en-US" sz="2400" dirty="0"/>
                        <a:t>Precocious puberty</a:t>
                      </a:r>
                    </a:p>
                    <a:p>
                      <a:pPr marL="0" lvl="1" indent="0">
                        <a:lnSpc>
                          <a:spcPct val="80000"/>
                        </a:lnSpc>
                      </a:pPr>
                      <a:r>
                        <a:rPr lang="en-US" sz="2400" dirty="0"/>
                        <a:t>Gonadotropin insufficiency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Primary Disorders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Hypoandrogenism</a:t>
                      </a:r>
                      <a:endParaRPr lang="en-US" sz="2400" dirty="0"/>
                    </a:p>
                    <a:p>
                      <a:r>
                        <a:rPr lang="en-US" sz="2400" dirty="0"/>
                        <a:t>Oligo-/Azoospermia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Acute ovarian failure</a:t>
                      </a:r>
                    </a:p>
                    <a:p>
                      <a:r>
                        <a:rPr lang="en-US" sz="2400" dirty="0"/>
                        <a:t>Premature ovarian insufficiency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Sexual</a:t>
                      </a:r>
                      <a:r>
                        <a:rPr lang="en-US" sz="2400" b="1" baseline="0" dirty="0"/>
                        <a:t> Dysfunction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Retrograde ejaculation</a:t>
                      </a:r>
                    </a:p>
                    <a:p>
                      <a:r>
                        <a:rPr lang="en-US" sz="2400" dirty="0"/>
                        <a:t>Anejaculation</a:t>
                      </a:r>
                    </a:p>
                    <a:p>
                      <a:r>
                        <a:rPr lang="en-US" sz="2400" dirty="0"/>
                        <a:t>Erectile dysfunction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Dyspareunia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Structural</a:t>
                      </a:r>
                      <a:r>
                        <a:rPr lang="en-US" sz="2400" b="1" baseline="0" dirty="0"/>
                        <a:t> Disorders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Vaginal fibrosis/stenosis</a:t>
                      </a:r>
                    </a:p>
                    <a:p>
                      <a:r>
                        <a:rPr lang="en-US" sz="2400" dirty="0"/>
                        <a:t>Uterine vascular insufficiency</a:t>
                      </a:r>
                    </a:p>
                    <a:p>
                      <a:r>
                        <a:rPr lang="en-US" sz="2400" dirty="0"/>
                        <a:t>Uterine growth impairment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544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Cancer Site Distribution by Age, SEER 2011-15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9650" y="1597490"/>
            <a:ext cx="4498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FEMALES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93195" y="1620061"/>
            <a:ext cx="4503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MALES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0635" y="2167573"/>
            <a:ext cx="11942093" cy="3727167"/>
            <a:chOff x="1" y="2242221"/>
            <a:chExt cx="11942093" cy="372716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4483" y="2244642"/>
              <a:ext cx="5197611" cy="3383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2242221"/>
              <a:ext cx="6837788" cy="3383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1228535" y="5260163"/>
              <a:ext cx="3194176" cy="674103"/>
              <a:chOff x="1157000" y="5408871"/>
              <a:chExt cx="2792963" cy="581379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175662" y="5408871"/>
                <a:ext cx="9331" cy="57205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921970" y="5408871"/>
                <a:ext cx="9331" cy="57205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157000" y="5990250"/>
                <a:ext cx="2792963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025" y="5262951"/>
              <a:ext cx="3213100" cy="706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71456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EDA3-E9B9-CA4D-92DB-2FED45EDD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Risk Factors for Reproductive Late Effects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Organs involved in cancer</a:t>
            </a:r>
          </a:p>
          <a:p>
            <a:r>
              <a:rPr lang="en-US" dirty="0"/>
              <a:t>Type, dose, combination of cytotoxic therapy</a:t>
            </a:r>
          </a:p>
          <a:p>
            <a:r>
              <a:rPr lang="en-US" dirty="0"/>
              <a:t>Sex (males more sensitive than females)</a:t>
            </a:r>
          </a:p>
          <a:p>
            <a:r>
              <a:rPr lang="en-US" dirty="0"/>
              <a:t>Age (in females, younger age protective)</a:t>
            </a:r>
          </a:p>
          <a:p>
            <a:r>
              <a:rPr lang="en-US" dirty="0"/>
              <a:t>Genetic factors (currently unknown)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627A1-E950-514D-BE04-494AB4FCAA3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6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Risk Factors: Reproductive Late Effects-Males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387332"/>
              </p:ext>
            </p:extLst>
          </p:nvPr>
        </p:nvGraphicFramePr>
        <p:xfrm>
          <a:off x="735567" y="1667004"/>
          <a:ext cx="10741090" cy="4242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8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Late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Exposures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41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Central disorders</a:t>
                      </a:r>
                    </a:p>
                    <a:p>
                      <a:pPr marL="0" lvl="1" indent="0">
                        <a:lnSpc>
                          <a:spcPct val="80000"/>
                        </a:lnSpc>
                      </a:pPr>
                      <a:r>
                        <a:rPr lang="en-US" sz="2400" dirty="0"/>
                        <a:t>Precocious puberty</a:t>
                      </a:r>
                    </a:p>
                    <a:p>
                      <a:pPr marL="0" lvl="1" indent="0">
                        <a:lnSpc>
                          <a:spcPct val="80000"/>
                        </a:lnSpc>
                      </a:pPr>
                      <a:r>
                        <a:rPr lang="en-US" sz="2400" dirty="0"/>
                        <a:t>Gonadotropin insufficiency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 algn="l">
                        <a:lnSpc>
                          <a:spcPct val="80000"/>
                        </a:lnSpc>
                      </a:pPr>
                      <a:endParaRPr lang="en-US" sz="2400" dirty="0"/>
                    </a:p>
                    <a:p>
                      <a:pPr marL="0" lvl="1" indent="0" algn="l">
                        <a:lnSpc>
                          <a:spcPct val="80000"/>
                        </a:lnSpc>
                      </a:pPr>
                      <a:r>
                        <a:rPr lang="en-US" sz="2400" dirty="0"/>
                        <a:t>Brain</a:t>
                      </a:r>
                      <a:r>
                        <a:rPr lang="en-US" sz="2400" baseline="0" dirty="0"/>
                        <a:t> surgery</a:t>
                      </a:r>
                    </a:p>
                    <a:p>
                      <a:pPr marL="0" lvl="1" indent="0" algn="l">
                        <a:lnSpc>
                          <a:spcPct val="80000"/>
                        </a:lnSpc>
                      </a:pPr>
                      <a:r>
                        <a:rPr lang="en-US" sz="2400" baseline="0" dirty="0"/>
                        <a:t>Hypothalamic-pituitary radiation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Primary Disorders</a:t>
                      </a:r>
                    </a:p>
                    <a:p>
                      <a:r>
                        <a:rPr lang="en-US" sz="2400" dirty="0" err="1"/>
                        <a:t>Hypoandrogenism</a:t>
                      </a:r>
                      <a:endParaRPr lang="en-US" sz="2400" dirty="0"/>
                    </a:p>
                    <a:p>
                      <a:r>
                        <a:rPr lang="en-US" sz="2400" dirty="0"/>
                        <a:t>Oligo-/Azoospermia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Orchiectomy</a:t>
                      </a:r>
                    </a:p>
                    <a:p>
                      <a:r>
                        <a:rPr lang="en-US" sz="2400" dirty="0"/>
                        <a:t>Pelvic/testicular radiation</a:t>
                      </a:r>
                    </a:p>
                    <a:p>
                      <a:r>
                        <a:rPr lang="en-US" sz="2400" dirty="0"/>
                        <a:t>Alkylating agent chemotherapy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r>
                        <a:rPr lang="en-US" sz="2400" b="1" dirty="0"/>
                        <a:t>Sexual</a:t>
                      </a:r>
                      <a:r>
                        <a:rPr lang="en-US" sz="2400" b="1" baseline="0" dirty="0"/>
                        <a:t> Dysfunction</a:t>
                      </a:r>
                    </a:p>
                    <a:p>
                      <a:r>
                        <a:rPr lang="en-US" sz="2400" dirty="0"/>
                        <a:t>Retrograde ejaculation</a:t>
                      </a:r>
                    </a:p>
                    <a:p>
                      <a:r>
                        <a:rPr lang="en-US" sz="2400" dirty="0"/>
                        <a:t>Anejaculation</a:t>
                      </a:r>
                    </a:p>
                    <a:p>
                      <a:r>
                        <a:rPr lang="en-US" sz="2400" dirty="0"/>
                        <a:t>Erectile dysfunction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r>
                        <a:rPr lang="en-US" sz="2400" dirty="0"/>
                        <a:t>Pelvic surgery (RPLND, cystectomy, prostatectomy)</a:t>
                      </a:r>
                    </a:p>
                    <a:p>
                      <a:r>
                        <a:rPr lang="en-US" sz="2400" dirty="0"/>
                        <a:t>Spinal surgery</a:t>
                      </a:r>
                    </a:p>
                    <a:p>
                      <a:r>
                        <a:rPr lang="en-US" sz="2400" dirty="0"/>
                        <a:t>Pelvic,</a:t>
                      </a:r>
                      <a:r>
                        <a:rPr lang="en-US" sz="2400" baseline="0" dirty="0"/>
                        <a:t> bladder, spine radiation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4529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11951" y="5579706"/>
            <a:ext cx="2715208" cy="1166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7743" cy="1325563"/>
          </a:xfrm>
        </p:spPr>
        <p:txBody>
          <a:bodyPr/>
          <a:lstStyle/>
          <a:p>
            <a:pPr algn="ctr"/>
            <a:r>
              <a:rPr lang="en-US" dirty="0"/>
              <a:t>Risk Factors: Reproductive Late Effects-Females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101039"/>
              </p:ext>
            </p:extLst>
          </p:nvPr>
        </p:nvGraphicFramePr>
        <p:xfrm>
          <a:off x="861525" y="1352338"/>
          <a:ext cx="10741090" cy="506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8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Late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Exposures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41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Central disorders</a:t>
                      </a:r>
                    </a:p>
                    <a:p>
                      <a:pPr marL="0" lvl="1" indent="0">
                        <a:lnSpc>
                          <a:spcPct val="80000"/>
                        </a:lnSpc>
                      </a:pPr>
                      <a:r>
                        <a:rPr lang="en-US" sz="2400" dirty="0"/>
                        <a:t>Precocious puberty</a:t>
                      </a:r>
                    </a:p>
                    <a:p>
                      <a:pPr marL="0" lvl="1" indent="0">
                        <a:lnSpc>
                          <a:spcPct val="80000"/>
                        </a:lnSpc>
                      </a:pPr>
                      <a:r>
                        <a:rPr lang="en-US" sz="2400" dirty="0"/>
                        <a:t>Gonadotropin insufficiency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 algn="l">
                        <a:lnSpc>
                          <a:spcPct val="80000"/>
                        </a:lnSpc>
                      </a:pPr>
                      <a:endParaRPr lang="en-US" sz="2400" dirty="0"/>
                    </a:p>
                    <a:p>
                      <a:pPr marL="0" lvl="1" indent="0" algn="l">
                        <a:lnSpc>
                          <a:spcPct val="80000"/>
                        </a:lnSpc>
                      </a:pPr>
                      <a:r>
                        <a:rPr lang="en-US" sz="2400" dirty="0"/>
                        <a:t>Brain</a:t>
                      </a:r>
                      <a:r>
                        <a:rPr lang="en-US" sz="2400" baseline="0" dirty="0"/>
                        <a:t> surgery</a:t>
                      </a:r>
                    </a:p>
                    <a:p>
                      <a:pPr marL="0" lvl="1" indent="0" algn="l">
                        <a:lnSpc>
                          <a:spcPct val="80000"/>
                        </a:lnSpc>
                      </a:pPr>
                      <a:r>
                        <a:rPr lang="en-US" sz="2400" baseline="0" dirty="0"/>
                        <a:t>Hypothalamic-pituitary radiation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Primary Disorders</a:t>
                      </a:r>
                    </a:p>
                    <a:p>
                      <a:r>
                        <a:rPr lang="en-US" sz="2400" dirty="0"/>
                        <a:t>Acute ovarian failure</a:t>
                      </a:r>
                    </a:p>
                    <a:p>
                      <a:r>
                        <a:rPr lang="en-US" sz="2400" dirty="0"/>
                        <a:t>Premature</a:t>
                      </a:r>
                      <a:r>
                        <a:rPr lang="en-US" sz="2400" baseline="0" dirty="0"/>
                        <a:t> ovarian insufficiency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Oophorectomy</a:t>
                      </a:r>
                    </a:p>
                    <a:p>
                      <a:r>
                        <a:rPr lang="en-US" sz="2400" dirty="0"/>
                        <a:t>Abdominal/pelvic/spinal radiation</a:t>
                      </a:r>
                    </a:p>
                    <a:p>
                      <a:r>
                        <a:rPr lang="en-US" sz="2400" dirty="0"/>
                        <a:t>Alkylating agent chemotherapy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836">
                <a:tc>
                  <a:txBody>
                    <a:bodyPr/>
                    <a:lstStyle/>
                    <a:p>
                      <a:r>
                        <a:rPr lang="en-US" sz="2400" b="1" dirty="0"/>
                        <a:t>Sexual</a:t>
                      </a:r>
                      <a:r>
                        <a:rPr lang="en-US" sz="2400" b="1" baseline="0" dirty="0"/>
                        <a:t> Dysfunction</a:t>
                      </a:r>
                    </a:p>
                    <a:p>
                      <a:r>
                        <a:rPr lang="en-US" sz="2400" dirty="0"/>
                        <a:t>Dyspareunia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Spinal</a:t>
                      </a:r>
                      <a:r>
                        <a:rPr lang="en-US" sz="2400" baseline="0" dirty="0"/>
                        <a:t> and p</a:t>
                      </a:r>
                      <a:r>
                        <a:rPr lang="en-US" sz="2400" dirty="0"/>
                        <a:t>elvic surgery (hysterectomy)</a:t>
                      </a:r>
                    </a:p>
                    <a:p>
                      <a:r>
                        <a:rPr lang="en-US" sz="2400" dirty="0"/>
                        <a:t>Uterine or vaginal </a:t>
                      </a:r>
                      <a:r>
                        <a:rPr lang="en-US" sz="2400" baseline="0" dirty="0"/>
                        <a:t>radiation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r>
                        <a:rPr lang="en-US" sz="2400" b="1" dirty="0"/>
                        <a:t>Structural Disorders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Vaginal</a:t>
                      </a:r>
                      <a:r>
                        <a:rPr lang="en-US" sz="2400" baseline="0" dirty="0"/>
                        <a:t> stenosis/fibrosis</a:t>
                      </a:r>
                      <a:endParaRPr lang="en-US" sz="2400" b="1" dirty="0"/>
                    </a:p>
                    <a:p>
                      <a:r>
                        <a:rPr lang="en-US" sz="2400" b="0" dirty="0"/>
                        <a:t>Uterine vascular insufficiency</a:t>
                      </a:r>
                    </a:p>
                    <a:p>
                      <a:r>
                        <a:rPr lang="en-US" sz="2400" b="0" dirty="0"/>
                        <a:t>Uterine</a:t>
                      </a:r>
                      <a:r>
                        <a:rPr lang="en-US" sz="2400" b="0" baseline="0" dirty="0"/>
                        <a:t> growth impairment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r>
                        <a:rPr lang="en-US" sz="2400" dirty="0"/>
                        <a:t>Vaginal radiation</a:t>
                      </a:r>
                    </a:p>
                    <a:p>
                      <a:r>
                        <a:rPr lang="en-US" sz="2400" dirty="0"/>
                        <a:t>Uterine</a:t>
                      </a:r>
                      <a:r>
                        <a:rPr lang="en-US" sz="2400" baseline="0" dirty="0"/>
                        <a:t> radiation (abdomen, pelvis, lumbosacral spine)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2602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cs typeface="Arial" pitchFamily="34" charset="0"/>
              </a:rPr>
              <a:t>Gonadotoxic</a:t>
            </a:r>
            <a:r>
              <a:rPr lang="en-US" dirty="0">
                <a:cs typeface="Arial" pitchFamily="34" charset="0"/>
              </a:rPr>
              <a:t> Chemotherapy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48882"/>
            <a:ext cx="10515600" cy="4628081"/>
          </a:xfrm>
        </p:spPr>
        <p:txBody>
          <a:bodyPr/>
          <a:lstStyle/>
          <a:p>
            <a:r>
              <a:rPr lang="en-US" dirty="0"/>
              <a:t>Traditional </a:t>
            </a:r>
            <a:r>
              <a:rPr lang="en-US" dirty="0" err="1"/>
              <a:t>alkylators</a:t>
            </a:r>
            <a:r>
              <a:rPr lang="en-US" dirty="0"/>
              <a:t> converted to Cyclophosphamide Equivalency Doses (CED)</a:t>
            </a:r>
          </a:p>
          <a:p>
            <a:r>
              <a:rPr lang="en-US" dirty="0"/>
              <a:t>Agents without conversion: </a:t>
            </a:r>
            <a:r>
              <a:rPr lang="en-US" dirty="0" err="1"/>
              <a:t>Temozolomide</a:t>
            </a:r>
            <a:r>
              <a:rPr lang="en-US" dirty="0"/>
              <a:t>, </a:t>
            </a:r>
            <a:r>
              <a:rPr lang="en-US" dirty="0" err="1"/>
              <a:t>Dacarbazine</a:t>
            </a:r>
            <a:r>
              <a:rPr lang="en-US" dirty="0"/>
              <a:t>, </a:t>
            </a:r>
            <a:r>
              <a:rPr lang="en-US" dirty="0" err="1"/>
              <a:t>Bendamustine</a:t>
            </a:r>
            <a:r>
              <a:rPr lang="en-US" dirty="0"/>
              <a:t>, Heavy Metals (Carboplatin, Cisplatin)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1967" y="3249229"/>
            <a:ext cx="12173343" cy="3472058"/>
            <a:chOff x="-12899" y="1778043"/>
            <a:chExt cx="12262971" cy="360816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09600" y="3771900"/>
              <a:ext cx="10972800" cy="0"/>
            </a:xfrm>
            <a:prstGeom prst="line">
              <a:avLst/>
            </a:prstGeom>
            <a:ln w="889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09600" y="3167744"/>
              <a:ext cx="0" cy="64770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524000" y="3815444"/>
              <a:ext cx="0" cy="64770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762103" y="3124200"/>
              <a:ext cx="0" cy="64770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368800" y="3124200"/>
              <a:ext cx="0" cy="64770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572000" y="3804558"/>
              <a:ext cx="0" cy="64770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582400" y="3167744"/>
              <a:ext cx="0" cy="64770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924800" y="3124200"/>
              <a:ext cx="0" cy="64770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112000" y="3799132"/>
              <a:ext cx="0" cy="64770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0000" y="2547281"/>
              <a:ext cx="0" cy="2435681"/>
            </a:xfrm>
            <a:prstGeom prst="line">
              <a:avLst/>
            </a:prstGeom>
            <a:ln w="889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-12899" y="2537204"/>
              <a:ext cx="116865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Ifosfamide</a:t>
              </a:r>
              <a:endParaRPr lang="en-US" dirty="0"/>
            </a:p>
            <a:p>
              <a:pPr algn="ctr"/>
              <a:r>
                <a:rPr lang="en-US" dirty="0"/>
                <a:t> 0.244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1560" y="4506681"/>
              <a:ext cx="14550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Procarbazine</a:t>
              </a:r>
              <a:r>
                <a:rPr lang="en-US" dirty="0"/>
                <a:t> </a:t>
              </a:r>
            </a:p>
            <a:p>
              <a:pPr algn="ctr"/>
              <a:r>
                <a:rPr lang="en-US" dirty="0"/>
                <a:t>0.857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4761" y="1778043"/>
              <a:ext cx="387606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prstClr val="black"/>
                  </a:solidFill>
                  <a:latin typeface="Calibri" pitchFamily="34" charset="0"/>
                </a:rPr>
                <a:t>Cyclophosphamide</a:t>
              </a:r>
            </a:p>
            <a:p>
              <a:pPr lvl="0"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prstClr val="black"/>
                  </a:solidFill>
                  <a:latin typeface="Calibri" pitchFamily="34" charset="0"/>
                </a:rPr>
                <a:t> 1mg/m</a:t>
              </a:r>
              <a:r>
                <a:rPr lang="en-US" sz="2000" b="1" baseline="30000" dirty="0">
                  <a:solidFill>
                    <a:prstClr val="black"/>
                  </a:solidFill>
                  <a:latin typeface="Calibri" pitchFamily="34" charset="0"/>
                </a:rPr>
                <a:t>2</a:t>
              </a:r>
              <a:endParaRPr lang="en-US" sz="20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929272" y="2260204"/>
              <a:ext cx="13208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Nitrogen mustard </a:t>
              </a:r>
            </a:p>
            <a:p>
              <a:pPr algn="ctr"/>
              <a:r>
                <a:rPr lang="en-US" dirty="0"/>
                <a:t>100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272456" y="2501527"/>
              <a:ext cx="10157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Thiotepa</a:t>
              </a:r>
              <a:endParaRPr lang="en-US" dirty="0"/>
            </a:p>
            <a:p>
              <a:pPr algn="ctr"/>
              <a:r>
                <a:rPr lang="en-US" dirty="0"/>
                <a:t>50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37002" y="4481634"/>
              <a:ext cx="11897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Melphalan</a:t>
              </a:r>
              <a:endParaRPr lang="en-US" dirty="0"/>
            </a:p>
            <a:p>
              <a:pPr algn="ctr"/>
              <a:r>
                <a:rPr lang="en-US" dirty="0"/>
                <a:t>40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83310" y="4462881"/>
              <a:ext cx="135870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900" dirty="0"/>
                <a:t>CCNU</a:t>
              </a:r>
            </a:p>
            <a:p>
              <a:r>
                <a:rPr lang="en-US" kern="900" dirty="0"/>
                <a:t>(</a:t>
              </a:r>
              <a:r>
                <a:rPr lang="en-US" kern="900" dirty="0" err="1"/>
                <a:t>Lomustine</a:t>
              </a:r>
              <a:r>
                <a:rPr lang="en-US" kern="900" dirty="0"/>
                <a:t>) </a:t>
              </a:r>
            </a:p>
            <a:p>
              <a:r>
                <a:rPr lang="en-US" kern="900" dirty="0"/>
                <a:t>16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74591" y="2198399"/>
              <a:ext cx="140038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BCNU</a:t>
              </a:r>
            </a:p>
            <a:p>
              <a:r>
                <a:rPr lang="en-US" dirty="0"/>
                <a:t>(</a:t>
              </a:r>
              <a:r>
                <a:rPr lang="en-US" dirty="0" err="1"/>
                <a:t>Carmustine</a:t>
              </a:r>
              <a:r>
                <a:rPr lang="en-US" dirty="0"/>
                <a:t>)</a:t>
              </a:r>
            </a:p>
            <a:p>
              <a:r>
                <a:rPr lang="en-US" dirty="0"/>
                <a:t>15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936039" y="4503407"/>
              <a:ext cx="142224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 err="1"/>
                <a:t>Chlorambucil</a:t>
              </a:r>
              <a:endParaRPr lang="en-US" dirty="0"/>
            </a:p>
            <a:p>
              <a:pPr algn="r"/>
              <a:r>
                <a:rPr lang="en-US" dirty="0"/>
                <a:t>14.286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4174591" y="3804558"/>
              <a:ext cx="0" cy="64770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3076739" y="2501526"/>
              <a:ext cx="9945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 err="1"/>
                <a:t>Busulfan</a:t>
              </a:r>
              <a:endParaRPr lang="en-US" dirty="0"/>
            </a:p>
            <a:p>
              <a:pPr algn="r"/>
              <a:r>
                <a:rPr lang="en-US" dirty="0"/>
                <a:t>8.823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998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Gonadotoxicity</a:t>
            </a:r>
            <a:r>
              <a:rPr lang="en-US" dirty="0"/>
              <a:t> Males vs. Females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24128" y="1692852"/>
            <a:ext cx="5073448" cy="823912"/>
          </a:xfrm>
        </p:spPr>
        <p:txBody>
          <a:bodyPr/>
          <a:lstStyle/>
          <a:p>
            <a:r>
              <a:rPr lang="en-US" sz="2800" dirty="0"/>
              <a:t>Males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8" y="2155371"/>
            <a:ext cx="5157787" cy="4034292"/>
          </a:xfrm>
        </p:spPr>
        <p:txBody>
          <a:bodyPr>
            <a:normAutofit/>
          </a:bodyPr>
          <a:lstStyle/>
          <a:p>
            <a:r>
              <a:rPr lang="en-US" sz="2400" dirty="0"/>
              <a:t>Compared to controls decreased likelihood of siring pregnancy:              	HR 0.63 (0.58-0.68)</a:t>
            </a:r>
          </a:p>
          <a:p>
            <a:r>
              <a:rPr lang="en-US" sz="2400" dirty="0" err="1"/>
              <a:t>Leydig</a:t>
            </a:r>
            <a:r>
              <a:rPr lang="en-US" sz="2400" dirty="0"/>
              <a:t> cells (secrete testosterone): Fairly resistant</a:t>
            </a:r>
          </a:p>
          <a:p>
            <a:r>
              <a:rPr lang="en-US" sz="2400" dirty="0" err="1"/>
              <a:t>Sertoli</a:t>
            </a:r>
            <a:r>
              <a:rPr lang="en-US" sz="2400" dirty="0"/>
              <a:t> cells/germ cells: Sensitive</a:t>
            </a:r>
          </a:p>
          <a:p>
            <a:r>
              <a:rPr lang="en-US" sz="2400" dirty="0"/>
              <a:t>Pubertal status does not provide protection from gonadal injury</a:t>
            </a:r>
          </a:p>
          <a:p>
            <a:r>
              <a:rPr lang="en-US" sz="2400" dirty="0"/>
              <a:t>After recovery from therapy, gonadal function is stable with aging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/>
              <a:t>Females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2155371"/>
            <a:ext cx="5183188" cy="403429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Compared to controls decreased likelihood of having pregnancy:              	HR 0.87 (0.81-0.94)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Stromal and germ cells equally affected by therapy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Pre-pubertal status protective from gonadal injury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After recovery from therapy, there may be a reproductive window followed by premature menopause</a:t>
            </a:r>
          </a:p>
        </p:txBody>
      </p:sp>
    </p:spTree>
    <p:extLst>
      <p:ext uri="{BB962C8B-B14F-4D97-AF65-F5344CB8AC3E}">
        <p14:creationId xmlns:p14="http://schemas.microsoft.com/office/powerpoint/2010/main" val="101727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Fertility Preservation: Males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Post-pubertal (Tanner III)</a:t>
            </a:r>
          </a:p>
          <a:p>
            <a:pPr lvl="1"/>
            <a:r>
              <a:rPr lang="en-US" dirty="0"/>
              <a:t>SOC: Sperm cryopreservation (masturbation, </a:t>
            </a:r>
            <a:r>
              <a:rPr lang="en-US" dirty="0" err="1"/>
              <a:t>electroejaculation</a:t>
            </a:r>
            <a:r>
              <a:rPr lang="en-US" dirty="0"/>
              <a:t> or testicular sperm extraction)</a:t>
            </a:r>
          </a:p>
          <a:p>
            <a:pPr lvl="1"/>
            <a:r>
              <a:rPr lang="en-US" dirty="0"/>
              <a:t>Experimental: Testicular tissue cryopreservation, </a:t>
            </a:r>
            <a:r>
              <a:rPr lang="en-US" dirty="0" err="1"/>
              <a:t>reimplantation</a:t>
            </a:r>
            <a:r>
              <a:rPr lang="en-US" dirty="0"/>
              <a:t>/grafting of testicular tissue</a:t>
            </a:r>
          </a:p>
          <a:p>
            <a:r>
              <a:rPr lang="en-US" b="1" dirty="0"/>
              <a:t>Pre-pubertal</a:t>
            </a:r>
          </a:p>
          <a:p>
            <a:pPr lvl="1"/>
            <a:r>
              <a:rPr lang="en-US" dirty="0"/>
              <a:t>Experimental only: Testicular tissue cryopreservation</a:t>
            </a:r>
          </a:p>
          <a:p>
            <a:pPr lvl="1"/>
            <a:endParaRPr lang="en-US" dirty="0"/>
          </a:p>
          <a:p>
            <a:r>
              <a:rPr lang="en-US" dirty="0"/>
              <a:t>Gonadal shielding may reduce exposure to radiation</a:t>
            </a:r>
          </a:p>
          <a:p>
            <a:r>
              <a:rPr lang="en-US" b="1" dirty="0"/>
              <a:t>NO</a:t>
            </a:r>
            <a:r>
              <a:rPr lang="en-US" dirty="0"/>
              <a:t> evidence for hormonal </a:t>
            </a:r>
            <a:r>
              <a:rPr lang="en-US" dirty="0" err="1"/>
              <a:t>gonadoprotection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3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Fertility Preservation: Females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825624"/>
            <a:ext cx="11610109" cy="474054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Post-pubertal (post-</a:t>
            </a:r>
            <a:r>
              <a:rPr lang="en-US" b="1" dirty="0" err="1"/>
              <a:t>menarchal</a:t>
            </a:r>
            <a:r>
              <a:rPr lang="en-US" b="1" dirty="0"/>
              <a:t>)</a:t>
            </a:r>
          </a:p>
          <a:p>
            <a:pPr lvl="1"/>
            <a:r>
              <a:rPr lang="en-US" dirty="0"/>
              <a:t>SOC: Oocyte/Embryo cryopreservation</a:t>
            </a:r>
          </a:p>
          <a:p>
            <a:pPr lvl="2"/>
            <a:r>
              <a:rPr lang="en-US" sz="2400" dirty="0"/>
              <a:t>Considerations: Delay of cancer treatment, cost</a:t>
            </a:r>
          </a:p>
          <a:p>
            <a:pPr lvl="1"/>
            <a:r>
              <a:rPr lang="en-US" dirty="0"/>
              <a:t>SOC: Ovarian tissue cryopreservation</a:t>
            </a:r>
          </a:p>
          <a:p>
            <a:pPr lvl="2"/>
            <a:r>
              <a:rPr lang="en-US" sz="2400" dirty="0"/>
              <a:t>New designation, best results with </a:t>
            </a:r>
            <a:r>
              <a:rPr lang="en-US" sz="2400" dirty="0" err="1"/>
              <a:t>orthotopic</a:t>
            </a:r>
            <a:r>
              <a:rPr lang="en-US" sz="2400" dirty="0"/>
              <a:t> transplantation</a:t>
            </a:r>
          </a:p>
          <a:p>
            <a:pPr lvl="1"/>
            <a:r>
              <a:rPr lang="en-US" dirty="0"/>
              <a:t>Hormonal suppression with </a:t>
            </a:r>
            <a:r>
              <a:rPr lang="en-US" dirty="0" err="1"/>
              <a:t>GnRHa</a:t>
            </a:r>
            <a:r>
              <a:rPr lang="en-US" dirty="0"/>
              <a:t> for fertility preservation is controversial</a:t>
            </a:r>
          </a:p>
          <a:p>
            <a:r>
              <a:rPr lang="en-US" b="1" dirty="0"/>
              <a:t>Pre-pubertal</a:t>
            </a:r>
          </a:p>
          <a:p>
            <a:pPr lvl="1"/>
            <a:r>
              <a:rPr lang="en-US" dirty="0"/>
              <a:t>SOC: Ovarian tissue cryopreservation</a:t>
            </a:r>
          </a:p>
          <a:p>
            <a:pPr lvl="2"/>
            <a:r>
              <a:rPr lang="en-US" sz="2400" dirty="0"/>
              <a:t>New designation, limited success for future pregnancies thus far</a:t>
            </a:r>
          </a:p>
          <a:p>
            <a:pPr lvl="1"/>
            <a:endParaRPr lang="en-US" sz="2200" dirty="0"/>
          </a:p>
          <a:p>
            <a:r>
              <a:rPr lang="en-US" dirty="0"/>
              <a:t>Gonadal shielding or ovarian transposition (</a:t>
            </a:r>
            <a:r>
              <a:rPr lang="en-US" dirty="0" err="1"/>
              <a:t>oophoropexy</a:t>
            </a:r>
            <a:r>
              <a:rPr lang="en-US" dirty="0"/>
              <a:t>) may reduce exposure to radiation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2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Fertility Evaluations in Survivorship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Infertility definition: </a:t>
            </a:r>
            <a:r>
              <a:rPr lang="en-US" dirty="0"/>
              <a:t>Unsuccessful in becoming pregnant/siring a child after having tried one year</a:t>
            </a:r>
          </a:p>
          <a:p>
            <a:r>
              <a:rPr lang="en-US" b="1" dirty="0"/>
              <a:t>Males: </a:t>
            </a:r>
            <a:r>
              <a:rPr lang="en-US" dirty="0"/>
              <a:t>Semen analysis, FSH and inhibin for those unable to obtain </a:t>
            </a:r>
          </a:p>
          <a:p>
            <a:r>
              <a:rPr lang="en-US" b="1" dirty="0"/>
              <a:t>Females: </a:t>
            </a:r>
            <a:r>
              <a:rPr lang="en-US" dirty="0"/>
              <a:t>Assess menstrual status, screen with FSH and estradiol, AMH to evaluate diminished ovarian reserve, consider REI evaluation for antral follicle count</a:t>
            </a:r>
          </a:p>
        </p:txBody>
      </p:sp>
    </p:spTree>
    <p:extLst>
      <p:ext uri="{BB962C8B-B14F-4D97-AF65-F5344CB8AC3E}">
        <p14:creationId xmlns:p14="http://schemas.microsoft.com/office/powerpoint/2010/main" val="14193963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Considerations After Therapy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01" y="1492218"/>
            <a:ext cx="76295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1977" y="6265514"/>
            <a:ext cx="5592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Reprinted from </a:t>
            </a:r>
            <a:r>
              <a:rPr lang="en-US" sz="1600" i="1" dirty="0"/>
              <a:t>The Lancet, </a:t>
            </a:r>
            <a:r>
              <a:rPr lang="en-US" sz="1600" dirty="0"/>
              <a:t>376, De Vos, et al, Primary ovarian insufficiency, 911-921, © 2010, with permission from Elsevier.</a:t>
            </a:r>
          </a:p>
        </p:txBody>
      </p:sp>
    </p:spTree>
    <p:extLst>
      <p:ext uri="{BB962C8B-B14F-4D97-AF65-F5344CB8AC3E}">
        <p14:creationId xmlns:p14="http://schemas.microsoft.com/office/powerpoint/2010/main" val="1125379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AYA Survival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64182"/>
            <a:ext cx="60198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Compared to younger patients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64182"/>
            <a:ext cx="60198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Compared to younger &amp; older patients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49360" y="1518174"/>
            <a:ext cx="8669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Relative survival rates are lower in AYAs for some diseases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74" y="2845854"/>
            <a:ext cx="5993999" cy="322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4" y="2743213"/>
            <a:ext cx="5545469" cy="336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00413" y="6193182"/>
            <a:ext cx="639117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Reprinted by permission from Copyright Clearance Center: Springer Nature. </a:t>
            </a:r>
            <a:r>
              <a:rPr lang="en-US" sz="1300" i="1" dirty="0"/>
              <a:t>Nature Reviews Cancer.</a:t>
            </a:r>
            <a:r>
              <a:rPr lang="en-US" sz="1300" dirty="0"/>
              <a:t> The distinctive biology of cancer in adolescents and young adults, Archie Bleyer, Ronald Barr, Brandon Hayes-</a:t>
            </a:r>
            <a:r>
              <a:rPr lang="en-US" sz="1300" dirty="0" err="1"/>
              <a:t>Lattin</a:t>
            </a:r>
            <a:r>
              <a:rPr lang="en-US" sz="1300" dirty="0"/>
              <a:t>, David Thomas, Chad Ellis et al. Copyright © 2008</a:t>
            </a:r>
          </a:p>
        </p:txBody>
      </p:sp>
    </p:spTree>
    <p:extLst>
      <p:ext uri="{BB962C8B-B14F-4D97-AF65-F5344CB8AC3E}">
        <p14:creationId xmlns:p14="http://schemas.microsoft.com/office/powerpoint/2010/main" val="424590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AYA Survival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prognosis across age groups for thyroid and testicular cancer</a:t>
            </a:r>
          </a:p>
          <a:p>
            <a:r>
              <a:rPr lang="en-US" dirty="0"/>
              <a:t>Better prognosis for melanoma</a:t>
            </a:r>
          </a:p>
        </p:txBody>
      </p:sp>
    </p:spTree>
    <p:extLst>
      <p:ext uri="{BB962C8B-B14F-4D97-AF65-F5344CB8AC3E}">
        <p14:creationId xmlns:p14="http://schemas.microsoft.com/office/powerpoint/2010/main" val="141234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Causes for AYA Survival Differential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Cancer biology</a:t>
            </a: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Familial cancer syndromes or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subsequent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malignancies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Increased toxicity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Location of care/Clinical trial enrollment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Adherence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healthcare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Psychosocial stressors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13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Cancer Biology- Poor Prognostic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B-ALL: </a:t>
            </a:r>
            <a:r>
              <a:rPr lang="en-US" dirty="0"/>
              <a:t>More likely to have PH+ t(9;22), PH+-like </a:t>
            </a:r>
          </a:p>
          <a:p>
            <a:r>
              <a:rPr lang="en-US" b="1" dirty="0"/>
              <a:t>B-ALL: </a:t>
            </a:r>
            <a:r>
              <a:rPr lang="en-US" dirty="0"/>
              <a:t>Less likely to have ETV6-RUNX1, </a:t>
            </a:r>
            <a:r>
              <a:rPr lang="en-US" dirty="0" err="1"/>
              <a:t>hyperdiploidy</a:t>
            </a:r>
            <a:endParaRPr lang="en-US" dirty="0"/>
          </a:p>
          <a:p>
            <a:r>
              <a:rPr lang="en-US" b="1" dirty="0"/>
              <a:t>T-ALL: </a:t>
            </a:r>
            <a:r>
              <a:rPr lang="en-US" dirty="0"/>
              <a:t>HOX+</a:t>
            </a:r>
          </a:p>
          <a:p>
            <a:r>
              <a:rPr lang="en-US" b="1" dirty="0"/>
              <a:t>Rhabdomyosarcoma: </a:t>
            </a:r>
            <a:r>
              <a:rPr lang="en-US" dirty="0"/>
              <a:t>More likely alveolar (chromosome 13 translocations) </a:t>
            </a:r>
          </a:p>
          <a:p>
            <a:r>
              <a:rPr lang="en-US" b="1" dirty="0"/>
              <a:t>Neuroblastoma: </a:t>
            </a:r>
            <a:r>
              <a:rPr lang="en-US" dirty="0"/>
              <a:t>More likely stage IV disease</a:t>
            </a:r>
          </a:p>
          <a:p>
            <a:r>
              <a:rPr lang="en-US" b="1" dirty="0"/>
              <a:t>Breast cancer: </a:t>
            </a:r>
            <a:r>
              <a:rPr lang="en-US" dirty="0"/>
              <a:t>More likely estrogen-, progesterone- and HER2 receptor (triple negative) disease</a:t>
            </a:r>
          </a:p>
          <a:p>
            <a:r>
              <a:rPr lang="en-US" b="1" dirty="0"/>
              <a:t>Colorectal cancer: </a:t>
            </a:r>
            <a:r>
              <a:rPr lang="en-US" dirty="0"/>
              <a:t>More likely mucinosis adenocarcinoma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50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156A716-7857-D34B-9CDB-2C2B37804448}" vid="{94BA6E4C-853C-4A43-B92C-A561C3530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A214DB234C54691908C6F3DF6D4DB" ma:contentTypeVersion="16" ma:contentTypeDescription="Create a new document." ma:contentTypeScope="" ma:versionID="50ed737f5f2bd7ceaa98a187e0ccaa75">
  <xsd:schema xmlns:xsd="http://www.w3.org/2001/XMLSchema" xmlns:xs="http://www.w3.org/2001/XMLSchema" xmlns:p="http://schemas.microsoft.com/office/2006/metadata/properties" xmlns:ns2="5e0533bb-bfdf-45c4-9e5c-1558b0841ffd" xmlns:ns3="9c46be9e-554d-43f0-bc75-21fbb32bf30c" targetNamespace="http://schemas.microsoft.com/office/2006/metadata/properties" ma:root="true" ma:fieldsID="23697daaef9795037ab5ec31f3c509ee" ns2:_="" ns3:_="">
    <xsd:import namespace="5e0533bb-bfdf-45c4-9e5c-1558b0841ffd"/>
    <xsd:import namespace="9c46be9e-554d-43f0-bc75-21fbb32bf3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533bb-bfdf-45c4-9e5c-1558b0841ff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f2caf26-25ad-42a2-bb61-6898ce245ac9}" ma:internalName="TaxCatchAll" ma:showField="CatchAllData" ma:web="5e0533bb-bfdf-45c4-9e5c-1558b0841f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6be9e-554d-43f0-bc75-21fbb32bf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9e17280-6357-4f01-98d8-aff652f546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0533bb-bfdf-45c4-9e5c-1558b0841ffd" xsi:nil="true"/>
    <lcf76f155ced4ddcb4097134ff3c332f xmlns="9c46be9e-554d-43f0-bc75-21fbb32bf3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7E99585-E14E-4E41-B252-EB61729D112D}"/>
</file>

<file path=customXml/itemProps2.xml><?xml version="1.0" encoding="utf-8"?>
<ds:datastoreItem xmlns:ds="http://schemas.openxmlformats.org/officeDocument/2006/customXml" ds:itemID="{7FC394BF-069C-464C-9DF0-B01B72DEE1A7}"/>
</file>

<file path=customXml/itemProps3.xml><?xml version="1.0" encoding="utf-8"?>
<ds:datastoreItem xmlns:ds="http://schemas.openxmlformats.org/officeDocument/2006/customXml" ds:itemID="{38F92BD3-EB0B-44B6-90C9-7B503416235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853</TotalTime>
  <Words>4199</Words>
  <Application>Microsoft Office PowerPoint</Application>
  <PresentationFormat>Widescreen</PresentationFormat>
  <Paragraphs>637</Paragraphs>
  <Slides>58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Calibri Light</vt:lpstr>
      <vt:lpstr>Office Theme</vt:lpstr>
      <vt:lpstr>AYA Oncology &amp; Survivorship</vt:lpstr>
      <vt:lpstr>This talk will follow the topical structure suggested by the ABP (Sort of):</vt:lpstr>
      <vt:lpstr>AYA Oncology &amp; Survivorship</vt:lpstr>
      <vt:lpstr>AYA Oncology</vt:lpstr>
      <vt:lpstr>Cancer Site Distribution by Age, SEER 2011-15</vt:lpstr>
      <vt:lpstr>AYA Survival</vt:lpstr>
      <vt:lpstr>AYA Survival</vt:lpstr>
      <vt:lpstr>Causes for AYA Survival Differential</vt:lpstr>
      <vt:lpstr>Cancer Biology- Poor Prognostic Findings</vt:lpstr>
      <vt:lpstr>Cancer Biology- Favorable Prognostic Findings</vt:lpstr>
      <vt:lpstr>Causes for Survival Differential</vt:lpstr>
      <vt:lpstr>Familial Cancer Syndromes/Subsequent Malignancies</vt:lpstr>
      <vt:lpstr>Causes for Survival Differential</vt:lpstr>
      <vt:lpstr>Different Toxicity Profile</vt:lpstr>
      <vt:lpstr>Causes for Survival Differential</vt:lpstr>
      <vt:lpstr>Location of Care/Clinical Trial Enrollment</vt:lpstr>
      <vt:lpstr>Causes for Survival Differential</vt:lpstr>
      <vt:lpstr>Adherence</vt:lpstr>
      <vt:lpstr>Causes for Survival Differential</vt:lpstr>
      <vt:lpstr>Access to Healthcare</vt:lpstr>
      <vt:lpstr>Causes for Survival Differential</vt:lpstr>
      <vt:lpstr>Psychosocial Stressors</vt:lpstr>
      <vt:lpstr>AYA Oncology &amp; Survivorship</vt:lpstr>
      <vt:lpstr>Pediatric Oncology Survivorship</vt:lpstr>
      <vt:lpstr>Late Effects</vt:lpstr>
      <vt:lpstr>Accelerated Aging</vt:lpstr>
      <vt:lpstr>Early Mortality</vt:lpstr>
      <vt:lpstr>Changes in Mortality</vt:lpstr>
      <vt:lpstr>Neurocognitive Sequelae</vt:lpstr>
      <vt:lpstr>Ocular Toxicity</vt:lpstr>
      <vt:lpstr>Ototoxicity</vt:lpstr>
      <vt:lpstr>Oral/Dental Complications</vt:lpstr>
      <vt:lpstr>Anterior Pituitary Dysfunction</vt:lpstr>
      <vt:lpstr>Growth</vt:lpstr>
      <vt:lpstr>Thyroid Late Effects</vt:lpstr>
      <vt:lpstr>Pulmonary Toxicity</vt:lpstr>
      <vt:lpstr>Cardiovascular Disease</vt:lpstr>
      <vt:lpstr>Cardiovascular Disease</vt:lpstr>
      <vt:lpstr>Renal Toxicity</vt:lpstr>
      <vt:lpstr>Gastrointestinal Toxicity</vt:lpstr>
      <vt:lpstr>Bone Toxicity</vt:lpstr>
      <vt:lpstr>Chronic GVHD</vt:lpstr>
      <vt:lpstr>Subsequent Malignant Neoplasms</vt:lpstr>
      <vt:lpstr>Subsequent Malignant Neoplasms</vt:lpstr>
      <vt:lpstr>Subsequent Malignant Neoplasms</vt:lpstr>
      <vt:lpstr>Solid Subsequent Malignant Neoplasms</vt:lpstr>
      <vt:lpstr>Subsequent Malignant Neoplasm Screening</vt:lpstr>
      <vt:lpstr>AYA Oncology &amp; Survivorship</vt:lpstr>
      <vt:lpstr>Reproductive Late Effects</vt:lpstr>
      <vt:lpstr>Risk Factors for Reproductive Late Effects</vt:lpstr>
      <vt:lpstr>Risk Factors: Reproductive Late Effects-Males</vt:lpstr>
      <vt:lpstr>Risk Factors: Reproductive Late Effects-Females</vt:lpstr>
      <vt:lpstr>Gonadotoxic Chemotherapy</vt:lpstr>
      <vt:lpstr>Gonadotoxicity Males vs. Females</vt:lpstr>
      <vt:lpstr>Fertility Preservation: Males</vt:lpstr>
      <vt:lpstr>Fertility Preservation: Females</vt:lpstr>
      <vt:lpstr>Fertility Evaluations in Survivorship</vt:lpstr>
      <vt:lpstr>Considerations After Therapy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Sonya Jones</dc:creator>
  <cp:lastModifiedBy>Jerrod Liveoak</cp:lastModifiedBy>
  <cp:revision>66</cp:revision>
  <dcterms:created xsi:type="dcterms:W3CDTF">2020-10-02T16:01:30Z</dcterms:created>
  <dcterms:modified xsi:type="dcterms:W3CDTF">2020-12-16T23:03:12Z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0x010100579A214DB234C54691908C6F3DF6D4DB</vt:lpwstr>
  </property>
  <property fmtid="{D5CDD505-2E9C-101B-9397-08002B2CF9AE}" pid="3" name="Order">
    <vt:r8>100</vt:r8>
  </property>
  <property fmtid="{D5CDD505-2E9C-101B-9397-08002B2CF9AE}" pid="4" name="MediaServiceImageTags">
    <vt:lpwstr/>
  </property>
</Properties>
</file>