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3" r:id="rId6"/>
    <p:sldId id="342" r:id="rId7"/>
    <p:sldId id="311" r:id="rId8"/>
    <p:sldId id="312" r:id="rId9"/>
    <p:sldId id="313" r:id="rId10"/>
    <p:sldId id="314" r:id="rId11"/>
    <p:sldId id="324" r:id="rId12"/>
    <p:sldId id="316" r:id="rId13"/>
    <p:sldId id="335" r:id="rId14"/>
    <p:sldId id="318" r:id="rId15"/>
    <p:sldId id="317" r:id="rId16"/>
    <p:sldId id="319" r:id="rId17"/>
    <p:sldId id="315" r:id="rId18"/>
    <p:sldId id="320" r:id="rId19"/>
    <p:sldId id="321" r:id="rId20"/>
    <p:sldId id="322" r:id="rId21"/>
    <p:sldId id="341" r:id="rId22"/>
    <p:sldId id="267" r:id="rId23"/>
    <p:sldId id="264" r:id="rId24"/>
    <p:sldId id="325" r:id="rId25"/>
    <p:sldId id="326" r:id="rId26"/>
    <p:sldId id="327" r:id="rId27"/>
    <p:sldId id="329" r:id="rId28"/>
    <p:sldId id="328" r:id="rId29"/>
    <p:sldId id="330" r:id="rId30"/>
    <p:sldId id="331" r:id="rId31"/>
    <p:sldId id="334" r:id="rId32"/>
    <p:sldId id="332" r:id="rId33"/>
    <p:sldId id="333" r:id="rId34"/>
    <p:sldId id="268" r:id="rId35"/>
    <p:sldId id="336" r:id="rId36"/>
    <p:sldId id="275" r:id="rId37"/>
    <p:sldId id="337" r:id="rId38"/>
    <p:sldId id="338" r:id="rId39"/>
    <p:sldId id="278" r:id="rId40"/>
    <p:sldId id="284" r:id="rId41"/>
    <p:sldId id="279" r:id="rId42"/>
    <p:sldId id="280" r:id="rId43"/>
    <p:sldId id="285" r:id="rId44"/>
    <p:sldId id="283" r:id="rId45"/>
    <p:sldId id="269" r:id="rId46"/>
    <p:sldId id="266" r:id="rId47"/>
    <p:sldId id="339" r:id="rId48"/>
    <p:sldId id="287" r:id="rId49"/>
    <p:sldId id="288" r:id="rId50"/>
    <p:sldId id="289" r:id="rId51"/>
    <p:sldId id="290" r:id="rId52"/>
    <p:sldId id="291" r:id="rId53"/>
    <p:sldId id="292" r:id="rId54"/>
    <p:sldId id="297" r:id="rId55"/>
    <p:sldId id="296" r:id="rId56"/>
    <p:sldId id="305" r:id="rId57"/>
    <p:sldId id="295" r:id="rId58"/>
    <p:sldId id="293" r:id="rId59"/>
    <p:sldId id="294" r:id="rId60"/>
    <p:sldId id="270" r:id="rId61"/>
    <p:sldId id="298" r:id="rId62"/>
    <p:sldId id="340" r:id="rId63"/>
    <p:sldId id="272" r:id="rId64"/>
    <p:sldId id="299" r:id="rId65"/>
    <p:sldId id="271" r:id="rId66"/>
    <p:sldId id="343" r:id="rId67"/>
    <p:sldId id="300" r:id="rId68"/>
    <p:sldId id="302" r:id="rId69"/>
    <p:sldId id="301" r:id="rId70"/>
    <p:sldId id="304" r:id="rId71"/>
    <p:sldId id="306" r:id="rId72"/>
    <p:sldId id="307" r:id="rId73"/>
    <p:sldId id="308" r:id="rId74"/>
    <p:sldId id="30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1473" autoAdjust="0"/>
  </p:normalViewPr>
  <p:slideViewPr>
    <p:cSldViewPr snapToGrid="0">
      <p:cViewPr varScale="1">
        <p:scale>
          <a:sx n="99" d="100"/>
          <a:sy n="99" d="100"/>
        </p:scale>
        <p:origin x="918" y="48"/>
      </p:cViewPr>
      <p:guideLst>
        <p:guide orient="horz" pos="2160"/>
        <p:guide pos="384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DF3608-CA42-4D9C-AE0E-E6F10AC9CD65}" type="datetimeFigureOut">
              <a:rPr lang="en-US" smtClean="0"/>
              <a:t>12/14/2018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C6B7A0-236C-4D8D-BC44-598B4FE46232}" type="slidenum">
              <a:rPr lang="en-US" smtClean="0"/>
              <a:t>‹#›</a:t>
            </a:fld>
            <a:endParaRPr lang="en-US"/>
          </a:p>
        </p:txBody>
      </p:sp>
    </p:spTree>
    <p:extLst>
      <p:ext uri="{BB962C8B-B14F-4D97-AF65-F5344CB8AC3E}">
        <p14:creationId xmlns:p14="http://schemas.microsoft.com/office/powerpoint/2010/main" val="249777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frequent:</a:t>
            </a:r>
            <a:r>
              <a:rPr lang="en-US" baseline="0" dirty="0" smtClean="0"/>
              <a:t> 90% all invasive cancers are breast cancer, lymphomas, melanoma, female GU tumors (ovary/cervix), thyroid, sarcoma, testicular, colorectal, leukemia, CNS  </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5</a:t>
            </a:fld>
            <a:endParaRPr lang="en-US"/>
          </a:p>
        </p:txBody>
      </p:sp>
    </p:spTree>
    <p:extLst>
      <p:ext uri="{BB962C8B-B14F-4D97-AF65-F5344CB8AC3E}">
        <p14:creationId xmlns:p14="http://schemas.microsoft.com/office/powerpoint/2010/main" val="126022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out there looking specifically at AYA Adherence and incorporating phone apps that improve this.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18</a:t>
            </a:fld>
            <a:endParaRPr lang="en-US"/>
          </a:p>
        </p:txBody>
      </p:sp>
    </p:spTree>
    <p:extLst>
      <p:ext uri="{BB962C8B-B14F-4D97-AF65-F5344CB8AC3E}">
        <p14:creationId xmlns:p14="http://schemas.microsoft.com/office/powerpoint/2010/main" val="36735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Insurance</a:t>
            </a:r>
            <a:r>
              <a:rPr lang="en-US" baseline="0" dirty="0" smtClean="0"/>
              <a:t> problems, delay in diagnosis, delay in treatment</a:t>
            </a:r>
          </a:p>
          <a:p>
            <a:r>
              <a:rPr lang="en-US" baseline="0" dirty="0" smtClean="0"/>
              <a:t>Lack of PCP</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19</a:t>
            </a:fld>
            <a:endParaRPr lang="en-US"/>
          </a:p>
        </p:txBody>
      </p:sp>
    </p:spTree>
    <p:extLst>
      <p:ext uri="{BB962C8B-B14F-4D97-AF65-F5344CB8AC3E}">
        <p14:creationId xmlns:p14="http://schemas.microsoft.com/office/powerpoint/2010/main" val="326370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Uncertainity</a:t>
            </a:r>
            <a:r>
              <a:rPr lang="en-US" baseline="0" dirty="0" smtClean="0"/>
              <a:t> about future</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21</a:t>
            </a:fld>
            <a:endParaRPr lang="en-US"/>
          </a:p>
        </p:txBody>
      </p:sp>
    </p:spTree>
    <p:extLst>
      <p:ext uri="{BB962C8B-B14F-4D97-AF65-F5344CB8AC3E}">
        <p14:creationId xmlns:p14="http://schemas.microsoft.com/office/powerpoint/2010/main" val="399161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Late effects are broadly defined as consequences of cancer and its treatment that manifest either during or after cancer treatment and persist beyond the end of treatment.</a:t>
            </a:r>
          </a:p>
          <a:p>
            <a:endParaRPr lang="en-US" dirty="0" smtClean="0"/>
          </a:p>
          <a:p>
            <a:r>
              <a:rPr lang="en-US" dirty="0" smtClean="0"/>
              <a:t>Increased risk of</a:t>
            </a:r>
            <a:r>
              <a:rPr lang="en-US" baseline="0" dirty="0" smtClean="0"/>
              <a:t> late effects and death over time</a:t>
            </a:r>
          </a:p>
          <a:p>
            <a:r>
              <a:rPr lang="en-US" baseline="0" dirty="0" smtClean="0"/>
              <a:t>Lifelong surveillance</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24</a:t>
            </a:fld>
            <a:endParaRPr lang="en-US"/>
          </a:p>
        </p:txBody>
      </p:sp>
    </p:spTree>
    <p:extLst>
      <p:ext uri="{BB962C8B-B14F-4D97-AF65-F5344CB8AC3E}">
        <p14:creationId xmlns:p14="http://schemas.microsoft.com/office/powerpoint/2010/main" val="211780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latin typeface="Arial" panose="020B0604020202020204" pitchFamily="34" charset="0"/>
                <a:cs typeface="Arial" panose="020B0604020202020204" pitchFamily="34" charset="0"/>
              </a:rPr>
              <a:t>50% decrease in 15-yr mortality between 1970s and 1990s</a:t>
            </a:r>
          </a:p>
          <a:p>
            <a:r>
              <a:rPr lang="en-US" dirty="0" smtClean="0"/>
              <a:t>Largest cause of death primary cancer- also largest</a:t>
            </a:r>
            <a:r>
              <a:rPr lang="en-US" baseline="0" dirty="0" smtClean="0"/>
              <a:t> improvement between 1970s/1990s</a:t>
            </a:r>
          </a:p>
          <a:p>
            <a:r>
              <a:rPr lang="en-US" baseline="0" dirty="0" smtClean="0"/>
              <a:t>Other </a:t>
            </a:r>
            <a:r>
              <a:rPr lang="en-US" baseline="0" dirty="0" err="1" smtClean="0"/>
              <a:t>cuases</a:t>
            </a:r>
            <a:r>
              <a:rPr lang="en-US" baseline="0" dirty="0" smtClean="0"/>
              <a:t>: SMN, cardiac pulmonary</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27</a:t>
            </a:fld>
            <a:endParaRPr lang="en-US"/>
          </a:p>
        </p:txBody>
      </p:sp>
    </p:spTree>
    <p:extLst>
      <p:ext uri="{BB962C8B-B14F-4D97-AF65-F5344CB8AC3E}">
        <p14:creationId xmlns:p14="http://schemas.microsoft.com/office/powerpoint/2010/main" val="1222777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Anthracyclines, </a:t>
            </a:r>
            <a:r>
              <a:rPr lang="en-US" dirty="0" err="1" smtClean="0"/>
              <a:t>epipodophyllotoxins</a:t>
            </a:r>
            <a:r>
              <a:rPr lang="en-US" baseline="0" dirty="0" smtClean="0"/>
              <a:t> </a:t>
            </a:r>
            <a:r>
              <a:rPr lang="en-US" dirty="0" smtClean="0"/>
              <a:t> topo-ii </a:t>
            </a:r>
            <a:r>
              <a:rPr lang="en-US" dirty="0" err="1" smtClean="0"/>
              <a:t>inh</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29</a:t>
            </a:fld>
            <a:endParaRPr lang="en-US"/>
          </a:p>
        </p:txBody>
      </p:sp>
    </p:spTree>
    <p:extLst>
      <p:ext uri="{BB962C8B-B14F-4D97-AF65-F5344CB8AC3E}">
        <p14:creationId xmlns:p14="http://schemas.microsoft.com/office/powerpoint/2010/main" val="349091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Dose</a:t>
            </a:r>
            <a:r>
              <a:rPr lang="en-US" baseline="0" dirty="0" smtClean="0"/>
              <a:t> relative</a:t>
            </a:r>
          </a:p>
          <a:p>
            <a:r>
              <a:rPr lang="en-US" baseline="0" dirty="0" smtClean="0"/>
              <a:t>Thyroid dose-response until about 20 </a:t>
            </a:r>
            <a:r>
              <a:rPr lang="en-US" baseline="0" dirty="0" err="1" smtClean="0"/>
              <a:t>Gy</a:t>
            </a:r>
            <a:r>
              <a:rPr lang="en-US" baseline="0" dirty="0" smtClean="0"/>
              <a:t> then decrease risk</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30</a:t>
            </a:fld>
            <a:endParaRPr lang="en-US"/>
          </a:p>
        </p:txBody>
      </p:sp>
    </p:spTree>
    <p:extLst>
      <p:ext uri="{BB962C8B-B14F-4D97-AF65-F5344CB8AC3E}">
        <p14:creationId xmlns:p14="http://schemas.microsoft.com/office/powerpoint/2010/main" val="4139563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Screening:</a:t>
            </a:r>
            <a:r>
              <a:rPr lang="en-US" baseline="0" dirty="0" smtClean="0"/>
              <a:t> ECHO, EKG, CAD monitoring, Risk factors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32</a:t>
            </a:fld>
            <a:endParaRPr lang="en-US"/>
          </a:p>
        </p:txBody>
      </p:sp>
    </p:spTree>
    <p:extLst>
      <p:ext uri="{BB962C8B-B14F-4D97-AF65-F5344CB8AC3E}">
        <p14:creationId xmlns:p14="http://schemas.microsoft.com/office/powerpoint/2010/main" val="1669112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33</a:t>
            </a:fld>
            <a:endParaRPr lang="en-US"/>
          </a:p>
        </p:txBody>
      </p:sp>
    </p:spTree>
    <p:extLst>
      <p:ext uri="{BB962C8B-B14F-4D97-AF65-F5344CB8AC3E}">
        <p14:creationId xmlns:p14="http://schemas.microsoft.com/office/powerpoint/2010/main" val="3530155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disorders lead to low birth weight, premature birth,</a:t>
            </a:r>
            <a:r>
              <a:rPr lang="en-US" baseline="0" dirty="0" smtClean="0"/>
              <a:t> malposition of fetus, fetal loss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35</a:t>
            </a:fld>
            <a:endParaRPr lang="en-US"/>
          </a:p>
        </p:txBody>
      </p:sp>
    </p:spTree>
    <p:extLst>
      <p:ext uri="{BB962C8B-B14F-4D97-AF65-F5344CB8AC3E}">
        <p14:creationId xmlns:p14="http://schemas.microsoft.com/office/powerpoint/2010/main" val="132603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15-19: lymphoma</a:t>
            </a:r>
            <a:r>
              <a:rPr lang="en-US" baseline="0" dirty="0" smtClean="0"/>
              <a:t> (25%)</a:t>
            </a:r>
            <a:r>
              <a:rPr lang="en-US" dirty="0" smtClean="0"/>
              <a:t>, followed by leukemia,</a:t>
            </a:r>
            <a:r>
              <a:rPr lang="en-US" baseline="0" dirty="0" smtClean="0"/>
              <a:t> sarcoma, CNS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20-29: Lymphoma (22%), melanoma, thyroid, testicular</a:t>
            </a:r>
            <a:endParaRPr lang="en-US" dirty="0" smtClean="0"/>
          </a:p>
          <a:p>
            <a:endParaRPr lang="en-US" baseline="0" dirty="0" smtClean="0"/>
          </a:p>
          <a:p>
            <a:r>
              <a:rPr lang="en-US" baseline="0" dirty="0" smtClean="0"/>
              <a:t>HL most common</a:t>
            </a:r>
            <a:endParaRPr lang="en-US" dirty="0" smtClean="0"/>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6</a:t>
            </a:fld>
            <a:endParaRPr lang="en-US"/>
          </a:p>
        </p:txBody>
      </p:sp>
    </p:spTree>
    <p:extLst>
      <p:ext uri="{BB962C8B-B14F-4D97-AF65-F5344CB8AC3E}">
        <p14:creationId xmlns:p14="http://schemas.microsoft.com/office/powerpoint/2010/main" val="409968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Infertility</a:t>
            </a:r>
            <a:r>
              <a:rPr lang="en-US" baseline="0" dirty="0" smtClean="0"/>
              <a:t> risk hard to determine- not everyone wants a child, in a relationship</a:t>
            </a:r>
          </a:p>
          <a:p>
            <a:r>
              <a:rPr lang="en-US" baseline="0" dirty="0" smtClean="0"/>
              <a:t>Infertility is unsuccessful in becoming pregnant/fathering a child after trying for 1 year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36</a:t>
            </a:fld>
            <a:endParaRPr lang="en-US"/>
          </a:p>
        </p:txBody>
      </p:sp>
    </p:spTree>
    <p:extLst>
      <p:ext uri="{BB962C8B-B14F-4D97-AF65-F5344CB8AC3E}">
        <p14:creationId xmlns:p14="http://schemas.microsoft.com/office/powerpoint/2010/main" val="251698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disorders lead to low birth weight, premature birth,</a:t>
            </a:r>
            <a:r>
              <a:rPr lang="en-US" baseline="0" dirty="0" smtClean="0"/>
              <a:t> malposition of fetus, fetal loss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37</a:t>
            </a:fld>
            <a:endParaRPr lang="en-US"/>
          </a:p>
        </p:txBody>
      </p:sp>
    </p:spTree>
    <p:extLst>
      <p:ext uri="{BB962C8B-B14F-4D97-AF65-F5344CB8AC3E}">
        <p14:creationId xmlns:p14="http://schemas.microsoft.com/office/powerpoint/2010/main" val="132603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disorders lead to low birth weight, premature birth,</a:t>
            </a:r>
            <a:r>
              <a:rPr lang="en-US" baseline="0" dirty="0" smtClean="0"/>
              <a:t> malposition of fetus, fetal loss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38</a:t>
            </a:fld>
            <a:endParaRPr lang="en-US"/>
          </a:p>
        </p:txBody>
      </p:sp>
    </p:spTree>
    <p:extLst>
      <p:ext uri="{BB962C8B-B14F-4D97-AF65-F5344CB8AC3E}">
        <p14:creationId xmlns:p14="http://schemas.microsoft.com/office/powerpoint/2010/main" val="1326038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CED-</a:t>
            </a:r>
            <a:r>
              <a:rPr lang="en-US" baseline="0" dirty="0" smtClean="0"/>
              <a:t> usually </a:t>
            </a:r>
            <a:r>
              <a:rPr lang="en-US" baseline="0" dirty="0" err="1" smtClean="0"/>
              <a:t>tertile</a:t>
            </a:r>
            <a:r>
              <a:rPr lang="en-US" baseline="0" dirty="0" smtClean="0"/>
              <a:t> of studies; however, some studies have shown males may not be dose responsive</a:t>
            </a:r>
          </a:p>
          <a:p>
            <a:r>
              <a:rPr lang="en-US" dirty="0" smtClean="0"/>
              <a:t>Highest</a:t>
            </a:r>
            <a:r>
              <a:rPr lang="en-US" baseline="0" dirty="0" smtClean="0"/>
              <a:t> risk: Males &gt;7500, Females 15,000</a:t>
            </a:r>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39</a:t>
            </a:fld>
            <a:endParaRPr lang="en-US" dirty="0"/>
          </a:p>
        </p:txBody>
      </p:sp>
    </p:spTree>
    <p:extLst>
      <p:ext uri="{BB962C8B-B14F-4D97-AF65-F5344CB8AC3E}">
        <p14:creationId xmlns:p14="http://schemas.microsoft.com/office/powerpoint/2010/main" val="1188284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Females:</a:t>
            </a:r>
            <a:r>
              <a:rPr lang="en-US" baseline="0" dirty="0" smtClean="0"/>
              <a:t> Concurrent endocrine dysfunction and </a:t>
            </a:r>
            <a:r>
              <a:rPr lang="en-US" baseline="0" dirty="0" err="1" smtClean="0"/>
              <a:t>infertilty</a:t>
            </a:r>
            <a:endParaRPr lang="en-US" baseline="0" dirty="0" smtClean="0"/>
          </a:p>
          <a:p>
            <a:r>
              <a:rPr lang="en-US" baseline="0" dirty="0" smtClean="0"/>
              <a:t>Males: Endo ok, fertility not</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40</a:t>
            </a:fld>
            <a:endParaRPr lang="en-US"/>
          </a:p>
        </p:txBody>
      </p:sp>
    </p:spTree>
    <p:extLst>
      <p:ext uri="{BB962C8B-B14F-4D97-AF65-F5344CB8AC3E}">
        <p14:creationId xmlns:p14="http://schemas.microsoft.com/office/powerpoint/2010/main" val="897194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Electroejaculation</a:t>
            </a:r>
            <a:r>
              <a:rPr lang="en-US" baseline="0" dirty="0" smtClean="0"/>
              <a:t> (</a:t>
            </a:r>
            <a:r>
              <a:rPr lang="en-US" baseline="0" dirty="0" err="1" smtClean="0"/>
              <a:t>transrectal</a:t>
            </a:r>
            <a:r>
              <a:rPr lang="en-US" baseline="0" dirty="0" smtClean="0"/>
              <a:t> probe while under anesthesia)</a:t>
            </a:r>
          </a:p>
          <a:p>
            <a:r>
              <a:rPr lang="en-US" baseline="0" dirty="0" smtClean="0"/>
              <a:t>Extraction: </a:t>
            </a:r>
            <a:r>
              <a:rPr lang="en-US" baseline="0" dirty="0" err="1" smtClean="0"/>
              <a:t>Epididymal</a:t>
            </a:r>
            <a:r>
              <a:rPr lang="en-US" baseline="0" dirty="0" smtClean="0"/>
              <a:t> sperm aspiration, aspiration of sperm from </a:t>
            </a:r>
            <a:r>
              <a:rPr lang="en-US" baseline="0" dirty="0" err="1" smtClean="0"/>
              <a:t>epididymal</a:t>
            </a:r>
            <a:r>
              <a:rPr lang="en-US" baseline="0" dirty="0" smtClean="0"/>
              <a:t> tubule or testicular sperm extraction: TESE: Low sperm counts or obstructive azoospermia</a:t>
            </a:r>
          </a:p>
          <a:p>
            <a:r>
              <a:rPr lang="en-US" baseline="0" dirty="0" err="1" smtClean="0"/>
              <a:t>Reimplantation</a:t>
            </a:r>
            <a:r>
              <a:rPr lang="en-US" baseline="0" dirty="0" smtClean="0"/>
              <a:t>: not L/L, </a:t>
            </a:r>
            <a:r>
              <a:rPr lang="en-US" baseline="0" dirty="0" err="1" smtClean="0"/>
              <a:t>testiticular</a:t>
            </a:r>
            <a:r>
              <a:rPr lang="en-US" baseline="0" dirty="0" smtClean="0"/>
              <a:t> tumor- goal </a:t>
            </a:r>
            <a:r>
              <a:rPr lang="en-US" baseline="0" dirty="0" err="1" smtClean="0"/>
              <a:t>reimplantation</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41</a:t>
            </a:fld>
            <a:endParaRPr lang="en-US"/>
          </a:p>
        </p:txBody>
      </p:sp>
    </p:spTree>
    <p:extLst>
      <p:ext uri="{BB962C8B-B14F-4D97-AF65-F5344CB8AC3E}">
        <p14:creationId xmlns:p14="http://schemas.microsoft.com/office/powerpoint/2010/main" val="2400020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methods:</a:t>
            </a:r>
            <a:r>
              <a:rPr lang="en-US" baseline="0" dirty="0" smtClean="0"/>
              <a:t> 2-3 weeks, </a:t>
            </a:r>
            <a:r>
              <a:rPr lang="en-US" dirty="0" smtClean="0"/>
              <a:t>Newer methods- less delay</a:t>
            </a:r>
            <a:r>
              <a:rPr lang="en-US" baseline="0" dirty="0" smtClean="0"/>
              <a:t> but still a delay</a:t>
            </a:r>
          </a:p>
          <a:p>
            <a:r>
              <a:rPr lang="en-US" baseline="0" dirty="0" smtClean="0"/>
              <a:t>Ovarian tissue cryopreservation- may become non-experimental in post-pubertal</a:t>
            </a:r>
            <a:endParaRPr lang="en-US" dirty="0" smtClean="0"/>
          </a:p>
          <a:p>
            <a:r>
              <a:rPr lang="en-US" dirty="0" smtClean="0"/>
              <a:t>GnRH analogues</a:t>
            </a:r>
            <a:r>
              <a:rPr lang="en-US" baseline="0" dirty="0" smtClean="0"/>
              <a:t> gonadotropin-releasing hormone agonists</a:t>
            </a:r>
            <a:endParaRPr lang="en-US" dirty="0" smtClean="0"/>
          </a:p>
          <a:p>
            <a:r>
              <a:rPr lang="en-US" dirty="0" err="1" smtClean="0"/>
              <a:t>Oophoropexy</a:t>
            </a:r>
            <a:r>
              <a:rPr lang="en-US" dirty="0" smtClean="0"/>
              <a:t>: May need ovaries</a:t>
            </a:r>
            <a:r>
              <a:rPr lang="en-US" baseline="0" dirty="0" smtClean="0"/>
              <a:t> repositioned.  May need IVF</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42</a:t>
            </a:fld>
            <a:endParaRPr lang="en-US"/>
          </a:p>
        </p:txBody>
      </p:sp>
    </p:spTree>
    <p:extLst>
      <p:ext uri="{BB962C8B-B14F-4D97-AF65-F5344CB8AC3E}">
        <p14:creationId xmlns:p14="http://schemas.microsoft.com/office/powerpoint/2010/main" val="2132304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Resumed spermatogenesis</a:t>
            </a:r>
            <a:r>
              <a:rPr lang="en-US" baseline="0" dirty="0" smtClean="0"/>
              <a:t> 5-10 years post-therapy</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43</a:t>
            </a:fld>
            <a:endParaRPr lang="en-US"/>
          </a:p>
        </p:txBody>
      </p:sp>
    </p:spTree>
    <p:extLst>
      <p:ext uri="{BB962C8B-B14F-4D97-AF65-F5344CB8AC3E}">
        <p14:creationId xmlns:p14="http://schemas.microsoft.com/office/powerpoint/2010/main" val="1333059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Faddy </a:t>
            </a:r>
            <a:r>
              <a:rPr lang="en-US" dirty="0" err="1" smtClean="0"/>
              <a:t>Gosden</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44</a:t>
            </a:fld>
            <a:endParaRPr lang="en-US"/>
          </a:p>
        </p:txBody>
      </p:sp>
    </p:spTree>
    <p:extLst>
      <p:ext uri="{BB962C8B-B14F-4D97-AF65-F5344CB8AC3E}">
        <p14:creationId xmlns:p14="http://schemas.microsoft.com/office/powerpoint/2010/main" val="30568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kids manifest pain by becoming more quiet and moving around less rather than crying/ moaning/ etc. Parent report and child self-report are key. </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46</a:t>
            </a:fld>
            <a:endParaRPr lang="en-US"/>
          </a:p>
        </p:txBody>
      </p:sp>
    </p:spTree>
    <p:extLst>
      <p:ext uri="{BB962C8B-B14F-4D97-AF65-F5344CB8AC3E}">
        <p14:creationId xmlns:p14="http://schemas.microsoft.com/office/powerpoint/2010/main" val="104743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Overall gains in survival have been less in AYA patients compared to other age groups</a:t>
            </a:r>
          </a:p>
          <a:p>
            <a:endParaRPr lang="en-US" dirty="0" smtClean="0"/>
          </a:p>
          <a:p>
            <a:r>
              <a:rPr lang="en-US" dirty="0" smtClean="0"/>
              <a:t>Also NB</a:t>
            </a:r>
          </a:p>
        </p:txBody>
      </p:sp>
      <p:sp>
        <p:nvSpPr>
          <p:cNvPr id="4" name="Slide Number Placeholder 3"/>
          <p:cNvSpPr>
            <a:spLocks noGrp="1"/>
          </p:cNvSpPr>
          <p:nvPr>
            <p:ph type="sldNum" sz="quarter" idx="10"/>
          </p:nvPr>
        </p:nvSpPr>
        <p:spPr/>
        <p:txBody>
          <a:bodyPr/>
          <a:lstStyle/>
          <a:p>
            <a:fld id="{9DC6B7A0-236C-4D8D-BC44-598B4FE46232}" type="slidenum">
              <a:rPr lang="en-US" smtClean="0"/>
              <a:t>7</a:t>
            </a:fld>
            <a:endParaRPr lang="en-US"/>
          </a:p>
        </p:txBody>
      </p:sp>
    </p:spTree>
    <p:extLst>
      <p:ext uri="{BB962C8B-B14F-4D97-AF65-F5344CB8AC3E}">
        <p14:creationId xmlns:p14="http://schemas.microsoft.com/office/powerpoint/2010/main" val="3505471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this slide would be helpful visual </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47</a:t>
            </a:fld>
            <a:endParaRPr lang="en-US"/>
          </a:p>
        </p:txBody>
      </p:sp>
    </p:spTree>
    <p:extLst>
      <p:ext uri="{BB962C8B-B14F-4D97-AF65-F5344CB8AC3E}">
        <p14:creationId xmlns:p14="http://schemas.microsoft.com/office/powerpoint/2010/main" val="3335747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cs typeface="Arial" pitchFamily="34" charset="0"/>
                <a:sym typeface="Arial" pitchFamily="34" charset="0"/>
              </a:rPr>
              <a:t>Aim: Round-the-clock analgesia (with </a:t>
            </a:r>
            <a:r>
              <a:rPr lang="en-US" u="sng" dirty="0" smtClean="0">
                <a:ea typeface="ＭＳ Ｐゴシック" pitchFamily="34" charset="-128"/>
                <a:cs typeface="Arial" pitchFamily="34" charset="0"/>
                <a:sym typeface="Arial" pitchFamily="34" charset="0"/>
              </a:rPr>
              <a:t>additional</a:t>
            </a:r>
            <a:r>
              <a:rPr lang="en-US" dirty="0" smtClean="0">
                <a:ea typeface="ＭＳ Ｐゴシック" pitchFamily="34" charset="-128"/>
                <a:cs typeface="Arial" pitchFamily="34" charset="0"/>
                <a:sym typeface="Arial" pitchFamily="34" charset="0"/>
              </a:rPr>
              <a:t> PRN analgesia for breakthrough pain or titrating to effect)</a:t>
            </a:r>
            <a:endParaRPr lang="en-US" dirty="0" smtClean="0">
              <a:ea typeface="ＭＳ Ｐゴシック" pitchFamily="34" charset="-128"/>
            </a:endParaRPr>
          </a:p>
          <a:p>
            <a:r>
              <a:rPr lang="en-US" dirty="0" smtClean="0">
                <a:ea typeface="ＭＳ Ｐゴシック" pitchFamily="34" charset="-128"/>
              </a:rPr>
              <a:t>Alternative routes:</a:t>
            </a:r>
          </a:p>
          <a:p>
            <a:pPr lvl="1"/>
            <a:r>
              <a:rPr lang="en-US" dirty="0" smtClean="0">
                <a:ea typeface="ＭＳ Ｐゴシック" pitchFamily="34" charset="-128"/>
              </a:rPr>
              <a:t>Intravenous (when patient already has access)</a:t>
            </a:r>
          </a:p>
          <a:p>
            <a:pPr lvl="1"/>
            <a:r>
              <a:rPr lang="en-US" dirty="0" smtClean="0">
                <a:ea typeface="ＭＳ Ｐゴシック" pitchFamily="34" charset="-128"/>
              </a:rPr>
              <a:t>Sublingual/buccal</a:t>
            </a:r>
          </a:p>
          <a:p>
            <a:pPr lvl="1"/>
            <a:r>
              <a:rPr lang="en-US" dirty="0" smtClean="0">
                <a:ea typeface="ＭＳ Ｐゴシック" pitchFamily="34" charset="-128"/>
              </a:rPr>
              <a:t>Intranasal</a:t>
            </a:r>
          </a:p>
          <a:p>
            <a:pPr lvl="1"/>
            <a:r>
              <a:rPr lang="en-US" dirty="0" smtClean="0">
                <a:ea typeface="ＭＳ Ｐゴシック" pitchFamily="34" charset="-128"/>
              </a:rPr>
              <a:t>Transdermal (contraindicated in acute pain)</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53</a:t>
            </a:fld>
            <a:endParaRPr lang="en-US"/>
          </a:p>
        </p:txBody>
      </p:sp>
    </p:spTree>
    <p:extLst>
      <p:ext uri="{BB962C8B-B14F-4D97-AF65-F5344CB8AC3E}">
        <p14:creationId xmlns:p14="http://schemas.microsoft.com/office/powerpoint/2010/main" val="100317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Morphine-</a:t>
            </a:r>
            <a:r>
              <a:rPr lang="en-US" baseline="0" dirty="0" smtClean="0"/>
              <a:t> Gold standard</a:t>
            </a:r>
          </a:p>
          <a:p>
            <a:r>
              <a:rPr lang="en-US" baseline="0" dirty="0" smtClean="0"/>
              <a:t>Morphine/Oxycodone not good for renal failure/insufficiency</a:t>
            </a:r>
            <a:endParaRPr lang="en-US" dirty="0" smtClean="0"/>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54</a:t>
            </a:fld>
            <a:endParaRPr lang="en-US"/>
          </a:p>
        </p:txBody>
      </p:sp>
    </p:spTree>
    <p:extLst>
      <p:ext uri="{BB962C8B-B14F-4D97-AF65-F5344CB8AC3E}">
        <p14:creationId xmlns:p14="http://schemas.microsoft.com/office/powerpoint/2010/main" val="2729505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err="1" smtClean="0">
                <a:solidFill>
                  <a:srgbClr val="0070C0"/>
                </a:solidFill>
              </a:rPr>
              <a:t>Methylnaltrexone</a:t>
            </a:r>
            <a:r>
              <a:rPr lang="en-US" sz="2400" b="1" dirty="0" smtClean="0">
                <a:solidFill>
                  <a:srgbClr val="0070C0"/>
                </a:solidFill>
              </a:rPr>
              <a:t>- peripheral opioid receptor antagonist- reverses</a:t>
            </a:r>
            <a:r>
              <a:rPr lang="en-US" sz="2400" b="1" baseline="0" dirty="0" smtClean="0">
                <a:solidFill>
                  <a:srgbClr val="0070C0"/>
                </a:solidFill>
              </a:rPr>
              <a:t> constipation but cannot cross BBB- no change in pain</a:t>
            </a:r>
            <a:endParaRPr lang="en-US" sz="2400" b="1" dirty="0" smtClean="0">
              <a:solidFill>
                <a:srgbClr val="0070C0"/>
              </a:solidFill>
            </a:endParaRPr>
          </a:p>
          <a:p>
            <a:r>
              <a:rPr lang="en-US" sz="2400" b="1" dirty="0" smtClean="0">
                <a:solidFill>
                  <a:srgbClr val="0070C0"/>
                </a:solidFill>
              </a:rPr>
              <a:t>Stool softeners </a:t>
            </a:r>
          </a:p>
          <a:p>
            <a:pPr marL="457188" lvl="1" indent="0">
              <a:buNone/>
            </a:pPr>
            <a:r>
              <a:rPr lang="en-US" sz="2200" i="1" dirty="0" smtClean="0"/>
              <a:t>1) Osmotic laxatives </a:t>
            </a:r>
          </a:p>
          <a:p>
            <a:pPr lvl="2"/>
            <a:r>
              <a:rPr lang="en-US" sz="2200" dirty="0" smtClean="0"/>
              <a:t>Lactulose 15-30ml PO BID </a:t>
            </a:r>
          </a:p>
          <a:p>
            <a:pPr lvl="2"/>
            <a:r>
              <a:rPr lang="en-US" sz="2200" dirty="0" smtClean="0"/>
              <a:t>Polyethylene glycol (</a:t>
            </a:r>
            <a:r>
              <a:rPr lang="en-US" sz="2200" dirty="0" err="1" smtClean="0"/>
              <a:t>Miralax</a:t>
            </a:r>
            <a:r>
              <a:rPr lang="en-US" sz="2200" dirty="0" smtClean="0"/>
              <a:t>) 8.5 – 17g PO </a:t>
            </a:r>
            <a:r>
              <a:rPr lang="en-US" sz="2200" dirty="0" err="1" smtClean="0"/>
              <a:t>qday</a:t>
            </a:r>
            <a:r>
              <a:rPr lang="en-US" sz="2200" dirty="0" smtClean="0"/>
              <a:t> – BID ++</a:t>
            </a:r>
          </a:p>
          <a:p>
            <a:pPr marL="457188" lvl="1" indent="0">
              <a:buNone/>
            </a:pPr>
            <a:r>
              <a:rPr lang="en-US" sz="2200" i="1" dirty="0" smtClean="0"/>
              <a:t>2) Surfactant laxatives  </a:t>
            </a:r>
          </a:p>
          <a:p>
            <a:pPr lvl="2"/>
            <a:r>
              <a:rPr lang="en-US" sz="2200" dirty="0" smtClean="0"/>
              <a:t>Docusate 0.5 – 1mg/kg PO </a:t>
            </a:r>
            <a:r>
              <a:rPr lang="en-US" sz="2200" dirty="0" err="1" smtClean="0"/>
              <a:t>qday</a:t>
            </a:r>
            <a:r>
              <a:rPr lang="en-US" sz="2200" dirty="0" smtClean="0"/>
              <a:t> – QID </a:t>
            </a:r>
          </a:p>
          <a:p>
            <a:r>
              <a:rPr lang="en-US" sz="2400" b="1" dirty="0" smtClean="0">
                <a:solidFill>
                  <a:srgbClr val="0070C0"/>
                </a:solidFill>
              </a:rPr>
              <a:t>Stimulants</a:t>
            </a:r>
            <a:r>
              <a:rPr lang="en-US" sz="2400" b="1" dirty="0" smtClean="0">
                <a:solidFill>
                  <a:schemeClr val="bg2">
                    <a:lumMod val="50000"/>
                  </a:schemeClr>
                </a:solidFill>
              </a:rPr>
              <a:t> </a:t>
            </a:r>
          </a:p>
          <a:p>
            <a:pPr lvl="1"/>
            <a:r>
              <a:rPr lang="en-US" sz="2400" dirty="0" smtClean="0"/>
              <a:t>Senna (&lt; 6 y/o = ½ tab </a:t>
            </a:r>
            <a:r>
              <a:rPr lang="en-US" sz="2400" dirty="0" err="1" smtClean="0"/>
              <a:t>qday</a:t>
            </a:r>
            <a:r>
              <a:rPr lang="en-US" sz="2400" dirty="0" smtClean="0"/>
              <a:t>, &gt; 6 y/o = 1 tab </a:t>
            </a:r>
            <a:r>
              <a:rPr lang="en-US" sz="2400" dirty="0" err="1" smtClean="0"/>
              <a:t>qday</a:t>
            </a:r>
            <a:r>
              <a:rPr lang="en-US" sz="2400" dirty="0" smtClean="0"/>
              <a:t>). </a:t>
            </a:r>
          </a:p>
          <a:p>
            <a:pPr lvl="2"/>
            <a:r>
              <a:rPr lang="en-US" sz="2200" dirty="0" smtClean="0"/>
              <a:t> Can be given as suppository </a:t>
            </a:r>
          </a:p>
          <a:p>
            <a:pPr lvl="1"/>
            <a:r>
              <a:rPr lang="en-US" sz="2400" dirty="0" err="1" smtClean="0"/>
              <a:t>Bisacodyl</a:t>
            </a:r>
            <a:r>
              <a:rPr lang="en-US" sz="2400" dirty="0" smtClean="0"/>
              <a:t> 5-10mg suppository </a:t>
            </a:r>
            <a:r>
              <a:rPr lang="en-US" sz="2400" dirty="0" err="1" smtClean="0"/>
              <a:t>qday</a:t>
            </a:r>
            <a:r>
              <a:rPr lang="en-US" sz="2400" dirty="0" smtClean="0"/>
              <a:t> prn </a:t>
            </a:r>
          </a:p>
          <a:p>
            <a:r>
              <a:rPr lang="en-US" sz="2400" b="1" dirty="0" smtClean="0">
                <a:solidFill>
                  <a:srgbClr val="0070C0"/>
                </a:solidFill>
              </a:rPr>
              <a:t>Others: </a:t>
            </a:r>
          </a:p>
          <a:p>
            <a:pPr lvl="1"/>
            <a:r>
              <a:rPr lang="en-US" sz="2000" dirty="0" smtClean="0"/>
              <a:t>Octreotide (malignant bowel obstruction) </a:t>
            </a:r>
          </a:p>
          <a:p>
            <a:pPr lvl="1"/>
            <a:r>
              <a:rPr lang="en-US" sz="2100" dirty="0" smtClean="0">
                <a:ea typeface="ＭＳ Ｐゴシック" pitchFamily="34" charset="-128"/>
                <a:cs typeface="Arial" pitchFamily="34" charset="0"/>
              </a:rPr>
              <a:t>Low-dose naloxone infusion (0.5-2 mcg/kg/</a:t>
            </a:r>
            <a:r>
              <a:rPr lang="en-US" sz="2100" dirty="0" err="1" smtClean="0">
                <a:ea typeface="ＭＳ Ｐゴシック" pitchFamily="34" charset="-128"/>
                <a:cs typeface="Arial" pitchFamily="34" charset="0"/>
              </a:rPr>
              <a:t>hr</a:t>
            </a:r>
            <a:r>
              <a:rPr lang="en-US" sz="2100" dirty="0" smtClean="0">
                <a:ea typeface="ＭＳ Ｐゴシック" pitchFamily="34" charset="-128"/>
                <a:cs typeface="Arial" pitchFamily="34" charset="0"/>
              </a:rPr>
              <a:t> for OIC)</a:t>
            </a:r>
            <a:endParaRPr lang="en-US" sz="2100" dirty="0" smtClean="0"/>
          </a:p>
          <a:p>
            <a:pPr lvl="1"/>
            <a:r>
              <a:rPr lang="en-US" sz="2000" dirty="0" err="1" smtClean="0"/>
              <a:t>Methylnaltrexone</a:t>
            </a:r>
            <a:r>
              <a:rPr lang="en-US" sz="2000" dirty="0" smtClean="0"/>
              <a:t>  (opioid-induced constipation)</a:t>
            </a:r>
          </a:p>
          <a:p>
            <a:endParaRPr lang="en-US" dirty="0" smtClean="0"/>
          </a:p>
          <a:p>
            <a:r>
              <a:rPr lang="en-US" dirty="0" smtClean="0"/>
              <a:t>(</a:t>
            </a:r>
            <a:r>
              <a:rPr lang="en-US" dirty="0" err="1" smtClean="0"/>
              <a:t>sennosides</a:t>
            </a:r>
            <a:r>
              <a:rPr lang="en-US" dirty="0" smtClean="0"/>
              <a:t>-only  superior to combination with docusate</a:t>
            </a:r>
            <a:r>
              <a:rPr lang="en-US" baseline="0" dirty="0" smtClean="0"/>
              <a:t> in small RCT)</a:t>
            </a:r>
          </a:p>
          <a:p>
            <a:r>
              <a:rPr lang="en-US" baseline="0" dirty="0" smtClean="0"/>
              <a:t>Myoclonus- can lead to seizures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55</a:t>
            </a:fld>
            <a:endParaRPr lang="en-US"/>
          </a:p>
        </p:txBody>
      </p:sp>
    </p:spTree>
    <p:extLst>
      <p:ext uri="{BB962C8B-B14F-4D97-AF65-F5344CB8AC3E}">
        <p14:creationId xmlns:p14="http://schemas.microsoft.com/office/powerpoint/2010/main" val="602360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Watch</a:t>
            </a:r>
            <a:r>
              <a:rPr lang="en-US" baseline="0" dirty="0" smtClean="0"/>
              <a:t> for opioid-induced hyperalgesia in patients who you keep going up and up and they pain gets worse and more diffuse, rather than better. </a:t>
            </a:r>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56</a:t>
            </a:fld>
            <a:endParaRPr lang="en-US" dirty="0"/>
          </a:p>
        </p:txBody>
      </p:sp>
    </p:spTree>
    <p:extLst>
      <p:ext uri="{BB962C8B-B14F-4D97-AF65-F5344CB8AC3E}">
        <p14:creationId xmlns:p14="http://schemas.microsoft.com/office/powerpoint/2010/main" val="2439755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AED- sedation-</a:t>
            </a:r>
            <a:r>
              <a:rPr lang="en-US" baseline="0" dirty="0" smtClean="0"/>
              <a:t> slow titration</a:t>
            </a:r>
          </a:p>
          <a:p>
            <a:r>
              <a:rPr lang="en-US" baseline="0" dirty="0" smtClean="0"/>
              <a:t>Other AED: valproate, carbamazepine, </a:t>
            </a:r>
            <a:r>
              <a:rPr lang="en-US" baseline="0" dirty="0" err="1" smtClean="0"/>
              <a:t>topiramate</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58</a:t>
            </a:fld>
            <a:endParaRPr lang="en-US"/>
          </a:p>
        </p:txBody>
      </p:sp>
    </p:spTree>
    <p:extLst>
      <p:ext uri="{BB962C8B-B14F-4D97-AF65-F5344CB8AC3E}">
        <p14:creationId xmlns:p14="http://schemas.microsoft.com/office/powerpoint/2010/main" val="42074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Steroids: visceral distension, bony destruction, cerebral edema</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59</a:t>
            </a:fld>
            <a:endParaRPr lang="en-US"/>
          </a:p>
        </p:txBody>
      </p:sp>
    </p:spTree>
    <p:extLst>
      <p:ext uri="{BB962C8B-B14F-4D97-AF65-F5344CB8AC3E}">
        <p14:creationId xmlns:p14="http://schemas.microsoft.com/office/powerpoint/2010/main" val="4111222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smtClean="0"/>
              <a:t>The Core Ideals of palliative care are all a part of helping patients have a meaningful experience while coping with serious illness.</a:t>
            </a:r>
          </a:p>
          <a:p>
            <a:pPr>
              <a:defRPr/>
            </a:pPr>
            <a:endParaRPr lang="en-US" dirty="0" smtClean="0"/>
          </a:p>
          <a:p>
            <a:pPr>
              <a:defRPr/>
            </a:pPr>
            <a:r>
              <a:rPr lang="en-US" dirty="0" smtClean="0"/>
              <a:t>Our core values include:</a:t>
            </a:r>
          </a:p>
          <a:p>
            <a:pPr marL="232917" indent="-232917">
              <a:buFontTx/>
              <a:buAutoNum type="arabicParenR"/>
              <a:defRPr/>
            </a:pPr>
            <a:r>
              <a:rPr lang="en-US" dirty="0" smtClean="0"/>
              <a:t>Open communication</a:t>
            </a:r>
          </a:p>
          <a:p>
            <a:pPr marL="232917" indent="-232917">
              <a:buFontTx/>
              <a:buAutoNum type="arabicParenR"/>
              <a:defRPr/>
            </a:pPr>
            <a:r>
              <a:rPr lang="en-US" dirty="0" smtClean="0"/>
              <a:t>Intensive symptom management</a:t>
            </a:r>
          </a:p>
          <a:p>
            <a:pPr marL="232917" indent="-232917">
              <a:buFontTx/>
              <a:buAutoNum type="arabicParenR"/>
              <a:defRPr/>
            </a:pPr>
            <a:r>
              <a:rPr lang="en-US" dirty="0" smtClean="0"/>
              <a:t>Timely access to care</a:t>
            </a:r>
          </a:p>
          <a:p>
            <a:pPr marL="232917" indent="-232917">
              <a:buFontTx/>
              <a:buAutoNum type="arabicParenR"/>
              <a:defRPr/>
            </a:pPr>
            <a:r>
              <a:rPr lang="en-US" dirty="0" smtClean="0"/>
              <a:t>Flexibility</a:t>
            </a:r>
          </a:p>
          <a:p>
            <a:pPr marL="232917" indent="-232917">
              <a:buFontTx/>
              <a:buAutoNum type="arabicParenR"/>
              <a:defRPr/>
            </a:pPr>
            <a:r>
              <a:rPr lang="en-US" dirty="0" smtClean="0"/>
              <a:t>Psychosocial and Spiritual Support</a:t>
            </a:r>
          </a:p>
          <a:p>
            <a:pPr marL="232917" indent="-232917">
              <a:buFontTx/>
              <a:buAutoNum type="arabicParenR"/>
              <a:defRPr/>
            </a:pPr>
            <a:r>
              <a:rPr lang="en-US" dirty="0" smtClean="0"/>
              <a:t>Patient oriented and family oriented care</a:t>
            </a:r>
          </a:p>
          <a:p>
            <a:pPr marL="232917" indent="-232917">
              <a:buFontTx/>
              <a:buAutoNum type="arabicParenR"/>
              <a:defRPr/>
            </a:pPr>
            <a:r>
              <a:rPr lang="en-US" dirty="0" smtClean="0"/>
              <a:t>Care that can be delivered at any place and any time</a:t>
            </a:r>
          </a:p>
          <a:p>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63</a:t>
            </a:fld>
            <a:endParaRPr lang="en-US" dirty="0"/>
          </a:p>
        </p:txBody>
      </p:sp>
    </p:spTree>
    <p:extLst>
      <p:ext uri="{BB962C8B-B14F-4D97-AF65-F5344CB8AC3E}">
        <p14:creationId xmlns:p14="http://schemas.microsoft.com/office/powerpoint/2010/main" val="3826158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Abrupt transitions to end</a:t>
            </a:r>
            <a:r>
              <a:rPr lang="en-US" baseline="0" dirty="0" smtClean="0"/>
              <a:t> of life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Patient Protection and Affordable Care Act that was passed in 2010 included a provision termed “Concurrent Care for Children” Requirement, which requires state Medicaid programs to pay for both curative and hospice care for children &lt;21 years old if the child is within the last 6 months of life based on the expected disease course.    </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64</a:t>
            </a:fld>
            <a:endParaRPr lang="en-US"/>
          </a:p>
        </p:txBody>
      </p:sp>
    </p:spTree>
    <p:extLst>
      <p:ext uri="{BB962C8B-B14F-4D97-AF65-F5344CB8AC3E}">
        <p14:creationId xmlns:p14="http://schemas.microsoft.com/office/powerpoint/2010/main" val="2318744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Patients with high-risk or incurable disease who receive cancer-directed care in synergy with PC demonstrate improved outcomes.</a:t>
            </a:r>
          </a:p>
          <a:p>
            <a:pPr marL="0" indent="0">
              <a:buNone/>
            </a:pPr>
            <a:endParaRPr lang="en-US" sz="800" dirty="0" smtClean="0">
              <a:solidFill>
                <a:schemeClr val="tx1"/>
              </a:solidFill>
            </a:endParaRPr>
          </a:p>
          <a:p>
            <a:r>
              <a:rPr lang="en-US" dirty="0" smtClean="0">
                <a:solidFill>
                  <a:schemeClr val="tx1"/>
                </a:solidFill>
              </a:rPr>
              <a:t>Value of palliative oncology well recognized.</a:t>
            </a:r>
          </a:p>
          <a:p>
            <a:pPr marL="0" indent="0">
              <a:buNone/>
            </a:pPr>
            <a:endParaRPr lang="en-US" sz="800" dirty="0" smtClean="0">
              <a:solidFill>
                <a:schemeClr val="tx1"/>
              </a:solidFill>
            </a:endParaRPr>
          </a:p>
          <a:p>
            <a:r>
              <a:rPr lang="en-US" dirty="0" smtClean="0">
                <a:solidFill>
                  <a:schemeClr val="tx1"/>
                </a:solidFill>
              </a:rPr>
              <a:t>Integration of PC principles and services into routine cancer care for children with high-risk disease has been associated with improved symptom management &amp; EOL outcomes for patients and quality of life for both children and families.</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65</a:t>
            </a:fld>
            <a:endParaRPr lang="en-US"/>
          </a:p>
        </p:txBody>
      </p:sp>
    </p:spTree>
    <p:extLst>
      <p:ext uri="{BB962C8B-B14F-4D97-AF65-F5344CB8AC3E}">
        <p14:creationId xmlns:p14="http://schemas.microsoft.com/office/powerpoint/2010/main" val="155609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T9;22:</a:t>
            </a:r>
            <a:r>
              <a:rPr lang="en-US" baseline="0" dirty="0" smtClean="0"/>
              <a:t> &lt;3% children; 3-26% AYAs</a:t>
            </a:r>
          </a:p>
          <a:p>
            <a:r>
              <a:rPr lang="en-US" baseline="0" dirty="0" smtClean="0"/>
              <a:t>½ children have TEL-AML1 compared to 10% AYAs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10</a:t>
            </a:fld>
            <a:endParaRPr lang="en-US"/>
          </a:p>
        </p:txBody>
      </p:sp>
    </p:spTree>
    <p:extLst>
      <p:ext uri="{BB962C8B-B14F-4D97-AF65-F5344CB8AC3E}">
        <p14:creationId xmlns:p14="http://schemas.microsoft.com/office/powerpoint/2010/main" val="2798934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Patients with high-risk or incurable disease who receive cancer-directed care in synergy with PC demonstrate improved outcomes.</a:t>
            </a:r>
          </a:p>
          <a:p>
            <a:pPr marL="0" indent="0">
              <a:buNone/>
            </a:pPr>
            <a:endParaRPr lang="en-US" sz="800" dirty="0" smtClean="0">
              <a:solidFill>
                <a:schemeClr val="tx1"/>
              </a:solidFill>
            </a:endParaRPr>
          </a:p>
          <a:p>
            <a:r>
              <a:rPr lang="en-US" dirty="0" smtClean="0">
                <a:solidFill>
                  <a:schemeClr val="tx1"/>
                </a:solidFill>
              </a:rPr>
              <a:t>Value of palliative oncology well recognized.</a:t>
            </a:r>
          </a:p>
          <a:p>
            <a:pPr marL="0" indent="0">
              <a:buNone/>
            </a:pPr>
            <a:endParaRPr lang="en-US" sz="800" dirty="0" smtClean="0">
              <a:solidFill>
                <a:schemeClr val="tx1"/>
              </a:solidFill>
            </a:endParaRPr>
          </a:p>
          <a:p>
            <a:r>
              <a:rPr lang="en-US" dirty="0" smtClean="0">
                <a:solidFill>
                  <a:schemeClr val="tx1"/>
                </a:solidFill>
              </a:rPr>
              <a:t>Integration of PC principles and services into routine cancer care for children with high-risk disease has been associated with improved symptom management &amp; EOL outcomes for patients and quality of life for both children and families.</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66</a:t>
            </a:fld>
            <a:endParaRPr lang="en-US"/>
          </a:p>
        </p:txBody>
      </p:sp>
    </p:spTree>
    <p:extLst>
      <p:ext uri="{BB962C8B-B14F-4D97-AF65-F5344CB8AC3E}">
        <p14:creationId xmlns:p14="http://schemas.microsoft.com/office/powerpoint/2010/main" val="1556092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Understanding of disease/treatment</a:t>
            </a:r>
          </a:p>
          <a:p>
            <a:pPr lvl="1"/>
            <a:r>
              <a:rPr lang="en-US" dirty="0" smtClean="0"/>
              <a:t>Hopes/Worries</a:t>
            </a:r>
          </a:p>
          <a:p>
            <a:pPr lvl="1"/>
            <a:r>
              <a:rPr lang="en-US" dirty="0" smtClean="0"/>
              <a:t>Sources of strength</a:t>
            </a:r>
          </a:p>
          <a:p>
            <a:pPr lvl="1"/>
            <a:endParaRPr lang="en-US" dirty="0" smtClean="0"/>
          </a:p>
          <a:p>
            <a:pPr lvl="1"/>
            <a:r>
              <a:rPr lang="en-US" dirty="0" smtClean="0"/>
              <a:t>Open-ended questions are crucial</a:t>
            </a:r>
          </a:p>
          <a:p>
            <a:pPr lvl="1"/>
            <a:r>
              <a:rPr lang="en-US" dirty="0" smtClean="0"/>
              <a:t>Honest, straightforward language</a:t>
            </a:r>
          </a:p>
          <a:p>
            <a:pPr lvl="1"/>
            <a:r>
              <a:rPr lang="en-US" dirty="0" smtClean="0"/>
              <a:t>Acknowledge emotion</a:t>
            </a:r>
          </a:p>
          <a:p>
            <a:pPr lvl="1"/>
            <a:r>
              <a:rPr lang="en-US" dirty="0" smtClean="0"/>
              <a:t>LISTEN</a:t>
            </a:r>
          </a:p>
          <a:p>
            <a:r>
              <a:rPr lang="en-US" dirty="0" smtClean="0"/>
              <a:t>Advanced Care Planning</a:t>
            </a:r>
          </a:p>
          <a:p>
            <a:r>
              <a:rPr lang="en-US" dirty="0" smtClean="0"/>
              <a:t>Cancer-directed therapy at the end of life- increase QOL or</a:t>
            </a:r>
            <a:r>
              <a:rPr lang="en-US" baseline="0" dirty="0" smtClean="0"/>
              <a:t> burdens</a:t>
            </a:r>
            <a:endParaRPr lang="en-US" dirty="0" smtClean="0"/>
          </a:p>
          <a:p>
            <a:r>
              <a:rPr lang="en-US" dirty="0" smtClean="0"/>
              <a:t>Do Not Attempt Resuscitation (DNAR)- Recommend good care not</a:t>
            </a:r>
            <a:r>
              <a:rPr lang="en-US" baseline="0" dirty="0" smtClean="0"/>
              <a:t> </a:t>
            </a:r>
            <a:r>
              <a:rPr lang="en-US" baseline="0" dirty="0" err="1" smtClean="0"/>
              <a:t>not</a:t>
            </a:r>
            <a:r>
              <a:rPr lang="en-US" baseline="0" dirty="0" smtClean="0"/>
              <a:t> good care</a:t>
            </a:r>
            <a:endParaRPr lang="en-US" dirty="0" smtClean="0"/>
          </a:p>
          <a:p>
            <a:r>
              <a:rPr lang="en-US" dirty="0" smtClean="0"/>
              <a:t>POLST (Physician Orders for Life-Sustaining Treatment)</a:t>
            </a:r>
          </a:p>
          <a:p>
            <a:r>
              <a:rPr lang="en-US" dirty="0" smtClean="0"/>
              <a:t>Organ donation</a:t>
            </a:r>
          </a:p>
          <a:p>
            <a:r>
              <a:rPr lang="en-US" dirty="0" smtClean="0"/>
              <a:t>Location of Care</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67</a:t>
            </a:fld>
            <a:endParaRPr lang="en-US"/>
          </a:p>
        </p:txBody>
      </p:sp>
    </p:spTree>
    <p:extLst>
      <p:ext uri="{BB962C8B-B14F-4D97-AF65-F5344CB8AC3E}">
        <p14:creationId xmlns:p14="http://schemas.microsoft.com/office/powerpoint/2010/main" val="2168394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month of life</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69</a:t>
            </a:fld>
            <a:endParaRPr lang="en-US"/>
          </a:p>
        </p:txBody>
      </p:sp>
    </p:spTree>
    <p:extLst>
      <p:ext uri="{BB962C8B-B14F-4D97-AF65-F5344CB8AC3E}">
        <p14:creationId xmlns:p14="http://schemas.microsoft.com/office/powerpoint/2010/main" val="2782500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Acetaminophen combination products (e.g. Tylenol #3, Vicodin [hydrocodone], Percocet [oxycodone]) are not recommended as dosing cannot be increased with increasing pain without risking associated liver toxicity of high doses of acetaminophen.</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70</a:t>
            </a:fld>
            <a:endParaRPr lang="en-US"/>
          </a:p>
        </p:txBody>
      </p:sp>
    </p:spTree>
    <p:extLst>
      <p:ext uri="{BB962C8B-B14F-4D97-AF65-F5344CB8AC3E}">
        <p14:creationId xmlns:p14="http://schemas.microsoft.com/office/powerpoint/2010/main" val="2760901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Ask the patient if they’re short of breath. </a:t>
            </a:r>
          </a:p>
          <a:p>
            <a:r>
              <a:rPr lang="en-US" dirty="0" smtClean="0"/>
              <a:t>If the look</a:t>
            </a:r>
            <a:r>
              <a:rPr lang="en-US" baseline="0" dirty="0" smtClean="0"/>
              <a:t> startled/ scared/ eyes wide open </a:t>
            </a:r>
            <a:r>
              <a:rPr lang="en-US" baseline="0" dirty="0" smtClean="0">
                <a:sym typeface="Wingdings" panose="05000000000000000000" pitchFamily="2" charset="2"/>
              </a:rPr>
              <a:t> that’s a sign of dyspnea. </a:t>
            </a:r>
          </a:p>
          <a:p>
            <a:endParaRPr lang="en-US" baseline="0" dirty="0" smtClean="0">
              <a:sym typeface="Wingdings" panose="05000000000000000000" pitchFamily="2" charset="2"/>
            </a:endParaRPr>
          </a:p>
          <a:p>
            <a:r>
              <a:rPr lang="en-US" baseline="0" dirty="0" smtClean="0">
                <a:sym typeface="Wingdings" panose="05000000000000000000" pitchFamily="2" charset="2"/>
              </a:rPr>
              <a:t>Dyspnea algorithm: (1) opioids, (2) fan, (3) o2 if hypoxic, (4) opioids, (5) benzos, </a:t>
            </a:r>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71</a:t>
            </a:fld>
            <a:endParaRPr lang="en-US" dirty="0"/>
          </a:p>
        </p:txBody>
      </p:sp>
    </p:spTree>
    <p:extLst>
      <p:ext uri="{BB962C8B-B14F-4D97-AF65-F5344CB8AC3E}">
        <p14:creationId xmlns:p14="http://schemas.microsoft.com/office/powerpoint/2010/main" val="232739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standard</a:t>
            </a:r>
            <a:r>
              <a:rPr lang="en-US" baseline="0" dirty="0" smtClean="0"/>
              <a:t> of care for now. This may change over time as new studies come out. All data extrapolated from adult care. </a:t>
            </a:r>
          </a:p>
          <a:p>
            <a:r>
              <a:rPr lang="en-US" baseline="0" dirty="0" smtClean="0"/>
              <a:t>- Other anti-psychotics such as risperidone (</a:t>
            </a:r>
            <a:r>
              <a:rPr lang="en-US" baseline="0" dirty="0" err="1" smtClean="0"/>
              <a:t>risperdal</a:t>
            </a:r>
            <a:r>
              <a:rPr lang="en-US" baseline="0" dirty="0" smtClean="0"/>
              <a:t>), olanzapine (</a:t>
            </a:r>
            <a:r>
              <a:rPr lang="en-US" baseline="0" dirty="0" err="1" smtClean="0"/>
              <a:t>zyprexa</a:t>
            </a:r>
            <a:r>
              <a:rPr lang="en-US" baseline="0" dirty="0" smtClean="0"/>
              <a:t>), </a:t>
            </a:r>
            <a:r>
              <a:rPr lang="en-US" baseline="0" dirty="0" err="1" smtClean="0"/>
              <a:t>quietapine</a:t>
            </a:r>
            <a:r>
              <a:rPr lang="en-US" baseline="0" dirty="0" smtClean="0"/>
              <a:t> (</a:t>
            </a:r>
            <a:r>
              <a:rPr lang="en-US" baseline="0" dirty="0" err="1" smtClean="0"/>
              <a:t>seroquel</a:t>
            </a:r>
            <a:r>
              <a:rPr lang="en-US" baseline="0" dirty="0" smtClean="0"/>
              <a:t>), and chlorpromazine (</a:t>
            </a:r>
            <a:r>
              <a:rPr lang="en-US" baseline="0" dirty="0" err="1" smtClean="0"/>
              <a:t>thorazine</a:t>
            </a:r>
            <a:r>
              <a:rPr lang="en-US" baseline="0" dirty="0" smtClean="0"/>
              <a:t>) would all be second to third line agents. </a:t>
            </a:r>
          </a:p>
          <a:p>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72</a:t>
            </a:fld>
            <a:endParaRPr lang="en-US" dirty="0"/>
          </a:p>
        </p:txBody>
      </p:sp>
    </p:spTree>
    <p:extLst>
      <p:ext uri="{BB962C8B-B14F-4D97-AF65-F5344CB8AC3E}">
        <p14:creationId xmlns:p14="http://schemas.microsoft.com/office/powerpoint/2010/main" val="2962674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defTabSz="897301" eaLnBrk="0" fontAlgn="base" hangingPunct="0">
              <a:spcBef>
                <a:spcPct val="30000"/>
              </a:spcBef>
              <a:spcAft>
                <a:spcPct val="0"/>
              </a:spcAft>
              <a:defRPr/>
            </a:pPr>
            <a:r>
              <a:rPr lang="en-US" dirty="0" smtClean="0">
                <a:solidFill>
                  <a:schemeClr val="tx1"/>
                </a:solidFill>
              </a:rPr>
              <a:t>Hospice will often use </a:t>
            </a:r>
            <a:r>
              <a:rPr lang="en-US" dirty="0" err="1" smtClean="0">
                <a:solidFill>
                  <a:schemeClr val="tx1"/>
                </a:solidFill>
              </a:rPr>
              <a:t>hyoscyamine</a:t>
            </a:r>
            <a:r>
              <a:rPr lang="en-US" dirty="0" smtClean="0">
                <a:solidFill>
                  <a:schemeClr val="tx1"/>
                </a:solidFill>
              </a:rPr>
              <a:t> (</a:t>
            </a:r>
            <a:r>
              <a:rPr lang="en-US" dirty="0" err="1" smtClean="0">
                <a:solidFill>
                  <a:schemeClr val="tx1"/>
                </a:solidFill>
              </a:rPr>
              <a:t>levsin</a:t>
            </a:r>
            <a:r>
              <a:rPr lang="en-US" dirty="0" smtClean="0">
                <a:solidFill>
                  <a:schemeClr val="tx1"/>
                </a:solidFill>
              </a:rPr>
              <a:t>)</a:t>
            </a:r>
            <a:r>
              <a:rPr lang="en-US" baseline="0" dirty="0" smtClean="0">
                <a:solidFill>
                  <a:schemeClr val="tx1"/>
                </a:solidFill>
              </a:rPr>
              <a:t> or atropine drops depending on the company. </a:t>
            </a:r>
          </a:p>
          <a:p>
            <a:pPr marL="0" lvl="1" defTabSz="897301" eaLnBrk="0" fontAlgn="base" hangingPunct="0">
              <a:spcBef>
                <a:spcPct val="30000"/>
              </a:spcBef>
              <a:spcAft>
                <a:spcPct val="0"/>
              </a:spcAft>
              <a:defRPr/>
            </a:pPr>
            <a:r>
              <a:rPr lang="en-US" baseline="0" dirty="0" smtClean="0">
                <a:solidFill>
                  <a:schemeClr val="tx1"/>
                </a:solidFill>
              </a:rPr>
              <a:t>- </a:t>
            </a:r>
            <a:r>
              <a:rPr lang="en-US" baseline="0" dirty="0" err="1" smtClean="0">
                <a:solidFill>
                  <a:schemeClr val="tx1"/>
                </a:solidFill>
              </a:rPr>
              <a:t>Hyoscyamine</a:t>
            </a:r>
            <a:r>
              <a:rPr lang="en-US" baseline="0" dirty="0" smtClean="0">
                <a:solidFill>
                  <a:schemeClr val="tx1"/>
                </a:solidFill>
              </a:rPr>
              <a:t> </a:t>
            </a:r>
            <a:r>
              <a:rPr lang="en-US" dirty="0" smtClean="0">
                <a:solidFill>
                  <a:schemeClr val="tx1"/>
                </a:solidFill>
              </a:rPr>
              <a:t>comes in two</a:t>
            </a:r>
            <a:r>
              <a:rPr lang="en-US" baseline="0" dirty="0" smtClean="0">
                <a:solidFill>
                  <a:schemeClr val="tx1"/>
                </a:solidFill>
              </a:rPr>
              <a:t> concentrations </a:t>
            </a:r>
            <a:r>
              <a:rPr lang="en-US" dirty="0" smtClean="0">
                <a:solidFill>
                  <a:schemeClr val="tx1"/>
                </a:solidFill>
              </a:rPr>
              <a:t>(0.125mg/1ml </a:t>
            </a:r>
            <a:r>
              <a:rPr lang="en-US" dirty="0" err="1" smtClean="0">
                <a:solidFill>
                  <a:schemeClr val="tx1"/>
                </a:solidFill>
              </a:rPr>
              <a:t>soln</a:t>
            </a:r>
            <a:r>
              <a:rPr lang="en-US" dirty="0" smtClean="0">
                <a:solidFill>
                  <a:schemeClr val="tx1"/>
                </a:solidFill>
              </a:rPr>
              <a:t>) and a 0.125mg/5ml elixir. The latter is much more volume.</a:t>
            </a:r>
            <a:r>
              <a:rPr lang="en-US" baseline="0" dirty="0" smtClean="0">
                <a:solidFill>
                  <a:schemeClr val="tx1"/>
                </a:solidFill>
              </a:rPr>
              <a:t> i.e. for a 50kg patient, would have to give 5ml which is often too difficult to tolerate unless there is a g-tube in place.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73</a:t>
            </a:fld>
            <a:endParaRPr lang="en-US" dirty="0"/>
          </a:p>
        </p:txBody>
      </p:sp>
    </p:spTree>
    <p:extLst>
      <p:ext uri="{BB962C8B-B14F-4D97-AF65-F5344CB8AC3E}">
        <p14:creationId xmlns:p14="http://schemas.microsoft.com/office/powerpoint/2010/main" val="1746519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Most families have NEVER done this! They don’t know</a:t>
            </a:r>
            <a:r>
              <a:rPr lang="en-US" baseline="0" dirty="0" smtClean="0"/>
              <a:t> what to expect. And most think it will be a quiet, peaceful process with everyone holding hands and singing and they will have warning, etc. It doesn’t always go like this. So don’t promise things you can’t guarantee will occur. You can promise that you will do your best to keep the child as comfortable as possible, and that you will be honest with the family. </a:t>
            </a:r>
          </a:p>
          <a:p>
            <a:pPr eaLnBrk="1" hangingPunct="1">
              <a:spcBef>
                <a:spcPct val="0"/>
              </a:spcBef>
            </a:pPr>
            <a:r>
              <a:rPr lang="en-US" baseline="0" dirty="0" smtClean="0"/>
              <a:t>** families often want to know when this will occur – while it is hard to prognosticate, you still know more than they do, so give your best hours-days, days-weeks, weeks-months, months-years estimate if the family wants a time. Also, you get more accurate as the time gets closer, so you can let them know that you’ll be able to provide better guidance as time gets close. If at home, hospice can also be the eyes/ears for this. We watch a lot of people die, so they’ll know when things are close. </a:t>
            </a:r>
          </a:p>
          <a:p>
            <a:pPr eaLnBrk="1" hangingPunct="1">
              <a:spcBef>
                <a:spcPct val="0"/>
              </a:spcBef>
            </a:pPr>
            <a:r>
              <a:rPr lang="en-US" baseline="0" dirty="0" smtClean="0"/>
              <a:t>-- For example, when the breathing is the apneic/ slow breathing – death is likely to occur in the next ~ 24 hrs. </a:t>
            </a:r>
            <a:endParaRPr lang="en-US"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56CF38-6B6A-471C-B812-3AF10F549ECC}" type="slidenum">
              <a:rPr lang="en-US"/>
              <a:pPr fontAlgn="base">
                <a:spcBef>
                  <a:spcPct val="0"/>
                </a:spcBef>
                <a:spcAft>
                  <a:spcPct val="0"/>
                </a:spcAft>
                <a:defRPr/>
              </a:pPr>
              <a:t>74</a:t>
            </a:fld>
            <a:endParaRPr lang="en-US"/>
          </a:p>
        </p:txBody>
      </p:sp>
    </p:spTree>
    <p:extLst>
      <p:ext uri="{BB962C8B-B14F-4D97-AF65-F5344CB8AC3E}">
        <p14:creationId xmlns:p14="http://schemas.microsoft.com/office/powerpoint/2010/main" val="58073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DLBCL- 60% lymphoma in AYA population.  More common to have primary mediastinal</a:t>
            </a:r>
          </a:p>
          <a:p>
            <a:r>
              <a:rPr lang="en-US" dirty="0" smtClean="0"/>
              <a:t>BRAF: Lower mitotic rate, thinner tumors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11</a:t>
            </a:fld>
            <a:endParaRPr lang="en-US"/>
          </a:p>
        </p:txBody>
      </p:sp>
    </p:spTree>
    <p:extLst>
      <p:ext uri="{BB962C8B-B14F-4D97-AF65-F5344CB8AC3E}">
        <p14:creationId xmlns:p14="http://schemas.microsoft.com/office/powerpoint/2010/main" val="243929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a:t>
            </a:r>
            <a:r>
              <a:rPr lang="en-US" baseline="0" dirty="0" smtClean="0"/>
              <a:t> cancer at early age more likely to have increased familial risk: BRCA1, BRCA2, p53 (though most do not), survivors with chest radiation</a:t>
            </a:r>
          </a:p>
          <a:p>
            <a:r>
              <a:rPr lang="en-US" baseline="0" dirty="0" smtClean="0"/>
              <a:t>Colon cancer: FAP. </a:t>
            </a:r>
            <a:r>
              <a:rPr lang="en-US" baseline="0" dirty="0" err="1" smtClean="0"/>
              <a:t>Herediatry</a:t>
            </a:r>
            <a:r>
              <a:rPr lang="en-US" baseline="0" dirty="0" smtClean="0"/>
              <a:t> non-polyposis colon cancer</a:t>
            </a:r>
          </a:p>
          <a:p>
            <a:r>
              <a:rPr lang="en-US" baseline="0" dirty="0" smtClean="0"/>
              <a:t>3% thyroid cancer- second malignancy</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12</a:t>
            </a:fld>
            <a:endParaRPr lang="en-US"/>
          </a:p>
        </p:txBody>
      </p:sp>
    </p:spTree>
    <p:extLst>
      <p:ext uri="{BB962C8B-B14F-4D97-AF65-F5344CB8AC3E}">
        <p14:creationId xmlns:p14="http://schemas.microsoft.com/office/powerpoint/2010/main" val="352022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 cancer: most young dx do not have family cancer syndrome</a:t>
            </a:r>
          </a:p>
          <a:p>
            <a:r>
              <a:rPr lang="en-US" dirty="0" smtClean="0"/>
              <a:t>Colon cancer: Familial adenomatous polyposis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13</a:t>
            </a:fld>
            <a:endParaRPr lang="en-US"/>
          </a:p>
        </p:txBody>
      </p:sp>
    </p:spTree>
    <p:extLst>
      <p:ext uri="{BB962C8B-B14F-4D97-AF65-F5344CB8AC3E}">
        <p14:creationId xmlns:p14="http://schemas.microsoft.com/office/powerpoint/2010/main" val="423474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higher</a:t>
            </a:r>
            <a:r>
              <a:rPr lang="en-US" baseline="0" dirty="0" smtClean="0"/>
              <a:t> doses and don’t tolerate</a:t>
            </a:r>
          </a:p>
          <a:p>
            <a:r>
              <a:rPr lang="en-US" baseline="0" dirty="0" smtClean="0"/>
              <a:t>Dose modification</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15</a:t>
            </a:fld>
            <a:endParaRPr lang="en-US"/>
          </a:p>
        </p:txBody>
      </p:sp>
    </p:spTree>
    <p:extLst>
      <p:ext uri="{BB962C8B-B14F-4D97-AF65-F5344CB8AC3E}">
        <p14:creationId xmlns:p14="http://schemas.microsoft.com/office/powerpoint/2010/main" val="171822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a:t>
            </a:r>
            <a:r>
              <a:rPr lang="en-US" baseline="0" dirty="0" smtClean="0"/>
              <a:t> of Care: EWS- # of patients treated</a:t>
            </a:r>
            <a:endParaRPr lang="en-US" dirty="0" smtClean="0"/>
          </a:p>
          <a:p>
            <a:r>
              <a:rPr lang="en-US" dirty="0" smtClean="0"/>
              <a:t>ALL: </a:t>
            </a:r>
            <a:r>
              <a:rPr lang="en-US" dirty="0" err="1" smtClean="0"/>
              <a:t>Asparaginase</a:t>
            </a:r>
            <a:r>
              <a:rPr lang="en-US" dirty="0" smtClean="0"/>
              <a:t> and increased intensity</a:t>
            </a:r>
          </a:p>
          <a:p>
            <a:r>
              <a:rPr lang="en-US" dirty="0" smtClean="0"/>
              <a:t>AML: 16-21yo: COG performed</a:t>
            </a:r>
            <a:r>
              <a:rPr lang="en-US" baseline="0" dirty="0" smtClean="0"/>
              <a:t> better but also had younger cohort.  COG: Better anti-leukemic efficacy but increased toxicity.  Though both age groups had less relapse on COG protocols but higher treatment-related mortality was seen</a:t>
            </a:r>
          </a:p>
          <a:p>
            <a:r>
              <a:rPr lang="en-US" baseline="0" dirty="0" smtClean="0"/>
              <a:t>EWS: Thought to be due to Dose intensity/timing of local control (earlier)- also inferior outcomes based on age</a:t>
            </a:r>
          </a:p>
          <a:p>
            <a:r>
              <a:rPr lang="en-US" baseline="0" dirty="0" smtClean="0"/>
              <a:t>HL: Differing findings.  COG AOD0331 vs E2496 </a:t>
            </a:r>
            <a:r>
              <a:rPr lang="en-US" baseline="0" dirty="0" err="1" smtClean="0"/>
              <a:t>E2496</a:t>
            </a:r>
            <a:r>
              <a:rPr lang="en-US" baseline="0" dirty="0" smtClean="0"/>
              <a:t> AYAs FFS worse that COG AYAs and older patients; however, trials were different-different criteria</a:t>
            </a:r>
            <a:endParaRPr lang="en-US" dirty="0" smtClean="0"/>
          </a:p>
        </p:txBody>
      </p:sp>
      <p:sp>
        <p:nvSpPr>
          <p:cNvPr id="4" name="Slide Number Placeholder 3"/>
          <p:cNvSpPr>
            <a:spLocks noGrp="1"/>
          </p:cNvSpPr>
          <p:nvPr>
            <p:ph type="sldNum" sz="quarter" idx="10"/>
          </p:nvPr>
        </p:nvSpPr>
        <p:spPr/>
        <p:txBody>
          <a:bodyPr/>
          <a:lstStyle/>
          <a:p>
            <a:fld id="{9DC6B7A0-236C-4D8D-BC44-598B4FE46232}" type="slidenum">
              <a:rPr lang="en-US" smtClean="0"/>
              <a:t>17</a:t>
            </a:fld>
            <a:endParaRPr lang="en-US"/>
          </a:p>
        </p:txBody>
      </p:sp>
    </p:spTree>
    <p:extLst>
      <p:ext uri="{BB962C8B-B14F-4D97-AF65-F5344CB8AC3E}">
        <p14:creationId xmlns:p14="http://schemas.microsoft.com/office/powerpoint/2010/main" val="1377398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6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E7260-98A2-4B3E-BC0D-F34B56742F26}"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04149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E7260-98A2-4B3E-BC0D-F34B56742F26}"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4910866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E7260-98A2-4B3E-BC0D-F34B56742F26}"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99311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E7260-98A2-4B3E-BC0D-F34B56742F26}"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8407870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2E7260-98A2-4B3E-BC0D-F34B56742F26}"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287536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E7260-98A2-4B3E-BC0D-F34B56742F26}" type="datetimeFigureOut">
              <a:rPr lang="en-US" smtClean="0"/>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073023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2E7260-98A2-4B3E-BC0D-F34B56742F26}" type="datetimeFigureOut">
              <a:rPr lang="en-US" smtClean="0"/>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582080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7260-98A2-4B3E-BC0D-F34B56742F26}" type="datetimeFigureOut">
              <a:rPr lang="en-US" smtClean="0"/>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42717042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06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25962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7260-98A2-4B3E-BC0D-F34B56742F26}" type="datetimeFigureOut">
              <a:rPr lang="en-US" smtClean="0"/>
              <a:t>12/14/2018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A224-759A-4BB5-9A94-C09FF052618D}" type="slidenum">
              <a:rPr lang="en-US" smtClean="0"/>
              <a:t>‹#›</a:t>
            </a:fld>
            <a:endParaRPr lang="en-US"/>
          </a:p>
        </p:txBody>
      </p:sp>
    </p:spTree>
    <p:extLst>
      <p:ext uri="{BB962C8B-B14F-4D97-AF65-F5344CB8AC3E}">
        <p14:creationId xmlns:p14="http://schemas.microsoft.com/office/powerpoint/2010/main" val="7946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529967" y="5380577"/>
            <a:ext cx="6096000" cy="1477328"/>
          </a:xfrm>
          <a:prstGeom prst="rect">
            <a:avLst/>
          </a:prstGeom>
        </p:spPr>
        <p:txBody>
          <a:bodyPr>
            <a:spAutoFit/>
          </a:bodyPr>
          <a:lstStyle/>
          <a:p>
            <a:pPr fontAlgn="base">
              <a:spcBef>
                <a:spcPct val="0"/>
              </a:spcBef>
              <a:spcAft>
                <a:spcPct val="0"/>
              </a:spcAft>
              <a:defRPr/>
            </a:pPr>
            <a:r>
              <a:rPr lang="en-US" dirty="0">
                <a:solidFill>
                  <a:schemeClr val="bg1"/>
                </a:solidFill>
                <a:latin typeface="Arial" charset="0"/>
              </a:rPr>
              <a:t>Karen Effinger, MD, MS</a:t>
            </a:r>
          </a:p>
          <a:p>
            <a:pPr fontAlgn="base">
              <a:spcBef>
                <a:spcPct val="0"/>
              </a:spcBef>
              <a:spcAft>
                <a:spcPct val="0"/>
              </a:spcAft>
              <a:defRPr/>
            </a:pPr>
            <a:r>
              <a:rPr lang="en-US" dirty="0">
                <a:solidFill>
                  <a:schemeClr val="bg1"/>
                </a:solidFill>
                <a:latin typeface="Arial" charset="0"/>
                <a:cs typeface="Arial" pitchFamily="34" charset="0"/>
              </a:rPr>
              <a:t>Clinical Director, Survivor Program</a:t>
            </a:r>
          </a:p>
          <a:p>
            <a:pPr fontAlgn="base">
              <a:spcBef>
                <a:spcPct val="0"/>
              </a:spcBef>
              <a:spcAft>
                <a:spcPct val="0"/>
              </a:spcAft>
              <a:defRPr/>
            </a:pPr>
            <a:r>
              <a:rPr lang="en-US" dirty="0">
                <a:solidFill>
                  <a:schemeClr val="bg1"/>
                </a:solidFill>
                <a:latin typeface="Arial" charset="0"/>
              </a:rPr>
              <a:t>Assistant Professor of Pediatrics</a:t>
            </a:r>
          </a:p>
          <a:p>
            <a:pPr fontAlgn="base">
              <a:spcBef>
                <a:spcPct val="0"/>
              </a:spcBef>
              <a:spcAft>
                <a:spcPct val="0"/>
              </a:spcAft>
              <a:defRPr/>
            </a:pPr>
            <a:r>
              <a:rPr lang="en-US" dirty="0" smtClean="0">
                <a:solidFill>
                  <a:schemeClr val="bg1"/>
                </a:solidFill>
                <a:latin typeface="Arial" charset="0"/>
                <a:cs typeface="Arial" pitchFamily="34" charset="0"/>
              </a:rPr>
              <a:t>Aflac </a:t>
            </a:r>
            <a:r>
              <a:rPr lang="en-US" dirty="0">
                <a:solidFill>
                  <a:schemeClr val="bg1"/>
                </a:solidFill>
                <a:latin typeface="Arial" charset="0"/>
                <a:cs typeface="Arial" pitchFamily="34" charset="0"/>
              </a:rPr>
              <a:t>Cancer &amp; Blood Disorders Center</a:t>
            </a:r>
          </a:p>
          <a:p>
            <a:pPr fontAlgn="base">
              <a:spcBef>
                <a:spcPct val="0"/>
              </a:spcBef>
              <a:spcAft>
                <a:spcPct val="0"/>
              </a:spcAft>
              <a:defRPr/>
            </a:pPr>
            <a:r>
              <a:rPr lang="en-US" dirty="0" smtClean="0">
                <a:solidFill>
                  <a:schemeClr val="bg1"/>
                </a:solidFill>
                <a:latin typeface="Arial" charset="0"/>
                <a:cs typeface="Arial" pitchFamily="34" charset="0"/>
              </a:rPr>
              <a:t>Emory </a:t>
            </a:r>
            <a:r>
              <a:rPr lang="en-US" dirty="0">
                <a:solidFill>
                  <a:schemeClr val="bg1"/>
                </a:solidFill>
                <a:latin typeface="Arial" charset="0"/>
                <a:cs typeface="Arial" pitchFamily="34" charset="0"/>
              </a:rPr>
              <a:t>University School of Medicine</a:t>
            </a:r>
          </a:p>
        </p:txBody>
      </p:sp>
      <p:sp>
        <p:nvSpPr>
          <p:cNvPr id="3" name="Rectangle 2"/>
          <p:cNvSpPr/>
          <p:nvPr/>
        </p:nvSpPr>
        <p:spPr>
          <a:xfrm>
            <a:off x="2761976" y="3962787"/>
            <a:ext cx="6647974" cy="1200329"/>
          </a:xfrm>
          <a:prstGeom prst="rect">
            <a:avLst/>
          </a:prstGeom>
        </p:spPr>
        <p:txBody>
          <a:bodyPr wrap="none">
            <a:spAutoFit/>
          </a:bodyPr>
          <a:lstStyle/>
          <a:p>
            <a:pPr algn="ctr"/>
            <a:r>
              <a:rPr lang="en-US" sz="3600" b="1" dirty="0">
                <a:solidFill>
                  <a:schemeClr val="bg1"/>
                </a:solidFill>
                <a:latin typeface="Arial" panose="020B0604020202020204" pitchFamily="34" charset="0"/>
                <a:cs typeface="Arial" panose="020B0604020202020204" pitchFamily="34" charset="0"/>
              </a:rPr>
              <a:t>AYA and XYZ </a:t>
            </a:r>
            <a:endParaRPr lang="en-US" sz="3600" b="1" dirty="0" smtClean="0">
              <a:solidFill>
                <a:schemeClr val="bg1"/>
              </a:solidFill>
              <a:latin typeface="Arial" panose="020B0604020202020204" pitchFamily="34" charset="0"/>
              <a:cs typeface="Arial" panose="020B0604020202020204" pitchFamily="34" charset="0"/>
            </a:endParaRPr>
          </a:p>
          <a:p>
            <a:pPr algn="ctr"/>
            <a:r>
              <a:rPr lang="en-US" sz="3600" b="1" dirty="0" smtClean="0">
                <a:solidFill>
                  <a:schemeClr val="bg1"/>
                </a:solidFill>
                <a:latin typeface="Arial" panose="020B0604020202020204" pitchFamily="34" charset="0"/>
                <a:cs typeface="Arial" panose="020B0604020202020204" pitchFamily="34" charset="0"/>
              </a:rPr>
              <a:t>(</a:t>
            </a:r>
            <a:r>
              <a:rPr lang="en-US" sz="3600" b="1" dirty="0">
                <a:solidFill>
                  <a:schemeClr val="bg1"/>
                </a:solidFill>
                <a:latin typeface="Arial" panose="020B0604020202020204" pitchFamily="34" charset="0"/>
                <a:cs typeface="Arial" panose="020B0604020202020204" pitchFamily="34" charset="0"/>
              </a:rPr>
              <a:t>aka </a:t>
            </a:r>
            <a:r>
              <a:rPr lang="en-US" sz="3600" b="1" dirty="0" smtClean="0">
                <a:solidFill>
                  <a:schemeClr val="bg1"/>
                </a:solidFill>
                <a:latin typeface="Arial" panose="020B0604020202020204" pitchFamily="34" charset="0"/>
                <a:cs typeface="Arial" panose="020B0604020202020204" pitchFamily="34" charset="0"/>
              </a:rPr>
              <a:t>The End </a:t>
            </a:r>
            <a:r>
              <a:rPr lang="en-US" sz="3600" b="1" dirty="0">
                <a:solidFill>
                  <a:schemeClr val="bg1"/>
                </a:solidFill>
                <a:latin typeface="Arial" panose="020B0604020202020204" pitchFamily="34" charset="0"/>
                <a:cs typeface="Arial" panose="020B0604020202020204" pitchFamily="34" charset="0"/>
              </a:rPr>
              <a:t>of the </a:t>
            </a:r>
            <a:r>
              <a:rPr lang="en-US" sz="3600" b="1" dirty="0" smtClean="0">
                <a:solidFill>
                  <a:schemeClr val="bg1"/>
                </a:solidFill>
                <a:latin typeface="Arial" panose="020B0604020202020204" pitchFamily="34" charset="0"/>
                <a:cs typeface="Arial" panose="020B0604020202020204" pitchFamily="34" charset="0"/>
              </a:rPr>
              <a:t>Journey) </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57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Biology- Poor Prognostic </a:t>
            </a:r>
            <a:r>
              <a:rPr lang="en-US" dirty="0"/>
              <a:t>F</a:t>
            </a:r>
            <a:r>
              <a:rPr lang="en-US" dirty="0" smtClean="0"/>
              <a:t>indings</a:t>
            </a:r>
            <a:endParaRPr lang="en-US" dirty="0"/>
          </a:p>
        </p:txBody>
      </p:sp>
      <p:sp>
        <p:nvSpPr>
          <p:cNvPr id="3" name="Content Placeholder 2"/>
          <p:cNvSpPr>
            <a:spLocks noGrp="1"/>
          </p:cNvSpPr>
          <p:nvPr>
            <p:ph idx="1"/>
          </p:nvPr>
        </p:nvSpPr>
        <p:spPr/>
        <p:txBody>
          <a:bodyPr>
            <a:normAutofit/>
          </a:bodyPr>
          <a:lstStyle/>
          <a:p>
            <a:r>
              <a:rPr lang="en-US" b="1" dirty="0" smtClean="0"/>
              <a:t>B-ALL: </a:t>
            </a:r>
            <a:r>
              <a:rPr lang="en-US" dirty="0" smtClean="0"/>
              <a:t>More likely to have PH+ t(9;22), PH+-like </a:t>
            </a:r>
          </a:p>
          <a:p>
            <a:r>
              <a:rPr lang="en-US" b="1" dirty="0" smtClean="0"/>
              <a:t>B-ALL: </a:t>
            </a:r>
            <a:r>
              <a:rPr lang="en-US" dirty="0" smtClean="0"/>
              <a:t>Less likely to have ETV6-RUNX1, </a:t>
            </a:r>
            <a:r>
              <a:rPr lang="en-US" dirty="0" err="1" smtClean="0"/>
              <a:t>hyperdiploidy</a:t>
            </a:r>
            <a:endParaRPr lang="en-US" dirty="0" smtClean="0"/>
          </a:p>
          <a:p>
            <a:r>
              <a:rPr lang="en-US" b="1" dirty="0" smtClean="0"/>
              <a:t>T-ALL: </a:t>
            </a:r>
            <a:r>
              <a:rPr lang="en-US" dirty="0" smtClean="0"/>
              <a:t>HOX+</a:t>
            </a:r>
          </a:p>
          <a:p>
            <a:r>
              <a:rPr lang="en-US" b="1" dirty="0" smtClean="0"/>
              <a:t>Rhabdomyosarcoma: </a:t>
            </a:r>
            <a:r>
              <a:rPr lang="en-US" dirty="0" smtClean="0"/>
              <a:t>More likely Alveolar (chromosome 13 translocations) </a:t>
            </a:r>
          </a:p>
          <a:p>
            <a:r>
              <a:rPr lang="en-US" b="1" dirty="0" smtClean="0"/>
              <a:t>Neuroblastoma: </a:t>
            </a:r>
            <a:r>
              <a:rPr lang="en-US" dirty="0" smtClean="0"/>
              <a:t>More likely Stage IV disease</a:t>
            </a:r>
          </a:p>
          <a:p>
            <a:r>
              <a:rPr lang="en-US" b="1" dirty="0" smtClean="0"/>
              <a:t>Breast cancer: </a:t>
            </a:r>
            <a:r>
              <a:rPr lang="en-US" dirty="0" smtClean="0"/>
              <a:t>More likely Estrogen-, progesterone- and HER2 receptor (triple negative) disease</a:t>
            </a:r>
          </a:p>
          <a:p>
            <a:r>
              <a:rPr lang="en-US" b="1" dirty="0" smtClean="0"/>
              <a:t>Colorectal cancer: </a:t>
            </a:r>
            <a:r>
              <a:rPr lang="en-US" dirty="0" smtClean="0"/>
              <a:t>More likely Mucinosis adenocarcinoma</a:t>
            </a:r>
          </a:p>
          <a:p>
            <a:endParaRPr lang="en-US" dirty="0"/>
          </a:p>
          <a:p>
            <a:pPr marL="0" indent="0">
              <a:buNone/>
            </a:pPr>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118812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Biology- </a:t>
            </a:r>
            <a:r>
              <a:rPr lang="en-US" dirty="0"/>
              <a:t>F</a:t>
            </a:r>
            <a:r>
              <a:rPr lang="en-US" dirty="0" smtClean="0"/>
              <a:t>avorable Prognostic </a:t>
            </a:r>
            <a:r>
              <a:rPr lang="en-US" dirty="0"/>
              <a:t>F</a:t>
            </a:r>
            <a:r>
              <a:rPr lang="en-US" dirty="0" smtClean="0"/>
              <a:t>indings</a:t>
            </a:r>
            <a:endParaRPr lang="en-US" dirty="0"/>
          </a:p>
        </p:txBody>
      </p:sp>
      <p:sp>
        <p:nvSpPr>
          <p:cNvPr id="3" name="Content Placeholder 2"/>
          <p:cNvSpPr>
            <a:spLocks noGrp="1"/>
          </p:cNvSpPr>
          <p:nvPr>
            <p:ph idx="1"/>
          </p:nvPr>
        </p:nvSpPr>
        <p:spPr/>
        <p:txBody>
          <a:bodyPr/>
          <a:lstStyle/>
          <a:p>
            <a:r>
              <a:rPr lang="en-US" b="1" dirty="0" smtClean="0"/>
              <a:t>DLBCL: </a:t>
            </a:r>
            <a:r>
              <a:rPr lang="en-US" dirty="0"/>
              <a:t>L</a:t>
            </a:r>
            <a:r>
              <a:rPr lang="en-US" dirty="0" smtClean="0"/>
              <a:t>ess </a:t>
            </a:r>
            <a:r>
              <a:rPr lang="en-US" dirty="0"/>
              <a:t>likely to have t(14;18</a:t>
            </a:r>
            <a:r>
              <a:rPr lang="en-US" dirty="0" smtClean="0"/>
              <a:t>)</a:t>
            </a:r>
          </a:p>
          <a:p>
            <a:r>
              <a:rPr lang="en-US" b="1" dirty="0" smtClean="0"/>
              <a:t>Melanoma: </a:t>
            </a:r>
            <a:r>
              <a:rPr lang="en-US" dirty="0" smtClean="0"/>
              <a:t>More likely to have BRAF mutations </a:t>
            </a:r>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61095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for Survival Differential</a:t>
            </a:r>
            <a:endParaRPr lang="en-US" dirty="0"/>
          </a:p>
        </p:txBody>
      </p:sp>
      <p:sp>
        <p:nvSpPr>
          <p:cNvPr id="3" name="Content Placeholder 2"/>
          <p:cNvSpPr>
            <a:spLocks noGrp="1"/>
          </p:cNvSpPr>
          <p:nvPr>
            <p:ph idx="1"/>
          </p:nvPr>
        </p:nvSpPr>
        <p:spPr/>
        <p:txBody>
          <a:bodyPr/>
          <a:lstStyle/>
          <a:p>
            <a:r>
              <a:rPr lang="en-US" dirty="0" smtClean="0"/>
              <a:t>Cancer biology</a:t>
            </a:r>
          </a:p>
          <a:p>
            <a:r>
              <a:rPr lang="en-US" dirty="0"/>
              <a:t>Familial cancer syndromes or subsequent malignancies</a:t>
            </a:r>
          </a:p>
          <a:p>
            <a:r>
              <a:rPr lang="en-US" dirty="0" smtClean="0">
                <a:solidFill>
                  <a:schemeClr val="bg1">
                    <a:lumMod val="85000"/>
                  </a:schemeClr>
                </a:solidFill>
              </a:rPr>
              <a:t>Increased toxicity</a:t>
            </a:r>
          </a:p>
          <a:p>
            <a:r>
              <a:rPr lang="en-US" dirty="0" smtClean="0">
                <a:solidFill>
                  <a:schemeClr val="bg1">
                    <a:lumMod val="85000"/>
                  </a:schemeClr>
                </a:solidFill>
              </a:rPr>
              <a:t>Location of care/Clinical trial enrollment</a:t>
            </a:r>
          </a:p>
          <a:p>
            <a:r>
              <a:rPr lang="en-US" dirty="0" smtClean="0">
                <a:solidFill>
                  <a:schemeClr val="bg1">
                    <a:lumMod val="85000"/>
                  </a:schemeClr>
                </a:solidFill>
              </a:rPr>
              <a:t>Adherence</a:t>
            </a:r>
          </a:p>
          <a:p>
            <a:r>
              <a:rPr lang="en-US" dirty="0" smtClean="0">
                <a:solidFill>
                  <a:schemeClr val="bg1">
                    <a:lumMod val="85000"/>
                  </a:schemeClr>
                </a:solidFill>
              </a:rPr>
              <a:t>Access to healthcare</a:t>
            </a:r>
          </a:p>
          <a:p>
            <a:r>
              <a:rPr lang="en-US" dirty="0" smtClean="0">
                <a:solidFill>
                  <a:schemeClr val="bg1">
                    <a:lumMod val="85000"/>
                  </a:schemeClr>
                </a:solidFill>
              </a:rPr>
              <a:t>Psychosocial stressors</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69542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22429" cy="1325563"/>
          </a:xfrm>
        </p:spPr>
        <p:txBody>
          <a:bodyPr>
            <a:normAutofit/>
          </a:bodyPr>
          <a:lstStyle/>
          <a:p>
            <a:r>
              <a:rPr lang="en-US" dirty="0"/>
              <a:t>Familial </a:t>
            </a:r>
            <a:r>
              <a:rPr lang="en-US" dirty="0" smtClean="0"/>
              <a:t>Cancer Syndromes/Subsequent Malignancies</a:t>
            </a:r>
            <a:endParaRPr lang="en-US" dirty="0"/>
          </a:p>
        </p:txBody>
      </p:sp>
      <p:sp>
        <p:nvSpPr>
          <p:cNvPr id="3" name="Content Placeholder 2"/>
          <p:cNvSpPr>
            <a:spLocks noGrp="1"/>
          </p:cNvSpPr>
          <p:nvPr>
            <p:ph idx="1"/>
          </p:nvPr>
        </p:nvSpPr>
        <p:spPr/>
        <p:txBody>
          <a:bodyPr/>
          <a:lstStyle/>
          <a:p>
            <a:r>
              <a:rPr lang="en-US" b="1" dirty="0"/>
              <a:t>Breast </a:t>
            </a:r>
            <a:r>
              <a:rPr lang="en-US" b="1" dirty="0" smtClean="0"/>
              <a:t>cancer: </a:t>
            </a:r>
            <a:r>
              <a:rPr lang="en-US" dirty="0" smtClean="0"/>
              <a:t>Early diagnosis </a:t>
            </a:r>
            <a:r>
              <a:rPr lang="en-US" dirty="0"/>
              <a:t>more likely </a:t>
            </a:r>
            <a:r>
              <a:rPr lang="en-US" dirty="0" smtClean="0"/>
              <a:t>in those with </a:t>
            </a:r>
            <a:r>
              <a:rPr lang="en-US" dirty="0"/>
              <a:t>increased familial risk: BRCA1, BRCA2, p53 </a:t>
            </a:r>
          </a:p>
          <a:p>
            <a:r>
              <a:rPr lang="en-US" b="1" dirty="0" smtClean="0"/>
              <a:t>Breast cancer: </a:t>
            </a:r>
            <a:r>
              <a:rPr lang="en-US" dirty="0" smtClean="0"/>
              <a:t>Survivors of childhood cancer treated with </a:t>
            </a:r>
            <a:r>
              <a:rPr lang="en-US" dirty="0"/>
              <a:t>chest radiation</a:t>
            </a:r>
          </a:p>
          <a:p>
            <a:r>
              <a:rPr lang="en-US" b="1" dirty="0" smtClean="0"/>
              <a:t>Colorectal </a:t>
            </a:r>
            <a:r>
              <a:rPr lang="en-US" b="1" dirty="0"/>
              <a:t>cancer: </a:t>
            </a:r>
            <a:r>
              <a:rPr lang="en-US" dirty="0" smtClean="0"/>
              <a:t>Highest incidence of heritable CRC: FAP, hereditary </a:t>
            </a:r>
            <a:r>
              <a:rPr lang="en-US" dirty="0"/>
              <a:t>non-polyposis colon </a:t>
            </a:r>
            <a:r>
              <a:rPr lang="en-US" dirty="0" smtClean="0"/>
              <a:t>cancer</a:t>
            </a:r>
          </a:p>
          <a:p>
            <a:r>
              <a:rPr lang="en-US" b="1" dirty="0" smtClean="0"/>
              <a:t>Colorectal cancer: </a:t>
            </a:r>
            <a:r>
              <a:rPr lang="en-US" dirty="0" smtClean="0"/>
              <a:t>Survivors of childhood cancer treated with abdominal radiation</a:t>
            </a:r>
            <a:endParaRPr lang="en-US" dirty="0"/>
          </a:p>
          <a:p>
            <a:r>
              <a:rPr lang="en-US" b="1" dirty="0" smtClean="0"/>
              <a:t>Thyroid cancer: </a:t>
            </a:r>
            <a:r>
              <a:rPr lang="en-US" dirty="0" smtClean="0"/>
              <a:t>3</a:t>
            </a:r>
            <a:r>
              <a:rPr lang="en-US" dirty="0"/>
              <a:t>% </a:t>
            </a:r>
            <a:r>
              <a:rPr lang="en-US" dirty="0" smtClean="0"/>
              <a:t>subsequent </a:t>
            </a:r>
            <a:r>
              <a:rPr lang="en-US" dirty="0"/>
              <a:t>malignancy</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367961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for Survival Differential</a:t>
            </a:r>
            <a:endParaRPr lang="en-US" dirty="0"/>
          </a:p>
        </p:txBody>
      </p:sp>
      <p:sp>
        <p:nvSpPr>
          <p:cNvPr id="3" name="Content Placeholder 2"/>
          <p:cNvSpPr>
            <a:spLocks noGrp="1"/>
          </p:cNvSpPr>
          <p:nvPr>
            <p:ph idx="1"/>
          </p:nvPr>
        </p:nvSpPr>
        <p:spPr/>
        <p:txBody>
          <a:bodyPr/>
          <a:lstStyle/>
          <a:p>
            <a:r>
              <a:rPr lang="en-US" dirty="0" smtClean="0"/>
              <a:t>Cancer biology</a:t>
            </a:r>
          </a:p>
          <a:p>
            <a:r>
              <a:rPr lang="en-US" dirty="0" smtClean="0"/>
              <a:t>Familial cancer syndromes or subsequent malignancies</a:t>
            </a:r>
          </a:p>
          <a:p>
            <a:r>
              <a:rPr lang="en-US" dirty="0" smtClean="0"/>
              <a:t>Increased toxicity</a:t>
            </a:r>
          </a:p>
          <a:p>
            <a:r>
              <a:rPr lang="en-US" dirty="0" smtClean="0">
                <a:solidFill>
                  <a:schemeClr val="bg1">
                    <a:lumMod val="85000"/>
                  </a:schemeClr>
                </a:solidFill>
              </a:rPr>
              <a:t>Location of care/Clinical trial enrollment</a:t>
            </a:r>
          </a:p>
          <a:p>
            <a:r>
              <a:rPr lang="en-US" dirty="0" smtClean="0">
                <a:solidFill>
                  <a:schemeClr val="bg1">
                    <a:lumMod val="85000"/>
                  </a:schemeClr>
                </a:solidFill>
              </a:rPr>
              <a:t>Adherence</a:t>
            </a:r>
          </a:p>
          <a:p>
            <a:r>
              <a:rPr lang="en-US" dirty="0" smtClean="0">
                <a:solidFill>
                  <a:schemeClr val="bg1">
                    <a:lumMod val="85000"/>
                  </a:schemeClr>
                </a:solidFill>
              </a:rPr>
              <a:t>Access to healthcare</a:t>
            </a:r>
          </a:p>
          <a:p>
            <a:r>
              <a:rPr lang="en-US" dirty="0" smtClean="0">
                <a:solidFill>
                  <a:schemeClr val="bg1">
                    <a:lumMod val="85000"/>
                  </a:schemeClr>
                </a:solidFill>
              </a:rPr>
              <a:t>Psychosocial stressors</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752585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Toxicity </a:t>
            </a:r>
            <a:r>
              <a:rPr lang="en-US" dirty="0"/>
              <a:t>P</a:t>
            </a:r>
            <a:r>
              <a:rPr lang="en-US" dirty="0" smtClean="0"/>
              <a:t>rofile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Epigenetic factors </a:t>
            </a:r>
          </a:p>
          <a:p>
            <a:r>
              <a:rPr lang="en-US" dirty="0" smtClean="0"/>
              <a:t>Changing volume of distribution</a:t>
            </a:r>
          </a:p>
          <a:p>
            <a:r>
              <a:rPr lang="en-US" dirty="0" smtClean="0"/>
              <a:t>Protein binding</a:t>
            </a:r>
          </a:p>
          <a:p>
            <a:r>
              <a:rPr lang="en-US" dirty="0" smtClean="0"/>
              <a:t>Hepatic/renal function</a:t>
            </a:r>
          </a:p>
          <a:p>
            <a:r>
              <a:rPr lang="en-US" dirty="0" smtClean="0"/>
              <a:t>Obesity</a:t>
            </a:r>
          </a:p>
        </p:txBody>
      </p:sp>
      <p:sp>
        <p:nvSpPr>
          <p:cNvPr id="4" name="Content Placeholder 3"/>
          <p:cNvSpPr>
            <a:spLocks noGrp="1"/>
          </p:cNvSpPr>
          <p:nvPr>
            <p:ph sz="half" idx="2"/>
          </p:nvPr>
        </p:nvSpPr>
        <p:spPr>
          <a:xfrm>
            <a:off x="6172200" y="1825626"/>
            <a:ext cx="5181600" cy="4444546"/>
          </a:xfrm>
        </p:spPr>
        <p:txBody>
          <a:bodyPr>
            <a:normAutofit fontScale="92500" lnSpcReduction="10000"/>
          </a:bodyPr>
          <a:lstStyle/>
          <a:p>
            <a:r>
              <a:rPr lang="en-US" dirty="0"/>
              <a:t>Neuropathy</a:t>
            </a:r>
          </a:p>
          <a:p>
            <a:r>
              <a:rPr lang="en-US" dirty="0"/>
              <a:t>Osteonecrosis</a:t>
            </a:r>
          </a:p>
          <a:p>
            <a:r>
              <a:rPr lang="en-US" dirty="0"/>
              <a:t>Glucose intolerance</a:t>
            </a:r>
          </a:p>
          <a:p>
            <a:r>
              <a:rPr lang="en-US" dirty="0"/>
              <a:t>Pancreatitis</a:t>
            </a:r>
          </a:p>
          <a:p>
            <a:r>
              <a:rPr lang="en-US" dirty="0" smtClean="0"/>
              <a:t>Nausea/emesis</a:t>
            </a:r>
            <a:endParaRPr lang="en-US" dirty="0"/>
          </a:p>
          <a:p>
            <a:r>
              <a:rPr lang="en-US" dirty="0"/>
              <a:t>Renal toxicity</a:t>
            </a:r>
          </a:p>
          <a:p>
            <a:r>
              <a:rPr lang="en-US" dirty="0"/>
              <a:t>Thrombosis</a:t>
            </a:r>
          </a:p>
          <a:p>
            <a:r>
              <a:rPr lang="en-US" dirty="0" smtClean="0"/>
              <a:t>Pain</a:t>
            </a:r>
            <a:endParaRPr lang="en-US" dirty="0"/>
          </a:p>
          <a:p>
            <a:pPr marL="457200" lvl="2" indent="0">
              <a:spcBef>
                <a:spcPts val="1000"/>
              </a:spcBef>
              <a:buNone/>
            </a:pPr>
            <a:endParaRPr lang="en-US" sz="1300" dirty="0" smtClean="0"/>
          </a:p>
          <a:p>
            <a:pPr marL="457200" lvl="2" indent="0">
              <a:spcBef>
                <a:spcPts val="1000"/>
              </a:spcBef>
              <a:buNone/>
            </a:pPr>
            <a:r>
              <a:rPr lang="en-US" sz="2800" dirty="0"/>
              <a:t> </a:t>
            </a:r>
            <a:r>
              <a:rPr lang="en-US" sz="2800" dirty="0" smtClean="0"/>
              <a:t>      Less </a:t>
            </a:r>
            <a:r>
              <a:rPr lang="en-US" sz="2800" dirty="0"/>
              <a:t>Myelosuppression</a:t>
            </a:r>
          </a:p>
          <a:p>
            <a:endParaRPr lang="en-US" dirty="0"/>
          </a:p>
          <a:p>
            <a:endParaRPr lang="en-US" dirty="0"/>
          </a:p>
        </p:txBody>
      </p:sp>
      <p:sp>
        <p:nvSpPr>
          <p:cNvPr id="5" name="Rectangle 4"/>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8922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for Survival Differential</a:t>
            </a:r>
            <a:endParaRPr lang="en-US" dirty="0"/>
          </a:p>
        </p:txBody>
      </p:sp>
      <p:sp>
        <p:nvSpPr>
          <p:cNvPr id="3" name="Content Placeholder 2"/>
          <p:cNvSpPr>
            <a:spLocks noGrp="1"/>
          </p:cNvSpPr>
          <p:nvPr>
            <p:ph idx="1"/>
          </p:nvPr>
        </p:nvSpPr>
        <p:spPr/>
        <p:txBody>
          <a:bodyPr/>
          <a:lstStyle/>
          <a:p>
            <a:r>
              <a:rPr lang="en-US" dirty="0" smtClean="0"/>
              <a:t>Cancer biology</a:t>
            </a:r>
          </a:p>
          <a:p>
            <a:r>
              <a:rPr lang="en-US" dirty="0"/>
              <a:t>Familial cancer syndromes or subsequent malignancies</a:t>
            </a:r>
          </a:p>
          <a:p>
            <a:r>
              <a:rPr lang="en-US" dirty="0" smtClean="0"/>
              <a:t>Increased toxicity</a:t>
            </a:r>
          </a:p>
          <a:p>
            <a:r>
              <a:rPr lang="en-US" dirty="0" smtClean="0"/>
              <a:t>Location of care/Clinical trial enrollment</a:t>
            </a:r>
          </a:p>
          <a:p>
            <a:r>
              <a:rPr lang="en-US" dirty="0" smtClean="0">
                <a:solidFill>
                  <a:schemeClr val="bg1">
                    <a:lumMod val="85000"/>
                  </a:schemeClr>
                </a:solidFill>
              </a:rPr>
              <a:t>Adherence</a:t>
            </a:r>
          </a:p>
          <a:p>
            <a:r>
              <a:rPr lang="en-US" dirty="0" smtClean="0">
                <a:solidFill>
                  <a:schemeClr val="bg1">
                    <a:lumMod val="85000"/>
                  </a:schemeClr>
                </a:solidFill>
              </a:rPr>
              <a:t>Access to healthcare</a:t>
            </a:r>
          </a:p>
          <a:p>
            <a:r>
              <a:rPr lang="en-US" dirty="0" smtClean="0">
                <a:solidFill>
                  <a:schemeClr val="bg1">
                    <a:lumMod val="85000"/>
                  </a:schemeClr>
                </a:solidFill>
              </a:rPr>
              <a:t>Psychosocial stressors</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739761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a:t>
            </a:r>
            <a:r>
              <a:rPr lang="en-US" dirty="0"/>
              <a:t>C</a:t>
            </a:r>
            <a:r>
              <a:rPr lang="en-US" dirty="0" smtClean="0"/>
              <a:t>are/Clinical </a:t>
            </a:r>
            <a:r>
              <a:rPr lang="en-US" dirty="0"/>
              <a:t>T</a:t>
            </a:r>
            <a:r>
              <a:rPr lang="en-US" dirty="0" smtClean="0"/>
              <a:t>rial </a:t>
            </a:r>
            <a:r>
              <a:rPr lang="en-US" dirty="0"/>
              <a:t>E</a:t>
            </a:r>
            <a:r>
              <a:rPr lang="en-US" dirty="0" smtClean="0"/>
              <a:t>nrollment</a:t>
            </a:r>
            <a:endParaRPr lang="en-US" dirty="0"/>
          </a:p>
        </p:txBody>
      </p:sp>
      <p:sp>
        <p:nvSpPr>
          <p:cNvPr id="3" name="Content Placeholder 2"/>
          <p:cNvSpPr>
            <a:spLocks noGrp="1"/>
          </p:cNvSpPr>
          <p:nvPr>
            <p:ph idx="1"/>
          </p:nvPr>
        </p:nvSpPr>
        <p:spPr/>
        <p:txBody>
          <a:bodyPr>
            <a:normAutofit lnSpcReduction="10000"/>
          </a:bodyPr>
          <a:lstStyle/>
          <a:p>
            <a:r>
              <a:rPr lang="en-US" dirty="0" smtClean="0"/>
              <a:t>Location of Care</a:t>
            </a:r>
          </a:p>
          <a:p>
            <a:pPr lvl="1"/>
            <a:r>
              <a:rPr lang="en-US" dirty="0" smtClean="0"/>
              <a:t>Comprehensive centers vs. community-based</a:t>
            </a:r>
          </a:p>
          <a:p>
            <a:pPr lvl="1"/>
            <a:r>
              <a:rPr lang="en-US" dirty="0" smtClean="0"/>
              <a:t>Supportive care regimens</a:t>
            </a:r>
          </a:p>
          <a:p>
            <a:pPr lvl="1"/>
            <a:r>
              <a:rPr lang="en-US" dirty="0" smtClean="0"/>
              <a:t>Treatment compliance/intensity</a:t>
            </a:r>
          </a:p>
          <a:p>
            <a:r>
              <a:rPr lang="en-US" dirty="0" smtClean="0"/>
              <a:t>Clinical Trial Enrollment</a:t>
            </a:r>
          </a:p>
          <a:p>
            <a:pPr lvl="1"/>
            <a:r>
              <a:rPr lang="en-US" dirty="0" smtClean="0"/>
              <a:t>Overall survival rate higher when on clinical trials</a:t>
            </a:r>
          </a:p>
          <a:p>
            <a:pPr lvl="1"/>
            <a:r>
              <a:rPr lang="en-US" dirty="0" smtClean="0"/>
              <a:t>Low enrollment (2% of patients aged 20-29 years)</a:t>
            </a:r>
          </a:p>
          <a:p>
            <a:pPr lvl="1"/>
            <a:r>
              <a:rPr lang="en-US" dirty="0" smtClean="0"/>
              <a:t>Improved enrollment with AYA programs (or pediatric center)</a:t>
            </a:r>
          </a:p>
          <a:p>
            <a:r>
              <a:rPr lang="en-US" dirty="0" smtClean="0"/>
              <a:t>Pediatric Treatment Protocols</a:t>
            </a:r>
          </a:p>
          <a:p>
            <a:pPr lvl="1"/>
            <a:r>
              <a:rPr lang="en-US" dirty="0" smtClean="0"/>
              <a:t>Evidence for improved outcomes in </a:t>
            </a:r>
            <a:r>
              <a:rPr lang="en-US" b="1" u="sng" dirty="0" smtClean="0"/>
              <a:t>ALL,</a:t>
            </a:r>
            <a:r>
              <a:rPr lang="en-US" b="1" dirty="0" smtClean="0"/>
              <a:t> </a:t>
            </a:r>
            <a:r>
              <a:rPr lang="en-US" dirty="0" smtClean="0"/>
              <a:t>AML, Ewing sarcoma, and Hodgkin lymphoma on pediatric regimens</a:t>
            </a:r>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1624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for Survival Differential</a:t>
            </a:r>
            <a:endParaRPr lang="en-US" dirty="0"/>
          </a:p>
        </p:txBody>
      </p:sp>
      <p:sp>
        <p:nvSpPr>
          <p:cNvPr id="3" name="Content Placeholder 2"/>
          <p:cNvSpPr>
            <a:spLocks noGrp="1"/>
          </p:cNvSpPr>
          <p:nvPr>
            <p:ph idx="1"/>
          </p:nvPr>
        </p:nvSpPr>
        <p:spPr/>
        <p:txBody>
          <a:bodyPr/>
          <a:lstStyle/>
          <a:p>
            <a:r>
              <a:rPr lang="en-US" dirty="0" smtClean="0"/>
              <a:t>Cancer biology</a:t>
            </a:r>
          </a:p>
          <a:p>
            <a:r>
              <a:rPr lang="en-US" dirty="0"/>
              <a:t>Familial cancer syndromes or subsequent malignancies</a:t>
            </a:r>
          </a:p>
          <a:p>
            <a:r>
              <a:rPr lang="en-US" dirty="0" smtClean="0"/>
              <a:t>Increased toxicity</a:t>
            </a:r>
          </a:p>
          <a:p>
            <a:r>
              <a:rPr lang="en-US" dirty="0" smtClean="0"/>
              <a:t>Location of care/Clinical trial enrollment</a:t>
            </a:r>
          </a:p>
          <a:p>
            <a:r>
              <a:rPr lang="en-US" dirty="0" smtClean="0"/>
              <a:t>Adherence</a:t>
            </a:r>
          </a:p>
          <a:p>
            <a:r>
              <a:rPr lang="en-US" dirty="0" smtClean="0">
                <a:solidFill>
                  <a:schemeClr val="bg1">
                    <a:lumMod val="85000"/>
                  </a:schemeClr>
                </a:solidFill>
              </a:rPr>
              <a:t>Access to healthcare</a:t>
            </a:r>
          </a:p>
          <a:p>
            <a:r>
              <a:rPr lang="en-US" dirty="0" smtClean="0">
                <a:solidFill>
                  <a:schemeClr val="bg1">
                    <a:lumMod val="85000"/>
                  </a:schemeClr>
                </a:solidFill>
              </a:rPr>
              <a:t>Psychosocial stressors</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947171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for Survival Differential</a:t>
            </a:r>
            <a:endParaRPr lang="en-US" dirty="0"/>
          </a:p>
        </p:txBody>
      </p:sp>
      <p:sp>
        <p:nvSpPr>
          <p:cNvPr id="3" name="Content Placeholder 2"/>
          <p:cNvSpPr>
            <a:spLocks noGrp="1"/>
          </p:cNvSpPr>
          <p:nvPr>
            <p:ph idx="1"/>
          </p:nvPr>
        </p:nvSpPr>
        <p:spPr/>
        <p:txBody>
          <a:bodyPr/>
          <a:lstStyle/>
          <a:p>
            <a:r>
              <a:rPr lang="en-US" dirty="0" smtClean="0"/>
              <a:t>Cancer biology</a:t>
            </a:r>
          </a:p>
          <a:p>
            <a:r>
              <a:rPr lang="en-US" dirty="0"/>
              <a:t>Familial cancer syndromes or subsequent malignancies</a:t>
            </a:r>
          </a:p>
          <a:p>
            <a:r>
              <a:rPr lang="en-US" dirty="0" smtClean="0"/>
              <a:t>Increased toxicity</a:t>
            </a:r>
          </a:p>
          <a:p>
            <a:r>
              <a:rPr lang="en-US" dirty="0" smtClean="0"/>
              <a:t>Location of care/Clinical trial enrollment</a:t>
            </a:r>
          </a:p>
          <a:p>
            <a:r>
              <a:rPr lang="en-US" dirty="0" smtClean="0"/>
              <a:t>Adherence</a:t>
            </a:r>
          </a:p>
          <a:p>
            <a:r>
              <a:rPr lang="en-US" dirty="0" smtClean="0"/>
              <a:t>Access to healthcare</a:t>
            </a:r>
          </a:p>
          <a:p>
            <a:r>
              <a:rPr lang="en-US" dirty="0" smtClean="0">
                <a:solidFill>
                  <a:schemeClr val="bg1">
                    <a:lumMod val="85000"/>
                  </a:schemeClr>
                </a:solidFill>
              </a:rPr>
              <a:t>Psychosocial stressors</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792825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 will follow the topical structure suggested by the ABP (Sort of):</a:t>
            </a:r>
            <a:endParaRPr lang="en-US" dirty="0"/>
          </a:p>
        </p:txBody>
      </p:sp>
      <p:pic>
        <p:nvPicPr>
          <p:cNvPr id="4" name="Picture 3"/>
          <p:cNvPicPr>
            <a:picLocks noChangeAspect="1"/>
          </p:cNvPicPr>
          <p:nvPr/>
        </p:nvPicPr>
        <p:blipFill>
          <a:blip r:embed="rId3"/>
          <a:stretch>
            <a:fillRect/>
          </a:stretch>
        </p:blipFill>
        <p:spPr>
          <a:xfrm>
            <a:off x="344194" y="1806272"/>
            <a:ext cx="11575964" cy="4239981"/>
          </a:xfrm>
          <a:prstGeom prst="rect">
            <a:avLst/>
          </a:prstGeom>
        </p:spPr>
      </p:pic>
      <p:cxnSp>
        <p:nvCxnSpPr>
          <p:cNvPr id="5" name="Straight Connector 4"/>
          <p:cNvCxnSpPr/>
          <p:nvPr/>
        </p:nvCxnSpPr>
        <p:spPr>
          <a:xfrm>
            <a:off x="214604" y="3041780"/>
            <a:ext cx="11859208" cy="2799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2537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for Survival Differential</a:t>
            </a:r>
            <a:endParaRPr lang="en-US" dirty="0"/>
          </a:p>
        </p:txBody>
      </p:sp>
      <p:sp>
        <p:nvSpPr>
          <p:cNvPr id="3" name="Content Placeholder 2"/>
          <p:cNvSpPr>
            <a:spLocks noGrp="1"/>
          </p:cNvSpPr>
          <p:nvPr>
            <p:ph idx="1"/>
          </p:nvPr>
        </p:nvSpPr>
        <p:spPr/>
        <p:txBody>
          <a:bodyPr/>
          <a:lstStyle/>
          <a:p>
            <a:r>
              <a:rPr lang="en-US" dirty="0" smtClean="0"/>
              <a:t>Cancer biology</a:t>
            </a:r>
          </a:p>
          <a:p>
            <a:r>
              <a:rPr lang="en-US" dirty="0"/>
              <a:t>Familial cancer syndromes or subsequent malignancies</a:t>
            </a:r>
          </a:p>
          <a:p>
            <a:r>
              <a:rPr lang="en-US" dirty="0" smtClean="0"/>
              <a:t>Increased toxicity</a:t>
            </a:r>
          </a:p>
          <a:p>
            <a:r>
              <a:rPr lang="en-US" dirty="0" smtClean="0"/>
              <a:t>Location of care/Clinical trial enrollment</a:t>
            </a:r>
          </a:p>
          <a:p>
            <a:r>
              <a:rPr lang="en-US" dirty="0" smtClean="0"/>
              <a:t>Adherence</a:t>
            </a:r>
          </a:p>
          <a:p>
            <a:r>
              <a:rPr lang="en-US" dirty="0" smtClean="0"/>
              <a:t>Access to healthcare</a:t>
            </a:r>
          </a:p>
          <a:p>
            <a:r>
              <a:rPr lang="en-US" dirty="0" smtClean="0"/>
              <a:t>Psychosocial stressors</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792825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stressors</a:t>
            </a:r>
            <a:endParaRPr lang="en-US" dirty="0"/>
          </a:p>
        </p:txBody>
      </p:sp>
      <p:grpSp>
        <p:nvGrpSpPr>
          <p:cNvPr id="8" name="Group 7"/>
          <p:cNvGrpSpPr/>
          <p:nvPr/>
        </p:nvGrpSpPr>
        <p:grpSpPr>
          <a:xfrm rot="16200000">
            <a:off x="3032449" y="-1166327"/>
            <a:ext cx="6279503" cy="10179697"/>
            <a:chOff x="4604407" y="1828540"/>
            <a:chExt cx="2983185" cy="4345506"/>
          </a:xfrm>
        </p:grpSpPr>
        <p:sp>
          <p:nvSpPr>
            <p:cNvPr id="9" name="Freeform 8"/>
            <p:cNvSpPr/>
            <p:nvPr/>
          </p:nvSpPr>
          <p:spPr>
            <a:xfrm>
              <a:off x="5919991" y="1828540"/>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39016" tIns="155803" rIns="139016" bIns="155803" numCol="1" spcCol="1270" anchor="ctr" anchorCtr="0">
              <a:noAutofit/>
            </a:bodyPr>
            <a:lstStyle/>
            <a:p>
              <a:pPr lvl="0" algn="ctr" defTabSz="311150">
                <a:lnSpc>
                  <a:spcPct val="90000"/>
                </a:lnSpc>
                <a:spcBef>
                  <a:spcPct val="0"/>
                </a:spcBef>
                <a:spcAft>
                  <a:spcPct val="35000"/>
                </a:spcAft>
              </a:pPr>
              <a:r>
                <a:rPr lang="en-US" sz="2000" kern="1200" dirty="0" smtClean="0"/>
                <a:t>Educational/ Employment Concerns</a:t>
              </a:r>
              <a:endParaRPr lang="en-US" sz="2000" kern="1200" dirty="0"/>
            </a:p>
          </p:txBody>
        </p:sp>
        <p:sp>
          <p:nvSpPr>
            <p:cNvPr id="10" name="Freeform 9"/>
            <p:cNvSpPr/>
            <p:nvPr/>
          </p:nvSpPr>
          <p:spPr>
            <a:xfrm>
              <a:off x="6662805" y="1994273"/>
              <a:ext cx="924787" cy="497197"/>
            </a:xfrm>
            <a:custGeom>
              <a:avLst/>
              <a:gdLst>
                <a:gd name="connsiteX0" fmla="*/ 0 w 924787"/>
                <a:gd name="connsiteY0" fmla="*/ 0 h 497197"/>
                <a:gd name="connsiteX1" fmla="*/ 924787 w 924787"/>
                <a:gd name="connsiteY1" fmla="*/ 0 h 497197"/>
                <a:gd name="connsiteX2" fmla="*/ 924787 w 924787"/>
                <a:gd name="connsiteY2" fmla="*/ 497197 h 497197"/>
                <a:gd name="connsiteX3" fmla="*/ 0 w 924787"/>
                <a:gd name="connsiteY3" fmla="*/ 497197 h 497197"/>
                <a:gd name="connsiteX4" fmla="*/ 0 w 924787"/>
                <a:gd name="connsiteY4" fmla="*/ 0 h 49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787" h="497197">
                  <a:moveTo>
                    <a:pt x="0" y="0"/>
                  </a:moveTo>
                  <a:lnTo>
                    <a:pt x="924787" y="0"/>
                  </a:lnTo>
                  <a:lnTo>
                    <a:pt x="924787" y="497197"/>
                  </a:lnTo>
                  <a:lnTo>
                    <a:pt x="0" y="4971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endParaRPr lang="en-US" sz="700" kern="1200"/>
            </a:p>
          </p:txBody>
        </p:sp>
        <p:sp>
          <p:nvSpPr>
            <p:cNvPr id="11" name="Freeform 10"/>
            <p:cNvSpPr/>
            <p:nvPr/>
          </p:nvSpPr>
          <p:spPr>
            <a:xfrm>
              <a:off x="5141380" y="1828540"/>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chemeClr val="accent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12346" tIns="129133" rIns="112346" bIns="129133" numCol="1" spcCol="1270" anchor="ctr" anchorCtr="0">
              <a:noAutofit/>
            </a:bodyPr>
            <a:lstStyle/>
            <a:p>
              <a:pPr lvl="0" algn="ctr" defTabSz="311150">
                <a:lnSpc>
                  <a:spcPct val="90000"/>
                </a:lnSpc>
                <a:spcBef>
                  <a:spcPct val="0"/>
                </a:spcBef>
                <a:spcAft>
                  <a:spcPct val="35000"/>
                </a:spcAft>
              </a:pPr>
              <a:r>
                <a:rPr lang="en-US" sz="2000" kern="1200" dirty="0" smtClean="0"/>
                <a:t>Financial Concerns</a:t>
              </a:r>
              <a:endParaRPr lang="en-US" sz="2000" kern="1200" dirty="0"/>
            </a:p>
          </p:txBody>
        </p:sp>
        <p:sp>
          <p:nvSpPr>
            <p:cNvPr id="12" name="Freeform 11"/>
            <p:cNvSpPr/>
            <p:nvPr/>
          </p:nvSpPr>
          <p:spPr>
            <a:xfrm>
              <a:off x="5529194" y="2531909"/>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rgbClr val="C000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39016" tIns="155803" rIns="139016" bIns="155803" numCol="1" spcCol="1270" anchor="ctr" anchorCtr="0">
              <a:noAutofit/>
            </a:bodyPr>
            <a:lstStyle/>
            <a:p>
              <a:pPr lvl="0" algn="ctr" defTabSz="311150">
                <a:lnSpc>
                  <a:spcPct val="90000"/>
                </a:lnSpc>
                <a:spcBef>
                  <a:spcPct val="0"/>
                </a:spcBef>
                <a:spcAft>
                  <a:spcPct val="35000"/>
                </a:spcAft>
              </a:pPr>
              <a:r>
                <a:rPr lang="en-US" sz="2000" dirty="0" smtClean="0"/>
                <a:t>Lack of  Medical Home</a:t>
              </a:r>
              <a:endParaRPr lang="en-US" sz="2000" kern="1200" dirty="0"/>
            </a:p>
          </p:txBody>
        </p:sp>
        <p:sp>
          <p:nvSpPr>
            <p:cNvPr id="13" name="Rectangle 12"/>
            <p:cNvSpPr/>
            <p:nvPr/>
          </p:nvSpPr>
          <p:spPr>
            <a:xfrm>
              <a:off x="4604407" y="2697642"/>
              <a:ext cx="894955" cy="4971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6307806" y="2531909"/>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12346" tIns="129133" rIns="112346" bIns="129133" numCol="1" spcCol="1270" anchor="ctr" anchorCtr="0">
              <a:noAutofit/>
            </a:bodyPr>
            <a:lstStyle/>
            <a:p>
              <a:pPr lvl="0" algn="ctr" defTabSz="1600200">
                <a:lnSpc>
                  <a:spcPct val="90000"/>
                </a:lnSpc>
                <a:spcBef>
                  <a:spcPct val="0"/>
                </a:spcBef>
                <a:spcAft>
                  <a:spcPct val="35000"/>
                </a:spcAft>
              </a:pPr>
              <a:r>
                <a:rPr lang="en-US" sz="2000" kern="1200" dirty="0" smtClean="0"/>
                <a:t>Health Insurance</a:t>
              </a:r>
              <a:endParaRPr lang="en-US" sz="2000" kern="1200" dirty="0"/>
            </a:p>
          </p:txBody>
        </p:sp>
        <p:sp>
          <p:nvSpPr>
            <p:cNvPr id="15" name="Freeform 14"/>
            <p:cNvSpPr/>
            <p:nvPr/>
          </p:nvSpPr>
          <p:spPr>
            <a:xfrm>
              <a:off x="5919991" y="3235278"/>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rgbClr val="7030A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39016" tIns="155803" rIns="139016" bIns="155803" numCol="1" spcCol="1270" anchor="ctr" anchorCtr="0">
              <a:noAutofit/>
            </a:bodyPr>
            <a:lstStyle/>
            <a:p>
              <a:pPr lvl="0" algn="ctr" defTabSz="311150">
                <a:lnSpc>
                  <a:spcPct val="90000"/>
                </a:lnSpc>
                <a:spcBef>
                  <a:spcPct val="0"/>
                </a:spcBef>
                <a:spcAft>
                  <a:spcPct val="35000"/>
                </a:spcAft>
              </a:pPr>
              <a:r>
                <a:rPr lang="en-US" sz="2000" kern="1200" dirty="0" smtClean="0"/>
                <a:t>Emotional Challenges</a:t>
              </a:r>
              <a:endParaRPr lang="en-US" sz="2000" kern="1200" dirty="0"/>
            </a:p>
          </p:txBody>
        </p:sp>
        <p:sp>
          <p:nvSpPr>
            <p:cNvPr id="16" name="Rectangle 15"/>
            <p:cNvSpPr/>
            <p:nvPr/>
          </p:nvSpPr>
          <p:spPr>
            <a:xfrm>
              <a:off x="6662805" y="3401010"/>
              <a:ext cx="924787" cy="4971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5141380" y="3235278"/>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chemeClr val="accent4"/>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12346" tIns="129133" rIns="112346" bIns="129133" numCol="1" spcCol="1270" anchor="ctr" anchorCtr="0">
              <a:noAutofit/>
            </a:bodyPr>
            <a:lstStyle/>
            <a:p>
              <a:pPr lvl="0" algn="ctr" defTabSz="1600200">
                <a:lnSpc>
                  <a:spcPct val="90000"/>
                </a:lnSpc>
                <a:spcBef>
                  <a:spcPct val="0"/>
                </a:spcBef>
                <a:spcAft>
                  <a:spcPct val="35000"/>
                </a:spcAft>
              </a:pPr>
              <a:r>
                <a:rPr lang="en-US" sz="2000" kern="1200" dirty="0" smtClean="0"/>
                <a:t>Desire for Autonomy</a:t>
              </a:r>
              <a:endParaRPr lang="en-US" sz="2000" kern="1200" dirty="0"/>
            </a:p>
          </p:txBody>
        </p:sp>
        <p:sp>
          <p:nvSpPr>
            <p:cNvPr id="18" name="Freeform 17"/>
            <p:cNvSpPr/>
            <p:nvPr/>
          </p:nvSpPr>
          <p:spPr>
            <a:xfrm>
              <a:off x="5529194" y="3938647"/>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39016" tIns="155803" rIns="139016" bIns="155803" numCol="1" spcCol="1270" anchor="ctr" anchorCtr="0">
              <a:noAutofit/>
            </a:bodyPr>
            <a:lstStyle/>
            <a:p>
              <a:pPr lvl="0" algn="ctr" defTabSz="311150">
                <a:lnSpc>
                  <a:spcPct val="90000"/>
                </a:lnSpc>
                <a:spcBef>
                  <a:spcPct val="0"/>
                </a:spcBef>
                <a:spcAft>
                  <a:spcPct val="35000"/>
                </a:spcAft>
              </a:pPr>
              <a:r>
                <a:rPr lang="en-US" sz="2000" kern="1200" dirty="0" smtClean="0"/>
                <a:t>Risky Behaviors</a:t>
              </a:r>
              <a:endParaRPr lang="en-US" sz="2000" kern="1200" dirty="0"/>
            </a:p>
          </p:txBody>
        </p:sp>
        <p:sp>
          <p:nvSpPr>
            <p:cNvPr id="19" name="Rectangle 18"/>
            <p:cNvSpPr/>
            <p:nvPr/>
          </p:nvSpPr>
          <p:spPr>
            <a:xfrm>
              <a:off x="4604407" y="4104379"/>
              <a:ext cx="894955" cy="4971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p:cNvSpPr/>
            <p:nvPr/>
          </p:nvSpPr>
          <p:spPr>
            <a:xfrm>
              <a:off x="6307806" y="3938647"/>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chemeClr val="accent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12346" tIns="129133" rIns="112346" bIns="129133" numCol="1" spcCol="1270" anchor="ctr" anchorCtr="0">
              <a:noAutofit/>
            </a:bodyPr>
            <a:lstStyle/>
            <a:p>
              <a:pPr lvl="0" algn="ctr" defTabSz="1600200">
                <a:lnSpc>
                  <a:spcPct val="90000"/>
                </a:lnSpc>
                <a:spcBef>
                  <a:spcPct val="0"/>
                </a:spcBef>
                <a:spcAft>
                  <a:spcPct val="35000"/>
                </a:spcAft>
              </a:pPr>
              <a:r>
                <a:rPr lang="en-US" sz="2000" kern="1200" dirty="0" smtClean="0"/>
                <a:t>Self-Esteem/ Body Image</a:t>
              </a:r>
              <a:endParaRPr lang="en-US" sz="2000" kern="1200" dirty="0"/>
            </a:p>
          </p:txBody>
        </p:sp>
        <p:sp>
          <p:nvSpPr>
            <p:cNvPr id="21" name="Freeform 20"/>
            <p:cNvSpPr/>
            <p:nvPr/>
          </p:nvSpPr>
          <p:spPr>
            <a:xfrm>
              <a:off x="5919991" y="4642015"/>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rgbClr val="C000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39016" tIns="155803" rIns="139016" bIns="155803" numCol="1" spcCol="1270" anchor="ctr" anchorCtr="0">
              <a:noAutofit/>
            </a:bodyPr>
            <a:lstStyle/>
            <a:p>
              <a:pPr lvl="0" algn="ctr" defTabSz="311150">
                <a:lnSpc>
                  <a:spcPct val="90000"/>
                </a:lnSpc>
                <a:spcBef>
                  <a:spcPct val="0"/>
                </a:spcBef>
                <a:spcAft>
                  <a:spcPct val="35000"/>
                </a:spcAft>
              </a:pPr>
              <a:r>
                <a:rPr lang="en-US" sz="2000" dirty="0" smtClean="0"/>
                <a:t>Sexual Health</a:t>
              </a:r>
              <a:endParaRPr lang="en-US" sz="2000" kern="1200" dirty="0"/>
            </a:p>
          </p:txBody>
        </p:sp>
        <p:sp>
          <p:nvSpPr>
            <p:cNvPr id="22" name="Freeform 21"/>
            <p:cNvSpPr/>
            <p:nvPr/>
          </p:nvSpPr>
          <p:spPr>
            <a:xfrm>
              <a:off x="6662805" y="4807748"/>
              <a:ext cx="924787" cy="497197"/>
            </a:xfrm>
            <a:custGeom>
              <a:avLst/>
              <a:gdLst>
                <a:gd name="connsiteX0" fmla="*/ 0 w 924787"/>
                <a:gd name="connsiteY0" fmla="*/ 0 h 497197"/>
                <a:gd name="connsiteX1" fmla="*/ 924787 w 924787"/>
                <a:gd name="connsiteY1" fmla="*/ 0 h 497197"/>
                <a:gd name="connsiteX2" fmla="*/ 924787 w 924787"/>
                <a:gd name="connsiteY2" fmla="*/ 497197 h 497197"/>
                <a:gd name="connsiteX3" fmla="*/ 0 w 924787"/>
                <a:gd name="connsiteY3" fmla="*/ 497197 h 497197"/>
                <a:gd name="connsiteX4" fmla="*/ 0 w 924787"/>
                <a:gd name="connsiteY4" fmla="*/ 0 h 49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787" h="497197">
                  <a:moveTo>
                    <a:pt x="0" y="0"/>
                  </a:moveTo>
                  <a:lnTo>
                    <a:pt x="924787" y="0"/>
                  </a:lnTo>
                  <a:lnTo>
                    <a:pt x="924787" y="497197"/>
                  </a:lnTo>
                  <a:lnTo>
                    <a:pt x="0" y="4971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endParaRPr lang="en-US" sz="700" kern="1200"/>
            </a:p>
          </p:txBody>
        </p:sp>
        <p:sp>
          <p:nvSpPr>
            <p:cNvPr id="23" name="Freeform 22"/>
            <p:cNvSpPr/>
            <p:nvPr/>
          </p:nvSpPr>
          <p:spPr>
            <a:xfrm>
              <a:off x="5141380" y="4642015"/>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12346" tIns="129133" rIns="112346" bIns="129133" numCol="1" spcCol="1270" anchor="ctr" anchorCtr="0">
              <a:noAutofit/>
            </a:bodyPr>
            <a:lstStyle/>
            <a:p>
              <a:pPr lvl="0" algn="ctr" defTabSz="311150">
                <a:lnSpc>
                  <a:spcPct val="90000"/>
                </a:lnSpc>
                <a:spcBef>
                  <a:spcPct val="0"/>
                </a:spcBef>
                <a:spcAft>
                  <a:spcPct val="35000"/>
                </a:spcAft>
              </a:pPr>
              <a:r>
                <a:rPr lang="en-US" sz="2000" kern="1200" dirty="0" smtClean="0"/>
                <a:t>Fertility</a:t>
              </a:r>
              <a:endParaRPr lang="en-US" sz="2000" kern="1200" dirty="0"/>
            </a:p>
          </p:txBody>
        </p:sp>
        <p:sp>
          <p:nvSpPr>
            <p:cNvPr id="24" name="Freeform 23"/>
            <p:cNvSpPr/>
            <p:nvPr/>
          </p:nvSpPr>
          <p:spPr>
            <a:xfrm>
              <a:off x="5529194" y="5345384"/>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rgbClr val="7030A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39016" tIns="155803" rIns="139016" bIns="155803" numCol="1" spcCol="1270" anchor="ctr" anchorCtr="0">
              <a:noAutofit/>
            </a:bodyPr>
            <a:lstStyle/>
            <a:p>
              <a:pPr lvl="0" algn="ctr" defTabSz="311150">
                <a:lnSpc>
                  <a:spcPct val="90000"/>
                </a:lnSpc>
                <a:spcBef>
                  <a:spcPct val="0"/>
                </a:spcBef>
                <a:spcAft>
                  <a:spcPct val="35000"/>
                </a:spcAft>
              </a:pPr>
              <a:r>
                <a:rPr lang="en-US" sz="2000" dirty="0" smtClean="0"/>
                <a:t>Peer Relations</a:t>
              </a:r>
              <a:endParaRPr lang="en-US" sz="2000" kern="1200" dirty="0"/>
            </a:p>
          </p:txBody>
        </p:sp>
        <p:sp>
          <p:nvSpPr>
            <p:cNvPr id="25" name="Freeform 24"/>
            <p:cNvSpPr/>
            <p:nvPr/>
          </p:nvSpPr>
          <p:spPr>
            <a:xfrm>
              <a:off x="4604407" y="5511117"/>
              <a:ext cx="894955" cy="497197"/>
            </a:xfrm>
            <a:custGeom>
              <a:avLst/>
              <a:gdLst>
                <a:gd name="connsiteX0" fmla="*/ 0 w 894955"/>
                <a:gd name="connsiteY0" fmla="*/ 0 h 497197"/>
                <a:gd name="connsiteX1" fmla="*/ 894955 w 894955"/>
                <a:gd name="connsiteY1" fmla="*/ 0 h 497197"/>
                <a:gd name="connsiteX2" fmla="*/ 894955 w 894955"/>
                <a:gd name="connsiteY2" fmla="*/ 497197 h 497197"/>
                <a:gd name="connsiteX3" fmla="*/ 0 w 894955"/>
                <a:gd name="connsiteY3" fmla="*/ 497197 h 497197"/>
                <a:gd name="connsiteX4" fmla="*/ 0 w 894955"/>
                <a:gd name="connsiteY4" fmla="*/ 0 h 49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55" h="497197">
                  <a:moveTo>
                    <a:pt x="0" y="0"/>
                  </a:moveTo>
                  <a:lnTo>
                    <a:pt x="894955" y="0"/>
                  </a:lnTo>
                  <a:lnTo>
                    <a:pt x="894955" y="497197"/>
                  </a:lnTo>
                  <a:lnTo>
                    <a:pt x="0" y="4971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lvl="0" algn="r" defTabSz="311150">
                <a:lnSpc>
                  <a:spcPct val="90000"/>
                </a:lnSpc>
                <a:spcBef>
                  <a:spcPct val="0"/>
                </a:spcBef>
                <a:spcAft>
                  <a:spcPct val="35000"/>
                </a:spcAft>
              </a:pPr>
              <a:endParaRPr lang="en-US" sz="700" kern="1200"/>
            </a:p>
          </p:txBody>
        </p:sp>
        <p:sp>
          <p:nvSpPr>
            <p:cNvPr id="26" name="Freeform 25"/>
            <p:cNvSpPr/>
            <p:nvPr/>
          </p:nvSpPr>
          <p:spPr>
            <a:xfrm>
              <a:off x="6307806" y="5345384"/>
              <a:ext cx="720936" cy="828662"/>
            </a:xfrm>
            <a:custGeom>
              <a:avLst/>
              <a:gdLst>
                <a:gd name="connsiteX0" fmla="*/ 0 w 828662"/>
                <a:gd name="connsiteY0" fmla="*/ 360468 h 720936"/>
                <a:gd name="connsiteX1" fmla="*/ 180234 w 828662"/>
                <a:gd name="connsiteY1" fmla="*/ 0 h 720936"/>
                <a:gd name="connsiteX2" fmla="*/ 648428 w 828662"/>
                <a:gd name="connsiteY2" fmla="*/ 0 h 720936"/>
                <a:gd name="connsiteX3" fmla="*/ 828662 w 828662"/>
                <a:gd name="connsiteY3" fmla="*/ 360468 h 720936"/>
                <a:gd name="connsiteX4" fmla="*/ 648428 w 828662"/>
                <a:gd name="connsiteY4" fmla="*/ 720936 h 720936"/>
                <a:gd name="connsiteX5" fmla="*/ 180234 w 828662"/>
                <a:gd name="connsiteY5" fmla="*/ 720936 h 720936"/>
                <a:gd name="connsiteX6" fmla="*/ 0 w 828662"/>
                <a:gd name="connsiteY6" fmla="*/ 360468 h 72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62" h="720936">
                  <a:moveTo>
                    <a:pt x="414331" y="0"/>
                  </a:moveTo>
                  <a:lnTo>
                    <a:pt x="828662" y="156804"/>
                  </a:lnTo>
                  <a:lnTo>
                    <a:pt x="828662" y="564132"/>
                  </a:lnTo>
                  <a:lnTo>
                    <a:pt x="414331" y="720936"/>
                  </a:lnTo>
                  <a:lnTo>
                    <a:pt x="0" y="564132"/>
                  </a:lnTo>
                  <a:lnTo>
                    <a:pt x="0" y="156804"/>
                  </a:lnTo>
                  <a:lnTo>
                    <a:pt x="414331" y="0"/>
                  </a:lnTo>
                  <a:close/>
                </a:path>
              </a:pathLst>
            </a:custGeom>
            <a:solidFill>
              <a:schemeClr val="accent4"/>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12346" tIns="129133" rIns="112346" bIns="129133" numCol="1" spcCol="1270" anchor="ctr" anchorCtr="0">
              <a:noAutofit/>
            </a:bodyPr>
            <a:lstStyle/>
            <a:p>
              <a:pPr lvl="0" algn="ctr" defTabSz="355600">
                <a:lnSpc>
                  <a:spcPct val="90000"/>
                </a:lnSpc>
                <a:spcBef>
                  <a:spcPct val="0"/>
                </a:spcBef>
                <a:spcAft>
                  <a:spcPct val="35000"/>
                </a:spcAft>
              </a:pPr>
              <a:r>
                <a:rPr lang="en-US" sz="2000" kern="1200" dirty="0" smtClean="0"/>
                <a:t>Family Interactions</a:t>
              </a:r>
              <a:endParaRPr lang="en-US" sz="2000" kern="1200" dirty="0"/>
            </a:p>
          </p:txBody>
        </p:sp>
      </p:grpSp>
      <p:sp>
        <p:nvSpPr>
          <p:cNvPr id="27" name="Rectangle 26"/>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700336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AYA Oncology, Late Effects, and Palliative Care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75000"/>
                  </a:schemeClr>
                </a:solidFill>
              </a:rPr>
              <a:t>AYA Oncology</a:t>
            </a:r>
          </a:p>
          <a:p>
            <a:pPr marL="514350" indent="-514350">
              <a:buFont typeface="+mj-lt"/>
              <a:buAutoNum type="arabicPeriod"/>
            </a:pPr>
            <a:r>
              <a:rPr lang="en-US" dirty="0"/>
              <a:t>Late Effects</a:t>
            </a:r>
          </a:p>
          <a:p>
            <a:pPr marL="514350" indent="-514350">
              <a:buFont typeface="+mj-lt"/>
              <a:buAutoNum type="arabicPeriod"/>
            </a:pPr>
            <a:r>
              <a:rPr lang="en-US" dirty="0">
                <a:solidFill>
                  <a:schemeClr val="bg1">
                    <a:lumMod val="75000"/>
                  </a:schemeClr>
                </a:solidFill>
              </a:rPr>
              <a:t>Fertility Preservation</a:t>
            </a:r>
          </a:p>
          <a:p>
            <a:pPr marL="514350" indent="-514350">
              <a:buFont typeface="+mj-lt"/>
              <a:buAutoNum type="arabicPeriod"/>
            </a:pPr>
            <a:r>
              <a:rPr lang="en-US" dirty="0">
                <a:solidFill>
                  <a:schemeClr val="bg1">
                    <a:lumMod val="75000"/>
                  </a:schemeClr>
                </a:solidFill>
              </a:rPr>
              <a:t>Pain Management</a:t>
            </a:r>
          </a:p>
          <a:p>
            <a:pPr marL="514350" indent="-514350">
              <a:buFont typeface="+mj-lt"/>
              <a:buAutoNum type="arabicPeriod"/>
            </a:pPr>
            <a:r>
              <a:rPr lang="en-US" dirty="0">
                <a:solidFill>
                  <a:schemeClr val="bg1">
                    <a:lumMod val="75000"/>
                  </a:schemeClr>
                </a:solidFill>
              </a:rPr>
              <a:t>Palliative Care</a:t>
            </a: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611128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Oncology Survivorship</a:t>
            </a:r>
            <a:endParaRPr lang="en-US" dirty="0"/>
          </a:p>
        </p:txBody>
      </p:sp>
      <p:sp>
        <p:nvSpPr>
          <p:cNvPr id="5" name="Content Placeholder 4"/>
          <p:cNvSpPr>
            <a:spLocks noGrp="1"/>
          </p:cNvSpPr>
          <p:nvPr>
            <p:ph sz="half" idx="2"/>
          </p:nvPr>
        </p:nvSpPr>
        <p:spPr/>
        <p:txBody>
          <a:bodyPr>
            <a:normAutofit/>
          </a:bodyPr>
          <a:lstStyle/>
          <a:p>
            <a:r>
              <a:rPr lang="en-US" dirty="0"/>
              <a:t>Over 400,000 Americans are childhood cancer </a:t>
            </a:r>
            <a:r>
              <a:rPr lang="en-US" dirty="0" smtClean="0"/>
              <a:t>survivors</a:t>
            </a:r>
            <a:endParaRPr lang="en-US" dirty="0"/>
          </a:p>
          <a:p>
            <a:r>
              <a:rPr lang="en-US" dirty="0" smtClean="0"/>
              <a:t>Top 3 cancers among survivors: ALL, brain tumors, Hodgkin lymphoma</a:t>
            </a:r>
            <a:endParaRPr lang="en-US" dirty="0"/>
          </a:p>
        </p:txBody>
      </p:sp>
      <p:sp>
        <p:nvSpPr>
          <p:cNvPr id="7" name="TextBox 6"/>
          <p:cNvSpPr txBox="1"/>
          <p:nvPr/>
        </p:nvSpPr>
        <p:spPr>
          <a:xfrm>
            <a:off x="5177413" y="6519446"/>
            <a:ext cx="5943600" cy="338554"/>
          </a:xfrm>
          <a:prstGeom prst="rect">
            <a:avLst/>
          </a:prstGeom>
          <a:noFill/>
        </p:spPr>
        <p:txBody>
          <a:bodyPr wrap="square" rtlCol="0">
            <a:spAutoFit/>
          </a:bodyPr>
          <a:lstStyle/>
          <a:p>
            <a:r>
              <a:rPr lang="en-US" sz="1600" dirty="0" err="1" smtClean="0"/>
              <a:t>Howlader</a:t>
            </a:r>
            <a:r>
              <a:rPr lang="en-US" sz="1600" dirty="0" smtClean="0"/>
              <a:t> SEER 2018</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92" y="1632801"/>
            <a:ext cx="4878647" cy="478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69899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Effects</a:t>
            </a:r>
            <a:endParaRPr lang="en-US" dirty="0"/>
          </a:p>
        </p:txBody>
      </p:sp>
      <p:sp>
        <p:nvSpPr>
          <p:cNvPr id="5" name="Content Placeholder 4"/>
          <p:cNvSpPr>
            <a:spLocks noGrp="1"/>
          </p:cNvSpPr>
          <p:nvPr>
            <p:ph idx="1"/>
          </p:nvPr>
        </p:nvSpPr>
        <p:spPr/>
        <p:txBody>
          <a:bodyPr>
            <a:normAutofit lnSpcReduction="10000"/>
          </a:bodyPr>
          <a:lstStyle/>
          <a:p>
            <a:pPr>
              <a:lnSpc>
                <a:spcPct val="110000"/>
              </a:lnSpc>
            </a:pPr>
            <a:r>
              <a:rPr lang="en-US" dirty="0" smtClean="0"/>
              <a:t>As </a:t>
            </a:r>
            <a:r>
              <a:rPr lang="en-US" dirty="0"/>
              <a:t>time from treatment increases, </a:t>
            </a:r>
            <a:r>
              <a:rPr lang="en-US" b="1" dirty="0" smtClean="0"/>
              <a:t>risk </a:t>
            </a:r>
            <a:r>
              <a:rPr lang="en-US" b="1" dirty="0"/>
              <a:t>of recurrence decreases</a:t>
            </a:r>
            <a:r>
              <a:rPr lang="en-US" dirty="0"/>
              <a:t> </a:t>
            </a:r>
            <a:r>
              <a:rPr lang="en-US" dirty="0" smtClean="0"/>
              <a:t>and </a:t>
            </a:r>
            <a:r>
              <a:rPr lang="en-US" b="1" dirty="0">
                <a:solidFill>
                  <a:srgbClr val="FF0000"/>
                </a:solidFill>
              </a:rPr>
              <a:t>risk for late effects </a:t>
            </a:r>
            <a:r>
              <a:rPr lang="en-US" b="1" dirty="0" smtClean="0">
                <a:solidFill>
                  <a:srgbClr val="FF0000"/>
                </a:solidFill>
              </a:rPr>
              <a:t>increases</a:t>
            </a:r>
            <a:endParaRPr lang="en-US" dirty="0"/>
          </a:p>
          <a:p>
            <a:pPr>
              <a:lnSpc>
                <a:spcPct val="110000"/>
              </a:lnSpc>
            </a:pPr>
            <a:r>
              <a:rPr lang="en-US" dirty="0"/>
              <a:t>At age 45, the estimated cumulative </a:t>
            </a:r>
            <a:endParaRPr lang="en-US" dirty="0" smtClean="0"/>
          </a:p>
          <a:p>
            <a:pPr marL="0" indent="0">
              <a:lnSpc>
                <a:spcPct val="110000"/>
              </a:lnSpc>
              <a:spcBef>
                <a:spcPts val="0"/>
              </a:spcBef>
              <a:buNone/>
            </a:pPr>
            <a:r>
              <a:rPr lang="en-US" dirty="0" smtClean="0"/>
              <a:t>   prevalence </a:t>
            </a:r>
            <a:r>
              <a:rPr lang="en-US" dirty="0"/>
              <a:t>of a chronic health condition </a:t>
            </a:r>
            <a:endParaRPr lang="en-US" dirty="0" smtClean="0"/>
          </a:p>
          <a:p>
            <a:pPr marL="0" indent="0">
              <a:lnSpc>
                <a:spcPct val="110000"/>
              </a:lnSpc>
              <a:spcBef>
                <a:spcPts val="0"/>
              </a:spcBef>
              <a:buNone/>
            </a:pPr>
            <a:r>
              <a:rPr lang="en-US" dirty="0" smtClean="0"/>
              <a:t>   was </a:t>
            </a:r>
            <a:r>
              <a:rPr lang="en-US" dirty="0"/>
              <a:t>96% and of a serious/ disabling or </a:t>
            </a:r>
            <a:endParaRPr lang="en-US" dirty="0" smtClean="0"/>
          </a:p>
          <a:p>
            <a:pPr marL="0" indent="0">
              <a:lnSpc>
                <a:spcPct val="110000"/>
              </a:lnSpc>
              <a:spcBef>
                <a:spcPts val="0"/>
              </a:spcBef>
              <a:buNone/>
            </a:pPr>
            <a:r>
              <a:rPr lang="en-US" dirty="0"/>
              <a:t> </a:t>
            </a:r>
            <a:r>
              <a:rPr lang="en-US" dirty="0" smtClean="0"/>
              <a:t>  life-threatening </a:t>
            </a:r>
            <a:r>
              <a:rPr lang="en-US" dirty="0"/>
              <a:t>condition was 81</a:t>
            </a:r>
            <a:r>
              <a:rPr lang="en-US" dirty="0" smtClean="0"/>
              <a:t>%</a:t>
            </a:r>
          </a:p>
          <a:p>
            <a:pPr>
              <a:lnSpc>
                <a:spcPct val="110000"/>
              </a:lnSpc>
            </a:pPr>
            <a:r>
              <a:rPr lang="en-US" dirty="0" smtClean="0"/>
              <a:t>Recipients of HSCT have nearly fourfold </a:t>
            </a:r>
          </a:p>
          <a:p>
            <a:pPr marL="0" indent="0">
              <a:lnSpc>
                <a:spcPct val="110000"/>
              </a:lnSpc>
              <a:spcBef>
                <a:spcPts val="0"/>
              </a:spcBef>
              <a:buNone/>
            </a:pPr>
            <a:r>
              <a:rPr lang="en-US" dirty="0" smtClean="0"/>
              <a:t>   risk compared to those treated with </a:t>
            </a:r>
          </a:p>
          <a:p>
            <a:pPr marL="0" indent="0">
              <a:lnSpc>
                <a:spcPct val="110000"/>
              </a:lnSpc>
              <a:spcBef>
                <a:spcPts val="0"/>
              </a:spcBef>
              <a:buNone/>
            </a:pPr>
            <a:r>
              <a:rPr lang="en-US" dirty="0" smtClean="0"/>
              <a:t>   conventional therapy</a:t>
            </a:r>
            <a:endParaRPr lang="en-US" dirty="0"/>
          </a:p>
          <a:p>
            <a:pPr>
              <a:lnSpc>
                <a:spcPct val="100000"/>
              </a:lnSpc>
              <a:spcBef>
                <a:spcPts val="0"/>
              </a:spcBef>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870" y="2569266"/>
            <a:ext cx="3979669" cy="351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485585" y="6357847"/>
            <a:ext cx="5220829" cy="707886"/>
          </a:xfrm>
          <a:prstGeom prst="rect">
            <a:avLst/>
          </a:prstGeom>
        </p:spPr>
        <p:txBody>
          <a:bodyPr wrap="square">
            <a:spAutoFit/>
          </a:bodyPr>
          <a:lstStyle/>
          <a:p>
            <a:r>
              <a:rPr lang="en-US" sz="1200" dirty="0"/>
              <a:t>Reprinted with permission. © 2009 American Society of Clinical Oncology.  All rights reserved. Armstrong G et al: J </a:t>
            </a:r>
            <a:r>
              <a:rPr lang="en-US" sz="1200" dirty="0" err="1"/>
              <a:t>Clin</a:t>
            </a:r>
            <a:r>
              <a:rPr lang="en-US" sz="1200" dirty="0"/>
              <a:t> </a:t>
            </a:r>
            <a:r>
              <a:rPr lang="en-US" sz="1200" dirty="0" err="1"/>
              <a:t>Oncol</a:t>
            </a:r>
            <a:r>
              <a:rPr lang="en-US" sz="1200" dirty="0"/>
              <a:t> 27, no. 14 (May 2009)2328-2338.</a:t>
            </a:r>
          </a:p>
          <a:p>
            <a:endParaRPr lang="en-US" sz="1600" dirty="0"/>
          </a:p>
        </p:txBody>
      </p:sp>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2423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Aging</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589" y="1623786"/>
            <a:ext cx="747395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67245" y="6127015"/>
            <a:ext cx="6657509" cy="584775"/>
          </a:xfrm>
          <a:prstGeom prst="rect">
            <a:avLst/>
          </a:prstGeom>
        </p:spPr>
        <p:txBody>
          <a:bodyPr wrap="square">
            <a:spAutoFit/>
          </a:bodyPr>
          <a:lstStyle/>
          <a:p>
            <a:r>
              <a:rPr lang="en-US" sz="1600" dirty="0"/>
              <a:t>Reprinted with permission. © 2018 American Society of Clinical Oncology.  All rights reserved. Ness K et al: J </a:t>
            </a:r>
            <a:r>
              <a:rPr lang="en-US" sz="1600" dirty="0" err="1"/>
              <a:t>Clin</a:t>
            </a:r>
            <a:r>
              <a:rPr lang="en-US" sz="1600" dirty="0"/>
              <a:t> </a:t>
            </a:r>
            <a:r>
              <a:rPr lang="en-US" sz="1600" dirty="0" err="1"/>
              <a:t>Oncol</a:t>
            </a:r>
            <a:r>
              <a:rPr lang="en-US" sz="1600" dirty="0"/>
              <a:t> 36, no. 21 (July 2018)2206-2215.</a:t>
            </a:r>
          </a:p>
        </p:txBody>
      </p:sp>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848426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Mortality</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3772" y="1466972"/>
            <a:ext cx="5370252" cy="488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35486" y="2944838"/>
            <a:ext cx="5477070" cy="954107"/>
          </a:xfrm>
          <a:prstGeom prst="rect">
            <a:avLst/>
          </a:prstGeom>
          <a:noFill/>
        </p:spPr>
        <p:txBody>
          <a:bodyPr wrap="square" rtlCol="0">
            <a:spAutoFit/>
          </a:bodyPr>
          <a:lstStyle/>
          <a:p>
            <a:pPr algn="ctr"/>
            <a:r>
              <a:rPr lang="en-US" sz="2800" b="1" dirty="0" smtClean="0">
                <a:solidFill>
                  <a:srgbClr val="FF0000"/>
                </a:solidFill>
              </a:rPr>
              <a:t>18% of 5-year survivors had died by 30 years after their diagnosis</a:t>
            </a:r>
            <a:endParaRPr lang="en-US" sz="2800" b="1" dirty="0">
              <a:solidFill>
                <a:srgbClr val="FF0000"/>
              </a:solidFill>
            </a:endParaRPr>
          </a:p>
        </p:txBody>
      </p:sp>
      <p:sp>
        <p:nvSpPr>
          <p:cNvPr id="4" name="Rectangle 3"/>
          <p:cNvSpPr/>
          <p:nvPr/>
        </p:nvSpPr>
        <p:spPr>
          <a:xfrm>
            <a:off x="6154024" y="4798051"/>
            <a:ext cx="5326573" cy="954107"/>
          </a:xfrm>
          <a:prstGeom prst="rect">
            <a:avLst/>
          </a:prstGeom>
        </p:spPr>
        <p:txBody>
          <a:bodyPr wrap="square">
            <a:spAutoFit/>
          </a:bodyPr>
          <a:lstStyle/>
          <a:p>
            <a:r>
              <a:rPr lang="en-US" sz="1400" dirty="0" err="1" smtClean="0"/>
              <a:t>Mertens</a:t>
            </a:r>
            <a:r>
              <a:rPr lang="en-US" sz="1400" dirty="0" smtClean="0"/>
              <a:t>, et al, </a:t>
            </a:r>
            <a:r>
              <a:rPr lang="en-US" sz="1400" dirty="0"/>
              <a:t>Cause-Specific Late Mortality Among 5-Year Survivors of Childhood Cancer: The Childhood Cancer Survivor </a:t>
            </a:r>
            <a:r>
              <a:rPr lang="en-US" sz="1400" dirty="0" smtClean="0"/>
              <a:t>Study,  Journal of the National Cancer Institute, </a:t>
            </a:r>
            <a:r>
              <a:rPr lang="en-US" altLang="en-US" sz="1400" dirty="0"/>
              <a:t>©</a:t>
            </a:r>
            <a:r>
              <a:rPr lang="en-US" sz="1400" dirty="0"/>
              <a:t> 2008</a:t>
            </a:r>
            <a:r>
              <a:rPr lang="en-US" sz="1400" dirty="0" smtClean="0"/>
              <a:t>, 100, 19, 1368-1379, </a:t>
            </a:r>
            <a:r>
              <a:rPr lang="en-US" sz="1400" dirty="0"/>
              <a:t>by permission of Oxford University </a:t>
            </a:r>
            <a:r>
              <a:rPr lang="en-US" sz="1400" dirty="0" smtClean="0"/>
              <a:t>Press</a:t>
            </a:r>
            <a:endParaRPr lang="en-US" sz="1400" dirty="0"/>
          </a:p>
        </p:txBody>
      </p:sp>
      <p:sp>
        <p:nvSpPr>
          <p:cNvPr id="7" name="Rectangle 6"/>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525421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Mortality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2" y="2124830"/>
            <a:ext cx="6000619" cy="389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54359" y="1485607"/>
            <a:ext cx="4917233" cy="461665"/>
          </a:xfrm>
          <a:prstGeom prst="rect">
            <a:avLst/>
          </a:prstGeom>
          <a:noFill/>
        </p:spPr>
        <p:txBody>
          <a:bodyPr wrap="square" rtlCol="0">
            <a:spAutoFit/>
          </a:bodyPr>
          <a:lstStyle/>
          <a:p>
            <a:pPr algn="ctr"/>
            <a:r>
              <a:rPr lang="en-US" sz="2400" b="1" dirty="0" smtClean="0"/>
              <a:t>All cause: 3,958 deaths</a:t>
            </a:r>
            <a:endParaRPr lang="en-US" sz="2400" b="1"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391" y="2122998"/>
            <a:ext cx="587692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988630" y="1485606"/>
            <a:ext cx="4907902" cy="461665"/>
          </a:xfrm>
          <a:prstGeom prst="rect">
            <a:avLst/>
          </a:prstGeom>
          <a:noFill/>
        </p:spPr>
        <p:txBody>
          <a:bodyPr wrap="square" rtlCol="0">
            <a:spAutoFit/>
          </a:bodyPr>
          <a:lstStyle/>
          <a:p>
            <a:pPr algn="ctr"/>
            <a:r>
              <a:rPr lang="en-US" sz="2400" b="1" dirty="0" smtClean="0"/>
              <a:t>Primary cancer: 2,002 deaths</a:t>
            </a:r>
            <a:endParaRPr lang="en-US" sz="2400" b="1" dirty="0"/>
          </a:p>
        </p:txBody>
      </p:sp>
      <p:sp>
        <p:nvSpPr>
          <p:cNvPr id="9" name="TextBox 8"/>
          <p:cNvSpPr txBox="1"/>
          <p:nvPr/>
        </p:nvSpPr>
        <p:spPr>
          <a:xfrm>
            <a:off x="2598821" y="6127175"/>
            <a:ext cx="6949439" cy="738664"/>
          </a:xfrm>
          <a:prstGeom prst="rect">
            <a:avLst/>
          </a:prstGeom>
          <a:noFill/>
        </p:spPr>
        <p:txBody>
          <a:bodyPr wrap="square" rtlCol="0">
            <a:spAutoFit/>
          </a:bodyPr>
          <a:lstStyle/>
          <a:p>
            <a:pPr algn="ctr"/>
            <a:r>
              <a:rPr lang="en-US" sz="1400" dirty="0" smtClean="0"/>
              <a:t>From The New England Journal of Medicine, Armstrong, et al, </a:t>
            </a:r>
            <a:r>
              <a:rPr lang="en-US" sz="1400" dirty="0"/>
              <a:t>Reduction in Late Mortality among 5-Year Survivors of Childhood </a:t>
            </a:r>
            <a:r>
              <a:rPr lang="en-US" sz="1400" dirty="0" smtClean="0"/>
              <a:t>Cancer, 374, 833-842. </a:t>
            </a:r>
            <a:r>
              <a:rPr lang="en-US" sz="1400" dirty="0"/>
              <a:t>Copyright © </a:t>
            </a:r>
            <a:r>
              <a:rPr lang="en-US" sz="1400" dirty="0" smtClean="0"/>
              <a:t>2016 </a:t>
            </a:r>
            <a:r>
              <a:rPr lang="en-US" sz="1400" dirty="0"/>
              <a:t>Massachusetts Medical Society. Reprinted with permission from Massachusetts Medical Society</a:t>
            </a:r>
            <a:r>
              <a:rPr lang="en-US" sz="1400" dirty="0" smtClean="0"/>
              <a:t>.</a:t>
            </a:r>
            <a:endParaRPr lang="en-US" sz="1400" dirty="0"/>
          </a:p>
        </p:txBody>
      </p:sp>
      <p:sp>
        <p:nvSpPr>
          <p:cNvPr id="8" name="Rectangle 7"/>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8143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Subsequent Malignant Neoplasms</a:t>
            </a:r>
            <a:endParaRPr lang="en-US" dirty="0"/>
          </a:p>
        </p:txBody>
      </p:sp>
      <p:sp>
        <p:nvSpPr>
          <p:cNvPr id="3" name="Content Placeholder 2"/>
          <p:cNvSpPr>
            <a:spLocks noGrp="1"/>
          </p:cNvSpPr>
          <p:nvPr>
            <p:ph idx="1"/>
          </p:nvPr>
        </p:nvSpPr>
        <p:spPr/>
        <p:txBody>
          <a:bodyPr/>
          <a:lstStyle/>
          <a:p>
            <a:r>
              <a:rPr lang="en-US" dirty="0" smtClean="0"/>
              <a:t>Develop &gt;2 months from completion of therapy</a:t>
            </a:r>
          </a:p>
          <a:p>
            <a:r>
              <a:rPr lang="en-US" dirty="0" smtClean="0"/>
              <a:t>Leading cause of non-relapse death</a:t>
            </a:r>
          </a:p>
          <a:p>
            <a:r>
              <a:rPr lang="en-US" dirty="0" smtClean="0"/>
              <a:t>Cumulative incidence ~20% at 30 years after diagnosis</a:t>
            </a:r>
          </a:p>
          <a:p>
            <a:r>
              <a:rPr lang="en-US" dirty="0"/>
              <a:t>Breast cancer most common followed by thyroid cancer</a:t>
            </a:r>
          </a:p>
          <a:p>
            <a:r>
              <a:rPr lang="en-US" dirty="0" smtClean="0"/>
              <a:t>Multiple SMNs are common</a:t>
            </a:r>
          </a:p>
          <a:p>
            <a:pPr lvl="1"/>
            <a:r>
              <a:rPr lang="en-US" dirty="0" smtClean="0"/>
              <a:t>Cumulative incidence of second SMN 47% at 20 years after first SMN</a:t>
            </a:r>
          </a:p>
          <a:p>
            <a:pPr lvl="1"/>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07750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Subsequent Malignant Neoplasms</a:t>
            </a:r>
            <a:endParaRPr lang="en-US" dirty="0"/>
          </a:p>
        </p:txBody>
      </p:sp>
      <p:sp>
        <p:nvSpPr>
          <p:cNvPr id="3" name="Content Placeholder 2"/>
          <p:cNvSpPr>
            <a:spLocks noGrp="1"/>
          </p:cNvSpPr>
          <p:nvPr>
            <p:ph idx="1"/>
          </p:nvPr>
        </p:nvSpPr>
        <p:spPr/>
        <p:txBody>
          <a:bodyPr/>
          <a:lstStyle/>
          <a:p>
            <a:r>
              <a:rPr lang="en-US" b="1" dirty="0" smtClean="0"/>
              <a:t>t-MDS/AML</a:t>
            </a:r>
          </a:p>
          <a:p>
            <a:pPr lvl="1"/>
            <a:r>
              <a:rPr lang="en-US" dirty="0" smtClean="0"/>
              <a:t>2% at 15 years after therapy</a:t>
            </a:r>
          </a:p>
          <a:p>
            <a:pPr lvl="1"/>
            <a:r>
              <a:rPr lang="en-US" dirty="0" smtClean="0"/>
              <a:t>Topoisomerase II-Inhibitor related: 6mo-3yr, translocation 11q23</a:t>
            </a:r>
          </a:p>
          <a:p>
            <a:pPr lvl="1"/>
            <a:r>
              <a:rPr lang="en-US" dirty="0" smtClean="0"/>
              <a:t>Alkylating-agent related: 3-7yr, 5-/7- mutations</a:t>
            </a:r>
          </a:p>
          <a:p>
            <a:r>
              <a:rPr lang="en-US" b="1" dirty="0" smtClean="0"/>
              <a:t>Solid tumors</a:t>
            </a:r>
          </a:p>
          <a:p>
            <a:pPr lvl="1"/>
            <a:r>
              <a:rPr lang="en-US" dirty="0" smtClean="0"/>
              <a:t>80% of SMN</a:t>
            </a:r>
          </a:p>
          <a:p>
            <a:pPr lvl="1"/>
            <a:r>
              <a:rPr lang="en-US" dirty="0" smtClean="0"/>
              <a:t>Associated with radiation</a:t>
            </a:r>
          </a:p>
          <a:p>
            <a:pPr lvl="1"/>
            <a:r>
              <a:rPr lang="en-US" dirty="0" smtClean="0"/>
              <a:t>Risk factors: younger age, increased dose, increased time after radiation</a:t>
            </a:r>
          </a:p>
          <a:p>
            <a:pPr lvl="1"/>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40006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AYA and XYZ (aka the end of the journey): </a:t>
            </a:r>
            <a:br>
              <a:rPr lang="en-US" dirty="0" smtClean="0"/>
            </a:br>
            <a:r>
              <a:rPr lang="en-US" dirty="0" smtClean="0"/>
              <a:t>AYA Oncology, Late Effects, and Palliative Care</a:t>
            </a:r>
            <a:endParaRPr lang="en-US" dirty="0"/>
          </a:p>
        </p:txBody>
      </p:sp>
      <p:sp>
        <p:nvSpPr>
          <p:cNvPr id="5" name="Content Placeholder 4"/>
          <p:cNvSpPr>
            <a:spLocks noGrp="1"/>
          </p:cNvSpPr>
          <p:nvPr>
            <p:ph sz="half" idx="2"/>
          </p:nvPr>
        </p:nvSpPr>
        <p:spPr>
          <a:xfrm>
            <a:off x="5798960" y="1825625"/>
            <a:ext cx="5780314" cy="4351338"/>
          </a:xfrm>
        </p:spPr>
        <p:txBody>
          <a:bodyPr/>
          <a:lstStyle/>
          <a:p>
            <a:pPr marL="514350" indent="-514350">
              <a:buFont typeface="+mj-lt"/>
              <a:buAutoNum type="arabicPeriod"/>
            </a:pPr>
            <a:r>
              <a:rPr lang="en-US" dirty="0" smtClean="0"/>
              <a:t>Epidemiology </a:t>
            </a:r>
            <a:r>
              <a:rPr lang="en-US" dirty="0"/>
              <a:t>and Risk Assessment</a:t>
            </a:r>
          </a:p>
          <a:p>
            <a:pPr marL="514350" indent="-514350">
              <a:buFont typeface="+mj-lt"/>
              <a:buAutoNum type="arabicPeriod"/>
            </a:pPr>
            <a:r>
              <a:rPr lang="en-US" dirty="0"/>
              <a:t>Diagnosis</a:t>
            </a:r>
          </a:p>
          <a:p>
            <a:pPr marL="514350" indent="-514350">
              <a:buFont typeface="+mj-lt"/>
              <a:buAutoNum type="arabicPeriod"/>
            </a:pPr>
            <a:r>
              <a:rPr lang="en-US" dirty="0"/>
              <a:t>Management and Treatment</a:t>
            </a:r>
          </a:p>
          <a:p>
            <a:endParaRPr lang="en-US" dirty="0"/>
          </a:p>
        </p:txBody>
      </p:sp>
      <p:sp>
        <p:nvSpPr>
          <p:cNvPr id="4" name="Content Placeholder 2"/>
          <p:cNvSpPr txBox="1">
            <a:spLocks/>
          </p:cNvSpPr>
          <p:nvPr/>
        </p:nvSpPr>
        <p:spPr>
          <a:xfrm>
            <a:off x="838200" y="1825625"/>
            <a:ext cx="10515600" cy="2578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smtClean="0"/>
              <a:t>AYA Oncology</a:t>
            </a:r>
          </a:p>
          <a:p>
            <a:pPr marL="514350" indent="-514350">
              <a:buFont typeface="+mj-lt"/>
              <a:buAutoNum type="arabicPeriod"/>
            </a:pPr>
            <a:r>
              <a:rPr lang="en-US" dirty="0" smtClean="0"/>
              <a:t>Late Effects</a:t>
            </a:r>
          </a:p>
          <a:p>
            <a:pPr marL="514350" indent="-514350">
              <a:buFont typeface="+mj-lt"/>
              <a:buAutoNum type="arabicPeriod"/>
            </a:pPr>
            <a:r>
              <a:rPr lang="en-US" dirty="0" smtClean="0"/>
              <a:t>Fertility Preservation</a:t>
            </a:r>
          </a:p>
          <a:p>
            <a:pPr marL="514350" indent="-514350">
              <a:buFont typeface="+mj-lt"/>
              <a:buAutoNum type="arabicPeriod"/>
            </a:pPr>
            <a:r>
              <a:rPr lang="en-US" dirty="0" smtClean="0"/>
              <a:t>Pain Management</a:t>
            </a:r>
          </a:p>
          <a:p>
            <a:pPr marL="514350" indent="-514350">
              <a:buFont typeface="+mj-lt"/>
              <a:buAutoNum type="arabicPeriod"/>
            </a:pPr>
            <a:r>
              <a:rPr lang="en-US" dirty="0" smtClean="0"/>
              <a:t>Palliative Care</a:t>
            </a:r>
            <a:endParaRPr lang="en-US" dirty="0"/>
          </a:p>
        </p:txBody>
      </p:sp>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7828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Subsequent Malignant Neoplasms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837" y="1459982"/>
            <a:ext cx="5181600"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41818" y="4283868"/>
            <a:ext cx="3299386" cy="1815882"/>
          </a:xfrm>
          <a:prstGeom prst="rect">
            <a:avLst/>
          </a:prstGeom>
          <a:noFill/>
        </p:spPr>
        <p:txBody>
          <a:bodyPr wrap="square" rtlCol="0">
            <a:spAutoFit/>
          </a:bodyPr>
          <a:lstStyle/>
          <a:p>
            <a:r>
              <a:rPr lang="en-US" sz="1400" dirty="0" smtClean="0"/>
              <a:t>Reprinted </a:t>
            </a:r>
            <a:r>
              <a:rPr lang="en-US" sz="1400" dirty="0"/>
              <a:t>from </a:t>
            </a:r>
            <a:r>
              <a:rPr lang="en-US" sz="1400" dirty="0" smtClean="0"/>
              <a:t>International Journal of Radiation Oncology, Biology, Physics, 94, </a:t>
            </a:r>
            <a:r>
              <a:rPr lang="en-US" sz="1400" dirty="0" err="1" smtClean="0"/>
              <a:t>Inskip</a:t>
            </a:r>
            <a:r>
              <a:rPr lang="en-US" sz="1400" dirty="0" smtClean="0"/>
              <a:t>, et al, </a:t>
            </a:r>
            <a:r>
              <a:rPr lang="en-US" sz="1400" dirty="0"/>
              <a:t>Radiation-Related New Primary Solid Cancers in the Childhood Cancer Survivor Study: Comparative Radiation Dose Response and Modification of Treatment </a:t>
            </a:r>
            <a:r>
              <a:rPr lang="en-US" sz="1400" dirty="0" smtClean="0"/>
              <a:t>Effects</a:t>
            </a:r>
            <a:r>
              <a:rPr lang="en-US" sz="1400" dirty="0"/>
              <a:t>, 800-807, </a:t>
            </a:r>
            <a:r>
              <a:rPr lang="en-US" sz="1400" dirty="0" smtClean="0"/>
              <a:t>© 2016</a:t>
            </a:r>
            <a:r>
              <a:rPr lang="en-US" sz="1400" dirty="0"/>
              <a:t>, with permission from </a:t>
            </a:r>
            <a:r>
              <a:rPr lang="en-US" sz="1400" dirty="0" smtClean="0"/>
              <a:t>Elsevier</a:t>
            </a:r>
            <a:endParaRPr lang="en-US" sz="1400" dirty="0"/>
          </a:p>
        </p:txBody>
      </p:sp>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886299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Subsequent Malignant </a:t>
            </a:r>
            <a:r>
              <a:rPr lang="en-US" dirty="0" smtClean="0"/>
              <a:t>Neoplasm Screening</a:t>
            </a:r>
            <a:endParaRPr lang="en-US" dirty="0"/>
          </a:p>
        </p:txBody>
      </p:sp>
      <p:sp>
        <p:nvSpPr>
          <p:cNvPr id="3" name="Content Placeholder 2"/>
          <p:cNvSpPr>
            <a:spLocks noGrp="1"/>
          </p:cNvSpPr>
          <p:nvPr>
            <p:ph idx="1"/>
          </p:nvPr>
        </p:nvSpPr>
        <p:spPr/>
        <p:txBody>
          <a:bodyPr>
            <a:normAutofit/>
          </a:bodyPr>
          <a:lstStyle/>
          <a:p>
            <a:r>
              <a:rPr lang="en-US" b="1" dirty="0" smtClean="0"/>
              <a:t>Breast cancer: </a:t>
            </a:r>
            <a:r>
              <a:rPr lang="en-US" dirty="0" smtClean="0"/>
              <a:t>Clinical breast exam annually until 25yr, then q6mo.  Mammogram &amp; Breast MRI annually </a:t>
            </a:r>
            <a:r>
              <a:rPr lang="en-US" dirty="0" smtClean="0">
                <a:solidFill>
                  <a:srgbClr val="FF0000"/>
                </a:solidFill>
              </a:rPr>
              <a:t>starting at age 25 </a:t>
            </a:r>
            <a:r>
              <a:rPr lang="en-US" dirty="0" smtClean="0"/>
              <a:t>or 8 </a:t>
            </a:r>
            <a:r>
              <a:rPr lang="en-US" dirty="0" err="1" smtClean="0"/>
              <a:t>yrs</a:t>
            </a:r>
            <a:r>
              <a:rPr lang="en-US" dirty="0" smtClean="0"/>
              <a:t> post-XRT (whichever is last)</a:t>
            </a:r>
          </a:p>
          <a:p>
            <a:r>
              <a:rPr lang="en-US" b="1" dirty="0" smtClean="0"/>
              <a:t>Colorectal cancer: </a:t>
            </a:r>
            <a:r>
              <a:rPr lang="en-US" dirty="0" err="1" smtClean="0"/>
              <a:t>Multitarget</a:t>
            </a:r>
            <a:r>
              <a:rPr lang="en-US" dirty="0" smtClean="0"/>
              <a:t> stool DNA test q3yr or colonoscopy q5yr </a:t>
            </a:r>
            <a:r>
              <a:rPr lang="en-US" dirty="0" smtClean="0">
                <a:solidFill>
                  <a:srgbClr val="FF0000"/>
                </a:solidFill>
              </a:rPr>
              <a:t>starting at age 30 </a:t>
            </a:r>
            <a:r>
              <a:rPr lang="en-US" dirty="0" smtClean="0"/>
              <a:t>or 5 </a:t>
            </a:r>
            <a:r>
              <a:rPr lang="en-US" dirty="0" err="1" smtClean="0"/>
              <a:t>yrs</a:t>
            </a:r>
            <a:r>
              <a:rPr lang="en-US" dirty="0" smtClean="0"/>
              <a:t> post-XRT (whichever is last)</a:t>
            </a:r>
          </a:p>
          <a:p>
            <a:r>
              <a:rPr lang="en-US" b="1" dirty="0" smtClean="0"/>
              <a:t>Lung cancer: </a:t>
            </a:r>
            <a:r>
              <a:rPr lang="en-US" dirty="0" smtClean="0"/>
              <a:t>High-risk patients consider spiral CT</a:t>
            </a:r>
          </a:p>
          <a:p>
            <a:r>
              <a:rPr lang="en-US" b="1" dirty="0" smtClean="0"/>
              <a:t>Skin cancer</a:t>
            </a:r>
            <a:r>
              <a:rPr lang="en-US" dirty="0" smtClean="0"/>
              <a:t>: Skin self-exam monthly, dermatology exam annually</a:t>
            </a:r>
          </a:p>
          <a:p>
            <a:r>
              <a:rPr lang="en-US" b="1" dirty="0" smtClean="0"/>
              <a:t>Thyroid cancer</a:t>
            </a:r>
            <a:r>
              <a:rPr lang="en-US" dirty="0" smtClean="0"/>
              <a:t>: Counsel about risk and then decide</a:t>
            </a:r>
          </a:p>
          <a:p>
            <a:pPr lvl="1"/>
            <a:r>
              <a:rPr lang="en-US" dirty="0" smtClean="0"/>
              <a:t>Palpation </a:t>
            </a:r>
            <a:r>
              <a:rPr lang="en-US" dirty="0"/>
              <a:t>of thyroid annually vs. US </a:t>
            </a:r>
            <a:r>
              <a:rPr lang="en-US" dirty="0" smtClean="0"/>
              <a:t>q3-5 </a:t>
            </a:r>
            <a:r>
              <a:rPr lang="en-US" dirty="0" err="1" smtClean="0"/>
              <a:t>yrs</a:t>
            </a:r>
            <a:endParaRPr lang="en-US" dirty="0"/>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177415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Disease</a:t>
            </a:r>
            <a:endParaRPr lang="en-US" dirty="0"/>
          </a:p>
        </p:txBody>
      </p:sp>
      <p:sp>
        <p:nvSpPr>
          <p:cNvPr id="3" name="Content Placeholder 2"/>
          <p:cNvSpPr>
            <a:spLocks noGrp="1"/>
          </p:cNvSpPr>
          <p:nvPr>
            <p:ph idx="1"/>
          </p:nvPr>
        </p:nvSpPr>
        <p:spPr/>
        <p:txBody>
          <a:bodyPr>
            <a:normAutofit lnSpcReduction="10000"/>
          </a:bodyPr>
          <a:lstStyle/>
          <a:p>
            <a:r>
              <a:rPr lang="en-US" dirty="0" smtClean="0"/>
              <a:t>Leading cause of non-oncologic death in survivors</a:t>
            </a:r>
          </a:p>
          <a:p>
            <a:r>
              <a:rPr lang="en-US" b="1" dirty="0" smtClean="0"/>
              <a:t>Cardiomyopathy/CHF: </a:t>
            </a:r>
          </a:p>
          <a:p>
            <a:pPr lvl="1"/>
            <a:r>
              <a:rPr lang="en-US" dirty="0" smtClean="0"/>
              <a:t>Anthracycline cardiotoxicity related to myocardial injury due to free radicals</a:t>
            </a:r>
          </a:p>
          <a:p>
            <a:pPr lvl="1"/>
            <a:r>
              <a:rPr lang="en-US" dirty="0" smtClean="0"/>
              <a:t>Risk factors: Increased dose, chest XRT, younger age</a:t>
            </a:r>
          </a:p>
          <a:p>
            <a:pPr lvl="1"/>
            <a:r>
              <a:rPr lang="en-US" dirty="0" smtClean="0"/>
              <a:t>Rare after XRT alone</a:t>
            </a:r>
          </a:p>
          <a:p>
            <a:r>
              <a:rPr lang="en-US" b="1" dirty="0" smtClean="0"/>
              <a:t>Coronary Artery Disease:</a:t>
            </a:r>
          </a:p>
          <a:p>
            <a:pPr lvl="1"/>
            <a:r>
              <a:rPr lang="en-US" dirty="0" smtClean="0"/>
              <a:t>Cumulative risk 21% at 20 years after XRT</a:t>
            </a:r>
          </a:p>
          <a:p>
            <a:pPr lvl="1"/>
            <a:r>
              <a:rPr lang="en-US" dirty="0" smtClean="0"/>
              <a:t>Ischemic heart disease most common cause of cardiac death after XRT</a:t>
            </a:r>
          </a:p>
          <a:p>
            <a:pPr lvl="1"/>
            <a:r>
              <a:rPr lang="en-US" dirty="0" smtClean="0"/>
              <a:t>Risk factors: dyslipidemia, hypertension, obesity</a:t>
            </a:r>
          </a:p>
          <a:p>
            <a:r>
              <a:rPr lang="en-US" b="1" dirty="0" smtClean="0"/>
              <a:t>Other XRT-related Heart Disease:</a:t>
            </a:r>
          </a:p>
          <a:p>
            <a:pPr lvl="1"/>
            <a:r>
              <a:rPr lang="en-US" dirty="0" smtClean="0"/>
              <a:t>Pericarditis, </a:t>
            </a:r>
            <a:r>
              <a:rPr lang="en-US" dirty="0" err="1" smtClean="0"/>
              <a:t>valvular</a:t>
            </a:r>
            <a:r>
              <a:rPr lang="en-US" dirty="0" smtClean="0"/>
              <a:t> heart disease, conduction abnormalities</a:t>
            </a: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42931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Neurocognitive Sequelae</a:t>
            </a:r>
            <a:endParaRPr lang="en-US" dirty="0"/>
          </a:p>
        </p:txBody>
      </p:sp>
      <p:sp>
        <p:nvSpPr>
          <p:cNvPr id="3" name="Content Placeholder 2"/>
          <p:cNvSpPr>
            <a:spLocks noGrp="1"/>
          </p:cNvSpPr>
          <p:nvPr>
            <p:ph idx="1"/>
          </p:nvPr>
        </p:nvSpPr>
        <p:spPr/>
        <p:txBody>
          <a:bodyPr>
            <a:normAutofit lnSpcReduction="10000"/>
          </a:bodyPr>
          <a:lstStyle/>
          <a:p>
            <a:r>
              <a:rPr lang="en-US" dirty="0" smtClean="0"/>
              <a:t>Attention, executive functioning, memory impairment, processing speed, visual spatial skills, learning difficulties (math/reading)</a:t>
            </a:r>
          </a:p>
          <a:p>
            <a:r>
              <a:rPr lang="en-US" b="1" dirty="0" smtClean="0"/>
              <a:t>Radiation-associated (Cranial)</a:t>
            </a:r>
          </a:p>
          <a:p>
            <a:pPr lvl="1"/>
            <a:r>
              <a:rPr lang="en-US" dirty="0" smtClean="0"/>
              <a:t>Evident 1-2yr following XRT, progressive due to failure to slow rate of skill or information acquisition NOT progressive loss</a:t>
            </a:r>
          </a:p>
          <a:p>
            <a:pPr lvl="1"/>
            <a:r>
              <a:rPr lang="en-US" dirty="0" smtClean="0"/>
              <a:t>Risk factors: young age, VP shunt, stroke, hearing/motor impairment</a:t>
            </a:r>
          </a:p>
          <a:p>
            <a:pPr lvl="1"/>
            <a:r>
              <a:rPr lang="en-US" dirty="0" smtClean="0"/>
              <a:t>May have drops in IQ over time</a:t>
            </a:r>
          </a:p>
          <a:p>
            <a:r>
              <a:rPr lang="en-US" b="1" dirty="0" smtClean="0"/>
              <a:t>Anti-metabolite therapy (HD-/IT-MTX)</a:t>
            </a:r>
          </a:p>
          <a:p>
            <a:pPr lvl="1"/>
            <a:r>
              <a:rPr lang="en-US" dirty="0" smtClean="0"/>
              <a:t>Risk factors: young age, females</a:t>
            </a:r>
          </a:p>
          <a:p>
            <a:pPr lvl="1"/>
            <a:r>
              <a:rPr lang="en-US" dirty="0" smtClean="0"/>
              <a:t>Global intellectual function relatively preserved</a:t>
            </a:r>
          </a:p>
          <a:p>
            <a:pPr lvl="1"/>
            <a:r>
              <a:rPr lang="en-US" dirty="0" smtClean="0"/>
              <a:t>Persists into adulthood</a:t>
            </a:r>
          </a:p>
          <a:p>
            <a:pPr lvl="1"/>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0886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AYA Oncology, Late Effects, and Palliative Care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75000"/>
                  </a:schemeClr>
                </a:solidFill>
              </a:rPr>
              <a:t>AYA Oncology</a:t>
            </a:r>
          </a:p>
          <a:p>
            <a:pPr marL="514350" indent="-514350">
              <a:buFont typeface="+mj-lt"/>
              <a:buAutoNum type="arabicPeriod"/>
            </a:pPr>
            <a:r>
              <a:rPr lang="en-US" dirty="0">
                <a:solidFill>
                  <a:schemeClr val="bg1">
                    <a:lumMod val="75000"/>
                  </a:schemeClr>
                </a:solidFill>
              </a:rPr>
              <a:t>Late Effects</a:t>
            </a:r>
          </a:p>
          <a:p>
            <a:pPr marL="514350" indent="-514350">
              <a:buFont typeface="+mj-lt"/>
              <a:buAutoNum type="arabicPeriod"/>
            </a:pPr>
            <a:r>
              <a:rPr lang="en-US" dirty="0"/>
              <a:t>Fertility Preservation</a:t>
            </a:r>
          </a:p>
          <a:p>
            <a:pPr marL="514350" indent="-514350">
              <a:buFont typeface="+mj-lt"/>
              <a:buAutoNum type="arabicPeriod"/>
            </a:pPr>
            <a:r>
              <a:rPr lang="en-US" dirty="0">
                <a:solidFill>
                  <a:schemeClr val="bg1">
                    <a:lumMod val="75000"/>
                  </a:schemeClr>
                </a:solidFill>
              </a:rPr>
              <a:t>Pain Management</a:t>
            </a:r>
          </a:p>
          <a:p>
            <a:pPr marL="514350" indent="-514350">
              <a:buFont typeface="+mj-lt"/>
              <a:buAutoNum type="arabicPeriod"/>
            </a:pPr>
            <a:r>
              <a:rPr lang="en-US" dirty="0">
                <a:solidFill>
                  <a:schemeClr val="bg1">
                    <a:lumMod val="75000"/>
                  </a:schemeClr>
                </a:solidFill>
              </a:rPr>
              <a:t>Palliative Care</a:t>
            </a: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611128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Late Effects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11457725"/>
              </p:ext>
            </p:extLst>
          </p:nvPr>
        </p:nvGraphicFramePr>
        <p:xfrm>
          <a:off x="735567" y="1667004"/>
          <a:ext cx="10741090" cy="4334256"/>
        </p:xfrm>
        <a:graphic>
          <a:graphicData uri="http://schemas.openxmlformats.org/drawingml/2006/table">
            <a:tbl>
              <a:tblPr firstRow="1" bandRow="1">
                <a:tableStyleId>{5C22544A-7EE6-4342-B048-85BDC9FD1C3A}</a:tableStyleId>
              </a:tblPr>
              <a:tblGrid>
                <a:gridCol w="2716763"/>
                <a:gridCol w="3899419"/>
                <a:gridCol w="4124908"/>
              </a:tblGrid>
              <a:tr h="370840">
                <a:tc>
                  <a:txBody>
                    <a:bodyPr/>
                    <a:lstStyle/>
                    <a:p>
                      <a:r>
                        <a:rPr lang="en-US" sz="2400" dirty="0" smtClean="0"/>
                        <a:t>Late Effects</a:t>
                      </a:r>
                      <a:endParaRPr lang="en-US" sz="2400" dirty="0"/>
                    </a:p>
                  </a:txBody>
                  <a:tcPr/>
                </a:tc>
                <a:tc>
                  <a:txBody>
                    <a:bodyPr/>
                    <a:lstStyle/>
                    <a:p>
                      <a:r>
                        <a:rPr lang="en-US" sz="2400" dirty="0" smtClean="0"/>
                        <a:t>Male</a:t>
                      </a:r>
                      <a:endParaRPr lang="en-US" sz="2400" dirty="0"/>
                    </a:p>
                  </a:txBody>
                  <a:tcPr/>
                </a:tc>
                <a:tc>
                  <a:txBody>
                    <a:bodyPr/>
                    <a:lstStyle/>
                    <a:p>
                      <a:r>
                        <a:rPr lang="en-US" sz="2400" dirty="0" smtClean="0"/>
                        <a:t>Female</a:t>
                      </a:r>
                      <a:endParaRPr lang="en-US" sz="2400" dirty="0"/>
                    </a:p>
                  </a:txBody>
                  <a:tcPr/>
                </a:tc>
              </a:tr>
              <a:tr h="370840">
                <a:tc>
                  <a:txBody>
                    <a:bodyPr/>
                    <a:lstStyle/>
                    <a:p>
                      <a:r>
                        <a:rPr lang="en-US" sz="2400" b="1" dirty="0" smtClean="0"/>
                        <a:t>Central Disorders</a:t>
                      </a:r>
                      <a:endParaRPr lang="en-US" sz="2400" b="1" dirty="0"/>
                    </a:p>
                  </a:txBody>
                  <a:tcPr/>
                </a:tc>
                <a:tc>
                  <a:txBody>
                    <a:bodyPr/>
                    <a:lstStyle/>
                    <a:p>
                      <a:pPr marL="0" lvl="1" indent="0">
                        <a:lnSpc>
                          <a:spcPct val="80000"/>
                        </a:lnSpc>
                      </a:pPr>
                      <a:r>
                        <a:rPr lang="en-US" sz="2400" dirty="0" smtClean="0"/>
                        <a:t>Precocious Puberty</a:t>
                      </a:r>
                    </a:p>
                    <a:p>
                      <a:pPr marL="0" lvl="1" indent="0">
                        <a:lnSpc>
                          <a:spcPct val="80000"/>
                        </a:lnSpc>
                      </a:pPr>
                      <a:r>
                        <a:rPr lang="en-US" sz="2400" dirty="0" smtClean="0"/>
                        <a:t>Gonadotropin Insufficiency</a:t>
                      </a:r>
                    </a:p>
                  </a:txBody>
                  <a:tcPr/>
                </a:tc>
                <a:tc>
                  <a:txBody>
                    <a:bodyPr/>
                    <a:lstStyle/>
                    <a:p>
                      <a:pPr marL="0" lvl="1" indent="0">
                        <a:lnSpc>
                          <a:spcPct val="80000"/>
                        </a:lnSpc>
                      </a:pPr>
                      <a:r>
                        <a:rPr lang="en-US" sz="2400" dirty="0" smtClean="0"/>
                        <a:t>Precocious Puberty</a:t>
                      </a:r>
                    </a:p>
                    <a:p>
                      <a:pPr marL="0" lvl="1" indent="0">
                        <a:lnSpc>
                          <a:spcPct val="80000"/>
                        </a:lnSpc>
                      </a:pPr>
                      <a:r>
                        <a:rPr lang="en-US" sz="2400" dirty="0" smtClean="0"/>
                        <a:t>Gonadotropin Insufficiency</a:t>
                      </a:r>
                    </a:p>
                  </a:txBody>
                  <a:tcPr/>
                </a:tc>
              </a:tr>
              <a:tr h="370840">
                <a:tc>
                  <a:txBody>
                    <a:bodyPr/>
                    <a:lstStyle/>
                    <a:p>
                      <a:r>
                        <a:rPr lang="en-US" sz="2400" b="1" dirty="0" smtClean="0"/>
                        <a:t>Primary Disorders</a:t>
                      </a:r>
                      <a:endParaRPr lang="en-US" sz="2400" b="1" dirty="0"/>
                    </a:p>
                  </a:txBody>
                  <a:tcPr/>
                </a:tc>
                <a:tc>
                  <a:txBody>
                    <a:bodyPr/>
                    <a:lstStyle/>
                    <a:p>
                      <a:r>
                        <a:rPr lang="en-US" sz="2400" dirty="0" err="1" smtClean="0"/>
                        <a:t>Hypoandrogenism</a:t>
                      </a:r>
                      <a:endParaRPr lang="en-US" sz="2400" dirty="0" smtClean="0"/>
                    </a:p>
                    <a:p>
                      <a:r>
                        <a:rPr lang="en-US" sz="2400" dirty="0" smtClean="0"/>
                        <a:t>Oligo-/Azoospermia</a:t>
                      </a:r>
                    </a:p>
                  </a:txBody>
                  <a:tcPr/>
                </a:tc>
                <a:tc>
                  <a:txBody>
                    <a:bodyPr/>
                    <a:lstStyle/>
                    <a:p>
                      <a:r>
                        <a:rPr lang="en-US" sz="2400" dirty="0" smtClean="0"/>
                        <a:t>Acute ovarian failure</a:t>
                      </a:r>
                    </a:p>
                    <a:p>
                      <a:r>
                        <a:rPr lang="en-US" sz="2400" dirty="0" smtClean="0"/>
                        <a:t>Premature ovarian insufficiency</a:t>
                      </a:r>
                    </a:p>
                  </a:txBody>
                  <a:tcPr/>
                </a:tc>
              </a:tr>
              <a:tr h="370840">
                <a:tc>
                  <a:txBody>
                    <a:bodyPr/>
                    <a:lstStyle/>
                    <a:p>
                      <a:r>
                        <a:rPr lang="en-US" sz="2400" b="1" dirty="0" smtClean="0"/>
                        <a:t>Sexual</a:t>
                      </a:r>
                      <a:r>
                        <a:rPr lang="en-US" sz="2400" b="1" baseline="0" dirty="0" smtClean="0"/>
                        <a:t> Dysfunction</a:t>
                      </a:r>
                      <a:endParaRPr lang="en-US" sz="2400" b="1" dirty="0"/>
                    </a:p>
                  </a:txBody>
                  <a:tcPr/>
                </a:tc>
                <a:tc>
                  <a:txBody>
                    <a:bodyPr/>
                    <a:lstStyle/>
                    <a:p>
                      <a:r>
                        <a:rPr lang="en-US" sz="2400" dirty="0" smtClean="0"/>
                        <a:t>Retrograde ejaculation</a:t>
                      </a:r>
                    </a:p>
                    <a:p>
                      <a:r>
                        <a:rPr lang="en-US" sz="2400" dirty="0" smtClean="0"/>
                        <a:t>Anejaculation</a:t>
                      </a:r>
                    </a:p>
                    <a:p>
                      <a:r>
                        <a:rPr lang="en-US" sz="2400" dirty="0" smtClean="0"/>
                        <a:t>Erectile dysfunction</a:t>
                      </a:r>
                    </a:p>
                  </a:txBody>
                  <a:tcPr/>
                </a:tc>
                <a:tc>
                  <a:txBody>
                    <a:bodyPr/>
                    <a:lstStyle/>
                    <a:p>
                      <a:r>
                        <a:rPr lang="en-US" sz="2400" dirty="0" smtClean="0"/>
                        <a:t>Dyspareunia</a:t>
                      </a:r>
                    </a:p>
                  </a:txBody>
                  <a:tcPr/>
                </a:tc>
              </a:tr>
              <a:tr h="370840">
                <a:tc>
                  <a:txBody>
                    <a:bodyPr/>
                    <a:lstStyle/>
                    <a:p>
                      <a:r>
                        <a:rPr lang="en-US" sz="2400" b="1" dirty="0" smtClean="0"/>
                        <a:t>Structural</a:t>
                      </a:r>
                      <a:r>
                        <a:rPr lang="en-US" sz="2400" b="1" baseline="0" dirty="0" smtClean="0"/>
                        <a:t> Disorders</a:t>
                      </a:r>
                      <a:endParaRPr lang="en-US" sz="2400" b="1" dirty="0"/>
                    </a:p>
                  </a:txBody>
                  <a:tcPr/>
                </a:tc>
                <a:tc>
                  <a:txBody>
                    <a:bodyPr/>
                    <a:lstStyle/>
                    <a:p>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Vaginal fibrosis/stenosis</a:t>
                      </a:r>
                    </a:p>
                    <a:p>
                      <a:r>
                        <a:rPr lang="en-US" sz="2400" dirty="0" smtClean="0"/>
                        <a:t>Uterine vascular insufficiency</a:t>
                      </a:r>
                    </a:p>
                    <a:p>
                      <a:r>
                        <a:rPr lang="en-US" sz="2400" dirty="0" smtClean="0"/>
                        <a:t>Uterine growth impairment</a:t>
                      </a:r>
                    </a:p>
                  </a:txBody>
                  <a:tcPr/>
                </a:tc>
              </a:tr>
            </a:tbl>
          </a:graphicData>
        </a:graphic>
      </p:graphicFrame>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80398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1EDA3-E9B9-CA4D-92DB-2FED45EDDB3C}"/>
              </a:ext>
            </a:extLst>
          </p:cNvPr>
          <p:cNvSpPr>
            <a:spLocks noGrp="1"/>
          </p:cNvSpPr>
          <p:nvPr>
            <p:ph type="title"/>
          </p:nvPr>
        </p:nvSpPr>
        <p:spPr/>
        <p:txBody>
          <a:bodyPr>
            <a:normAutofit/>
          </a:bodyPr>
          <a:lstStyle/>
          <a:p>
            <a:r>
              <a:rPr lang="en-US" dirty="0" smtClean="0">
                <a:cs typeface="Arial" panose="020B0604020202020204" pitchFamily="34" charset="0"/>
              </a:rPr>
              <a:t>Risk Factors for </a:t>
            </a:r>
            <a:r>
              <a:rPr lang="en-US" dirty="0">
                <a:cs typeface="Arial" panose="020B0604020202020204" pitchFamily="34" charset="0"/>
              </a:rPr>
              <a:t>R</a:t>
            </a:r>
            <a:r>
              <a:rPr lang="en-US" dirty="0" smtClean="0">
                <a:cs typeface="Arial" panose="020B0604020202020204" pitchFamily="34" charset="0"/>
              </a:rPr>
              <a:t>eproductive Late Effects</a:t>
            </a:r>
            <a:endParaRPr lang="en-US" dirty="0">
              <a:cs typeface="Arial"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Organs involved in cancer</a:t>
            </a:r>
          </a:p>
          <a:p>
            <a:r>
              <a:rPr lang="en-US" dirty="0" smtClean="0"/>
              <a:t>Type, dose, combination of cytotoxic therapy</a:t>
            </a:r>
          </a:p>
          <a:p>
            <a:r>
              <a:rPr lang="en-US" dirty="0" smtClean="0"/>
              <a:t>Sex (males more sensitive than females)</a:t>
            </a:r>
          </a:p>
          <a:p>
            <a:r>
              <a:rPr lang="en-US" dirty="0" smtClean="0"/>
              <a:t>Age (in females, younger age protective)</a:t>
            </a:r>
          </a:p>
          <a:p>
            <a:r>
              <a:rPr lang="en-US" dirty="0" smtClean="0"/>
              <a:t>Genetic factors (currently unknown)</a:t>
            </a:r>
          </a:p>
          <a:p>
            <a:endParaRPr lang="en-US" dirty="0"/>
          </a:p>
        </p:txBody>
      </p:sp>
      <p:sp>
        <p:nvSpPr>
          <p:cNvPr id="4" name="Slide Number Placeholder 3">
            <a:extLst>
              <a:ext uri="{FF2B5EF4-FFF2-40B4-BE49-F238E27FC236}">
                <a16:creationId xmlns:a16="http://schemas.microsoft.com/office/drawing/2014/main" xmlns="" id="{39E627A1-E950-514D-BE04-494AB4FCAA37}"/>
              </a:ext>
            </a:extLst>
          </p:cNvPr>
          <p:cNvSpPr>
            <a:spLocks noGrp="1"/>
          </p:cNvSpPr>
          <p:nvPr>
            <p:ph type="sldNum" sz="quarter" idx="12"/>
          </p:nvPr>
        </p:nvSpPr>
        <p:spPr/>
        <p:txBody>
          <a:bodyPr/>
          <a:lstStyle/>
          <a:p>
            <a:pPr>
              <a:defRPr/>
            </a:pPr>
            <a:fld id="{01D945C9-0277-4107-B589-EC55ECD240BC}" type="slidenum">
              <a:rPr lang="en-US" smtClean="0"/>
              <a:pPr>
                <a:defRPr/>
              </a:pPr>
              <a:t>36</a:t>
            </a:fld>
            <a:endParaRPr lang="en-US" dirty="0"/>
          </a:p>
        </p:txBody>
      </p:sp>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7584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Reproductive Late Effects-Males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61272823"/>
              </p:ext>
            </p:extLst>
          </p:nvPr>
        </p:nvGraphicFramePr>
        <p:xfrm>
          <a:off x="735567" y="1667004"/>
          <a:ext cx="10741090" cy="4242816"/>
        </p:xfrm>
        <a:graphic>
          <a:graphicData uri="http://schemas.openxmlformats.org/drawingml/2006/table">
            <a:tbl>
              <a:tblPr firstRow="1" bandRow="1">
                <a:tableStyleId>{5C22544A-7EE6-4342-B048-85BDC9FD1C3A}</a:tableStyleId>
              </a:tblPr>
              <a:tblGrid>
                <a:gridCol w="4032376"/>
                <a:gridCol w="6708714"/>
              </a:tblGrid>
              <a:tr h="370840">
                <a:tc>
                  <a:txBody>
                    <a:bodyPr/>
                    <a:lstStyle/>
                    <a:p>
                      <a:r>
                        <a:rPr lang="en-US" sz="2400" dirty="0" smtClean="0"/>
                        <a:t>Late Effects</a:t>
                      </a:r>
                      <a:endParaRPr lang="en-US" sz="2400" dirty="0"/>
                    </a:p>
                  </a:txBody>
                  <a:tcPr/>
                </a:tc>
                <a:tc>
                  <a:txBody>
                    <a:bodyPr/>
                    <a:lstStyle/>
                    <a:p>
                      <a:r>
                        <a:rPr lang="en-US" sz="2400" dirty="0" smtClean="0"/>
                        <a:t>Exposures</a:t>
                      </a:r>
                      <a:endParaRPr lang="en-US" sz="2400" dirty="0"/>
                    </a:p>
                  </a:txBody>
                  <a:tcPr/>
                </a:tc>
              </a:tr>
              <a:tr h="104241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Central disorders</a:t>
                      </a:r>
                    </a:p>
                    <a:p>
                      <a:pPr marL="0" lvl="1" indent="0">
                        <a:lnSpc>
                          <a:spcPct val="80000"/>
                        </a:lnSpc>
                      </a:pPr>
                      <a:r>
                        <a:rPr lang="en-US" sz="2400" dirty="0" smtClean="0"/>
                        <a:t>Precocious Puberty</a:t>
                      </a:r>
                    </a:p>
                    <a:p>
                      <a:pPr marL="0" lvl="1" indent="0">
                        <a:lnSpc>
                          <a:spcPct val="80000"/>
                        </a:lnSpc>
                      </a:pPr>
                      <a:r>
                        <a:rPr lang="en-US" sz="2400" dirty="0" smtClean="0"/>
                        <a:t>Gonadotropin Insufficiency</a:t>
                      </a:r>
                    </a:p>
                  </a:txBody>
                  <a:tcPr/>
                </a:tc>
                <a:tc>
                  <a:txBody>
                    <a:bodyPr/>
                    <a:lstStyle/>
                    <a:p>
                      <a:pPr marL="0" lvl="1" indent="0" algn="l">
                        <a:lnSpc>
                          <a:spcPct val="80000"/>
                        </a:lnSpc>
                      </a:pPr>
                      <a:endParaRPr lang="en-US" sz="2400" dirty="0" smtClean="0"/>
                    </a:p>
                    <a:p>
                      <a:pPr marL="0" lvl="1" indent="0" algn="l">
                        <a:lnSpc>
                          <a:spcPct val="80000"/>
                        </a:lnSpc>
                      </a:pPr>
                      <a:r>
                        <a:rPr lang="en-US" sz="2400" dirty="0" smtClean="0"/>
                        <a:t>Brain</a:t>
                      </a:r>
                      <a:r>
                        <a:rPr lang="en-US" sz="2400" baseline="0" dirty="0" smtClean="0"/>
                        <a:t> surgery</a:t>
                      </a:r>
                    </a:p>
                    <a:p>
                      <a:pPr marL="0" lvl="1" indent="0" algn="l">
                        <a:lnSpc>
                          <a:spcPct val="80000"/>
                        </a:lnSpc>
                      </a:pPr>
                      <a:r>
                        <a:rPr lang="en-US" sz="2400" baseline="0" dirty="0" smtClean="0"/>
                        <a:t>Hypothalamic-Pituitary radiation </a:t>
                      </a:r>
                      <a:endParaRPr lang="en-US" sz="2400" dirty="0" smtClean="0"/>
                    </a:p>
                  </a:txBody>
                  <a:tcPr/>
                </a:tc>
              </a:tr>
              <a:tr h="11887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Primary Disorders</a:t>
                      </a:r>
                    </a:p>
                    <a:p>
                      <a:r>
                        <a:rPr lang="en-US" sz="2400" dirty="0" err="1" smtClean="0"/>
                        <a:t>Hypoandrogenism</a:t>
                      </a:r>
                      <a:endParaRPr lang="en-US" sz="2400" dirty="0" smtClean="0"/>
                    </a:p>
                    <a:p>
                      <a:r>
                        <a:rPr lang="en-US" sz="2400" dirty="0" smtClean="0"/>
                        <a:t>Oligo-/Azoospermia</a:t>
                      </a:r>
                    </a:p>
                  </a:txBody>
                  <a:tcPr/>
                </a:tc>
                <a:tc>
                  <a:txBody>
                    <a:bodyPr/>
                    <a:lstStyle/>
                    <a:p>
                      <a:r>
                        <a:rPr lang="en-US" sz="2400" dirty="0" smtClean="0"/>
                        <a:t>Orchiectomy</a:t>
                      </a:r>
                    </a:p>
                    <a:p>
                      <a:r>
                        <a:rPr lang="en-US" sz="2400" dirty="0" smtClean="0"/>
                        <a:t>Pelvic/Testicular radiation</a:t>
                      </a:r>
                    </a:p>
                    <a:p>
                      <a:r>
                        <a:rPr lang="en-US" sz="2400" dirty="0" smtClean="0"/>
                        <a:t>Alkylating agent chemotherapy</a:t>
                      </a:r>
                    </a:p>
                  </a:txBody>
                  <a:tcPr/>
                </a:tc>
              </a:tr>
              <a:tr h="1554480">
                <a:tc>
                  <a:txBody>
                    <a:bodyPr/>
                    <a:lstStyle/>
                    <a:p>
                      <a:r>
                        <a:rPr lang="en-US" sz="2400" b="1" dirty="0" smtClean="0"/>
                        <a:t>Sexual</a:t>
                      </a:r>
                      <a:r>
                        <a:rPr lang="en-US" sz="2400" b="1" baseline="0" dirty="0" smtClean="0"/>
                        <a:t> Dysfunction</a:t>
                      </a:r>
                    </a:p>
                    <a:p>
                      <a:r>
                        <a:rPr lang="en-US" sz="2400" dirty="0" smtClean="0"/>
                        <a:t>Retrograde ejaculation</a:t>
                      </a:r>
                    </a:p>
                    <a:p>
                      <a:r>
                        <a:rPr lang="en-US" sz="2400" dirty="0" smtClean="0"/>
                        <a:t>Anejaculation</a:t>
                      </a:r>
                    </a:p>
                    <a:p>
                      <a:r>
                        <a:rPr lang="en-US" sz="2400" dirty="0" smtClean="0"/>
                        <a:t>Erectile dysfunction</a:t>
                      </a:r>
                    </a:p>
                  </a:txBody>
                  <a:tcPr/>
                </a:tc>
                <a:tc>
                  <a:txBody>
                    <a:bodyPr/>
                    <a:lstStyle/>
                    <a:p>
                      <a:endParaRPr lang="en-US" sz="2400" dirty="0" smtClean="0"/>
                    </a:p>
                    <a:p>
                      <a:r>
                        <a:rPr lang="en-US" sz="2400" dirty="0" smtClean="0"/>
                        <a:t>Pelvic surgery (RPLND, cystectomy, prostatectomy)</a:t>
                      </a:r>
                    </a:p>
                    <a:p>
                      <a:r>
                        <a:rPr lang="en-US" sz="2400" dirty="0" smtClean="0"/>
                        <a:t>Spinal surgery</a:t>
                      </a:r>
                    </a:p>
                    <a:p>
                      <a:r>
                        <a:rPr lang="en-US" sz="2400" dirty="0" smtClean="0"/>
                        <a:t>Pelvic,</a:t>
                      </a:r>
                      <a:r>
                        <a:rPr lang="en-US" sz="2400" baseline="0" dirty="0" smtClean="0"/>
                        <a:t> bladder, spine radiation</a:t>
                      </a:r>
                      <a:endParaRPr lang="en-US" sz="2400" dirty="0" smtClean="0"/>
                    </a:p>
                  </a:txBody>
                  <a:tcPr/>
                </a:tc>
              </a:tr>
            </a:tbl>
          </a:graphicData>
        </a:graphic>
      </p:graphicFrame>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311463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1951" y="5579706"/>
            <a:ext cx="2715208" cy="116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365125"/>
            <a:ext cx="10787743" cy="1325563"/>
          </a:xfrm>
        </p:spPr>
        <p:txBody>
          <a:bodyPr/>
          <a:lstStyle/>
          <a:p>
            <a:r>
              <a:rPr lang="en-US" dirty="0" smtClean="0"/>
              <a:t>Risk Factors: Reproductive Late Effects-Females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1644704"/>
              </p:ext>
            </p:extLst>
          </p:nvPr>
        </p:nvGraphicFramePr>
        <p:xfrm>
          <a:off x="726236" y="1517708"/>
          <a:ext cx="10741090" cy="5065776"/>
        </p:xfrm>
        <a:graphic>
          <a:graphicData uri="http://schemas.openxmlformats.org/drawingml/2006/table">
            <a:tbl>
              <a:tblPr firstRow="1" bandRow="1">
                <a:tableStyleId>{5C22544A-7EE6-4342-B048-85BDC9FD1C3A}</a:tableStyleId>
              </a:tblPr>
              <a:tblGrid>
                <a:gridCol w="4172335"/>
                <a:gridCol w="6568755"/>
              </a:tblGrid>
              <a:tr h="370840">
                <a:tc>
                  <a:txBody>
                    <a:bodyPr/>
                    <a:lstStyle/>
                    <a:p>
                      <a:r>
                        <a:rPr lang="en-US" sz="2400" dirty="0" smtClean="0"/>
                        <a:t>Late Effects</a:t>
                      </a:r>
                      <a:endParaRPr lang="en-US" sz="2400" dirty="0"/>
                    </a:p>
                  </a:txBody>
                  <a:tcPr/>
                </a:tc>
                <a:tc>
                  <a:txBody>
                    <a:bodyPr/>
                    <a:lstStyle/>
                    <a:p>
                      <a:r>
                        <a:rPr lang="en-US" sz="2400" dirty="0" smtClean="0"/>
                        <a:t>Exposures</a:t>
                      </a:r>
                      <a:endParaRPr lang="en-US" sz="2400" dirty="0"/>
                    </a:p>
                  </a:txBody>
                  <a:tcPr/>
                </a:tc>
              </a:tr>
              <a:tr h="104241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Central disorders</a:t>
                      </a:r>
                    </a:p>
                    <a:p>
                      <a:pPr marL="0" lvl="1" indent="0">
                        <a:lnSpc>
                          <a:spcPct val="80000"/>
                        </a:lnSpc>
                      </a:pPr>
                      <a:r>
                        <a:rPr lang="en-US" sz="2400" dirty="0" smtClean="0"/>
                        <a:t>Precocious Puberty</a:t>
                      </a:r>
                    </a:p>
                    <a:p>
                      <a:pPr marL="0" lvl="1" indent="0">
                        <a:lnSpc>
                          <a:spcPct val="80000"/>
                        </a:lnSpc>
                      </a:pPr>
                      <a:r>
                        <a:rPr lang="en-US" sz="2400" dirty="0" smtClean="0"/>
                        <a:t>Gonadotropin Insufficiency</a:t>
                      </a:r>
                    </a:p>
                  </a:txBody>
                  <a:tcPr/>
                </a:tc>
                <a:tc>
                  <a:txBody>
                    <a:bodyPr/>
                    <a:lstStyle/>
                    <a:p>
                      <a:pPr marL="0" lvl="1" indent="0" algn="l">
                        <a:lnSpc>
                          <a:spcPct val="80000"/>
                        </a:lnSpc>
                      </a:pPr>
                      <a:endParaRPr lang="en-US" sz="2400" dirty="0" smtClean="0"/>
                    </a:p>
                    <a:p>
                      <a:pPr marL="0" lvl="1" indent="0" algn="l">
                        <a:lnSpc>
                          <a:spcPct val="80000"/>
                        </a:lnSpc>
                      </a:pPr>
                      <a:r>
                        <a:rPr lang="en-US" sz="2400" dirty="0" smtClean="0"/>
                        <a:t>Brain</a:t>
                      </a:r>
                      <a:r>
                        <a:rPr lang="en-US" sz="2400" baseline="0" dirty="0" smtClean="0"/>
                        <a:t> surgery</a:t>
                      </a:r>
                    </a:p>
                    <a:p>
                      <a:pPr marL="0" lvl="1" indent="0" algn="l">
                        <a:lnSpc>
                          <a:spcPct val="80000"/>
                        </a:lnSpc>
                      </a:pPr>
                      <a:r>
                        <a:rPr lang="en-US" sz="2400" baseline="0" dirty="0" smtClean="0"/>
                        <a:t>Hypothalamic-Pituitary radiation</a:t>
                      </a:r>
                      <a:endParaRPr lang="en-US" sz="2400" dirty="0" smtClean="0"/>
                    </a:p>
                  </a:txBody>
                  <a:tcPr/>
                </a:tc>
              </a:tr>
              <a:tr h="11887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Primary Disorders</a:t>
                      </a:r>
                    </a:p>
                    <a:p>
                      <a:r>
                        <a:rPr lang="en-US" sz="2400" dirty="0" smtClean="0"/>
                        <a:t>Acute Ovarian Failure</a:t>
                      </a:r>
                    </a:p>
                    <a:p>
                      <a:r>
                        <a:rPr lang="en-US" sz="2400" dirty="0" smtClean="0"/>
                        <a:t>Premature</a:t>
                      </a:r>
                      <a:r>
                        <a:rPr lang="en-US" sz="2400" baseline="0" dirty="0" smtClean="0"/>
                        <a:t> Ovarian Insufficiency</a:t>
                      </a:r>
                      <a:endParaRPr lang="en-US" sz="2400" dirty="0" smtClean="0"/>
                    </a:p>
                  </a:txBody>
                  <a:tcPr/>
                </a:tc>
                <a:tc>
                  <a:txBody>
                    <a:bodyPr/>
                    <a:lstStyle/>
                    <a:p>
                      <a:r>
                        <a:rPr lang="en-US" sz="2400" dirty="0" smtClean="0"/>
                        <a:t>Oophorectomy</a:t>
                      </a:r>
                    </a:p>
                    <a:p>
                      <a:r>
                        <a:rPr lang="en-US" sz="2400" dirty="0" smtClean="0"/>
                        <a:t>Abdominal/pelvic/spinal radiation</a:t>
                      </a:r>
                    </a:p>
                    <a:p>
                      <a:r>
                        <a:rPr lang="en-US" sz="2400" dirty="0" smtClean="0"/>
                        <a:t>Alkylating agent chemotherapy</a:t>
                      </a:r>
                    </a:p>
                  </a:txBody>
                  <a:tcPr/>
                </a:tc>
              </a:tr>
              <a:tr h="757836">
                <a:tc>
                  <a:txBody>
                    <a:bodyPr/>
                    <a:lstStyle/>
                    <a:p>
                      <a:r>
                        <a:rPr lang="en-US" sz="2400" b="1" dirty="0" smtClean="0"/>
                        <a:t>Sexual</a:t>
                      </a:r>
                      <a:r>
                        <a:rPr lang="en-US" sz="2400" b="1" baseline="0" dirty="0" smtClean="0"/>
                        <a:t> Dysfunction</a:t>
                      </a:r>
                    </a:p>
                    <a:p>
                      <a:r>
                        <a:rPr lang="en-US" sz="2400" dirty="0" smtClean="0"/>
                        <a:t>Dyspareunia</a:t>
                      </a:r>
                    </a:p>
                  </a:txBody>
                  <a:tcPr/>
                </a:tc>
                <a:tc>
                  <a:txBody>
                    <a:bodyPr/>
                    <a:lstStyle/>
                    <a:p>
                      <a:r>
                        <a:rPr lang="en-US" sz="2400" dirty="0" smtClean="0"/>
                        <a:t>Spinal</a:t>
                      </a:r>
                      <a:r>
                        <a:rPr lang="en-US" sz="2400" baseline="0" dirty="0" smtClean="0"/>
                        <a:t> and </a:t>
                      </a:r>
                      <a:r>
                        <a:rPr lang="en-US" sz="2400" dirty="0" smtClean="0"/>
                        <a:t>Pelvic surgery (hysterectomy)</a:t>
                      </a:r>
                    </a:p>
                    <a:p>
                      <a:r>
                        <a:rPr lang="en-US" sz="2400" dirty="0" smtClean="0"/>
                        <a:t>Uterine or vaginal </a:t>
                      </a:r>
                      <a:r>
                        <a:rPr lang="en-US" sz="2400" baseline="0" dirty="0" smtClean="0"/>
                        <a:t>radiation</a:t>
                      </a:r>
                      <a:endParaRPr lang="en-US" sz="2400" dirty="0" smtClean="0"/>
                    </a:p>
                  </a:txBody>
                  <a:tcPr anchor="ctr"/>
                </a:tc>
              </a:tr>
              <a:tr h="1554480">
                <a:tc>
                  <a:txBody>
                    <a:bodyPr/>
                    <a:lstStyle/>
                    <a:p>
                      <a:r>
                        <a:rPr lang="en-US" sz="2400" b="1" dirty="0" smtClean="0"/>
                        <a:t>Structural Disorders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Vaginal</a:t>
                      </a:r>
                      <a:r>
                        <a:rPr lang="en-US" sz="2400" baseline="0" dirty="0" smtClean="0"/>
                        <a:t> stenosis/fibrosis</a:t>
                      </a:r>
                      <a:endParaRPr lang="en-US" sz="2400" b="1" dirty="0" smtClean="0"/>
                    </a:p>
                    <a:p>
                      <a:r>
                        <a:rPr lang="en-US" sz="2400" b="0" dirty="0" smtClean="0"/>
                        <a:t>Uterine vascular insufficiency</a:t>
                      </a:r>
                    </a:p>
                    <a:p>
                      <a:r>
                        <a:rPr lang="en-US" sz="2400" b="0" dirty="0" smtClean="0"/>
                        <a:t>Uterine</a:t>
                      </a:r>
                      <a:r>
                        <a:rPr lang="en-US" sz="2400" b="0" baseline="0" dirty="0" smtClean="0"/>
                        <a:t> growth impairment</a:t>
                      </a:r>
                      <a:endParaRPr lang="en-US" sz="2400" b="0" dirty="0" smtClean="0"/>
                    </a:p>
                  </a:txBody>
                  <a:tcPr/>
                </a:tc>
                <a:tc>
                  <a:txBody>
                    <a:bodyPr/>
                    <a:lstStyle/>
                    <a:p>
                      <a:endParaRPr lang="en-US" sz="2400" dirty="0" smtClean="0"/>
                    </a:p>
                    <a:p>
                      <a:r>
                        <a:rPr lang="en-US" sz="2400" dirty="0" smtClean="0"/>
                        <a:t>Vaginal radiation</a:t>
                      </a:r>
                    </a:p>
                    <a:p>
                      <a:r>
                        <a:rPr lang="en-US" sz="2400" dirty="0" smtClean="0"/>
                        <a:t>Uterine</a:t>
                      </a:r>
                      <a:r>
                        <a:rPr lang="en-US" sz="2400" baseline="0" dirty="0" smtClean="0"/>
                        <a:t> radiation (abdomen, pelvis, lumbosacral spine)</a:t>
                      </a:r>
                      <a:endParaRPr lang="en-US" sz="2400" dirty="0" smtClean="0"/>
                    </a:p>
                  </a:txBody>
                  <a:tcPr/>
                </a:tc>
              </a:tr>
            </a:tbl>
          </a:graphicData>
        </a:graphic>
      </p:graphicFrame>
      <p:sp>
        <p:nvSpPr>
          <p:cNvPr id="5" name="Rectangle 4"/>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378481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cs typeface="Arial" pitchFamily="34" charset="0"/>
              </a:rPr>
              <a:t>Gonadotoxic</a:t>
            </a:r>
            <a:r>
              <a:rPr lang="en-US" dirty="0" smtClean="0">
                <a:cs typeface="Arial" pitchFamily="34" charset="0"/>
              </a:rPr>
              <a:t> Chemotherapy</a:t>
            </a:r>
            <a:endParaRPr lang="en-US" dirty="0">
              <a:cs typeface="Arial" pitchFamily="34" charset="0"/>
            </a:endParaRPr>
          </a:p>
        </p:txBody>
      </p:sp>
      <p:sp>
        <p:nvSpPr>
          <p:cNvPr id="5" name="Content Placeholder 4"/>
          <p:cNvSpPr>
            <a:spLocks noGrp="1"/>
          </p:cNvSpPr>
          <p:nvPr>
            <p:ph idx="1"/>
          </p:nvPr>
        </p:nvSpPr>
        <p:spPr>
          <a:xfrm>
            <a:off x="838200" y="1548882"/>
            <a:ext cx="10515600" cy="4628081"/>
          </a:xfrm>
        </p:spPr>
        <p:txBody>
          <a:bodyPr/>
          <a:lstStyle/>
          <a:p>
            <a:r>
              <a:rPr lang="en-US" dirty="0" smtClean="0"/>
              <a:t>Traditional </a:t>
            </a:r>
            <a:r>
              <a:rPr lang="en-US" dirty="0" err="1" smtClean="0"/>
              <a:t>alkylators</a:t>
            </a:r>
            <a:r>
              <a:rPr lang="en-US" dirty="0" smtClean="0"/>
              <a:t> converted to Cyclophosphamide Equivalency Doses (CED)</a:t>
            </a:r>
          </a:p>
          <a:p>
            <a:r>
              <a:rPr lang="en-US" dirty="0" smtClean="0"/>
              <a:t>Agents </a:t>
            </a:r>
            <a:r>
              <a:rPr lang="en-US" dirty="0"/>
              <a:t>without </a:t>
            </a:r>
            <a:r>
              <a:rPr lang="en-US" dirty="0" smtClean="0"/>
              <a:t>conversion:</a:t>
            </a:r>
          </a:p>
          <a:p>
            <a:pPr lvl="1"/>
            <a:r>
              <a:rPr lang="en-US" dirty="0" err="1" smtClean="0"/>
              <a:t>Temozolomide</a:t>
            </a:r>
            <a:r>
              <a:rPr lang="en-US" dirty="0"/>
              <a:t>, </a:t>
            </a:r>
            <a:r>
              <a:rPr lang="en-US" dirty="0" err="1" smtClean="0"/>
              <a:t>Dacarbazine</a:t>
            </a:r>
            <a:r>
              <a:rPr lang="en-US" dirty="0" smtClean="0"/>
              <a:t>, Heavy </a:t>
            </a:r>
            <a:r>
              <a:rPr lang="en-US" dirty="0"/>
              <a:t>Metals (Carboplatin, Cisplatin)</a:t>
            </a:r>
          </a:p>
          <a:p>
            <a:endParaRPr lang="en-US" dirty="0"/>
          </a:p>
        </p:txBody>
      </p:sp>
      <p:grpSp>
        <p:nvGrpSpPr>
          <p:cNvPr id="6" name="Group 5"/>
          <p:cNvGrpSpPr/>
          <p:nvPr/>
        </p:nvGrpSpPr>
        <p:grpSpPr>
          <a:xfrm>
            <a:off x="111967" y="3424333"/>
            <a:ext cx="12173343" cy="3472058"/>
            <a:chOff x="-12899" y="1778043"/>
            <a:chExt cx="12262971" cy="3608168"/>
          </a:xfrm>
        </p:grpSpPr>
        <p:cxnSp>
          <p:nvCxnSpPr>
            <p:cNvPr id="7" name="Straight Connector 6"/>
            <p:cNvCxnSpPr/>
            <p:nvPr/>
          </p:nvCxnSpPr>
          <p:spPr>
            <a:xfrm>
              <a:off x="609600" y="3771900"/>
              <a:ext cx="1097280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3167744"/>
              <a:ext cx="0" cy="6477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4000" y="3815444"/>
              <a:ext cx="0" cy="6477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62103" y="3124200"/>
              <a:ext cx="0" cy="6477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68800" y="3124200"/>
              <a:ext cx="0" cy="6477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3804558"/>
              <a:ext cx="0" cy="6477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582400" y="3167744"/>
              <a:ext cx="0" cy="6477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24800" y="3124200"/>
              <a:ext cx="0" cy="6477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12000" y="3799132"/>
              <a:ext cx="0" cy="6477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40000" y="2547281"/>
              <a:ext cx="0" cy="2435681"/>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899" y="2537204"/>
              <a:ext cx="1168653" cy="646331"/>
            </a:xfrm>
            <a:prstGeom prst="rect">
              <a:avLst/>
            </a:prstGeom>
          </p:spPr>
          <p:txBody>
            <a:bodyPr wrap="none">
              <a:spAutoFit/>
            </a:bodyPr>
            <a:lstStyle/>
            <a:p>
              <a:r>
                <a:rPr lang="en-US" dirty="0" err="1" smtClean="0"/>
                <a:t>Ifosfamide</a:t>
              </a:r>
              <a:endParaRPr lang="en-US" dirty="0" smtClean="0"/>
            </a:p>
            <a:p>
              <a:pPr algn="ctr"/>
              <a:r>
                <a:rPr lang="en-US" dirty="0" smtClean="0"/>
                <a:t> 0.244</a:t>
              </a:r>
              <a:endParaRPr lang="en-US" dirty="0"/>
            </a:p>
          </p:txBody>
        </p:sp>
        <p:sp>
          <p:nvSpPr>
            <p:cNvPr id="18" name="Rectangle 17"/>
            <p:cNvSpPr/>
            <p:nvPr/>
          </p:nvSpPr>
          <p:spPr>
            <a:xfrm>
              <a:off x="551560" y="4506681"/>
              <a:ext cx="1455014" cy="646331"/>
            </a:xfrm>
            <a:prstGeom prst="rect">
              <a:avLst/>
            </a:prstGeom>
          </p:spPr>
          <p:txBody>
            <a:bodyPr wrap="none">
              <a:spAutoFit/>
            </a:bodyPr>
            <a:lstStyle/>
            <a:p>
              <a:r>
                <a:rPr lang="en-US" dirty="0" err="1" smtClean="0"/>
                <a:t>Procarbazine</a:t>
              </a:r>
              <a:r>
                <a:rPr lang="en-US" dirty="0" smtClean="0"/>
                <a:t> </a:t>
              </a:r>
            </a:p>
            <a:p>
              <a:pPr algn="ctr"/>
              <a:r>
                <a:rPr lang="en-US" dirty="0" smtClean="0"/>
                <a:t>0.857</a:t>
              </a:r>
              <a:endParaRPr lang="en-US" dirty="0"/>
            </a:p>
          </p:txBody>
        </p:sp>
        <p:sp>
          <p:nvSpPr>
            <p:cNvPr id="19" name="Rectangle 18"/>
            <p:cNvSpPr/>
            <p:nvPr/>
          </p:nvSpPr>
          <p:spPr>
            <a:xfrm>
              <a:off x="604761" y="1778043"/>
              <a:ext cx="3876061" cy="769441"/>
            </a:xfrm>
            <a:prstGeom prst="rect">
              <a:avLst/>
            </a:prstGeom>
          </p:spPr>
          <p:txBody>
            <a:bodyPr wrap="square">
              <a:spAutoFit/>
            </a:bodyPr>
            <a:lstStyle/>
            <a:p>
              <a:pPr lvl="0" algn="ctr" eaLnBrk="0" fontAlgn="base" hangingPunct="0">
                <a:spcBef>
                  <a:spcPct val="20000"/>
                </a:spcBef>
                <a:spcAft>
                  <a:spcPct val="0"/>
                </a:spcAft>
              </a:pPr>
              <a:r>
                <a:rPr lang="en-US" sz="2000" b="1" dirty="0" smtClean="0">
                  <a:solidFill>
                    <a:prstClr val="black"/>
                  </a:solidFill>
                  <a:latin typeface="Calibri" pitchFamily="34" charset="0"/>
                </a:rPr>
                <a:t>Cyclophosphamide</a:t>
              </a:r>
            </a:p>
            <a:p>
              <a:pPr lvl="0" algn="ctr" eaLnBrk="0" fontAlgn="base" hangingPunct="0">
                <a:spcBef>
                  <a:spcPct val="20000"/>
                </a:spcBef>
                <a:spcAft>
                  <a:spcPct val="0"/>
                </a:spcAft>
              </a:pPr>
              <a:r>
                <a:rPr lang="en-US" sz="2000" b="1" dirty="0" smtClean="0">
                  <a:solidFill>
                    <a:prstClr val="black"/>
                  </a:solidFill>
                  <a:latin typeface="Calibri" pitchFamily="34" charset="0"/>
                </a:rPr>
                <a:t> </a:t>
              </a:r>
              <a:r>
                <a:rPr lang="en-US" sz="2000" b="1" dirty="0">
                  <a:solidFill>
                    <a:prstClr val="black"/>
                  </a:solidFill>
                  <a:latin typeface="Calibri" pitchFamily="34" charset="0"/>
                </a:rPr>
                <a:t>1mg/m</a:t>
              </a:r>
              <a:r>
                <a:rPr lang="en-US" sz="2000" b="1" baseline="30000" dirty="0">
                  <a:solidFill>
                    <a:prstClr val="black"/>
                  </a:solidFill>
                  <a:latin typeface="Calibri" pitchFamily="34" charset="0"/>
                </a:rPr>
                <a:t>2</a:t>
              </a:r>
              <a:endParaRPr lang="en-US" sz="2000" b="1" dirty="0">
                <a:solidFill>
                  <a:prstClr val="black"/>
                </a:solidFill>
                <a:latin typeface="Calibri" pitchFamily="34" charset="0"/>
              </a:endParaRPr>
            </a:p>
          </p:txBody>
        </p:sp>
        <p:sp>
          <p:nvSpPr>
            <p:cNvPr id="20" name="Rectangle 19"/>
            <p:cNvSpPr/>
            <p:nvPr/>
          </p:nvSpPr>
          <p:spPr>
            <a:xfrm>
              <a:off x="10929272" y="2260204"/>
              <a:ext cx="1320800" cy="923330"/>
            </a:xfrm>
            <a:prstGeom prst="rect">
              <a:avLst/>
            </a:prstGeom>
          </p:spPr>
          <p:txBody>
            <a:bodyPr wrap="square">
              <a:spAutoFit/>
            </a:bodyPr>
            <a:lstStyle/>
            <a:p>
              <a:pPr algn="ctr"/>
              <a:r>
                <a:rPr lang="en-US" dirty="0" smtClean="0"/>
                <a:t>Nitrogen </a:t>
              </a:r>
              <a:r>
                <a:rPr lang="en-US" dirty="0"/>
                <a:t>mustard </a:t>
              </a:r>
              <a:endParaRPr lang="en-US" dirty="0" smtClean="0"/>
            </a:p>
            <a:p>
              <a:pPr algn="ctr"/>
              <a:r>
                <a:rPr lang="en-US" dirty="0" smtClean="0"/>
                <a:t>100</a:t>
              </a:r>
              <a:endParaRPr lang="en-US" dirty="0"/>
            </a:p>
          </p:txBody>
        </p:sp>
        <p:sp>
          <p:nvSpPr>
            <p:cNvPr id="21" name="Rectangle 20"/>
            <p:cNvSpPr/>
            <p:nvPr/>
          </p:nvSpPr>
          <p:spPr>
            <a:xfrm>
              <a:off x="7272456" y="2501527"/>
              <a:ext cx="1015727" cy="646331"/>
            </a:xfrm>
            <a:prstGeom prst="rect">
              <a:avLst/>
            </a:prstGeom>
          </p:spPr>
          <p:txBody>
            <a:bodyPr wrap="none">
              <a:spAutoFit/>
            </a:bodyPr>
            <a:lstStyle/>
            <a:p>
              <a:r>
                <a:rPr lang="en-US" dirty="0" err="1" smtClean="0"/>
                <a:t>Thiotepa</a:t>
              </a:r>
              <a:endParaRPr lang="en-US" dirty="0" smtClean="0"/>
            </a:p>
            <a:p>
              <a:pPr algn="ctr"/>
              <a:r>
                <a:rPr lang="en-US" dirty="0" smtClean="0"/>
                <a:t>50</a:t>
              </a:r>
              <a:endParaRPr lang="en-US" dirty="0"/>
            </a:p>
          </p:txBody>
        </p:sp>
        <p:sp>
          <p:nvSpPr>
            <p:cNvPr id="22" name="Rectangle 21"/>
            <p:cNvSpPr/>
            <p:nvPr/>
          </p:nvSpPr>
          <p:spPr>
            <a:xfrm>
              <a:off x="6337002" y="4481634"/>
              <a:ext cx="1189749" cy="646331"/>
            </a:xfrm>
            <a:prstGeom prst="rect">
              <a:avLst/>
            </a:prstGeom>
          </p:spPr>
          <p:txBody>
            <a:bodyPr wrap="none">
              <a:spAutoFit/>
            </a:bodyPr>
            <a:lstStyle/>
            <a:p>
              <a:r>
                <a:rPr lang="en-US" dirty="0" err="1" smtClean="0"/>
                <a:t>Melphalan</a:t>
              </a:r>
              <a:endParaRPr lang="en-US" dirty="0" smtClean="0"/>
            </a:p>
            <a:p>
              <a:pPr algn="ctr"/>
              <a:r>
                <a:rPr lang="en-US" dirty="0" smtClean="0"/>
                <a:t>40</a:t>
              </a:r>
              <a:endParaRPr lang="en-US" dirty="0"/>
            </a:p>
          </p:txBody>
        </p:sp>
        <p:sp>
          <p:nvSpPr>
            <p:cNvPr id="23" name="Rectangle 22"/>
            <p:cNvSpPr/>
            <p:nvPr/>
          </p:nvSpPr>
          <p:spPr>
            <a:xfrm>
              <a:off x="4383310" y="4462881"/>
              <a:ext cx="1358705" cy="923330"/>
            </a:xfrm>
            <a:prstGeom prst="rect">
              <a:avLst/>
            </a:prstGeom>
          </p:spPr>
          <p:txBody>
            <a:bodyPr wrap="none">
              <a:spAutoFit/>
            </a:bodyPr>
            <a:lstStyle/>
            <a:p>
              <a:r>
                <a:rPr lang="en-US" kern="900" dirty="0" smtClean="0"/>
                <a:t>CCNU</a:t>
              </a:r>
            </a:p>
            <a:p>
              <a:r>
                <a:rPr lang="en-US" kern="900" dirty="0" smtClean="0"/>
                <a:t>(</a:t>
              </a:r>
              <a:r>
                <a:rPr lang="en-US" kern="900" dirty="0" err="1"/>
                <a:t>Lomustine</a:t>
              </a:r>
              <a:r>
                <a:rPr lang="en-US" kern="900" dirty="0"/>
                <a:t>) </a:t>
              </a:r>
              <a:endParaRPr lang="en-US" kern="900" dirty="0" smtClean="0"/>
            </a:p>
            <a:p>
              <a:r>
                <a:rPr lang="en-US" kern="900" dirty="0" smtClean="0"/>
                <a:t>16</a:t>
              </a:r>
              <a:endParaRPr lang="en-US" kern="900" dirty="0"/>
            </a:p>
          </p:txBody>
        </p:sp>
        <p:sp>
          <p:nvSpPr>
            <p:cNvPr id="24" name="Rectangle 23"/>
            <p:cNvSpPr/>
            <p:nvPr/>
          </p:nvSpPr>
          <p:spPr>
            <a:xfrm>
              <a:off x="4174591" y="2198399"/>
              <a:ext cx="1400383" cy="923330"/>
            </a:xfrm>
            <a:prstGeom prst="rect">
              <a:avLst/>
            </a:prstGeom>
          </p:spPr>
          <p:txBody>
            <a:bodyPr wrap="none">
              <a:spAutoFit/>
            </a:bodyPr>
            <a:lstStyle/>
            <a:p>
              <a:r>
                <a:rPr lang="en-US" dirty="0" smtClean="0"/>
                <a:t>BCNU</a:t>
              </a:r>
            </a:p>
            <a:p>
              <a:r>
                <a:rPr lang="en-US" dirty="0" smtClean="0"/>
                <a:t>(</a:t>
              </a:r>
              <a:r>
                <a:rPr lang="en-US" dirty="0" err="1"/>
                <a:t>Carmustine</a:t>
              </a:r>
              <a:r>
                <a:rPr lang="en-US" dirty="0" smtClean="0"/>
                <a:t>)</a:t>
              </a:r>
            </a:p>
            <a:p>
              <a:r>
                <a:rPr lang="en-US" dirty="0" smtClean="0"/>
                <a:t>15</a:t>
              </a:r>
              <a:endParaRPr lang="en-US" dirty="0"/>
            </a:p>
          </p:txBody>
        </p:sp>
        <p:sp>
          <p:nvSpPr>
            <p:cNvPr id="25" name="Rectangle 24"/>
            <p:cNvSpPr/>
            <p:nvPr/>
          </p:nvSpPr>
          <p:spPr>
            <a:xfrm>
              <a:off x="2936039" y="4503407"/>
              <a:ext cx="1422248" cy="646331"/>
            </a:xfrm>
            <a:prstGeom prst="rect">
              <a:avLst/>
            </a:prstGeom>
          </p:spPr>
          <p:txBody>
            <a:bodyPr wrap="none">
              <a:spAutoFit/>
            </a:bodyPr>
            <a:lstStyle/>
            <a:p>
              <a:pPr algn="r"/>
              <a:r>
                <a:rPr lang="en-US" dirty="0" err="1" smtClean="0"/>
                <a:t>Chlorambucil</a:t>
              </a:r>
              <a:endParaRPr lang="en-US" dirty="0" smtClean="0"/>
            </a:p>
            <a:p>
              <a:pPr algn="r"/>
              <a:r>
                <a:rPr lang="en-US" dirty="0" smtClean="0"/>
                <a:t>14.286</a:t>
              </a:r>
              <a:endParaRPr lang="en-US" dirty="0"/>
            </a:p>
          </p:txBody>
        </p:sp>
        <p:cxnSp>
          <p:nvCxnSpPr>
            <p:cNvPr id="26" name="Straight Connector 25"/>
            <p:cNvCxnSpPr/>
            <p:nvPr/>
          </p:nvCxnSpPr>
          <p:spPr>
            <a:xfrm>
              <a:off x="4174591" y="3804558"/>
              <a:ext cx="0" cy="6477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076739" y="2501526"/>
              <a:ext cx="994503" cy="646331"/>
            </a:xfrm>
            <a:prstGeom prst="rect">
              <a:avLst/>
            </a:prstGeom>
          </p:spPr>
          <p:txBody>
            <a:bodyPr wrap="none">
              <a:spAutoFit/>
            </a:bodyPr>
            <a:lstStyle/>
            <a:p>
              <a:pPr algn="r"/>
              <a:r>
                <a:rPr lang="en-US" dirty="0" err="1" smtClean="0"/>
                <a:t>Busulfan</a:t>
              </a:r>
              <a:endParaRPr lang="en-US" dirty="0" smtClean="0"/>
            </a:p>
            <a:p>
              <a:pPr algn="r"/>
              <a:r>
                <a:rPr lang="en-US" dirty="0" smtClean="0"/>
                <a:t>8.823 </a:t>
              </a:r>
              <a:endParaRPr lang="en-US" dirty="0"/>
            </a:p>
          </p:txBody>
        </p:sp>
      </p:grpSp>
      <p:sp>
        <p:nvSpPr>
          <p:cNvPr id="28" name="Rectangle 27"/>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7115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AYA Oncology, Late Effects, and Palliative Care</a:t>
            </a:r>
          </a:p>
        </p:txBody>
      </p:sp>
      <p:sp>
        <p:nvSpPr>
          <p:cNvPr id="3" name="Content Placeholder 2"/>
          <p:cNvSpPr>
            <a:spLocks noGrp="1"/>
          </p:cNvSpPr>
          <p:nvPr>
            <p:ph idx="1"/>
          </p:nvPr>
        </p:nvSpPr>
        <p:spPr/>
        <p:txBody>
          <a:bodyPr/>
          <a:lstStyle/>
          <a:p>
            <a:pPr marL="514350" indent="-514350">
              <a:buFont typeface="+mj-lt"/>
              <a:buAutoNum type="arabicPeriod"/>
            </a:pPr>
            <a:r>
              <a:rPr lang="en-US" dirty="0"/>
              <a:t>AYA Oncology</a:t>
            </a:r>
          </a:p>
          <a:p>
            <a:pPr marL="514350" indent="-514350">
              <a:buFont typeface="+mj-lt"/>
              <a:buAutoNum type="arabicPeriod"/>
            </a:pPr>
            <a:r>
              <a:rPr lang="en-US" dirty="0">
                <a:solidFill>
                  <a:schemeClr val="bg1">
                    <a:lumMod val="75000"/>
                  </a:schemeClr>
                </a:solidFill>
              </a:rPr>
              <a:t>Late Effects</a:t>
            </a:r>
          </a:p>
          <a:p>
            <a:pPr marL="514350" indent="-514350">
              <a:buFont typeface="+mj-lt"/>
              <a:buAutoNum type="arabicPeriod"/>
            </a:pPr>
            <a:r>
              <a:rPr lang="en-US" dirty="0">
                <a:solidFill>
                  <a:schemeClr val="bg1">
                    <a:lumMod val="75000"/>
                  </a:schemeClr>
                </a:solidFill>
              </a:rPr>
              <a:t>Fertility Preservation</a:t>
            </a:r>
          </a:p>
          <a:p>
            <a:pPr marL="514350" indent="-514350">
              <a:buFont typeface="+mj-lt"/>
              <a:buAutoNum type="arabicPeriod"/>
            </a:pPr>
            <a:r>
              <a:rPr lang="en-US" dirty="0">
                <a:solidFill>
                  <a:schemeClr val="bg1">
                    <a:lumMod val="75000"/>
                  </a:schemeClr>
                </a:solidFill>
              </a:rPr>
              <a:t>Pain Management</a:t>
            </a:r>
          </a:p>
          <a:p>
            <a:pPr marL="514350" indent="-514350">
              <a:buFont typeface="+mj-lt"/>
              <a:buAutoNum type="arabicPeriod"/>
            </a:pPr>
            <a:r>
              <a:rPr lang="en-US" dirty="0">
                <a:solidFill>
                  <a:schemeClr val="bg1">
                    <a:lumMod val="75000"/>
                  </a:schemeClr>
                </a:solidFill>
              </a:rPr>
              <a:t>Palliative Care</a:t>
            </a: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210005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Gonadotoxicity</a:t>
            </a:r>
            <a:r>
              <a:rPr lang="en-US" dirty="0" smtClean="0"/>
              <a:t> Males vs. Females</a:t>
            </a:r>
            <a:endParaRPr lang="en-US" dirty="0"/>
          </a:p>
        </p:txBody>
      </p:sp>
      <p:sp>
        <p:nvSpPr>
          <p:cNvPr id="6" name="Text Placeholder 5"/>
          <p:cNvSpPr>
            <a:spLocks noGrp="1"/>
          </p:cNvSpPr>
          <p:nvPr>
            <p:ph type="body" idx="1"/>
          </p:nvPr>
        </p:nvSpPr>
        <p:spPr/>
        <p:txBody>
          <a:bodyPr/>
          <a:lstStyle/>
          <a:p>
            <a:r>
              <a:rPr lang="en-US" sz="2800" dirty="0"/>
              <a:t>Males</a:t>
            </a:r>
          </a:p>
          <a:p>
            <a:endParaRPr lang="en-US" dirty="0"/>
          </a:p>
        </p:txBody>
      </p:sp>
      <p:sp>
        <p:nvSpPr>
          <p:cNvPr id="5" name="Content Placeholder 4"/>
          <p:cNvSpPr>
            <a:spLocks noGrp="1"/>
          </p:cNvSpPr>
          <p:nvPr>
            <p:ph sz="half" idx="2"/>
          </p:nvPr>
        </p:nvSpPr>
        <p:spPr>
          <a:xfrm>
            <a:off x="839788" y="2155371"/>
            <a:ext cx="5157787" cy="4034292"/>
          </a:xfrm>
        </p:spPr>
        <p:txBody>
          <a:bodyPr>
            <a:normAutofit/>
          </a:bodyPr>
          <a:lstStyle/>
          <a:p>
            <a:r>
              <a:rPr lang="en-US" sz="2400" dirty="0" smtClean="0"/>
              <a:t>Compared to controls decreased likelihood of siring pregnancy:              	HR 0.63 (0.58-0.68)</a:t>
            </a:r>
          </a:p>
          <a:p>
            <a:r>
              <a:rPr lang="en-US" sz="2400" dirty="0" err="1" smtClean="0"/>
              <a:t>Leydig</a:t>
            </a:r>
            <a:r>
              <a:rPr lang="en-US" sz="2400" dirty="0" smtClean="0"/>
              <a:t> cells (secrete testosterone): Fairly resistant</a:t>
            </a:r>
          </a:p>
          <a:p>
            <a:r>
              <a:rPr lang="en-US" sz="2400" dirty="0" err="1" smtClean="0"/>
              <a:t>Sertoli</a:t>
            </a:r>
            <a:r>
              <a:rPr lang="en-US" sz="2400" dirty="0" smtClean="0"/>
              <a:t> cells/germ cells: Sensitive</a:t>
            </a:r>
          </a:p>
          <a:p>
            <a:r>
              <a:rPr lang="en-US" sz="2400" dirty="0" smtClean="0"/>
              <a:t>Pubertal status does not provide protection from gonadal injury</a:t>
            </a:r>
          </a:p>
          <a:p>
            <a:r>
              <a:rPr lang="en-US" sz="2400" dirty="0" smtClean="0"/>
              <a:t>After recovery from therapy, gonadal function is stable with aging</a:t>
            </a:r>
            <a:endParaRPr lang="en-US" sz="2400" dirty="0"/>
          </a:p>
          <a:p>
            <a:pPr lvl="1"/>
            <a:endParaRPr lang="en-US" dirty="0"/>
          </a:p>
        </p:txBody>
      </p:sp>
      <p:sp>
        <p:nvSpPr>
          <p:cNvPr id="7" name="Text Placeholder 6"/>
          <p:cNvSpPr>
            <a:spLocks noGrp="1"/>
          </p:cNvSpPr>
          <p:nvPr>
            <p:ph type="body" sz="quarter" idx="3"/>
          </p:nvPr>
        </p:nvSpPr>
        <p:spPr/>
        <p:txBody>
          <a:bodyPr/>
          <a:lstStyle/>
          <a:p>
            <a:r>
              <a:rPr lang="en-US" sz="2800" dirty="0"/>
              <a:t>Females</a:t>
            </a:r>
          </a:p>
          <a:p>
            <a:endParaRPr lang="en-US" dirty="0"/>
          </a:p>
        </p:txBody>
      </p:sp>
      <p:sp>
        <p:nvSpPr>
          <p:cNvPr id="8" name="Content Placeholder 7"/>
          <p:cNvSpPr>
            <a:spLocks noGrp="1"/>
          </p:cNvSpPr>
          <p:nvPr>
            <p:ph sz="quarter" idx="4"/>
          </p:nvPr>
        </p:nvSpPr>
        <p:spPr>
          <a:xfrm>
            <a:off x="6172200" y="2155371"/>
            <a:ext cx="5183188" cy="4034290"/>
          </a:xfrm>
        </p:spPr>
        <p:txBody>
          <a:bodyPr>
            <a:normAutofit/>
          </a:bodyPr>
          <a:lstStyle/>
          <a:p>
            <a:pPr>
              <a:lnSpc>
                <a:spcPct val="80000"/>
              </a:lnSpc>
            </a:pPr>
            <a:r>
              <a:rPr lang="en-US" sz="2400" dirty="0"/>
              <a:t>Compared to controls decreased likelihood of </a:t>
            </a:r>
            <a:r>
              <a:rPr lang="en-US" sz="2400" dirty="0" smtClean="0"/>
              <a:t>having </a:t>
            </a:r>
            <a:r>
              <a:rPr lang="en-US" sz="2400" dirty="0"/>
              <a:t>pregnancy:              	HR </a:t>
            </a:r>
            <a:r>
              <a:rPr lang="en-US" sz="2400" dirty="0" smtClean="0"/>
              <a:t>0.87 </a:t>
            </a:r>
            <a:r>
              <a:rPr lang="en-US" sz="2400" dirty="0"/>
              <a:t>(</a:t>
            </a:r>
            <a:r>
              <a:rPr lang="en-US" sz="2400" dirty="0" smtClean="0"/>
              <a:t>0.81-0.94)</a:t>
            </a:r>
            <a:endParaRPr lang="en-US" sz="2400" dirty="0"/>
          </a:p>
          <a:p>
            <a:pPr>
              <a:lnSpc>
                <a:spcPct val="80000"/>
              </a:lnSpc>
            </a:pPr>
            <a:r>
              <a:rPr lang="en-US" sz="2400" dirty="0" smtClean="0"/>
              <a:t>Stromal and germ cells equally affected by therapy</a:t>
            </a:r>
          </a:p>
          <a:p>
            <a:pPr>
              <a:lnSpc>
                <a:spcPct val="80000"/>
              </a:lnSpc>
            </a:pPr>
            <a:r>
              <a:rPr lang="en-US" sz="2400" dirty="0" smtClean="0"/>
              <a:t>Pre-pubertal status protective from gonadal injury</a:t>
            </a:r>
          </a:p>
          <a:p>
            <a:pPr>
              <a:lnSpc>
                <a:spcPct val="80000"/>
              </a:lnSpc>
            </a:pPr>
            <a:r>
              <a:rPr lang="en-US" sz="2400" dirty="0" smtClean="0"/>
              <a:t>After recovery from therapy, there may be a reproductive window followed by premature menopause</a:t>
            </a:r>
            <a:endParaRPr lang="en-US" sz="2400" dirty="0"/>
          </a:p>
        </p:txBody>
      </p:sp>
      <p:sp>
        <p:nvSpPr>
          <p:cNvPr id="9" name="TextBox 8"/>
          <p:cNvSpPr txBox="1"/>
          <p:nvPr/>
        </p:nvSpPr>
        <p:spPr>
          <a:xfrm>
            <a:off x="4667963" y="6405844"/>
            <a:ext cx="2659224" cy="338554"/>
          </a:xfrm>
          <a:prstGeom prst="rect">
            <a:avLst/>
          </a:prstGeom>
          <a:noFill/>
        </p:spPr>
        <p:txBody>
          <a:bodyPr wrap="square" rtlCol="0">
            <a:spAutoFit/>
          </a:bodyPr>
          <a:lstStyle/>
          <a:p>
            <a:r>
              <a:rPr lang="en-US" sz="1600" dirty="0" smtClean="0"/>
              <a:t>Chow Lancet </a:t>
            </a:r>
            <a:r>
              <a:rPr lang="en-US" sz="1600" dirty="0" err="1" smtClean="0"/>
              <a:t>Oncol</a:t>
            </a:r>
            <a:r>
              <a:rPr lang="en-US" sz="1600" dirty="0" smtClean="0"/>
              <a:t> 2016</a:t>
            </a:r>
            <a:endParaRPr lang="en-US" sz="1600" dirty="0"/>
          </a:p>
        </p:txBody>
      </p:sp>
      <p:sp>
        <p:nvSpPr>
          <p:cNvPr id="10" name="Rectangle 9"/>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41009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 Preservation: Males</a:t>
            </a:r>
            <a:endParaRPr lang="en-US" dirty="0"/>
          </a:p>
        </p:txBody>
      </p:sp>
      <p:sp>
        <p:nvSpPr>
          <p:cNvPr id="3" name="Content Placeholder 2"/>
          <p:cNvSpPr>
            <a:spLocks noGrp="1"/>
          </p:cNvSpPr>
          <p:nvPr>
            <p:ph idx="1"/>
          </p:nvPr>
        </p:nvSpPr>
        <p:spPr/>
        <p:txBody>
          <a:bodyPr/>
          <a:lstStyle/>
          <a:p>
            <a:r>
              <a:rPr lang="en-US" b="1" dirty="0" smtClean="0"/>
              <a:t>Post-pubertal (Tanner III)</a:t>
            </a:r>
          </a:p>
          <a:p>
            <a:pPr lvl="1"/>
            <a:r>
              <a:rPr lang="en-US" dirty="0" smtClean="0"/>
              <a:t>SOC: Sperm cryopreservation (masturbation, </a:t>
            </a:r>
            <a:r>
              <a:rPr lang="en-US" dirty="0" err="1" smtClean="0"/>
              <a:t>electroejaculation</a:t>
            </a:r>
            <a:r>
              <a:rPr lang="en-US" dirty="0" smtClean="0"/>
              <a:t> or testicular sperm extraction)</a:t>
            </a:r>
          </a:p>
          <a:p>
            <a:pPr lvl="1"/>
            <a:r>
              <a:rPr lang="en-US" dirty="0" smtClean="0"/>
              <a:t>Experimental: Testicular tissue cryopreservation, </a:t>
            </a:r>
            <a:r>
              <a:rPr lang="en-US" dirty="0" err="1" smtClean="0"/>
              <a:t>reimplantation</a:t>
            </a:r>
            <a:r>
              <a:rPr lang="en-US" dirty="0" smtClean="0"/>
              <a:t>/grafting of testicular tissue</a:t>
            </a:r>
          </a:p>
          <a:p>
            <a:r>
              <a:rPr lang="en-US" b="1" dirty="0" smtClean="0"/>
              <a:t>Pre-pubertal</a:t>
            </a:r>
          </a:p>
          <a:p>
            <a:pPr lvl="1"/>
            <a:r>
              <a:rPr lang="en-US" dirty="0" smtClean="0"/>
              <a:t>Experimental only: Testicular tissue cryopreservation</a:t>
            </a:r>
          </a:p>
          <a:p>
            <a:pPr lvl="1"/>
            <a:endParaRPr lang="en-US" dirty="0" smtClean="0"/>
          </a:p>
          <a:p>
            <a:r>
              <a:rPr lang="en-US" dirty="0" smtClean="0"/>
              <a:t>Gonadal </a:t>
            </a:r>
            <a:r>
              <a:rPr lang="en-US" dirty="0"/>
              <a:t>shielding may reduce exposure to </a:t>
            </a:r>
            <a:r>
              <a:rPr lang="en-US" dirty="0" smtClean="0"/>
              <a:t>radiation</a:t>
            </a:r>
          </a:p>
          <a:p>
            <a:r>
              <a:rPr lang="en-US" dirty="0" smtClean="0"/>
              <a:t>NO </a:t>
            </a:r>
            <a:r>
              <a:rPr lang="en-US" dirty="0"/>
              <a:t>evidence for hormonal </a:t>
            </a:r>
            <a:r>
              <a:rPr lang="en-US" dirty="0" err="1"/>
              <a:t>gonadoprotection</a:t>
            </a:r>
            <a:endParaRPr lang="en-US" dirty="0"/>
          </a:p>
          <a:p>
            <a:endParaRPr lang="en-US" dirty="0"/>
          </a:p>
          <a:p>
            <a:pPr lvl="1"/>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40600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 Preservation: Females</a:t>
            </a:r>
            <a:endParaRPr lang="en-US" dirty="0"/>
          </a:p>
        </p:txBody>
      </p:sp>
      <p:sp>
        <p:nvSpPr>
          <p:cNvPr id="3" name="Content Placeholder 2"/>
          <p:cNvSpPr>
            <a:spLocks noGrp="1"/>
          </p:cNvSpPr>
          <p:nvPr>
            <p:ph idx="1"/>
          </p:nvPr>
        </p:nvSpPr>
        <p:spPr/>
        <p:txBody>
          <a:bodyPr>
            <a:normAutofit/>
          </a:bodyPr>
          <a:lstStyle/>
          <a:p>
            <a:r>
              <a:rPr lang="en-US" b="1" dirty="0" smtClean="0"/>
              <a:t>Post-pubertal (post-</a:t>
            </a:r>
            <a:r>
              <a:rPr lang="en-US" b="1" dirty="0" err="1" smtClean="0"/>
              <a:t>menarchal</a:t>
            </a:r>
            <a:r>
              <a:rPr lang="en-US" b="1" dirty="0" smtClean="0"/>
              <a:t>)</a:t>
            </a:r>
          </a:p>
          <a:p>
            <a:pPr lvl="1"/>
            <a:r>
              <a:rPr lang="en-US" dirty="0" smtClean="0"/>
              <a:t>SOC: Oocyte/Embryo cryopreservation</a:t>
            </a:r>
          </a:p>
          <a:p>
            <a:pPr lvl="2"/>
            <a:r>
              <a:rPr lang="en-US" dirty="0" smtClean="0"/>
              <a:t>Considerations: Delay of cancer treatment, cost</a:t>
            </a:r>
          </a:p>
          <a:p>
            <a:pPr lvl="1"/>
            <a:r>
              <a:rPr lang="en-US" dirty="0" smtClean="0"/>
              <a:t>Experimental: Ovarian tissue cryopreservation</a:t>
            </a:r>
          </a:p>
          <a:p>
            <a:pPr lvl="1"/>
            <a:r>
              <a:rPr lang="en-US" dirty="0" smtClean="0"/>
              <a:t>Hormonal suppression with </a:t>
            </a:r>
            <a:r>
              <a:rPr lang="en-US" dirty="0" err="1" smtClean="0"/>
              <a:t>GnRHa</a:t>
            </a:r>
            <a:r>
              <a:rPr lang="en-US" dirty="0" smtClean="0"/>
              <a:t> for fertility preservation is controversial</a:t>
            </a:r>
          </a:p>
          <a:p>
            <a:r>
              <a:rPr lang="en-US" b="1" dirty="0" smtClean="0"/>
              <a:t>Pre-pubertal</a:t>
            </a:r>
          </a:p>
          <a:p>
            <a:pPr lvl="1"/>
            <a:r>
              <a:rPr lang="en-US" dirty="0" smtClean="0"/>
              <a:t>Experimental Only: Ovarian tissue cryopreservation</a:t>
            </a:r>
          </a:p>
          <a:p>
            <a:pPr lvl="1"/>
            <a:endParaRPr lang="en-US" dirty="0"/>
          </a:p>
          <a:p>
            <a:r>
              <a:rPr lang="en-US" dirty="0" smtClean="0"/>
              <a:t>Gonadal shielding or ovarian transposition (</a:t>
            </a:r>
            <a:r>
              <a:rPr lang="en-US" dirty="0" err="1" smtClean="0"/>
              <a:t>oophoropexy</a:t>
            </a:r>
            <a:r>
              <a:rPr lang="en-US" dirty="0" smtClean="0"/>
              <a:t>) may reduce exposure to radiation</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33857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 Evaluations in Survivorship</a:t>
            </a:r>
            <a:endParaRPr lang="en-US" dirty="0"/>
          </a:p>
        </p:txBody>
      </p:sp>
      <p:sp>
        <p:nvSpPr>
          <p:cNvPr id="5" name="Content Placeholder 4"/>
          <p:cNvSpPr>
            <a:spLocks noGrp="1"/>
          </p:cNvSpPr>
          <p:nvPr>
            <p:ph idx="1"/>
          </p:nvPr>
        </p:nvSpPr>
        <p:spPr/>
        <p:txBody>
          <a:bodyPr/>
          <a:lstStyle/>
          <a:p>
            <a:r>
              <a:rPr lang="en-US" b="1" dirty="0" smtClean="0"/>
              <a:t>Infertility definition: </a:t>
            </a:r>
            <a:r>
              <a:rPr lang="en-US" dirty="0" smtClean="0"/>
              <a:t>Unsuccessful in becoming pregnant/siring a child after having tried one year</a:t>
            </a:r>
          </a:p>
          <a:p>
            <a:r>
              <a:rPr lang="en-US" b="1" dirty="0" smtClean="0"/>
              <a:t>Males: </a:t>
            </a:r>
            <a:r>
              <a:rPr lang="en-US" dirty="0" smtClean="0"/>
              <a:t>Semen analysis, FSH for those unable to obtain </a:t>
            </a:r>
          </a:p>
          <a:p>
            <a:r>
              <a:rPr lang="en-US" b="1" dirty="0" smtClean="0"/>
              <a:t>Females: </a:t>
            </a:r>
            <a:r>
              <a:rPr lang="en-US" dirty="0" smtClean="0"/>
              <a:t>Assess menstrual status, Screen with FSH, LH, estradiol, consider AMH</a:t>
            </a:r>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0624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After Therapy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601" y="1492218"/>
            <a:ext cx="7629525"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01977" y="6265514"/>
            <a:ext cx="5592278" cy="584775"/>
          </a:xfrm>
          <a:prstGeom prst="rect">
            <a:avLst/>
          </a:prstGeom>
          <a:noFill/>
        </p:spPr>
        <p:txBody>
          <a:bodyPr wrap="square" rtlCol="0">
            <a:spAutoFit/>
          </a:bodyPr>
          <a:lstStyle/>
          <a:p>
            <a:r>
              <a:rPr lang="en-US" sz="1600" dirty="0" smtClean="0"/>
              <a:t>Reprinted </a:t>
            </a:r>
            <a:r>
              <a:rPr lang="en-US" sz="1600" dirty="0"/>
              <a:t>from </a:t>
            </a:r>
            <a:r>
              <a:rPr lang="en-US" sz="1600" dirty="0" smtClean="0"/>
              <a:t>The Lancet, 376, De </a:t>
            </a:r>
            <a:r>
              <a:rPr lang="en-US" sz="1600" dirty="0" err="1" smtClean="0"/>
              <a:t>Vos</a:t>
            </a:r>
            <a:r>
              <a:rPr lang="en-US" sz="1600" dirty="0" smtClean="0"/>
              <a:t>, et al, Primary </a:t>
            </a:r>
            <a:r>
              <a:rPr lang="en-US" sz="1600" dirty="0"/>
              <a:t>ovarian insufficiency, 911-921, </a:t>
            </a:r>
            <a:r>
              <a:rPr lang="en-US" sz="1600" dirty="0" smtClean="0"/>
              <a:t>© 2010, </a:t>
            </a:r>
            <a:r>
              <a:rPr lang="en-US" sz="1600" dirty="0"/>
              <a:t>with permission from </a:t>
            </a:r>
            <a:r>
              <a:rPr lang="en-US" sz="1600" dirty="0" smtClean="0"/>
              <a:t>Elsevier</a:t>
            </a:r>
            <a:endParaRPr lang="en-US" sz="1600" dirty="0"/>
          </a:p>
        </p:txBody>
      </p:sp>
      <p:sp>
        <p:nvSpPr>
          <p:cNvPr id="5" name="Rectangle 4"/>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682666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AYA Oncology, Late Effects, and Palliative Care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75000"/>
                  </a:schemeClr>
                </a:solidFill>
              </a:rPr>
              <a:t>AYA Oncology</a:t>
            </a:r>
          </a:p>
          <a:p>
            <a:pPr marL="514350" indent="-514350">
              <a:buFont typeface="+mj-lt"/>
              <a:buAutoNum type="arabicPeriod"/>
            </a:pPr>
            <a:r>
              <a:rPr lang="en-US" dirty="0">
                <a:solidFill>
                  <a:schemeClr val="bg1">
                    <a:lumMod val="75000"/>
                  </a:schemeClr>
                </a:solidFill>
              </a:rPr>
              <a:t>Late Effects</a:t>
            </a:r>
          </a:p>
          <a:p>
            <a:pPr marL="514350" indent="-514350">
              <a:buFont typeface="+mj-lt"/>
              <a:buAutoNum type="arabicPeriod"/>
            </a:pPr>
            <a:r>
              <a:rPr lang="en-US" dirty="0">
                <a:solidFill>
                  <a:schemeClr val="bg1">
                    <a:lumMod val="75000"/>
                  </a:schemeClr>
                </a:solidFill>
              </a:rPr>
              <a:t>Fertility Preservation</a:t>
            </a:r>
          </a:p>
          <a:p>
            <a:pPr marL="514350" indent="-514350">
              <a:buFont typeface="+mj-lt"/>
              <a:buAutoNum type="arabicPeriod"/>
            </a:pPr>
            <a:r>
              <a:rPr lang="en-US" dirty="0"/>
              <a:t>Pain Management</a:t>
            </a:r>
          </a:p>
          <a:p>
            <a:pPr marL="514350" indent="-514350">
              <a:buFont typeface="+mj-lt"/>
              <a:buAutoNum type="arabicPeriod"/>
            </a:pPr>
            <a:r>
              <a:rPr lang="en-US" dirty="0">
                <a:solidFill>
                  <a:schemeClr val="bg1">
                    <a:lumMod val="75000"/>
                  </a:schemeClr>
                </a:solidFill>
              </a:rPr>
              <a:t>Palliative Care</a:t>
            </a:r>
          </a:p>
        </p:txBody>
      </p:sp>
      <p:sp>
        <p:nvSpPr>
          <p:cNvPr id="5" name="TextBox 4"/>
          <p:cNvSpPr txBox="1"/>
          <p:nvPr/>
        </p:nvSpPr>
        <p:spPr>
          <a:xfrm>
            <a:off x="6531427" y="1390260"/>
            <a:ext cx="4711959" cy="5109091"/>
          </a:xfrm>
          <a:prstGeom prst="rect">
            <a:avLst/>
          </a:prstGeom>
          <a:noFill/>
        </p:spPr>
        <p:txBody>
          <a:bodyPr wrap="square" rtlCol="0">
            <a:spAutoFit/>
          </a:bodyPr>
          <a:lstStyle/>
          <a:p>
            <a:pPr algn="ctr"/>
            <a:r>
              <a:rPr lang="en-US" sz="2800" b="1" dirty="0" smtClean="0"/>
              <a:t>Many Thanks </a:t>
            </a:r>
            <a:endParaRPr lang="en-US" sz="2800" b="1" dirty="0"/>
          </a:p>
          <a:p>
            <a:pPr algn="ctr"/>
            <a:r>
              <a:rPr lang="en-US" sz="2800" b="1" dirty="0" smtClean="0"/>
              <a:t>Katharine Brock, MD, MS</a:t>
            </a:r>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smtClean="0"/>
          </a:p>
          <a:p>
            <a:pPr algn="ctr"/>
            <a:endParaRPr lang="en-US" dirty="0" smtClean="0"/>
          </a:p>
          <a:p>
            <a:pPr algn="ctr"/>
            <a:r>
              <a:rPr lang="en-US" dirty="0" smtClean="0"/>
              <a:t>Director, Supportive Care Clinic</a:t>
            </a:r>
          </a:p>
          <a:p>
            <a:pPr algn="ctr"/>
            <a:r>
              <a:rPr lang="en-US" dirty="0" smtClean="0"/>
              <a:t>Assistant Professor of Pediatrics </a:t>
            </a:r>
          </a:p>
          <a:p>
            <a:pPr algn="ctr"/>
            <a:r>
              <a:rPr lang="en-US" dirty="0" smtClean="0"/>
              <a:t>Pediatric Oncology &amp; Palliative Care</a:t>
            </a:r>
          </a:p>
          <a:p>
            <a:pPr algn="ctr" fontAlgn="base">
              <a:spcBef>
                <a:spcPct val="0"/>
              </a:spcBef>
              <a:spcAft>
                <a:spcPct val="0"/>
              </a:spcAft>
              <a:defRPr/>
            </a:pPr>
            <a:r>
              <a:rPr lang="en-US" dirty="0" smtClean="0">
                <a:cs typeface="Arial" pitchFamily="34" charset="0"/>
              </a:rPr>
              <a:t>Aflac </a:t>
            </a:r>
            <a:r>
              <a:rPr lang="en-US" dirty="0">
                <a:cs typeface="Arial" pitchFamily="34" charset="0"/>
              </a:rPr>
              <a:t>Cancer &amp; Blood Disorders </a:t>
            </a:r>
            <a:r>
              <a:rPr lang="en-US" dirty="0" smtClean="0">
                <a:cs typeface="Arial" pitchFamily="34" charset="0"/>
              </a:rPr>
              <a:t>Center</a:t>
            </a:r>
          </a:p>
          <a:p>
            <a:pPr algn="ctr" fontAlgn="base">
              <a:spcBef>
                <a:spcPct val="0"/>
              </a:spcBef>
              <a:spcAft>
                <a:spcPct val="0"/>
              </a:spcAft>
              <a:defRPr/>
            </a:pPr>
            <a:r>
              <a:rPr lang="en-US" dirty="0" smtClean="0">
                <a:cs typeface="Arial" pitchFamily="34" charset="0"/>
              </a:rPr>
              <a:t>Children’s Healthcare of Atlanta</a:t>
            </a:r>
            <a:endParaRPr lang="en-US" dirty="0">
              <a:cs typeface="Arial" pitchFamily="34" charset="0"/>
            </a:endParaRPr>
          </a:p>
          <a:p>
            <a:pPr algn="ctr" fontAlgn="base">
              <a:spcBef>
                <a:spcPct val="0"/>
              </a:spcBef>
              <a:spcAft>
                <a:spcPct val="0"/>
              </a:spcAft>
              <a:defRPr/>
            </a:pPr>
            <a:r>
              <a:rPr lang="en-US" dirty="0">
                <a:cs typeface="Arial" pitchFamily="34" charset="0"/>
              </a:rPr>
              <a:t>Emory University School of Medicine</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906" y="2439176"/>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611128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a:t>
            </a:r>
            <a:endParaRPr lang="en-US" dirty="0"/>
          </a:p>
        </p:txBody>
      </p:sp>
      <p:sp>
        <p:nvSpPr>
          <p:cNvPr id="3" name="Content Placeholder 2"/>
          <p:cNvSpPr>
            <a:spLocks noGrp="1"/>
          </p:cNvSpPr>
          <p:nvPr>
            <p:ph idx="1"/>
          </p:nvPr>
        </p:nvSpPr>
        <p:spPr/>
        <p:txBody>
          <a:bodyPr/>
          <a:lstStyle/>
          <a:p>
            <a:r>
              <a:rPr lang="en-US" dirty="0" smtClean="0"/>
              <a:t>The International Association for the Study of Pain (IASP) Definition:</a:t>
            </a:r>
          </a:p>
          <a:p>
            <a:pPr marL="914400" indent="-914400">
              <a:buNone/>
            </a:pPr>
            <a:r>
              <a:rPr lang="en-US" dirty="0"/>
              <a:t>	</a:t>
            </a:r>
            <a:r>
              <a:rPr lang="en-US" dirty="0" smtClean="0"/>
              <a:t>An unpleasant sensory and emotional </a:t>
            </a:r>
            <a:r>
              <a:rPr lang="en-US" b="1" dirty="0" smtClean="0"/>
              <a:t>experience </a:t>
            </a:r>
            <a:r>
              <a:rPr lang="en-US" dirty="0" smtClean="0"/>
              <a:t>associated with actual or potential tissue damage or described in terms of such damage (e.g., burning/stabbing pain)</a:t>
            </a:r>
          </a:p>
          <a:p>
            <a:r>
              <a:rPr lang="en-US" dirty="0" smtClean="0"/>
              <a:t>Associated </a:t>
            </a:r>
            <a:r>
              <a:rPr lang="en-US" dirty="0" err="1"/>
              <a:t>n</a:t>
            </a:r>
            <a:r>
              <a:rPr lang="en-US" dirty="0" err="1" smtClean="0"/>
              <a:t>euroelectrical</a:t>
            </a:r>
            <a:r>
              <a:rPr lang="en-US" dirty="0" smtClean="0"/>
              <a:t> and neurochemical changes </a:t>
            </a:r>
          </a:p>
          <a:p>
            <a:r>
              <a:rPr lang="en-US" dirty="0" smtClean="0"/>
              <a:t>Influenced by emotional and cognitive factors</a:t>
            </a:r>
          </a:p>
          <a:p>
            <a:endParaRPr lang="en-US" dirty="0"/>
          </a:p>
          <a:p>
            <a:pPr marL="0" indent="0" algn="ctr">
              <a:buNone/>
            </a:pPr>
            <a:r>
              <a:rPr lang="en-US" b="1" dirty="0" smtClean="0">
                <a:solidFill>
                  <a:srgbClr val="FF0000"/>
                </a:solidFill>
              </a:rPr>
              <a:t>PAIN IS SUBJECTIVE!</a:t>
            </a: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82115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520041" y="724395"/>
            <a:ext cx="8419605" cy="5035137"/>
          </a:xfrm>
          <a:prstGeom prst="rect">
            <a:avLst/>
          </a:prstGeom>
        </p:spPr>
      </p:pic>
      <p:sp>
        <p:nvSpPr>
          <p:cNvPr id="7" name="Rectangle 6"/>
          <p:cNvSpPr/>
          <p:nvPr/>
        </p:nvSpPr>
        <p:spPr>
          <a:xfrm>
            <a:off x="1769423" y="819397"/>
            <a:ext cx="2303813" cy="45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0693" y="382246"/>
            <a:ext cx="10515600" cy="1325563"/>
          </a:xfrm>
        </p:spPr>
        <p:txBody>
          <a:bodyPr/>
          <a:lstStyle/>
          <a:p>
            <a:r>
              <a:rPr lang="en-US" dirty="0" smtClean="0"/>
              <a:t>Classification of Pain</a:t>
            </a:r>
            <a:endParaRPr lang="en-US" dirty="0"/>
          </a:p>
        </p:txBody>
      </p:sp>
      <p:sp>
        <p:nvSpPr>
          <p:cNvPr id="8" name="TextBox 7"/>
          <p:cNvSpPr txBox="1"/>
          <p:nvPr/>
        </p:nvSpPr>
        <p:spPr>
          <a:xfrm>
            <a:off x="3576112" y="6542513"/>
            <a:ext cx="6032061" cy="338554"/>
          </a:xfrm>
          <a:prstGeom prst="rect">
            <a:avLst/>
          </a:prstGeom>
          <a:noFill/>
        </p:spPr>
        <p:txBody>
          <a:bodyPr wrap="square" rtlCol="0">
            <a:spAutoFit/>
          </a:bodyPr>
          <a:lstStyle/>
          <a:p>
            <a:r>
              <a:rPr lang="en-US" sz="1600" dirty="0" smtClean="0"/>
              <a:t>c/o Katharine Brock, MD, MS, Pediatric Oncology/PACT at Emory</a:t>
            </a:r>
            <a:endParaRPr lang="en-US" sz="1600" dirty="0"/>
          </a:p>
        </p:txBody>
      </p:sp>
      <p:sp>
        <p:nvSpPr>
          <p:cNvPr id="9" name="Rectangle 8"/>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755517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Pain</a:t>
            </a:r>
            <a:endParaRPr lang="en-US" dirty="0"/>
          </a:p>
        </p:txBody>
      </p:sp>
      <p:sp>
        <p:nvSpPr>
          <p:cNvPr id="3" name="Content Placeholder 2"/>
          <p:cNvSpPr>
            <a:spLocks noGrp="1"/>
          </p:cNvSpPr>
          <p:nvPr>
            <p:ph idx="1"/>
          </p:nvPr>
        </p:nvSpPr>
        <p:spPr/>
        <p:txBody>
          <a:bodyPr>
            <a:normAutofit fontScale="92500" lnSpcReduction="10000"/>
          </a:bodyPr>
          <a:lstStyle/>
          <a:p>
            <a:r>
              <a:rPr lang="en-US" sz="3000" b="1" dirty="0" smtClean="0"/>
              <a:t>Nociceptive</a:t>
            </a:r>
          </a:p>
          <a:p>
            <a:pPr lvl="1"/>
            <a:r>
              <a:rPr lang="en-US" sz="2800" dirty="0" smtClean="0"/>
              <a:t>Neural transmission activated by mechanical, chemical, or thermal damage to the body tissue</a:t>
            </a:r>
          </a:p>
          <a:p>
            <a:pPr lvl="1"/>
            <a:r>
              <a:rPr lang="en-US" sz="2800" dirty="0" smtClean="0"/>
              <a:t>Produces physiologic/endocrine response separate from cognitive/emotional response</a:t>
            </a:r>
          </a:p>
          <a:p>
            <a:pPr lvl="2"/>
            <a:r>
              <a:rPr lang="en-US" sz="2400" dirty="0" smtClean="0"/>
              <a:t>Tachycardia</a:t>
            </a:r>
          </a:p>
          <a:p>
            <a:pPr lvl="2"/>
            <a:r>
              <a:rPr lang="en-US" sz="2400" dirty="0" smtClean="0"/>
              <a:t>Hypertension</a:t>
            </a:r>
          </a:p>
          <a:p>
            <a:pPr lvl="2"/>
            <a:r>
              <a:rPr lang="en-US" sz="2400" dirty="0"/>
              <a:t>A</a:t>
            </a:r>
            <a:r>
              <a:rPr lang="en-US" sz="2400" dirty="0" smtClean="0"/>
              <a:t>ctivation of glucose counter-regulatory hormones (glucagon, epinephrine, cortisone, growth hormone)</a:t>
            </a:r>
          </a:p>
          <a:p>
            <a:pPr lvl="2"/>
            <a:r>
              <a:rPr lang="en-US" sz="2400" dirty="0"/>
              <a:t>M</a:t>
            </a:r>
            <a:r>
              <a:rPr lang="en-US" sz="2400" dirty="0" smtClean="0"/>
              <a:t>uscle spasms</a:t>
            </a:r>
          </a:p>
          <a:p>
            <a:pPr lvl="2"/>
            <a:r>
              <a:rPr lang="en-US" sz="2400" dirty="0"/>
              <a:t>I</a:t>
            </a:r>
            <a:r>
              <a:rPr lang="en-US" sz="2400" dirty="0" smtClean="0"/>
              <a:t>ncrease in metabolic demands</a:t>
            </a:r>
          </a:p>
          <a:p>
            <a:pPr lvl="1"/>
            <a:r>
              <a:rPr lang="en-US" sz="2800" dirty="0" smtClean="0"/>
              <a:t>Lack of correlation between tissue injury and intensity of pain</a:t>
            </a:r>
            <a:endParaRPr lang="en-US" sz="2800"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406802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Pain</a:t>
            </a:r>
            <a:endParaRPr lang="en-US" dirty="0"/>
          </a:p>
        </p:txBody>
      </p:sp>
      <p:sp>
        <p:nvSpPr>
          <p:cNvPr id="3" name="Content Placeholder 2"/>
          <p:cNvSpPr>
            <a:spLocks noGrp="1"/>
          </p:cNvSpPr>
          <p:nvPr>
            <p:ph idx="1"/>
          </p:nvPr>
        </p:nvSpPr>
        <p:spPr/>
        <p:txBody>
          <a:bodyPr/>
          <a:lstStyle/>
          <a:p>
            <a:r>
              <a:rPr lang="en-US" b="1" dirty="0" smtClean="0"/>
              <a:t>Neuropathic </a:t>
            </a:r>
          </a:p>
          <a:p>
            <a:pPr lvl="1"/>
            <a:r>
              <a:rPr lang="en-US" dirty="0" smtClean="0"/>
              <a:t>Results from abnormal nerve function due to nerve invasion or inflammation of nerve root</a:t>
            </a:r>
          </a:p>
          <a:p>
            <a:pPr lvl="1"/>
            <a:r>
              <a:rPr lang="en-US" dirty="0" smtClean="0"/>
              <a:t>Etiologies include:</a:t>
            </a:r>
          </a:p>
          <a:p>
            <a:pPr lvl="2"/>
            <a:r>
              <a:rPr lang="en-US" dirty="0" smtClean="0"/>
              <a:t>Nerve damage from drug (e.g., vincristine/cisplatin)</a:t>
            </a:r>
          </a:p>
          <a:p>
            <a:pPr lvl="2"/>
            <a:r>
              <a:rPr lang="en-US" dirty="0" smtClean="0"/>
              <a:t>Neural compression or invasion by tumors</a:t>
            </a:r>
          </a:p>
          <a:p>
            <a:pPr lvl="2"/>
            <a:r>
              <a:rPr lang="en-US" dirty="0" smtClean="0"/>
              <a:t>Physical damage to the nerve</a:t>
            </a:r>
          </a:p>
          <a:p>
            <a:pPr lvl="2"/>
            <a:r>
              <a:rPr lang="en-US" dirty="0" smtClean="0"/>
              <a:t>Infectious etiologies (e.g., herpes zoster reactivation)</a:t>
            </a:r>
          </a:p>
          <a:p>
            <a:pPr marL="457200" lvl="1" indent="0">
              <a:buNone/>
            </a:pPr>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76478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AYA Oncology</a:t>
            </a:r>
            <a:endParaRPr lang="en-US" dirty="0"/>
          </a:p>
        </p:txBody>
      </p:sp>
      <p:sp>
        <p:nvSpPr>
          <p:cNvPr id="3" name="Content Placeholder 2"/>
          <p:cNvSpPr>
            <a:spLocks noGrp="1"/>
          </p:cNvSpPr>
          <p:nvPr>
            <p:ph sz="half" idx="1"/>
          </p:nvPr>
        </p:nvSpPr>
        <p:spPr/>
        <p:txBody>
          <a:bodyPr/>
          <a:lstStyle/>
          <a:p>
            <a:r>
              <a:rPr lang="en-US" dirty="0" smtClean="0"/>
              <a:t>NCI definition: Cancer Diagnosis 15-39 years</a:t>
            </a:r>
          </a:p>
          <a:p>
            <a:r>
              <a:rPr lang="en-US" dirty="0" smtClean="0"/>
              <a:t>~68,000 cases/</a:t>
            </a:r>
            <a:r>
              <a:rPr lang="en-US" dirty="0" err="1" smtClean="0"/>
              <a:t>yr</a:t>
            </a:r>
            <a:r>
              <a:rPr lang="en-US" dirty="0" smtClean="0"/>
              <a:t> vs. 10,450/</a:t>
            </a:r>
            <a:r>
              <a:rPr lang="en-US" dirty="0" err="1" smtClean="0"/>
              <a:t>yr</a:t>
            </a:r>
            <a:r>
              <a:rPr lang="en-US" dirty="0" smtClean="0"/>
              <a:t> ages 0-14y</a:t>
            </a:r>
          </a:p>
          <a:p>
            <a:r>
              <a:rPr lang="en-US" dirty="0" smtClean="0"/>
              <a:t>4% cancer diagnoses in the United States</a:t>
            </a:r>
          </a:p>
          <a:p>
            <a:endParaRPr lang="en-US" dirty="0" smtClean="0"/>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947" y="1306286"/>
            <a:ext cx="6179959" cy="456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19800" y="5981646"/>
            <a:ext cx="3442743" cy="830997"/>
          </a:xfrm>
          <a:prstGeom prst="rect">
            <a:avLst/>
          </a:prstGeom>
          <a:noFill/>
        </p:spPr>
        <p:txBody>
          <a:bodyPr wrap="square" rtlCol="0">
            <a:spAutoFit/>
          </a:bodyPr>
          <a:lstStyle/>
          <a:p>
            <a:r>
              <a:rPr lang="en-US" sz="1600" dirty="0"/>
              <a:t>Bleyer NCI SEER AYA Monograph 2006; https://seer.cancer.gov/publications/aya/aya_mono_complete.pdf</a:t>
            </a:r>
          </a:p>
        </p:txBody>
      </p:sp>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74489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Pain</a:t>
            </a:r>
            <a:endParaRPr lang="en-US" dirty="0"/>
          </a:p>
        </p:txBody>
      </p:sp>
      <p:sp>
        <p:nvSpPr>
          <p:cNvPr id="3" name="Content Placeholder 2"/>
          <p:cNvSpPr>
            <a:spLocks noGrp="1"/>
          </p:cNvSpPr>
          <p:nvPr>
            <p:ph idx="1"/>
          </p:nvPr>
        </p:nvSpPr>
        <p:spPr/>
        <p:txBody>
          <a:bodyPr/>
          <a:lstStyle/>
          <a:p>
            <a:r>
              <a:rPr lang="en-US" b="1" dirty="0" smtClean="0"/>
              <a:t>Acute</a:t>
            </a:r>
          </a:p>
          <a:p>
            <a:pPr lvl="1"/>
            <a:r>
              <a:rPr lang="en-US" dirty="0" smtClean="0"/>
              <a:t>Usually concordant with degree of tissue damage</a:t>
            </a:r>
          </a:p>
          <a:p>
            <a:pPr lvl="1"/>
            <a:r>
              <a:rPr lang="en-US" dirty="0" smtClean="0"/>
              <a:t>Remits with resolution of injury</a:t>
            </a:r>
          </a:p>
          <a:p>
            <a:r>
              <a:rPr lang="en-US" b="1" dirty="0" smtClean="0"/>
              <a:t>Chronic</a:t>
            </a:r>
          </a:p>
          <a:p>
            <a:pPr lvl="1"/>
            <a:r>
              <a:rPr lang="en-US" dirty="0" smtClean="0"/>
              <a:t>Low levels of underlying pathology that do not explain presence/extent of pain</a:t>
            </a:r>
          </a:p>
          <a:p>
            <a:pPr lvl="1"/>
            <a:r>
              <a:rPr lang="en-US" dirty="0" smtClean="0"/>
              <a:t>Perpetuated by factors remote from cause</a:t>
            </a:r>
          </a:p>
          <a:p>
            <a:pPr lvl="1"/>
            <a:r>
              <a:rPr lang="en-US" dirty="0" smtClean="0"/>
              <a:t>Environmental and affective factors exacerbate pain</a:t>
            </a:r>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3896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Pain in Pediatric Oncology</a:t>
            </a:r>
            <a:endParaRPr lang="en-US" dirty="0"/>
          </a:p>
        </p:txBody>
      </p:sp>
      <p:sp>
        <p:nvSpPr>
          <p:cNvPr id="3" name="Content Placeholder 2"/>
          <p:cNvSpPr>
            <a:spLocks noGrp="1"/>
          </p:cNvSpPr>
          <p:nvPr>
            <p:ph idx="1"/>
          </p:nvPr>
        </p:nvSpPr>
        <p:spPr/>
        <p:txBody>
          <a:bodyPr/>
          <a:lstStyle/>
          <a:p>
            <a:r>
              <a:rPr lang="en-US" dirty="0" smtClean="0"/>
              <a:t>Pain associated with medical procedures</a:t>
            </a:r>
          </a:p>
          <a:p>
            <a:r>
              <a:rPr lang="en-US" dirty="0" smtClean="0"/>
              <a:t>Pain associated with bone marrow infiltration</a:t>
            </a:r>
          </a:p>
          <a:p>
            <a:r>
              <a:rPr lang="en-US" dirty="0" smtClean="0"/>
              <a:t>Neuropathic pain and pain due to CNS tumors</a:t>
            </a:r>
          </a:p>
          <a:p>
            <a:r>
              <a:rPr lang="en-US" dirty="0" smtClean="0"/>
              <a:t>Bone/amputation pain</a:t>
            </a:r>
          </a:p>
          <a:p>
            <a:r>
              <a:rPr lang="en-US" dirty="0" smtClean="0"/>
              <a:t>Visceral pain</a:t>
            </a:r>
          </a:p>
          <a:p>
            <a:r>
              <a:rPr lang="en-US" dirty="0" smtClean="0"/>
              <a:t>Pain associated with HSCT complications (e.g., mucositis, GVHD)</a:t>
            </a: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419241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Measurement Tools</a:t>
            </a:r>
            <a:endParaRPr lang="en-US" dirty="0"/>
          </a:p>
        </p:txBody>
      </p:sp>
      <p:sp>
        <p:nvSpPr>
          <p:cNvPr id="3" name="Content Placeholder 2"/>
          <p:cNvSpPr>
            <a:spLocks noGrp="1"/>
          </p:cNvSpPr>
          <p:nvPr>
            <p:ph idx="1"/>
          </p:nvPr>
        </p:nvSpPr>
        <p:spPr/>
        <p:txBody>
          <a:bodyPr/>
          <a:lstStyle/>
          <a:p>
            <a:r>
              <a:rPr lang="en-US" b="1" dirty="0" smtClean="0"/>
              <a:t>Newborns/Infants</a:t>
            </a:r>
          </a:p>
          <a:p>
            <a:pPr lvl="1"/>
            <a:r>
              <a:rPr lang="en-US" dirty="0" smtClean="0"/>
              <a:t>Observational behavioral distress scales focused on </a:t>
            </a:r>
            <a:r>
              <a:rPr lang="en-US" dirty="0"/>
              <a:t>facial expressions, crying, body movement</a:t>
            </a:r>
            <a:endParaRPr lang="en-US" dirty="0" smtClean="0"/>
          </a:p>
          <a:p>
            <a:pPr lvl="1"/>
            <a:r>
              <a:rPr lang="en-US" dirty="0" smtClean="0"/>
              <a:t>Vital signs are nonspecific</a:t>
            </a:r>
          </a:p>
          <a:p>
            <a:r>
              <a:rPr lang="en-US" b="1" dirty="0" smtClean="0"/>
              <a:t>Children</a:t>
            </a:r>
          </a:p>
          <a:p>
            <a:pPr lvl="1"/>
            <a:r>
              <a:rPr lang="en-US" dirty="0" smtClean="0"/>
              <a:t>Self-report (Faces, Visual Analog Scale)</a:t>
            </a:r>
          </a:p>
          <a:p>
            <a:pPr lvl="1"/>
            <a:r>
              <a:rPr lang="en-US" dirty="0" smtClean="0"/>
              <a:t>Verbal numerical ratings- Gold standard</a:t>
            </a:r>
          </a:p>
          <a:p>
            <a:pPr lvl="1"/>
            <a:r>
              <a:rPr lang="en-US" dirty="0" smtClean="0"/>
              <a:t>FLACC scale (Face, Leg, Activity, Cry, </a:t>
            </a:r>
            <a:r>
              <a:rPr lang="en-US" dirty="0" err="1" smtClean="0"/>
              <a:t>Consolability</a:t>
            </a:r>
            <a:r>
              <a:rPr lang="en-US" dirty="0" smtClean="0"/>
              <a:t>), CHEOPS (Children’s Hospital of Eastern Ontario Pain Scale)- Scales of posture, movement, facial expression for use in non-verbal children</a:t>
            </a:r>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9521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Nociceptive Pain</a:t>
            </a:r>
            <a:endParaRPr lang="en-US" dirty="0"/>
          </a:p>
        </p:txBody>
      </p:sp>
      <p:sp>
        <p:nvSpPr>
          <p:cNvPr id="3" name="Content Placeholder 2"/>
          <p:cNvSpPr>
            <a:spLocks noGrp="1"/>
          </p:cNvSpPr>
          <p:nvPr>
            <p:ph idx="1"/>
          </p:nvPr>
        </p:nvSpPr>
        <p:spPr/>
        <p:txBody>
          <a:bodyPr/>
          <a:lstStyle/>
          <a:p>
            <a:r>
              <a:rPr lang="en-US" dirty="0" smtClean="0"/>
              <a:t>WHO Guidelines on Pharmacological Treatment of Persisting Pain in Children with Medical Illness</a:t>
            </a:r>
          </a:p>
          <a:p>
            <a:pPr lvl="1"/>
            <a:r>
              <a:rPr lang="en-US" dirty="0" smtClean="0"/>
              <a:t>Dosing at regular intervals (ATC not PRN)</a:t>
            </a:r>
          </a:p>
          <a:p>
            <a:pPr lvl="1"/>
            <a:r>
              <a:rPr lang="en-US" dirty="0" smtClean="0"/>
              <a:t>Adapting treatment to child</a:t>
            </a:r>
          </a:p>
          <a:p>
            <a:pPr lvl="1"/>
            <a:r>
              <a:rPr lang="en-US" dirty="0" smtClean="0"/>
              <a:t>Appropriate route of administration (oral when possible)</a:t>
            </a:r>
          </a:p>
          <a:p>
            <a:pPr lvl="1"/>
            <a:r>
              <a:rPr lang="en-US" dirty="0" smtClean="0"/>
              <a:t>2-step strategy</a:t>
            </a:r>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7825782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Management: Nociceptive Pain</a:t>
            </a:r>
            <a:endParaRPr lang="en-US" dirty="0"/>
          </a:p>
        </p:txBody>
      </p:sp>
      <p:sp>
        <p:nvSpPr>
          <p:cNvPr id="4" name="Content Placeholder 3"/>
          <p:cNvSpPr>
            <a:spLocks noGrp="1"/>
          </p:cNvSpPr>
          <p:nvPr>
            <p:ph idx="1"/>
          </p:nvPr>
        </p:nvSpPr>
        <p:spPr>
          <a:xfrm>
            <a:off x="7912358" y="1825625"/>
            <a:ext cx="3844213" cy="4351338"/>
          </a:xfrm>
        </p:spPr>
        <p:txBody>
          <a:bodyPr/>
          <a:lstStyle/>
          <a:p>
            <a:pPr marL="0" indent="0" algn="ctr">
              <a:buNone/>
            </a:pPr>
            <a:r>
              <a:rPr lang="en-US" b="1" dirty="0" smtClean="0">
                <a:solidFill>
                  <a:srgbClr val="FF0000"/>
                </a:solidFill>
              </a:rPr>
              <a:t>Not recommended</a:t>
            </a:r>
          </a:p>
          <a:p>
            <a:pPr lvl="1"/>
            <a:r>
              <a:rPr lang="en-US" dirty="0" smtClean="0"/>
              <a:t>Tramadol (if &lt;12y)</a:t>
            </a:r>
          </a:p>
          <a:p>
            <a:pPr lvl="1"/>
            <a:r>
              <a:rPr lang="en-US" dirty="0" smtClean="0"/>
              <a:t>Codeine</a:t>
            </a:r>
          </a:p>
          <a:p>
            <a:pPr lvl="1"/>
            <a:r>
              <a:rPr lang="en-US" dirty="0" err="1" smtClean="0"/>
              <a:t>Merperidine</a:t>
            </a:r>
            <a:endParaRPr lang="en-US" dirty="0" smtClean="0"/>
          </a:p>
          <a:p>
            <a:pPr lvl="1"/>
            <a:r>
              <a:rPr lang="en-US" dirty="0" err="1" smtClean="0"/>
              <a:t>Nalbuphine</a:t>
            </a:r>
            <a:endParaRPr lang="en-US" dirty="0" smtClean="0"/>
          </a:p>
          <a:p>
            <a:pPr lvl="1"/>
            <a:r>
              <a:rPr lang="en-US" dirty="0" smtClean="0"/>
              <a:t>Hydrocodone </a:t>
            </a:r>
          </a:p>
          <a:p>
            <a:pPr lvl="1"/>
            <a:r>
              <a:rPr lang="en-US" dirty="0" smtClean="0"/>
              <a:t>Combine analgesia (Vicodin, Lortab, Percocet)</a:t>
            </a:r>
            <a:endParaRPr lang="en-US" dirty="0"/>
          </a:p>
        </p:txBody>
      </p:sp>
      <p:grpSp>
        <p:nvGrpSpPr>
          <p:cNvPr id="6" name="Group 5"/>
          <p:cNvGrpSpPr/>
          <p:nvPr/>
        </p:nvGrpSpPr>
        <p:grpSpPr>
          <a:xfrm>
            <a:off x="744538" y="1114425"/>
            <a:ext cx="6961187" cy="5324475"/>
            <a:chOff x="744538" y="1114425"/>
            <a:chExt cx="6961187" cy="5324475"/>
          </a:xfrm>
        </p:grpSpPr>
        <p:sp>
          <p:nvSpPr>
            <p:cNvPr id="7" name="Rectangle 6"/>
            <p:cNvSpPr/>
            <p:nvPr/>
          </p:nvSpPr>
          <p:spPr>
            <a:xfrm>
              <a:off x="744538" y="3657600"/>
              <a:ext cx="2743200" cy="278130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4962525" y="2314575"/>
              <a:ext cx="2743200" cy="4124325"/>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chemeClr val="tx1"/>
                </a:solidFill>
              </a:endParaRPr>
            </a:p>
          </p:txBody>
        </p:sp>
        <p:sp>
          <p:nvSpPr>
            <p:cNvPr id="9" name="Rectangle 60"/>
            <p:cNvSpPr>
              <a:spLocks noChangeArrowheads="1"/>
            </p:cNvSpPr>
            <p:nvPr/>
          </p:nvSpPr>
          <p:spPr bwMode="auto">
            <a:xfrm>
              <a:off x="1119188" y="2776538"/>
              <a:ext cx="1730375" cy="831850"/>
            </a:xfrm>
            <a:prstGeom prst="rect">
              <a:avLst/>
            </a:prstGeom>
            <a:noFill/>
            <a:ln w="9525">
              <a:noFill/>
              <a:miter lim="800000"/>
              <a:headEnd/>
              <a:tailEnd/>
            </a:ln>
          </p:spPr>
          <p:txBody>
            <a:bodyPr wrap="none">
              <a:spAutoFit/>
            </a:bodyPr>
            <a:lstStyle/>
            <a:p>
              <a:pPr algn="ctr"/>
              <a:r>
                <a:rPr lang="en-US" sz="2400" b="1" u="sng"/>
                <a:t>WHO Step 1</a:t>
              </a:r>
            </a:p>
            <a:p>
              <a:pPr algn="ctr"/>
              <a:r>
                <a:rPr lang="en-US" sz="2400"/>
                <a:t>Mild Pain</a:t>
              </a:r>
            </a:p>
          </p:txBody>
        </p:sp>
        <p:sp>
          <p:nvSpPr>
            <p:cNvPr id="10" name="Rectangle 61"/>
            <p:cNvSpPr>
              <a:spLocks noChangeArrowheads="1"/>
            </p:cNvSpPr>
            <p:nvPr/>
          </p:nvSpPr>
          <p:spPr bwMode="auto">
            <a:xfrm>
              <a:off x="5276850" y="1114425"/>
              <a:ext cx="1857375" cy="1200150"/>
            </a:xfrm>
            <a:prstGeom prst="rect">
              <a:avLst/>
            </a:prstGeom>
            <a:noFill/>
            <a:ln w="9525">
              <a:noFill/>
              <a:miter lim="800000"/>
              <a:headEnd/>
              <a:tailEnd/>
            </a:ln>
          </p:spPr>
          <p:txBody>
            <a:bodyPr wrap="none">
              <a:spAutoFit/>
            </a:bodyPr>
            <a:lstStyle/>
            <a:p>
              <a:pPr algn="ctr"/>
              <a:r>
                <a:rPr lang="en-US" sz="2400" b="1" u="sng"/>
                <a:t>WHO Step 2</a:t>
              </a:r>
            </a:p>
            <a:p>
              <a:pPr algn="ctr"/>
              <a:r>
                <a:rPr lang="en-US" sz="2400"/>
                <a:t>Moderate to </a:t>
              </a:r>
            </a:p>
            <a:p>
              <a:pPr algn="ctr"/>
              <a:r>
                <a:rPr lang="en-US" sz="2400"/>
                <a:t>Severe Pain</a:t>
              </a:r>
            </a:p>
          </p:txBody>
        </p:sp>
        <p:sp>
          <p:nvSpPr>
            <p:cNvPr id="11" name="Rectangle 10"/>
            <p:cNvSpPr/>
            <p:nvPr/>
          </p:nvSpPr>
          <p:spPr>
            <a:xfrm>
              <a:off x="762000" y="3810000"/>
              <a:ext cx="2743200" cy="2400657"/>
            </a:xfrm>
            <a:prstGeom prst="rect">
              <a:avLst/>
            </a:prstGeom>
          </p:spPr>
          <p:txBody>
            <a:bodyPr>
              <a:spAutoFit/>
            </a:bodyPr>
            <a:lstStyle/>
            <a:p>
              <a:pPr algn="ctr">
                <a:defRPr/>
              </a:pPr>
              <a:r>
                <a:rPr lang="en-US" sz="2400" b="1" dirty="0">
                  <a:solidFill>
                    <a:srgbClr val="FFFF00"/>
                  </a:solidFill>
                  <a:effectLst>
                    <a:outerShdw blurRad="38100" dist="38100" dir="2700000" algn="tl">
                      <a:srgbClr val="000000"/>
                    </a:outerShdw>
                  </a:effectLst>
                  <a:latin typeface="Arial" charset="0"/>
                  <a:ea typeface="ＭＳ Ｐゴシック" charset="0"/>
                  <a:cs typeface="ＭＳ Ｐゴシック" charset="0"/>
                </a:rPr>
                <a:t>Ibuprofen</a:t>
              </a:r>
            </a:p>
            <a:p>
              <a:pPr algn="ctr">
                <a:defRPr/>
              </a:pPr>
              <a:r>
                <a:rPr lang="en-US" sz="2400" dirty="0">
                  <a:solidFill>
                    <a:srgbClr val="FFFF00"/>
                  </a:solidFill>
                  <a:effectLst>
                    <a:outerShdw blurRad="38100" dist="38100" dir="2700000" algn="tl">
                      <a:srgbClr val="000000"/>
                    </a:outerShdw>
                  </a:effectLst>
                  <a:latin typeface="Arial" charset="0"/>
                  <a:ea typeface="ＭＳ Ｐゴシック" charset="0"/>
                  <a:cs typeface="ＭＳ Ｐゴシック" charset="0"/>
                </a:rPr>
                <a:t>and/or</a:t>
              </a:r>
            </a:p>
            <a:p>
              <a:pPr algn="ctr">
                <a:defRPr/>
              </a:pPr>
              <a:r>
                <a:rPr lang="en-US" sz="2400" b="1" dirty="0">
                  <a:solidFill>
                    <a:srgbClr val="FFFF00"/>
                  </a:solidFill>
                  <a:effectLst>
                    <a:outerShdw blurRad="38100" dist="38100" dir="2700000" algn="tl">
                      <a:srgbClr val="000000"/>
                    </a:outerShdw>
                  </a:effectLst>
                  <a:latin typeface="Arial" charset="0"/>
                  <a:ea typeface="ＭＳ Ｐゴシック" charset="0"/>
                  <a:cs typeface="ＭＳ Ｐゴシック" charset="0"/>
                </a:rPr>
                <a:t>Acetaminophen</a:t>
              </a:r>
            </a:p>
            <a:p>
              <a:pPr algn="ctr">
                <a:defRPr/>
              </a:pPr>
              <a:endParaRPr lang="en-US" sz="3000" b="1" dirty="0">
                <a:latin typeface="Arial" charset="0"/>
                <a:ea typeface="ＭＳ Ｐゴシック" charset="0"/>
                <a:cs typeface="ＭＳ Ｐゴシック" charset="0"/>
              </a:endParaRPr>
            </a:p>
            <a:p>
              <a:pPr algn="ctr">
                <a:defRPr/>
              </a:pPr>
              <a:r>
                <a:rPr lang="en-US" sz="2400" b="1" dirty="0">
                  <a:latin typeface="Arial" charset="0"/>
                  <a:ea typeface="ＭＳ Ｐゴシック" charset="0"/>
                  <a:cs typeface="ＭＳ Ｐゴシック" charset="0"/>
                </a:rPr>
                <a:t>Other </a:t>
              </a:r>
              <a:r>
                <a:rPr lang="en-US" sz="2400" b="1" dirty="0" smtClean="0">
                  <a:latin typeface="Arial" charset="0"/>
                  <a:ea typeface="ＭＳ Ｐゴシック" charset="0"/>
                  <a:cs typeface="ＭＳ Ｐゴシック" charset="0"/>
                </a:rPr>
                <a:t>NSAIDs</a:t>
              </a:r>
            </a:p>
            <a:p>
              <a:pPr algn="ctr">
                <a:defRPr/>
              </a:pPr>
              <a:r>
                <a:rPr lang="en-US" sz="2400" b="1" dirty="0" smtClean="0">
                  <a:latin typeface="Arial" charset="0"/>
                  <a:ea typeface="ＭＳ Ｐゴシック" charset="0"/>
                  <a:cs typeface="ＭＳ Ｐゴシック" charset="0"/>
                </a:rPr>
                <a:t>Cox-2 Inhibitor</a:t>
              </a:r>
              <a:endParaRPr lang="en-US" sz="2400" dirty="0">
                <a:latin typeface="Arial" charset="0"/>
                <a:ea typeface="ＭＳ Ｐゴシック" charset="0"/>
                <a:cs typeface="ＭＳ Ｐゴシック" charset="0"/>
              </a:endParaRPr>
            </a:p>
          </p:txBody>
        </p:sp>
        <p:sp>
          <p:nvSpPr>
            <p:cNvPr id="12" name="Rectangle 11"/>
            <p:cNvSpPr/>
            <p:nvPr/>
          </p:nvSpPr>
          <p:spPr>
            <a:xfrm>
              <a:off x="4962525" y="2776538"/>
              <a:ext cx="2743200" cy="3046988"/>
            </a:xfrm>
            <a:prstGeom prst="rect">
              <a:avLst/>
            </a:prstGeom>
          </p:spPr>
          <p:txBody>
            <a:bodyPr>
              <a:spAutoFit/>
            </a:bodyPr>
            <a:lstStyle/>
            <a:p>
              <a:pPr algn="ctr">
                <a:defRPr/>
              </a:pPr>
              <a:endParaRPr lang="en-US" sz="2400" b="1" dirty="0" smtClean="0">
                <a:solidFill>
                  <a:srgbClr val="FFFF00"/>
                </a:solidFill>
                <a:effectLst>
                  <a:outerShdw blurRad="38100" dist="38100" dir="2700000" algn="tl">
                    <a:srgbClr val="000000"/>
                  </a:outerShdw>
                </a:effectLst>
                <a:latin typeface="Arial" charset="0"/>
                <a:ea typeface="ＭＳ Ｐゴシック" charset="0"/>
                <a:cs typeface="ＭＳ Ｐゴシック" charset="0"/>
              </a:endParaRPr>
            </a:p>
            <a:p>
              <a:pPr algn="ctr">
                <a:defRPr/>
              </a:pPr>
              <a:r>
                <a:rPr lang="en-US" sz="2400" b="1" dirty="0" smtClean="0">
                  <a:solidFill>
                    <a:srgbClr val="FFFF00"/>
                  </a:solidFill>
                  <a:effectLst>
                    <a:outerShdw blurRad="38100" dist="38100" dir="2700000" algn="tl">
                      <a:srgbClr val="000000"/>
                    </a:outerShdw>
                  </a:effectLst>
                  <a:latin typeface="Arial" charset="0"/>
                  <a:ea typeface="ＭＳ Ｐゴシック" charset="0"/>
                  <a:cs typeface="ＭＳ Ｐゴシック" charset="0"/>
                </a:rPr>
                <a:t>Morphine</a:t>
              </a:r>
              <a:endParaRPr lang="en-US" sz="2400" b="1" dirty="0">
                <a:solidFill>
                  <a:srgbClr val="FFFF00"/>
                </a:solidFill>
                <a:effectLst>
                  <a:outerShdw blurRad="38100" dist="38100" dir="2700000" algn="tl">
                    <a:srgbClr val="000000"/>
                  </a:outerShdw>
                </a:effectLst>
                <a:latin typeface="Arial" charset="0"/>
                <a:ea typeface="ＭＳ Ｐゴシック" charset="0"/>
                <a:cs typeface="ＭＳ Ｐゴシック" charset="0"/>
              </a:endParaRPr>
            </a:p>
            <a:p>
              <a:pPr algn="ctr">
                <a:defRPr/>
              </a:pPr>
              <a:endParaRPr lang="en-US" sz="2400" b="1" dirty="0">
                <a:latin typeface="Arial" charset="0"/>
                <a:ea typeface="ＭＳ Ｐゴシック" charset="0"/>
                <a:cs typeface="ＭＳ Ｐゴシック" charset="0"/>
              </a:endParaRPr>
            </a:p>
            <a:p>
              <a:pPr algn="ctr">
                <a:defRPr/>
              </a:pPr>
              <a:r>
                <a:rPr lang="en-US" sz="2400" b="1" dirty="0">
                  <a:latin typeface="Arial" charset="0"/>
                  <a:ea typeface="ＭＳ Ｐゴシック" charset="0"/>
                  <a:cs typeface="ＭＳ Ｐゴシック" charset="0"/>
                </a:rPr>
                <a:t>or </a:t>
              </a:r>
            </a:p>
            <a:p>
              <a:pPr algn="ctr">
                <a:defRPr/>
              </a:pPr>
              <a:r>
                <a:rPr lang="en-US" sz="2400" b="1" dirty="0">
                  <a:latin typeface="Arial" charset="0"/>
                  <a:ea typeface="ＭＳ Ｐゴシック" charset="0"/>
                  <a:cs typeface="ＭＳ Ｐゴシック" charset="0"/>
                </a:rPr>
                <a:t>Fentanyl, </a:t>
              </a:r>
              <a:r>
                <a:rPr lang="en-US" sz="2400" b="1" dirty="0" err="1">
                  <a:latin typeface="Arial" charset="0"/>
                  <a:ea typeface="ＭＳ Ｐゴシック" charset="0"/>
                  <a:cs typeface="ＭＳ Ｐゴシック" charset="0"/>
                </a:rPr>
                <a:t>Hydromorphone</a:t>
              </a:r>
              <a:r>
                <a:rPr lang="en-US" sz="2400" b="1" dirty="0">
                  <a:latin typeface="Arial" charset="0"/>
                  <a:ea typeface="ＭＳ Ｐゴシック" charset="0"/>
                  <a:cs typeface="ＭＳ Ｐゴシック" charset="0"/>
                </a:rPr>
                <a:t>, Oxycodone, Methadone</a:t>
              </a:r>
              <a:endParaRPr lang="en-US" sz="2400" dirty="0">
                <a:latin typeface="Arial" charset="0"/>
                <a:ea typeface="ＭＳ Ｐゴシック" charset="0"/>
                <a:cs typeface="ＭＳ Ｐゴシック" charset="0"/>
              </a:endParaRPr>
            </a:p>
          </p:txBody>
        </p:sp>
        <p:cxnSp>
          <p:nvCxnSpPr>
            <p:cNvPr id="13" name="Straight Arrow Connector 12"/>
            <p:cNvCxnSpPr>
              <a:cxnSpLocks noChangeShapeType="1"/>
            </p:cNvCxnSpPr>
            <p:nvPr/>
          </p:nvCxnSpPr>
          <p:spPr bwMode="auto">
            <a:xfrm flipV="1">
              <a:off x="1982788" y="1417638"/>
              <a:ext cx="3294062" cy="1358900"/>
            </a:xfrm>
            <a:prstGeom prst="straightConnector1">
              <a:avLst/>
            </a:prstGeom>
            <a:noFill/>
            <a:ln w="76200">
              <a:solidFill>
                <a:schemeClr val="accent1"/>
              </a:solidFill>
              <a:round/>
              <a:headEnd/>
              <a:tailEnd type="arrow" w="med" len="med"/>
            </a:ln>
            <a:effectLst>
              <a:outerShdw dist="20000" dir="5400000" rotWithShape="0">
                <a:srgbClr val="808080">
                  <a:alpha val="37999"/>
                </a:srgbClr>
              </a:outerShdw>
            </a:effectLst>
          </p:spPr>
        </p:cxnSp>
      </p:grpSp>
      <p:sp>
        <p:nvSpPr>
          <p:cNvPr id="15" name="TextBox 14"/>
          <p:cNvSpPr txBox="1"/>
          <p:nvPr/>
        </p:nvSpPr>
        <p:spPr>
          <a:xfrm>
            <a:off x="3629819" y="6542513"/>
            <a:ext cx="6032061" cy="338554"/>
          </a:xfrm>
          <a:prstGeom prst="rect">
            <a:avLst/>
          </a:prstGeom>
          <a:noFill/>
        </p:spPr>
        <p:txBody>
          <a:bodyPr wrap="square" rtlCol="0">
            <a:spAutoFit/>
          </a:bodyPr>
          <a:lstStyle/>
          <a:p>
            <a:r>
              <a:rPr lang="en-US" sz="1600" dirty="0" smtClean="0"/>
              <a:t>c/o Katharine Brock, MD, MS, Pediatric Oncology/PACT at Emory</a:t>
            </a:r>
            <a:endParaRPr lang="en-US" sz="1600" dirty="0"/>
          </a:p>
        </p:txBody>
      </p:sp>
      <p:sp>
        <p:nvSpPr>
          <p:cNvPr id="14" name="Rectangle 1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5752529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Side Effects</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Gut </a:t>
            </a:r>
            <a:r>
              <a:rPr lang="en-US" b="1" dirty="0" err="1" smtClean="0"/>
              <a:t>hypomotility</a:t>
            </a:r>
            <a:r>
              <a:rPr lang="en-US" b="1" dirty="0" smtClean="0"/>
              <a:t> (constipation)</a:t>
            </a:r>
          </a:p>
          <a:p>
            <a:pPr lvl="1"/>
            <a:r>
              <a:rPr lang="en-US" dirty="0" smtClean="0"/>
              <a:t>No tolerance</a:t>
            </a:r>
          </a:p>
          <a:p>
            <a:pPr lvl="1"/>
            <a:r>
              <a:rPr lang="en-US" dirty="0" smtClean="0"/>
              <a:t>Needs prophylactic bowel regimen (osmotic laxatives, surfactant laxatives, stimulants)</a:t>
            </a:r>
          </a:p>
          <a:p>
            <a:pPr lvl="1"/>
            <a:r>
              <a:rPr lang="en-US" dirty="0" err="1" smtClean="0"/>
              <a:t>Methylnaltrexone</a:t>
            </a:r>
            <a:endParaRPr lang="en-US" dirty="0" smtClean="0"/>
          </a:p>
          <a:p>
            <a:r>
              <a:rPr lang="en-US" b="1" dirty="0" smtClean="0"/>
              <a:t>Sedation</a:t>
            </a:r>
          </a:p>
          <a:p>
            <a:pPr lvl="1"/>
            <a:r>
              <a:rPr lang="en-US" dirty="0" smtClean="0"/>
              <a:t>Treat with methylphenidate</a:t>
            </a:r>
          </a:p>
          <a:p>
            <a:r>
              <a:rPr lang="en-US" b="1" dirty="0" err="1" smtClean="0"/>
              <a:t>Pruritis</a:t>
            </a:r>
            <a:endParaRPr lang="en-US" b="1" dirty="0" smtClean="0"/>
          </a:p>
          <a:p>
            <a:pPr marL="625475" lvl="1" indent="-168275">
              <a:lnSpc>
                <a:spcPct val="100000"/>
              </a:lnSpc>
              <a:spcBef>
                <a:spcPts val="600"/>
              </a:spcBef>
              <a:buFont typeface="Calibri" pitchFamily="34" charset="0"/>
              <a:buChar char="-"/>
            </a:pPr>
            <a:r>
              <a:rPr lang="en-US" dirty="0" smtClean="0"/>
              <a:t>Treat with </a:t>
            </a:r>
            <a:r>
              <a:rPr lang="en-US" dirty="0" err="1"/>
              <a:t>Nalbuphine</a:t>
            </a:r>
            <a:r>
              <a:rPr lang="en-US" dirty="0"/>
              <a:t>, Antihistamine, NSAIDS, Ondansetron, SSRI</a:t>
            </a:r>
          </a:p>
          <a:p>
            <a:pPr marL="625475" lvl="1" indent="-168275">
              <a:lnSpc>
                <a:spcPct val="100000"/>
              </a:lnSpc>
              <a:spcBef>
                <a:spcPts val="600"/>
              </a:spcBef>
              <a:buFont typeface="Calibri" pitchFamily="34" charset="0"/>
              <a:buChar char="-"/>
            </a:pPr>
            <a:r>
              <a:rPr lang="en-US" dirty="0"/>
              <a:t>Naloxone </a:t>
            </a:r>
            <a:r>
              <a:rPr lang="en-US" dirty="0" smtClean="0"/>
              <a:t>0.2ug/kg/min</a:t>
            </a:r>
          </a:p>
        </p:txBody>
      </p:sp>
      <p:sp>
        <p:nvSpPr>
          <p:cNvPr id="4" name="Content Placeholder 3"/>
          <p:cNvSpPr>
            <a:spLocks noGrp="1"/>
          </p:cNvSpPr>
          <p:nvPr>
            <p:ph sz="half" idx="2"/>
          </p:nvPr>
        </p:nvSpPr>
        <p:spPr/>
        <p:txBody>
          <a:bodyPr>
            <a:normAutofit fontScale="92500" lnSpcReduction="10000"/>
          </a:bodyPr>
          <a:lstStyle/>
          <a:p>
            <a:r>
              <a:rPr lang="en-US" b="1" dirty="0" smtClean="0"/>
              <a:t>Nausea</a:t>
            </a:r>
            <a:endParaRPr lang="en-US" b="1" dirty="0"/>
          </a:p>
          <a:p>
            <a:r>
              <a:rPr lang="en-US" b="1" dirty="0"/>
              <a:t>Urinary </a:t>
            </a:r>
            <a:r>
              <a:rPr lang="en-US" b="1" dirty="0" smtClean="0"/>
              <a:t>retention</a:t>
            </a:r>
          </a:p>
          <a:p>
            <a:r>
              <a:rPr lang="en-US" b="1" dirty="0" smtClean="0"/>
              <a:t>Sweating</a:t>
            </a:r>
          </a:p>
          <a:p>
            <a:r>
              <a:rPr lang="en-US" b="1" dirty="0" smtClean="0"/>
              <a:t>Opioid Hyperalgesia</a:t>
            </a:r>
          </a:p>
          <a:p>
            <a:pPr lvl="1"/>
            <a:r>
              <a:rPr lang="en-US" dirty="0" smtClean="0"/>
              <a:t>Treat with rotation of medications</a:t>
            </a:r>
          </a:p>
          <a:p>
            <a:pPr lvl="1"/>
            <a:r>
              <a:rPr lang="en-US" dirty="0" smtClean="0"/>
              <a:t>Ketamine</a:t>
            </a:r>
          </a:p>
          <a:p>
            <a:r>
              <a:rPr lang="en-US" b="1" dirty="0" smtClean="0"/>
              <a:t>Myoclonus</a:t>
            </a:r>
          </a:p>
          <a:p>
            <a:pPr lvl="1"/>
            <a:r>
              <a:rPr lang="en-US" dirty="0" smtClean="0"/>
              <a:t>Treat with benzodiazepines</a:t>
            </a:r>
            <a:endParaRPr lang="en-US" dirty="0"/>
          </a:p>
          <a:p>
            <a:endParaRPr lang="en-US" dirty="0"/>
          </a:p>
        </p:txBody>
      </p:sp>
      <p:sp>
        <p:nvSpPr>
          <p:cNvPr id="5" name="Rectangle 4"/>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7546474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 Rotate </a:t>
            </a:r>
            <a:r>
              <a:rPr lang="en-US" dirty="0"/>
              <a:t>O</a:t>
            </a:r>
            <a:r>
              <a:rPr lang="en-US" dirty="0" smtClean="0"/>
              <a:t>pioids</a:t>
            </a:r>
            <a:endParaRPr lang="en-US" dirty="0"/>
          </a:p>
        </p:txBody>
      </p:sp>
      <p:sp>
        <p:nvSpPr>
          <p:cNvPr id="3" name="Content Placeholder 2"/>
          <p:cNvSpPr>
            <a:spLocks noGrp="1"/>
          </p:cNvSpPr>
          <p:nvPr>
            <p:ph idx="1"/>
          </p:nvPr>
        </p:nvSpPr>
        <p:spPr>
          <a:xfrm>
            <a:off x="609600" y="1600200"/>
            <a:ext cx="10972800" cy="4953000"/>
          </a:xfrm>
        </p:spPr>
        <p:txBody>
          <a:bodyPr>
            <a:normAutofit lnSpcReduction="10000"/>
          </a:bodyPr>
          <a:lstStyle/>
          <a:p>
            <a:r>
              <a:rPr lang="en-US" b="1" dirty="0" smtClean="0"/>
              <a:t>Renal failure</a:t>
            </a:r>
            <a:endParaRPr lang="en-US" b="1" dirty="0"/>
          </a:p>
          <a:p>
            <a:pPr lvl="1"/>
            <a:r>
              <a:rPr lang="en-US" dirty="0"/>
              <a:t>R</a:t>
            </a:r>
            <a:r>
              <a:rPr lang="en-US" dirty="0" smtClean="0"/>
              <a:t>otate off morphine/oxycodone to fentanyl or </a:t>
            </a:r>
            <a:r>
              <a:rPr lang="en-US" dirty="0"/>
              <a:t>methadone </a:t>
            </a:r>
            <a:r>
              <a:rPr lang="en-US" dirty="0" smtClean="0"/>
              <a:t>(or less ideal, hydromorphone)</a:t>
            </a:r>
          </a:p>
          <a:p>
            <a:r>
              <a:rPr lang="en-US" b="1" dirty="0" smtClean="0"/>
              <a:t>Too many side effects with poor pain control </a:t>
            </a:r>
          </a:p>
          <a:p>
            <a:pPr lvl="1"/>
            <a:r>
              <a:rPr lang="en-US" dirty="0" smtClean="0"/>
              <a:t>If excellent pain control, try a 20% dose decrease.  </a:t>
            </a:r>
          </a:p>
          <a:p>
            <a:r>
              <a:rPr lang="en-US" b="1" dirty="0" smtClean="0"/>
              <a:t>Opioid-induced hyperalgesia </a:t>
            </a:r>
          </a:p>
          <a:p>
            <a:pPr lvl="1"/>
            <a:r>
              <a:rPr lang="en-US" sz="2400" dirty="0" smtClean="0">
                <a:solidFill>
                  <a:schemeClr val="tx1"/>
                </a:solidFill>
              </a:rPr>
              <a:t>Allodynia, </a:t>
            </a:r>
            <a:r>
              <a:rPr lang="en-US" sz="2400" dirty="0" err="1" smtClean="0">
                <a:solidFill>
                  <a:schemeClr val="tx1"/>
                </a:solidFill>
              </a:rPr>
              <a:t>myoclous</a:t>
            </a:r>
            <a:r>
              <a:rPr lang="en-US" sz="2400" dirty="0" smtClean="0">
                <a:solidFill>
                  <a:schemeClr val="tx1"/>
                </a:solidFill>
              </a:rPr>
              <a:t>, </a:t>
            </a:r>
            <a:r>
              <a:rPr lang="en-US" sz="2400" dirty="0" err="1" smtClean="0">
                <a:solidFill>
                  <a:schemeClr val="tx1"/>
                </a:solidFill>
              </a:rPr>
              <a:t>neuroexcitability</a:t>
            </a:r>
            <a:endParaRPr lang="en-US" sz="2400" dirty="0" smtClean="0">
              <a:solidFill>
                <a:schemeClr val="tx1"/>
              </a:solidFill>
            </a:endParaRPr>
          </a:p>
          <a:p>
            <a:pPr marL="457200" lvl="1" indent="0">
              <a:buNone/>
            </a:pPr>
            <a:endParaRPr lang="en-US" sz="2400" dirty="0"/>
          </a:p>
          <a:p>
            <a:r>
              <a:rPr lang="en-US" b="1" dirty="0" smtClean="0">
                <a:solidFill>
                  <a:schemeClr val="tx1"/>
                </a:solidFill>
              </a:rPr>
              <a:t>Consider a switch across classes </a:t>
            </a:r>
          </a:p>
          <a:p>
            <a:pPr lvl="1"/>
            <a:r>
              <a:rPr lang="en-US" sz="2200" dirty="0" smtClean="0">
                <a:solidFill>
                  <a:schemeClr val="tx1"/>
                </a:solidFill>
              </a:rPr>
              <a:t>Morphine/Oxycodone/Hydromorphone (</a:t>
            </a:r>
            <a:r>
              <a:rPr lang="en-US" sz="2200" i="1" dirty="0" err="1" smtClean="0">
                <a:solidFill>
                  <a:schemeClr val="tx1"/>
                </a:solidFill>
                <a:ea typeface="ＭＳ Ｐゴシック" pitchFamily="34" charset="-128"/>
              </a:rPr>
              <a:t>Phenanthrene</a:t>
            </a:r>
            <a:r>
              <a:rPr lang="en-US" sz="2200" i="1" dirty="0" smtClean="0">
                <a:solidFill>
                  <a:schemeClr val="tx1"/>
                </a:solidFill>
                <a:ea typeface="ＭＳ Ｐゴシック" pitchFamily="34" charset="-128"/>
              </a:rPr>
              <a:t> derivatives</a:t>
            </a:r>
            <a:r>
              <a:rPr lang="en-US" sz="2200" dirty="0" smtClean="0">
                <a:solidFill>
                  <a:schemeClr val="tx1"/>
                </a:solidFill>
                <a:ea typeface="ＭＳ Ｐゴシック" pitchFamily="34" charset="-128"/>
              </a:rPr>
              <a:t>) </a:t>
            </a:r>
            <a:endParaRPr lang="en-US" sz="2200" dirty="0" smtClean="0">
              <a:solidFill>
                <a:schemeClr val="tx1"/>
              </a:solidFill>
            </a:endParaRPr>
          </a:p>
          <a:p>
            <a:pPr lvl="1"/>
            <a:r>
              <a:rPr lang="en-US" sz="2200" dirty="0" smtClean="0">
                <a:solidFill>
                  <a:schemeClr val="tx1"/>
                </a:solidFill>
              </a:rPr>
              <a:t>Fentanyl (</a:t>
            </a:r>
            <a:r>
              <a:rPr lang="en-US" sz="2400" i="1" dirty="0" err="1" smtClean="0">
                <a:solidFill>
                  <a:schemeClr val="tx1"/>
                </a:solidFill>
                <a:ea typeface="ＭＳ Ｐゴシック" pitchFamily="34" charset="-128"/>
              </a:rPr>
              <a:t>Phenylpiperidine</a:t>
            </a:r>
            <a:r>
              <a:rPr lang="en-US" sz="2400" i="1" dirty="0" smtClean="0">
                <a:solidFill>
                  <a:schemeClr val="tx1"/>
                </a:solidFill>
                <a:ea typeface="ＭＳ Ｐゴシック" pitchFamily="34" charset="-128"/>
              </a:rPr>
              <a:t> derivatives</a:t>
            </a:r>
            <a:r>
              <a:rPr lang="en-US" sz="2400" dirty="0" smtClean="0">
                <a:solidFill>
                  <a:schemeClr val="tx1"/>
                </a:solidFill>
                <a:ea typeface="ＭＳ Ｐゴシック" pitchFamily="34" charset="-128"/>
              </a:rPr>
              <a:t>)</a:t>
            </a:r>
            <a:endParaRPr lang="en-US" sz="2200" dirty="0" smtClean="0">
              <a:solidFill>
                <a:schemeClr val="tx1"/>
              </a:solidFill>
            </a:endParaRPr>
          </a:p>
          <a:p>
            <a:pPr lvl="1"/>
            <a:r>
              <a:rPr lang="en-US" sz="2200" dirty="0" smtClean="0">
                <a:solidFill>
                  <a:schemeClr val="tx1"/>
                </a:solidFill>
              </a:rPr>
              <a:t>Methadone (</a:t>
            </a:r>
            <a:r>
              <a:rPr lang="en-US" sz="2400" i="1" dirty="0" err="1" smtClean="0">
                <a:solidFill>
                  <a:schemeClr val="tx1"/>
                </a:solidFill>
                <a:ea typeface="ＭＳ Ｐゴシック" pitchFamily="34" charset="-128"/>
              </a:rPr>
              <a:t>Diphenylheptane</a:t>
            </a:r>
            <a:r>
              <a:rPr lang="en-US" sz="2400" i="1" dirty="0" smtClean="0">
                <a:solidFill>
                  <a:schemeClr val="tx1"/>
                </a:solidFill>
                <a:ea typeface="ＭＳ Ｐゴシック" pitchFamily="34" charset="-128"/>
              </a:rPr>
              <a:t> derivatives</a:t>
            </a:r>
            <a:r>
              <a:rPr lang="en-US" sz="2400" dirty="0" smtClean="0">
                <a:solidFill>
                  <a:schemeClr val="tx1"/>
                </a:solidFill>
                <a:ea typeface="ＭＳ Ｐゴシック" pitchFamily="34" charset="-128"/>
              </a:rPr>
              <a:t>)</a:t>
            </a:r>
            <a:endParaRPr lang="en-US" sz="2200" dirty="0" smtClean="0">
              <a:solidFill>
                <a:schemeClr val="tx1"/>
              </a:solidFill>
            </a:endParaRPr>
          </a:p>
          <a:p>
            <a:endParaRPr lang="en-US" sz="2400"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58834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Terminology</a:t>
            </a:r>
            <a:endParaRPr lang="en-US" dirty="0"/>
          </a:p>
        </p:txBody>
      </p:sp>
      <p:sp>
        <p:nvSpPr>
          <p:cNvPr id="3" name="Content Placeholder 2"/>
          <p:cNvSpPr>
            <a:spLocks noGrp="1"/>
          </p:cNvSpPr>
          <p:nvPr>
            <p:ph idx="1"/>
          </p:nvPr>
        </p:nvSpPr>
        <p:spPr/>
        <p:txBody>
          <a:bodyPr/>
          <a:lstStyle/>
          <a:p>
            <a:r>
              <a:rPr lang="en-US" b="1" dirty="0" smtClean="0"/>
              <a:t>Tolerance: </a:t>
            </a:r>
            <a:r>
              <a:rPr lang="en-US" dirty="0" smtClean="0"/>
              <a:t>Need to increase dose of opioids over time</a:t>
            </a:r>
          </a:p>
          <a:p>
            <a:r>
              <a:rPr lang="en-US" b="1" dirty="0" smtClean="0"/>
              <a:t>Withdrawal: </a:t>
            </a:r>
            <a:r>
              <a:rPr lang="en-US" dirty="0" smtClean="0"/>
              <a:t>Symptoms if opioid discontinued/tapered too quickly</a:t>
            </a:r>
          </a:p>
          <a:p>
            <a:pPr lvl="1"/>
            <a:r>
              <a:rPr lang="en-US" dirty="0" smtClean="0"/>
              <a:t>Dysphoria, </a:t>
            </a:r>
            <a:r>
              <a:rPr lang="en-US" dirty="0"/>
              <a:t>restlessness, anxiety, </a:t>
            </a:r>
            <a:r>
              <a:rPr lang="en-US" dirty="0" smtClean="0"/>
              <a:t>nausea, diarrhea, abdominal cramps, rhinorrhea, sweating, tachycardia, hypertension, tachypnea</a:t>
            </a:r>
          </a:p>
          <a:p>
            <a:pPr marL="228600" lvl="1">
              <a:spcBef>
                <a:spcPts val="1000"/>
              </a:spcBef>
            </a:pPr>
            <a:r>
              <a:rPr lang="en-US" sz="2800" b="1" dirty="0" smtClean="0"/>
              <a:t>Addiction: </a:t>
            </a:r>
            <a:r>
              <a:rPr lang="en-CA" sz="2800" dirty="0" smtClean="0">
                <a:ea typeface="ＭＳ Ｐゴシック" pitchFamily="34" charset="-128"/>
                <a:sym typeface="Symbol" pitchFamily="18" charset="2"/>
              </a:rPr>
              <a:t>A chronic, </a:t>
            </a:r>
            <a:r>
              <a:rPr lang="en-CA" sz="2800" dirty="0">
                <a:ea typeface="ＭＳ Ｐゴシック" pitchFamily="34" charset="-128"/>
                <a:sym typeface="Symbol" pitchFamily="18" charset="2"/>
              </a:rPr>
              <a:t>relapsing condition characterized by persistent, compulsive dependence on a behavior or substance despite adverse </a:t>
            </a:r>
            <a:r>
              <a:rPr lang="en-CA" sz="2800" dirty="0" smtClean="0">
                <a:ea typeface="ＭＳ Ｐゴシック" pitchFamily="34" charset="-128"/>
                <a:sym typeface="Symbol" pitchFamily="18" charset="2"/>
              </a:rPr>
              <a:t>consequences</a:t>
            </a:r>
            <a:endParaRPr lang="en-CA" sz="2800" dirty="0">
              <a:ea typeface="ＭＳ Ｐゴシック" pitchFamily="34" charset="-128"/>
              <a:sym typeface="Symbol" pitchFamily="18" charset="2"/>
            </a:endParaRPr>
          </a:p>
          <a:p>
            <a:pPr marL="685800" lvl="2">
              <a:spcBef>
                <a:spcPts val="1000"/>
              </a:spcBef>
            </a:pPr>
            <a:r>
              <a:rPr lang="en-CA" sz="2400" dirty="0" smtClean="0">
                <a:ea typeface="ＭＳ Ｐゴシック" pitchFamily="34" charset="-128"/>
                <a:sym typeface="Symbol" pitchFamily="18" charset="2"/>
              </a:rPr>
              <a:t>Largely genetically determined</a:t>
            </a:r>
          </a:p>
          <a:p>
            <a:pPr marL="228600" lvl="1">
              <a:spcBef>
                <a:spcPts val="1000"/>
              </a:spcBef>
            </a:pPr>
            <a:r>
              <a:rPr lang="en-CA" sz="2800" b="1" dirty="0">
                <a:ea typeface="ＭＳ Ｐゴシック" pitchFamily="34" charset="-128"/>
                <a:sym typeface="Symbol" pitchFamily="18" charset="2"/>
              </a:rPr>
              <a:t>Pseudo-addiction: </a:t>
            </a:r>
            <a:r>
              <a:rPr lang="en-CA" sz="2800" dirty="0">
                <a:ea typeface="ＭＳ Ｐゴシック" pitchFamily="34" charset="-128"/>
                <a:sym typeface="Symbol" pitchFamily="18" charset="2"/>
              </a:rPr>
              <a:t>characteristics similar to addiction that </a:t>
            </a:r>
            <a:r>
              <a:rPr lang="en-CA" sz="2800" i="1" u="sng" dirty="0">
                <a:ea typeface="ＭＳ Ｐゴシック" pitchFamily="34" charset="-128"/>
                <a:sym typeface="Symbol" pitchFamily="18" charset="2"/>
              </a:rPr>
              <a:t>resolve</a:t>
            </a:r>
            <a:r>
              <a:rPr lang="en-CA" sz="2800" i="1" dirty="0">
                <a:ea typeface="ＭＳ Ｐゴシック" pitchFamily="34" charset="-128"/>
                <a:sym typeface="Symbol" pitchFamily="18" charset="2"/>
              </a:rPr>
              <a:t> </a:t>
            </a:r>
            <a:r>
              <a:rPr lang="en-CA" sz="2800" dirty="0">
                <a:ea typeface="ＭＳ Ｐゴシック" pitchFamily="34" charset="-128"/>
                <a:sym typeface="Symbol" pitchFamily="18" charset="2"/>
              </a:rPr>
              <a:t>when pain is adequately treated (generally due to inadequate dosing)</a:t>
            </a:r>
            <a:endParaRPr lang="en-US" sz="2800" dirty="0"/>
          </a:p>
          <a:p>
            <a:pPr marL="228600" lvl="1">
              <a:spcBef>
                <a:spcPts val="1000"/>
              </a:spcBef>
            </a:pPr>
            <a:endParaRPr lang="en-CA" sz="2800" dirty="0">
              <a:ea typeface="ＭＳ Ｐゴシック" pitchFamily="34" charset="-128"/>
              <a:sym typeface="Symbol" pitchFamily="18" charset="2"/>
            </a:endParaRPr>
          </a:p>
          <a:p>
            <a:endParaRPr lang="en-US" dirty="0" smtClean="0"/>
          </a:p>
          <a:p>
            <a:pPr lvl="1"/>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409925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Neuropathic Pain</a:t>
            </a:r>
            <a:endParaRPr lang="en-US" dirty="0"/>
          </a:p>
        </p:txBody>
      </p:sp>
      <p:sp>
        <p:nvSpPr>
          <p:cNvPr id="3" name="Content Placeholder 2"/>
          <p:cNvSpPr>
            <a:spLocks noGrp="1"/>
          </p:cNvSpPr>
          <p:nvPr>
            <p:ph sz="half" idx="1"/>
          </p:nvPr>
        </p:nvSpPr>
        <p:spPr/>
        <p:txBody>
          <a:bodyPr>
            <a:normAutofit lnSpcReduction="10000"/>
          </a:bodyPr>
          <a:lstStyle/>
          <a:p>
            <a:r>
              <a:rPr lang="en-US" b="1" dirty="0" err="1" smtClean="0"/>
              <a:t>Gabapentinoids</a:t>
            </a:r>
            <a:endParaRPr lang="en-US" b="1" dirty="0" smtClean="0"/>
          </a:p>
          <a:p>
            <a:pPr lvl="1"/>
            <a:r>
              <a:rPr lang="en-US" dirty="0" smtClean="0"/>
              <a:t>Gabapentin</a:t>
            </a:r>
          </a:p>
          <a:p>
            <a:pPr lvl="1"/>
            <a:r>
              <a:rPr lang="en-US" dirty="0" err="1" smtClean="0"/>
              <a:t>Pregabalin</a:t>
            </a:r>
            <a:endParaRPr lang="en-US" dirty="0"/>
          </a:p>
          <a:p>
            <a:r>
              <a:rPr lang="en-US" b="1" dirty="0" smtClean="0"/>
              <a:t>Tricyclic antidepressants (TCAs)</a:t>
            </a:r>
          </a:p>
          <a:p>
            <a:pPr lvl="1"/>
            <a:r>
              <a:rPr lang="en-US" dirty="0" smtClean="0"/>
              <a:t>Amitriptyline</a:t>
            </a:r>
          </a:p>
          <a:p>
            <a:pPr lvl="1"/>
            <a:r>
              <a:rPr lang="en-US" dirty="0" smtClean="0"/>
              <a:t>Nortriptyline</a:t>
            </a:r>
          </a:p>
          <a:p>
            <a:r>
              <a:rPr lang="en-US" b="1" dirty="0" smtClean="0"/>
              <a:t>Selective serotonin norepinephrine reuptake inhibitors (SSNRIs)</a:t>
            </a:r>
          </a:p>
          <a:p>
            <a:pPr lvl="1"/>
            <a:r>
              <a:rPr lang="en-US" dirty="0" err="1" smtClean="0"/>
              <a:t>Venlaxefine</a:t>
            </a:r>
            <a:endParaRPr lang="en-US" dirty="0" smtClean="0"/>
          </a:p>
          <a:p>
            <a:pPr lvl="1"/>
            <a:r>
              <a:rPr lang="en-US" dirty="0" smtClean="0"/>
              <a:t>Duloxetine</a:t>
            </a:r>
          </a:p>
        </p:txBody>
      </p:sp>
      <p:sp>
        <p:nvSpPr>
          <p:cNvPr id="4" name="Content Placeholder 3"/>
          <p:cNvSpPr>
            <a:spLocks noGrp="1"/>
          </p:cNvSpPr>
          <p:nvPr>
            <p:ph sz="half" idx="2"/>
          </p:nvPr>
        </p:nvSpPr>
        <p:spPr/>
        <p:txBody>
          <a:bodyPr>
            <a:normAutofit lnSpcReduction="10000"/>
          </a:bodyPr>
          <a:lstStyle/>
          <a:p>
            <a:r>
              <a:rPr lang="en-US" b="1" dirty="0"/>
              <a:t>Antiepileptic drugs (AEDs</a:t>
            </a:r>
            <a:r>
              <a:rPr lang="en-US" b="1" dirty="0" smtClean="0"/>
              <a:t>)</a:t>
            </a:r>
          </a:p>
          <a:p>
            <a:pPr lvl="1"/>
            <a:r>
              <a:rPr lang="en-US" dirty="0" smtClean="0"/>
              <a:t>Carbamazepine</a:t>
            </a:r>
          </a:p>
          <a:p>
            <a:pPr lvl="1"/>
            <a:r>
              <a:rPr lang="en-US" dirty="0" err="1" smtClean="0"/>
              <a:t>Topiramate</a:t>
            </a:r>
            <a:endParaRPr lang="en-US" dirty="0"/>
          </a:p>
          <a:p>
            <a:r>
              <a:rPr lang="en-US" b="1" dirty="0"/>
              <a:t>Local anesthetics</a:t>
            </a:r>
          </a:p>
          <a:p>
            <a:pPr lvl="1"/>
            <a:r>
              <a:rPr lang="en-US" dirty="0"/>
              <a:t>Lidocaine </a:t>
            </a:r>
            <a:r>
              <a:rPr lang="en-US" dirty="0" smtClean="0"/>
              <a:t>(patch or infusion)</a:t>
            </a:r>
          </a:p>
          <a:p>
            <a:pPr lvl="1"/>
            <a:r>
              <a:rPr lang="en-US" dirty="0" smtClean="0"/>
              <a:t>Ketamine</a:t>
            </a:r>
            <a:endParaRPr lang="en-US" dirty="0"/>
          </a:p>
          <a:p>
            <a:r>
              <a:rPr lang="en-US" b="1" dirty="0"/>
              <a:t>Opioids for pain not effectively treated with </a:t>
            </a:r>
            <a:r>
              <a:rPr lang="en-US" b="1" dirty="0" smtClean="0"/>
              <a:t>other modalities</a:t>
            </a:r>
          </a:p>
          <a:p>
            <a:pPr lvl="1"/>
            <a:r>
              <a:rPr lang="en-US" dirty="0" smtClean="0"/>
              <a:t>Methadone</a:t>
            </a:r>
            <a:endParaRPr lang="en-US" dirty="0"/>
          </a:p>
          <a:p>
            <a:endParaRPr lang="en-US" dirty="0"/>
          </a:p>
        </p:txBody>
      </p:sp>
      <p:sp>
        <p:nvSpPr>
          <p:cNvPr id="5" name="Rectangle 4"/>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2011748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Approaches to Pain</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Mechanical approaches</a:t>
            </a:r>
          </a:p>
          <a:p>
            <a:pPr lvl="1"/>
            <a:r>
              <a:rPr lang="en-US" dirty="0" smtClean="0"/>
              <a:t>Physical therapy </a:t>
            </a:r>
          </a:p>
          <a:p>
            <a:pPr lvl="1"/>
            <a:r>
              <a:rPr lang="en-US" dirty="0" smtClean="0"/>
              <a:t>Acupuncture, acupressure</a:t>
            </a:r>
          </a:p>
          <a:p>
            <a:r>
              <a:rPr lang="en-US" b="1" dirty="0" smtClean="0"/>
              <a:t>Physical approaches</a:t>
            </a:r>
          </a:p>
          <a:p>
            <a:pPr lvl="1"/>
            <a:r>
              <a:rPr lang="en-US" dirty="0" smtClean="0"/>
              <a:t>Massage</a:t>
            </a:r>
          </a:p>
          <a:p>
            <a:pPr lvl="1"/>
            <a:r>
              <a:rPr lang="en-US" dirty="0" smtClean="0"/>
              <a:t>Positioning</a:t>
            </a:r>
          </a:p>
          <a:p>
            <a:pPr lvl="1"/>
            <a:r>
              <a:rPr lang="en-US" dirty="0" smtClean="0"/>
              <a:t>Heat/cold</a:t>
            </a:r>
          </a:p>
          <a:p>
            <a:r>
              <a:rPr lang="en-US" b="1" dirty="0" smtClean="0"/>
              <a:t>Cognitive </a:t>
            </a:r>
            <a:r>
              <a:rPr lang="en-US" b="1" dirty="0"/>
              <a:t>behavioral techniques</a:t>
            </a:r>
          </a:p>
          <a:p>
            <a:pPr lvl="1"/>
            <a:r>
              <a:rPr lang="en-US" dirty="0"/>
              <a:t>Guided imagery</a:t>
            </a:r>
          </a:p>
          <a:p>
            <a:pPr lvl="1"/>
            <a:r>
              <a:rPr lang="en-US" dirty="0" err="1"/>
              <a:t>Hyponosis</a:t>
            </a:r>
            <a:endParaRPr lang="en-US" dirty="0"/>
          </a:p>
          <a:p>
            <a:pPr lvl="1"/>
            <a:r>
              <a:rPr lang="en-US" dirty="0"/>
              <a:t>Biofeedback</a:t>
            </a:r>
          </a:p>
          <a:p>
            <a:pPr lvl="1"/>
            <a:endParaRPr lang="en-US" dirty="0" smtClean="0"/>
          </a:p>
        </p:txBody>
      </p:sp>
      <p:sp>
        <p:nvSpPr>
          <p:cNvPr id="4" name="Content Placeholder 3"/>
          <p:cNvSpPr>
            <a:spLocks noGrp="1"/>
          </p:cNvSpPr>
          <p:nvPr>
            <p:ph sz="half" idx="2"/>
          </p:nvPr>
        </p:nvSpPr>
        <p:spPr/>
        <p:txBody>
          <a:bodyPr>
            <a:normAutofit lnSpcReduction="10000"/>
          </a:bodyPr>
          <a:lstStyle/>
          <a:p>
            <a:r>
              <a:rPr lang="en-US" b="1" dirty="0" smtClean="0"/>
              <a:t>Interventional </a:t>
            </a:r>
            <a:r>
              <a:rPr lang="en-US" b="1" dirty="0"/>
              <a:t>procedures</a:t>
            </a:r>
          </a:p>
          <a:p>
            <a:pPr lvl="1"/>
            <a:r>
              <a:rPr lang="en-US" dirty="0"/>
              <a:t>Regional nerve blocks</a:t>
            </a:r>
          </a:p>
          <a:p>
            <a:pPr lvl="1"/>
            <a:r>
              <a:rPr lang="en-US" dirty="0"/>
              <a:t>Epidural anesthesia</a:t>
            </a:r>
          </a:p>
          <a:p>
            <a:pPr lvl="1"/>
            <a:r>
              <a:rPr lang="en-US" dirty="0"/>
              <a:t>Nerve ablation for refractory pain</a:t>
            </a:r>
          </a:p>
          <a:p>
            <a:r>
              <a:rPr lang="en-US" b="1" dirty="0" smtClean="0"/>
              <a:t>Targeted drug therapies</a:t>
            </a:r>
          </a:p>
          <a:p>
            <a:pPr lvl="1"/>
            <a:r>
              <a:rPr lang="en-US" dirty="0" smtClean="0"/>
              <a:t>NSAIDs, bisphosphonates for bony metastases</a:t>
            </a:r>
          </a:p>
          <a:p>
            <a:pPr lvl="1"/>
            <a:r>
              <a:rPr lang="en-US" dirty="0" smtClean="0"/>
              <a:t>Corticosteroids</a:t>
            </a:r>
          </a:p>
          <a:p>
            <a:pPr lvl="1"/>
            <a:r>
              <a:rPr lang="en-US" dirty="0" smtClean="0"/>
              <a:t>Muscle relaxants</a:t>
            </a:r>
            <a:endParaRPr lang="en-US" dirty="0"/>
          </a:p>
        </p:txBody>
      </p:sp>
      <p:sp>
        <p:nvSpPr>
          <p:cNvPr id="5" name="Rectangle 4"/>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26773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Site Distribution by Age, SEER 2011-15</a:t>
            </a:r>
            <a:endParaRPr lang="en-US" dirty="0"/>
          </a:p>
        </p:txBody>
      </p:sp>
      <p:sp>
        <p:nvSpPr>
          <p:cNvPr id="21" name="TextBox 20"/>
          <p:cNvSpPr txBox="1"/>
          <p:nvPr/>
        </p:nvSpPr>
        <p:spPr>
          <a:xfrm>
            <a:off x="679650" y="1597490"/>
            <a:ext cx="4498840" cy="492443"/>
          </a:xfrm>
          <a:prstGeom prst="rect">
            <a:avLst/>
          </a:prstGeom>
          <a:noFill/>
        </p:spPr>
        <p:txBody>
          <a:bodyPr wrap="square" rtlCol="0">
            <a:spAutoFit/>
          </a:bodyPr>
          <a:lstStyle/>
          <a:p>
            <a:pPr algn="ctr"/>
            <a:r>
              <a:rPr lang="en-US" sz="2600" b="1" dirty="0" smtClean="0"/>
              <a:t>FEMALES</a:t>
            </a:r>
            <a:endParaRPr lang="en-US" sz="2600" b="1" dirty="0"/>
          </a:p>
        </p:txBody>
      </p:sp>
      <p:sp>
        <p:nvSpPr>
          <p:cNvPr id="31" name="TextBox 30"/>
          <p:cNvSpPr txBox="1"/>
          <p:nvPr/>
        </p:nvSpPr>
        <p:spPr>
          <a:xfrm>
            <a:off x="7393195" y="1620061"/>
            <a:ext cx="4503336" cy="492443"/>
          </a:xfrm>
          <a:prstGeom prst="rect">
            <a:avLst/>
          </a:prstGeom>
          <a:noFill/>
        </p:spPr>
        <p:txBody>
          <a:bodyPr wrap="square" rtlCol="0">
            <a:spAutoFit/>
          </a:bodyPr>
          <a:lstStyle/>
          <a:p>
            <a:pPr algn="ctr"/>
            <a:r>
              <a:rPr lang="en-US" sz="2600" b="1" dirty="0" smtClean="0"/>
              <a:t>MALES</a:t>
            </a:r>
            <a:endParaRPr lang="en-US" sz="2600" b="1" dirty="0"/>
          </a:p>
        </p:txBody>
      </p:sp>
      <p:grpSp>
        <p:nvGrpSpPr>
          <p:cNvPr id="4" name="Group 3"/>
          <p:cNvGrpSpPr/>
          <p:nvPr/>
        </p:nvGrpSpPr>
        <p:grpSpPr>
          <a:xfrm>
            <a:off x="130635" y="2167573"/>
            <a:ext cx="11942093" cy="3727167"/>
            <a:chOff x="1" y="2242221"/>
            <a:chExt cx="11942093" cy="372716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483" y="2244642"/>
              <a:ext cx="5197611"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42221"/>
              <a:ext cx="6837788"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228535" y="5260163"/>
              <a:ext cx="3194176" cy="674103"/>
              <a:chOff x="1157000" y="5408871"/>
              <a:chExt cx="2792963" cy="581379"/>
            </a:xfrm>
          </p:grpSpPr>
          <p:cxnSp>
            <p:nvCxnSpPr>
              <p:cNvPr id="13" name="Straight Connector 12"/>
              <p:cNvCxnSpPr/>
              <p:nvPr/>
            </p:nvCxnSpPr>
            <p:spPr>
              <a:xfrm>
                <a:off x="1175662" y="5408871"/>
                <a:ext cx="9331" cy="5720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21970" y="5408871"/>
                <a:ext cx="9331" cy="5720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57000" y="5990250"/>
                <a:ext cx="27929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025" y="5262951"/>
              <a:ext cx="32131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1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1080840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AYA Oncology, Late Effects, and Palliative Care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75000"/>
                  </a:schemeClr>
                </a:solidFill>
              </a:rPr>
              <a:t>AYA Oncology</a:t>
            </a:r>
          </a:p>
          <a:p>
            <a:pPr marL="514350" indent="-514350">
              <a:buFont typeface="+mj-lt"/>
              <a:buAutoNum type="arabicPeriod"/>
            </a:pPr>
            <a:r>
              <a:rPr lang="en-US" dirty="0">
                <a:solidFill>
                  <a:schemeClr val="bg1">
                    <a:lumMod val="75000"/>
                  </a:schemeClr>
                </a:solidFill>
              </a:rPr>
              <a:t>Late Effects</a:t>
            </a:r>
          </a:p>
          <a:p>
            <a:pPr marL="514350" indent="-514350">
              <a:buFont typeface="+mj-lt"/>
              <a:buAutoNum type="arabicPeriod"/>
            </a:pPr>
            <a:r>
              <a:rPr lang="en-US" dirty="0">
                <a:solidFill>
                  <a:schemeClr val="bg1">
                    <a:lumMod val="75000"/>
                  </a:schemeClr>
                </a:solidFill>
              </a:rPr>
              <a:t>Fertility Preservation</a:t>
            </a:r>
          </a:p>
          <a:p>
            <a:pPr marL="514350" indent="-514350">
              <a:buFont typeface="+mj-lt"/>
              <a:buAutoNum type="arabicPeriod"/>
            </a:pPr>
            <a:r>
              <a:rPr lang="en-US" dirty="0">
                <a:solidFill>
                  <a:schemeClr val="bg1">
                    <a:lumMod val="75000"/>
                  </a:schemeClr>
                </a:solidFill>
              </a:rPr>
              <a:t>Pain Management</a:t>
            </a:r>
          </a:p>
          <a:p>
            <a:pPr marL="514350" indent="-514350">
              <a:buFont typeface="+mj-lt"/>
              <a:buAutoNum type="arabicPeriod"/>
            </a:pPr>
            <a:r>
              <a:rPr lang="en-US" dirty="0"/>
              <a:t>Palliative Care</a:t>
            </a: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6111285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Palliative Care?</a:t>
            </a:r>
            <a:endParaRPr lang="en-US" dirty="0"/>
          </a:p>
        </p:txBody>
      </p:sp>
      <p:sp>
        <p:nvSpPr>
          <p:cNvPr id="3" name="Content Placeholder 2"/>
          <p:cNvSpPr>
            <a:spLocks noGrp="1"/>
          </p:cNvSpPr>
          <p:nvPr>
            <p:ph idx="1"/>
          </p:nvPr>
        </p:nvSpPr>
        <p:spPr/>
        <p:txBody>
          <a:bodyPr>
            <a:normAutofit/>
          </a:bodyPr>
          <a:lstStyle/>
          <a:p>
            <a:r>
              <a:rPr lang="en-US" dirty="0" smtClean="0"/>
              <a:t>According to the WHO:</a:t>
            </a:r>
          </a:p>
          <a:p>
            <a:pPr lvl="1" fontAlgn="base"/>
            <a:r>
              <a:rPr lang="en-US" sz="2800" dirty="0"/>
              <a:t>A</a:t>
            </a:r>
            <a:r>
              <a:rPr lang="en-US" sz="2800" dirty="0" smtClean="0"/>
              <a:t>ctive </a:t>
            </a:r>
            <a:r>
              <a:rPr lang="en-US" sz="2800" dirty="0"/>
              <a:t>total care of the child's body, mind and spirit, and </a:t>
            </a:r>
            <a:r>
              <a:rPr lang="en-US" sz="2800" dirty="0" smtClean="0"/>
              <a:t>involves </a:t>
            </a:r>
            <a:r>
              <a:rPr lang="en-US" sz="2800" dirty="0"/>
              <a:t>giving support to the </a:t>
            </a:r>
            <a:r>
              <a:rPr lang="en-US" sz="2800" dirty="0" smtClean="0"/>
              <a:t>family</a:t>
            </a:r>
            <a:endParaRPr lang="en-US" sz="2800" dirty="0"/>
          </a:p>
          <a:p>
            <a:pPr lvl="1" fontAlgn="base"/>
            <a:r>
              <a:rPr lang="en-US" sz="2800" dirty="0"/>
              <a:t>B</a:t>
            </a:r>
            <a:r>
              <a:rPr lang="en-US" sz="2800" dirty="0" smtClean="0"/>
              <a:t>egins </a:t>
            </a:r>
            <a:r>
              <a:rPr lang="en-US" sz="2800" dirty="0"/>
              <a:t>when illness is diagnosed, and continues regardless of whether or not a child receives treatment directed at the </a:t>
            </a:r>
            <a:r>
              <a:rPr lang="en-US" sz="2800" dirty="0" smtClean="0"/>
              <a:t>disease</a:t>
            </a:r>
            <a:endParaRPr lang="en-US" sz="2800" dirty="0"/>
          </a:p>
          <a:p>
            <a:pPr lvl="1" fontAlgn="base"/>
            <a:r>
              <a:rPr lang="en-US" sz="2800" dirty="0"/>
              <a:t>R</a:t>
            </a:r>
            <a:r>
              <a:rPr lang="en-US" sz="2800" dirty="0" smtClean="0"/>
              <a:t>equires </a:t>
            </a:r>
            <a:r>
              <a:rPr lang="en-US" sz="2800" dirty="0"/>
              <a:t>a broad multidisciplinary approach that includes the family and makes use of available community </a:t>
            </a:r>
            <a:r>
              <a:rPr lang="en-US" sz="2800" dirty="0" smtClean="0"/>
              <a:t>resources</a:t>
            </a:r>
          </a:p>
          <a:p>
            <a:pPr lvl="1" fontAlgn="base"/>
            <a:r>
              <a:rPr lang="en-US" sz="2800" dirty="0"/>
              <a:t>C</a:t>
            </a:r>
            <a:r>
              <a:rPr lang="en-US" sz="2800" dirty="0" smtClean="0"/>
              <a:t>an </a:t>
            </a:r>
            <a:r>
              <a:rPr lang="en-US" sz="2800" dirty="0"/>
              <a:t>be provided in tertiary care facilities, </a:t>
            </a:r>
            <a:r>
              <a:rPr lang="en-US" sz="2800" dirty="0" smtClean="0"/>
              <a:t>community </a:t>
            </a:r>
            <a:r>
              <a:rPr lang="en-US" sz="2800" dirty="0"/>
              <a:t>health </a:t>
            </a:r>
            <a:r>
              <a:rPr lang="en-US" sz="2800" dirty="0" smtClean="0"/>
              <a:t>centers </a:t>
            </a:r>
            <a:r>
              <a:rPr lang="en-US" sz="2800" dirty="0"/>
              <a:t>and </a:t>
            </a:r>
            <a:r>
              <a:rPr lang="en-US" sz="2800" dirty="0" smtClean="0"/>
              <a:t> homes</a:t>
            </a:r>
            <a:endParaRPr lang="en-US" sz="2800"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1100962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Care</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sz="3000" dirty="0" smtClean="0"/>
              <a:t>2015: Palliative Care as Standard of Care in </a:t>
            </a:r>
          </a:p>
          <a:p>
            <a:pPr marL="0" indent="0">
              <a:spcBef>
                <a:spcPts val="0"/>
              </a:spcBef>
              <a:buNone/>
            </a:pPr>
            <a:r>
              <a:rPr lang="en-US" sz="3000" dirty="0" smtClean="0"/>
              <a:t>Pediatric Oncology</a:t>
            </a:r>
          </a:p>
          <a:p>
            <a:pPr marL="0" indent="0">
              <a:buNone/>
            </a:pPr>
            <a:endParaRPr lang="en-US" dirty="0"/>
          </a:p>
          <a:p>
            <a:pPr marL="0" indent="0">
              <a:buNone/>
            </a:pPr>
            <a:endParaRPr lang="en-US" dirty="0" smtClean="0"/>
          </a:p>
          <a:p>
            <a:pPr marL="0" indent="0">
              <a:buNone/>
            </a:pPr>
            <a:endParaRPr lang="en-US" dirty="0"/>
          </a:p>
          <a:p>
            <a:pPr marL="0" indent="0">
              <a:spcBef>
                <a:spcPts val="0"/>
              </a:spcBef>
              <a:buNone/>
            </a:pPr>
            <a:r>
              <a:rPr lang="en-US" dirty="0"/>
              <a:t>	</a:t>
            </a:r>
            <a:r>
              <a:rPr lang="en-US" dirty="0" smtClean="0"/>
              <a:t>		</a:t>
            </a:r>
          </a:p>
          <a:p>
            <a:pPr marL="0" indent="0">
              <a:spcBef>
                <a:spcPts val="0"/>
              </a:spcBef>
              <a:buNone/>
            </a:pPr>
            <a:r>
              <a:rPr lang="en-US" dirty="0"/>
              <a:t>	</a:t>
            </a:r>
            <a:r>
              <a:rPr lang="en-US" dirty="0" smtClean="0"/>
              <a:t>		</a:t>
            </a:r>
            <a:r>
              <a:rPr lang="en-US" sz="3000" dirty="0" smtClean="0"/>
              <a:t>2016: Integration of Palliative Care into Standard</a:t>
            </a:r>
          </a:p>
          <a:p>
            <a:pPr marL="0" indent="0">
              <a:spcBef>
                <a:spcPts val="0"/>
              </a:spcBef>
              <a:buNone/>
            </a:pPr>
            <a:r>
              <a:rPr lang="en-US" sz="3000" dirty="0" smtClean="0"/>
              <a:t>			Oncology Care: ASCO Clinical Practice Guideline </a:t>
            </a:r>
          </a:p>
          <a:p>
            <a:pPr marL="0" indent="0">
              <a:spcBef>
                <a:spcPts val="0"/>
              </a:spcBef>
              <a:buNone/>
            </a:pPr>
            <a:r>
              <a:rPr lang="en-US" sz="3000" dirty="0" smtClean="0"/>
              <a:t>			Update (original in 2012)</a:t>
            </a:r>
            <a:endParaRPr lang="en-US"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900" y="1149640"/>
            <a:ext cx="2335212"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13" y="4461555"/>
            <a:ext cx="2668746" cy="152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91468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Ideals of Palliative Care 	</a:t>
            </a:r>
            <a:endParaRPr lang="en-US" dirty="0"/>
          </a:p>
        </p:txBody>
      </p:sp>
      <p:sp>
        <p:nvSpPr>
          <p:cNvPr id="3" name="TextBox 2"/>
          <p:cNvSpPr txBox="1"/>
          <p:nvPr/>
        </p:nvSpPr>
        <p:spPr>
          <a:xfrm>
            <a:off x="4384635" y="6510421"/>
            <a:ext cx="4165600" cy="338554"/>
          </a:xfrm>
          <a:prstGeom prst="rect">
            <a:avLst/>
          </a:prstGeom>
          <a:noFill/>
        </p:spPr>
        <p:txBody>
          <a:bodyPr wrap="square" rtlCol="0">
            <a:spAutoFit/>
          </a:bodyPr>
          <a:lstStyle/>
          <a:p>
            <a:r>
              <a:rPr lang="en-US" sz="1600" dirty="0" smtClean="0"/>
              <a:t>c/o Janet Duncan, CPNP, PACT Boston </a:t>
            </a:r>
            <a:endParaRPr lang="en-US" sz="16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682" y="1447800"/>
            <a:ext cx="7477125"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45552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 Misconceptions </a:t>
            </a:r>
            <a:endParaRPr lang="en-US" dirty="0"/>
          </a:p>
        </p:txBody>
      </p:sp>
      <p:sp>
        <p:nvSpPr>
          <p:cNvPr id="3" name="Content Placeholder 2"/>
          <p:cNvSpPr>
            <a:spLocks noGrp="1"/>
          </p:cNvSpPr>
          <p:nvPr>
            <p:ph idx="1"/>
          </p:nvPr>
        </p:nvSpPr>
        <p:spPr>
          <a:xfrm>
            <a:off x="838200" y="1825624"/>
            <a:ext cx="10515600" cy="4640489"/>
          </a:xfrm>
        </p:spPr>
        <p:txBody>
          <a:bodyPr>
            <a:normAutofit lnSpcReduction="10000"/>
          </a:bodyPr>
          <a:lstStyle/>
          <a:p>
            <a:r>
              <a:rPr lang="en-US" b="1" dirty="0" smtClean="0"/>
              <a:t>FALSE: </a:t>
            </a:r>
            <a:r>
              <a:rPr lang="en-US" dirty="0" smtClean="0"/>
              <a:t>Palliative care is end of life care</a:t>
            </a:r>
          </a:p>
          <a:p>
            <a:r>
              <a:rPr lang="en-US" b="1" dirty="0" smtClean="0">
                <a:solidFill>
                  <a:srgbClr val="FF0000"/>
                </a:solidFill>
              </a:rPr>
              <a:t>TRUE: </a:t>
            </a:r>
            <a:r>
              <a:rPr lang="en-US" dirty="0" smtClean="0">
                <a:solidFill>
                  <a:srgbClr val="FF0000"/>
                </a:solidFill>
              </a:rPr>
              <a:t>Palliative care should be a priority from diagnosis of a child with a serious disease</a:t>
            </a:r>
          </a:p>
          <a:p>
            <a:r>
              <a:rPr lang="en-US" b="1" dirty="0" smtClean="0"/>
              <a:t>FALSE: </a:t>
            </a:r>
            <a:r>
              <a:rPr lang="en-US" dirty="0" smtClean="0"/>
              <a:t>Palliative care cannot be concurrent with disease-directed therapy</a:t>
            </a:r>
          </a:p>
          <a:p>
            <a:r>
              <a:rPr lang="en-US" b="1" dirty="0" smtClean="0">
                <a:solidFill>
                  <a:srgbClr val="FF0000"/>
                </a:solidFill>
              </a:rPr>
              <a:t>TRUE: </a:t>
            </a:r>
            <a:r>
              <a:rPr lang="en-US" dirty="0" smtClean="0">
                <a:solidFill>
                  <a:srgbClr val="FF0000"/>
                </a:solidFill>
              </a:rPr>
              <a:t>Palliative care is an extra layer of support focused on physical, psychological, social and spiritual needs </a:t>
            </a:r>
          </a:p>
          <a:p>
            <a:r>
              <a:rPr lang="en-US" b="1" dirty="0" smtClean="0"/>
              <a:t>FALSE: </a:t>
            </a:r>
            <a:r>
              <a:rPr lang="en-US" dirty="0" smtClean="0"/>
              <a:t>Palliative care is the same as hospice care</a:t>
            </a:r>
          </a:p>
          <a:p>
            <a:r>
              <a:rPr lang="en-US" b="1" dirty="0" smtClean="0">
                <a:solidFill>
                  <a:srgbClr val="FF0000"/>
                </a:solidFill>
              </a:rPr>
              <a:t>TRUE: </a:t>
            </a:r>
            <a:r>
              <a:rPr lang="en-US" dirty="0" smtClean="0">
                <a:solidFill>
                  <a:srgbClr val="FF0000"/>
                </a:solidFill>
              </a:rPr>
              <a:t>Hospice care is a distinct service for children with an expected prognosis of ≤6 months, generally focused on comfort and home-based care</a:t>
            </a:r>
            <a:endParaRPr lang="en-US" dirty="0">
              <a:solidFill>
                <a:srgbClr val="FF0000"/>
              </a:solidFill>
            </a:endParaRP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7456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Palliative Care</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903" y="1307173"/>
            <a:ext cx="7049206" cy="540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6540750" y="1866122"/>
            <a:ext cx="2239347" cy="821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64065" y="1754154"/>
            <a:ext cx="3340359" cy="1077218"/>
          </a:xfrm>
          <a:prstGeom prst="rect">
            <a:avLst/>
          </a:prstGeom>
          <a:noFill/>
        </p:spPr>
        <p:txBody>
          <a:bodyPr wrap="square" rtlCol="0">
            <a:spAutoFit/>
          </a:bodyPr>
          <a:lstStyle/>
          <a:p>
            <a:r>
              <a:rPr lang="en-US" sz="3200" b="1" dirty="0" smtClean="0"/>
              <a:t>Not Ideal:</a:t>
            </a:r>
          </a:p>
          <a:p>
            <a:r>
              <a:rPr lang="en-US" sz="3200" b="1" dirty="0" smtClean="0"/>
              <a:t>Abrupt Transition</a:t>
            </a:r>
            <a:endParaRPr lang="en-US" sz="3200" b="1" dirty="0"/>
          </a:p>
        </p:txBody>
      </p:sp>
      <p:sp>
        <p:nvSpPr>
          <p:cNvPr id="7" name="Rectangle 6"/>
          <p:cNvSpPr/>
          <p:nvPr/>
        </p:nvSpPr>
        <p:spPr>
          <a:xfrm>
            <a:off x="1017040" y="3800671"/>
            <a:ext cx="7156580" cy="292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6557902"/>
            <a:ext cx="2263365" cy="307777"/>
          </a:xfrm>
          <a:prstGeom prst="rect">
            <a:avLst/>
          </a:prstGeom>
        </p:spPr>
        <p:txBody>
          <a:bodyPr wrap="square">
            <a:spAutoFit/>
          </a:bodyPr>
          <a:lstStyle/>
          <a:p>
            <a:r>
              <a:rPr lang="en-US" sz="1400" dirty="0"/>
              <a:t>Copyright © 2019 by ASPHO</a:t>
            </a:r>
          </a:p>
        </p:txBody>
      </p:sp>
      <p:sp>
        <p:nvSpPr>
          <p:cNvPr id="3" name="Rectangle 2"/>
          <p:cNvSpPr/>
          <p:nvPr/>
        </p:nvSpPr>
        <p:spPr>
          <a:xfrm>
            <a:off x="2915628" y="6577152"/>
            <a:ext cx="6644247" cy="261610"/>
          </a:xfrm>
          <a:prstGeom prst="rect">
            <a:avLst/>
          </a:prstGeom>
        </p:spPr>
        <p:txBody>
          <a:bodyPr wrap="square">
            <a:spAutoFit/>
          </a:bodyPr>
          <a:lstStyle/>
          <a:p>
            <a:r>
              <a:rPr lang="en-US" sz="1100" dirty="0" err="1" smtClean="0"/>
              <a:t>Pizzo</a:t>
            </a:r>
            <a:r>
              <a:rPr lang="en-US" sz="1100" dirty="0" smtClean="0"/>
              <a:t>, Poplack, Principles and Practice of Pediatric Oncology, WK Health Book, Wolters Kluwer Health, </a:t>
            </a:r>
            <a:r>
              <a:rPr lang="en-US" altLang="en-US" sz="1100" dirty="0"/>
              <a:t>©</a:t>
            </a:r>
            <a:r>
              <a:rPr lang="en-US" sz="1100" dirty="0"/>
              <a:t> 2015</a:t>
            </a:r>
            <a:endParaRPr lang="en-US" sz="1100" dirty="0"/>
          </a:p>
        </p:txBody>
      </p:sp>
    </p:spTree>
    <p:extLst>
      <p:ext uri="{BB962C8B-B14F-4D97-AF65-F5344CB8AC3E}">
        <p14:creationId xmlns:p14="http://schemas.microsoft.com/office/powerpoint/2010/main" val="13666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Palliative Care</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903" y="1307173"/>
            <a:ext cx="7049206" cy="540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6540750" y="1866122"/>
            <a:ext cx="2239347" cy="821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64065" y="1754154"/>
            <a:ext cx="3340359" cy="1077218"/>
          </a:xfrm>
          <a:prstGeom prst="rect">
            <a:avLst/>
          </a:prstGeom>
          <a:noFill/>
        </p:spPr>
        <p:txBody>
          <a:bodyPr wrap="square" rtlCol="0">
            <a:spAutoFit/>
          </a:bodyPr>
          <a:lstStyle/>
          <a:p>
            <a:r>
              <a:rPr lang="en-US" sz="3200" b="1" dirty="0" smtClean="0"/>
              <a:t>Not Ideal:</a:t>
            </a:r>
          </a:p>
          <a:p>
            <a:r>
              <a:rPr lang="en-US" sz="3200" b="1" dirty="0" smtClean="0"/>
              <a:t>Abrupt Transition</a:t>
            </a:r>
            <a:endParaRPr lang="en-US" sz="3200" b="1" dirty="0"/>
          </a:p>
        </p:txBody>
      </p:sp>
      <p:sp>
        <p:nvSpPr>
          <p:cNvPr id="8" name="TextBox 7"/>
          <p:cNvSpPr txBox="1"/>
          <p:nvPr/>
        </p:nvSpPr>
        <p:spPr>
          <a:xfrm>
            <a:off x="8938727" y="4448089"/>
            <a:ext cx="2827175" cy="1569660"/>
          </a:xfrm>
          <a:prstGeom prst="rect">
            <a:avLst/>
          </a:prstGeom>
          <a:noFill/>
        </p:spPr>
        <p:txBody>
          <a:bodyPr wrap="square" rtlCol="0">
            <a:spAutoFit/>
          </a:bodyPr>
          <a:lstStyle/>
          <a:p>
            <a:r>
              <a:rPr lang="en-US" sz="3200" b="1" dirty="0" smtClean="0"/>
              <a:t>Ideal:</a:t>
            </a:r>
          </a:p>
          <a:p>
            <a:r>
              <a:rPr lang="en-US" sz="3200" b="1" dirty="0" smtClean="0"/>
              <a:t>Part of the Paradigm</a:t>
            </a:r>
            <a:endParaRPr lang="en-US" sz="3200" b="1" dirty="0"/>
          </a:p>
        </p:txBody>
      </p:sp>
      <p:sp>
        <p:nvSpPr>
          <p:cNvPr id="10" name="Left Arrow 9"/>
          <p:cNvSpPr/>
          <p:nvPr/>
        </p:nvSpPr>
        <p:spPr>
          <a:xfrm>
            <a:off x="6624718" y="4822372"/>
            <a:ext cx="2239347" cy="821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6557902"/>
            <a:ext cx="2263365" cy="307777"/>
          </a:xfrm>
          <a:prstGeom prst="rect">
            <a:avLst/>
          </a:prstGeom>
        </p:spPr>
        <p:txBody>
          <a:bodyPr wrap="square">
            <a:spAutoFit/>
          </a:bodyPr>
          <a:lstStyle/>
          <a:p>
            <a:r>
              <a:rPr lang="en-US" sz="1400" dirty="0"/>
              <a:t>Copyright © 2019 by ASPHO</a:t>
            </a:r>
          </a:p>
        </p:txBody>
      </p:sp>
      <p:sp>
        <p:nvSpPr>
          <p:cNvPr id="12" name="Rectangle 11"/>
          <p:cNvSpPr/>
          <p:nvPr/>
        </p:nvSpPr>
        <p:spPr>
          <a:xfrm>
            <a:off x="2915628" y="6577152"/>
            <a:ext cx="6644247" cy="261610"/>
          </a:xfrm>
          <a:prstGeom prst="rect">
            <a:avLst/>
          </a:prstGeom>
        </p:spPr>
        <p:txBody>
          <a:bodyPr wrap="square">
            <a:spAutoFit/>
          </a:bodyPr>
          <a:lstStyle/>
          <a:p>
            <a:r>
              <a:rPr lang="en-US" sz="1100" dirty="0" err="1" smtClean="0"/>
              <a:t>Pizzo</a:t>
            </a:r>
            <a:r>
              <a:rPr lang="en-US" sz="1100" dirty="0" smtClean="0"/>
              <a:t>, Poplack, Principles and Practice of Pediatric Oncology, WK Health Book, Wolters Kluwer Health</a:t>
            </a:r>
            <a:r>
              <a:rPr lang="en-US" sz="1100" dirty="0" smtClean="0"/>
              <a:t>, </a:t>
            </a:r>
            <a:r>
              <a:rPr lang="en-US" altLang="en-US" sz="1100" dirty="0"/>
              <a:t>©</a:t>
            </a:r>
            <a:r>
              <a:rPr lang="en-US" sz="1100" dirty="0"/>
              <a:t> </a:t>
            </a:r>
            <a:r>
              <a:rPr lang="en-US" sz="1100" dirty="0" smtClean="0"/>
              <a:t>2015</a:t>
            </a:r>
            <a:endParaRPr lang="en-US" sz="1100" dirty="0"/>
          </a:p>
        </p:txBody>
      </p:sp>
    </p:spTree>
    <p:extLst>
      <p:ext uri="{BB962C8B-B14F-4D97-AF65-F5344CB8AC3E}">
        <p14:creationId xmlns:p14="http://schemas.microsoft.com/office/powerpoint/2010/main" val="28614856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of Palliative Care</a:t>
            </a:r>
            <a:endParaRPr lang="en-US" dirty="0"/>
          </a:p>
        </p:txBody>
      </p:sp>
      <p:sp>
        <p:nvSpPr>
          <p:cNvPr id="3" name="Content Placeholder 2"/>
          <p:cNvSpPr>
            <a:spLocks noGrp="1"/>
          </p:cNvSpPr>
          <p:nvPr>
            <p:ph idx="1"/>
          </p:nvPr>
        </p:nvSpPr>
        <p:spPr/>
        <p:txBody>
          <a:bodyPr/>
          <a:lstStyle/>
          <a:p>
            <a:r>
              <a:rPr lang="en-US" b="1" dirty="0" smtClean="0"/>
              <a:t>Communication </a:t>
            </a:r>
          </a:p>
          <a:p>
            <a:pPr lvl="1"/>
            <a:r>
              <a:rPr lang="en-US" dirty="0" smtClean="0"/>
              <a:t>Understanding of Illness</a:t>
            </a:r>
          </a:p>
          <a:p>
            <a:pPr lvl="1"/>
            <a:r>
              <a:rPr lang="en-US" dirty="0" smtClean="0"/>
              <a:t>Goals of Care</a:t>
            </a:r>
          </a:p>
          <a:p>
            <a:r>
              <a:rPr lang="en-US" b="1" dirty="0" smtClean="0"/>
              <a:t>Medical Decision Making </a:t>
            </a:r>
          </a:p>
          <a:p>
            <a:pPr lvl="1"/>
            <a:r>
              <a:rPr lang="en-US" dirty="0" smtClean="0"/>
              <a:t>Advanced Care Planning</a:t>
            </a:r>
          </a:p>
          <a:p>
            <a:pPr lvl="1"/>
            <a:r>
              <a:rPr lang="en-US" dirty="0" smtClean="0"/>
              <a:t>Code status</a:t>
            </a:r>
          </a:p>
          <a:p>
            <a:r>
              <a:rPr lang="en-US" b="1" dirty="0" smtClean="0"/>
              <a:t>Care Coordination </a:t>
            </a:r>
            <a:endParaRPr lang="en-US" dirty="0"/>
          </a:p>
          <a:p>
            <a:pPr lvl="1"/>
            <a:r>
              <a:rPr lang="en-US" dirty="0" smtClean="0"/>
              <a:t>Medical team, support services, home agencies</a:t>
            </a:r>
          </a:p>
          <a:p>
            <a:r>
              <a:rPr lang="en-US" b="1" dirty="0" smtClean="0"/>
              <a:t>Symptom Management</a:t>
            </a:r>
            <a:endParaRPr lang="en-US" b="1"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64282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Symptoms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7890940"/>
              </p:ext>
            </p:extLst>
          </p:nvPr>
        </p:nvGraphicFramePr>
        <p:xfrm>
          <a:off x="987490" y="1116498"/>
          <a:ext cx="10515600" cy="5120640"/>
        </p:xfrm>
        <a:graphic>
          <a:graphicData uri="http://schemas.openxmlformats.org/drawingml/2006/table">
            <a:tbl>
              <a:tblPr firstRow="1" bandRow="1">
                <a:tableStyleId>{5C22544A-7EE6-4342-B048-85BDC9FD1C3A}</a:tableStyleId>
              </a:tblPr>
              <a:tblGrid>
                <a:gridCol w="2931367"/>
                <a:gridCol w="75842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System</a:t>
                      </a:r>
                    </a:p>
                  </a:txBody>
                  <a:tcPr/>
                </a:tc>
                <a:tc>
                  <a:txBody>
                    <a:bodyPr/>
                    <a:lstStyle/>
                    <a:p>
                      <a:r>
                        <a:rPr lang="en-US" sz="2400" dirty="0" smtClean="0"/>
                        <a:t>Symptom</a:t>
                      </a:r>
                      <a:endParaRPr lang="en-US" sz="2400" dirty="0"/>
                    </a:p>
                  </a:txBody>
                  <a:tcPr/>
                </a:tc>
              </a:tr>
              <a:tr h="370840">
                <a:tc>
                  <a:txBody>
                    <a:bodyPr/>
                    <a:lstStyle/>
                    <a:p>
                      <a:r>
                        <a:rPr lang="en-US" sz="2400" b="1" dirty="0" smtClean="0"/>
                        <a:t>General</a:t>
                      </a:r>
                      <a:endParaRPr lang="en-US" sz="2400" b="1" dirty="0"/>
                    </a:p>
                  </a:txBody>
                  <a:tcPr/>
                </a:tc>
                <a:tc>
                  <a:txBody>
                    <a:bodyPr/>
                    <a:lstStyle/>
                    <a:p>
                      <a:r>
                        <a:rPr lang="en-US" sz="2400" dirty="0" smtClean="0"/>
                        <a:t>Fatigue</a:t>
                      </a:r>
                      <a:endParaRPr lang="en-US" sz="2400" dirty="0"/>
                    </a:p>
                  </a:txBody>
                  <a:tcPr/>
                </a:tc>
              </a:tr>
              <a:tr h="370840">
                <a:tc>
                  <a:txBody>
                    <a:bodyPr/>
                    <a:lstStyle/>
                    <a:p>
                      <a:r>
                        <a:rPr lang="en-US" sz="2400" b="1" dirty="0" smtClean="0"/>
                        <a:t>Pain</a:t>
                      </a:r>
                      <a:endParaRPr lang="en-US" sz="2400" b="1" dirty="0"/>
                    </a:p>
                  </a:txBody>
                  <a:tcPr/>
                </a:tc>
                <a:tc>
                  <a:txBody>
                    <a:bodyPr/>
                    <a:lstStyle/>
                    <a:p>
                      <a:r>
                        <a:rPr lang="en-US" sz="2400" dirty="0" smtClean="0"/>
                        <a:t>Nociceptive, neuropathic, interventional,</a:t>
                      </a:r>
                      <a:r>
                        <a:rPr lang="en-US" sz="2400" baseline="0" dirty="0" smtClean="0"/>
                        <a:t> radiotherapy</a:t>
                      </a:r>
                      <a:endParaRPr lang="en-US" sz="2400" dirty="0"/>
                    </a:p>
                  </a:txBody>
                  <a:tcPr/>
                </a:tc>
              </a:tr>
              <a:tr h="370840">
                <a:tc>
                  <a:txBody>
                    <a:bodyPr/>
                    <a:lstStyle/>
                    <a:p>
                      <a:r>
                        <a:rPr lang="en-US" sz="2400" b="1" dirty="0" smtClean="0"/>
                        <a:t>Respiratory</a:t>
                      </a:r>
                      <a:endParaRPr lang="en-US" sz="2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Dyspnea, cough, secretions </a:t>
                      </a:r>
                    </a:p>
                  </a:txBody>
                  <a:tcPr/>
                </a:tc>
              </a:tr>
              <a:tr h="370840">
                <a:tc>
                  <a:txBody>
                    <a:bodyPr/>
                    <a:lstStyle/>
                    <a:p>
                      <a:r>
                        <a:rPr lang="en-US" sz="2400" b="1" dirty="0" smtClean="0"/>
                        <a:t>FEN/GI</a:t>
                      </a:r>
                      <a:endParaRPr lang="en-US" sz="2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Consideration of IVF, artificial hydration &amp; artificial nutrition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N/V, bowel obstruction, constipation, diarrhea, </a:t>
                      </a:r>
                      <a:r>
                        <a:rPr lang="en-US" sz="2400" dirty="0" err="1" smtClean="0">
                          <a:solidFill>
                            <a:schemeClr val="tx1"/>
                          </a:solidFill>
                        </a:rPr>
                        <a:t>dysmotility</a:t>
                      </a:r>
                      <a:r>
                        <a:rPr lang="en-US" sz="2400" dirty="0" smtClean="0">
                          <a:solidFill>
                            <a:schemeClr val="tx1"/>
                          </a:solidFill>
                        </a:rPr>
                        <a:t>, anorexia, </a:t>
                      </a:r>
                      <a:r>
                        <a:rPr lang="en-US" sz="2400" dirty="0" err="1" smtClean="0">
                          <a:solidFill>
                            <a:schemeClr val="tx1"/>
                          </a:solidFill>
                        </a:rPr>
                        <a:t>dysguesia</a:t>
                      </a:r>
                      <a:endParaRPr lang="en-US" sz="2400" dirty="0" smtClean="0">
                        <a:solidFill>
                          <a:schemeClr val="tx1"/>
                        </a:solidFill>
                      </a:endParaRPr>
                    </a:p>
                  </a:txBody>
                  <a:tcPr/>
                </a:tc>
              </a:tr>
              <a:tr h="370840">
                <a:tc>
                  <a:txBody>
                    <a:bodyPr/>
                    <a:lstStyle/>
                    <a:p>
                      <a:r>
                        <a:rPr lang="en-US" sz="2400" b="1" dirty="0" smtClean="0"/>
                        <a:t>Neuro/Psych</a:t>
                      </a:r>
                      <a:endParaRPr lang="en-US" sz="2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Agitation/irritability, anxiety, depression, delirium, sleep challenges, seizures, spinal cord compression </a:t>
                      </a:r>
                    </a:p>
                  </a:txBody>
                  <a:tcPr/>
                </a:tc>
              </a:tr>
              <a:tr h="370840">
                <a:tc>
                  <a:txBody>
                    <a:bodyPr/>
                    <a:lstStyle/>
                    <a:p>
                      <a:r>
                        <a:rPr lang="en-US" sz="2400" b="1" dirty="0" smtClean="0"/>
                        <a:t>Dermatology</a:t>
                      </a:r>
                      <a:endParaRPr lang="en-US" sz="2400" b="1" dirty="0"/>
                    </a:p>
                  </a:txBody>
                  <a:tcPr/>
                </a:tc>
                <a:tc>
                  <a:txBody>
                    <a:bodyPr/>
                    <a:lstStyle/>
                    <a:p>
                      <a:r>
                        <a:rPr lang="en-US" sz="2400" dirty="0" smtClean="0"/>
                        <a:t>Pruritus</a:t>
                      </a:r>
                      <a:endParaRPr lang="en-US" sz="2400" dirty="0"/>
                    </a:p>
                  </a:txBody>
                  <a:tcPr/>
                </a:tc>
              </a:tr>
              <a:tr h="370840">
                <a:tc>
                  <a:txBody>
                    <a:bodyPr/>
                    <a:lstStyle/>
                    <a:p>
                      <a:r>
                        <a:rPr lang="en-US" sz="2400" b="1" dirty="0" smtClean="0"/>
                        <a:t>EOL management</a:t>
                      </a:r>
                      <a:endParaRPr lang="en-US" sz="2400" b="1" dirty="0"/>
                    </a:p>
                  </a:txBody>
                  <a:tcPr/>
                </a:tc>
                <a:tc>
                  <a:txBody>
                    <a:bodyPr/>
                    <a:lstStyle/>
                    <a:p>
                      <a:r>
                        <a:rPr lang="en-US" sz="2400" dirty="0" smtClean="0"/>
                        <a:t>Active dying process</a:t>
                      </a:r>
                    </a:p>
                    <a:p>
                      <a:r>
                        <a:rPr lang="en-US" sz="2400" dirty="0" smtClean="0"/>
                        <a:t>Pain,</a:t>
                      </a:r>
                      <a:r>
                        <a:rPr lang="en-US" sz="2400" baseline="0" dirty="0" smtClean="0"/>
                        <a:t> dyspnea, secretions, delirium</a:t>
                      </a:r>
                      <a:endParaRPr lang="en-US" sz="2400" dirty="0"/>
                    </a:p>
                  </a:txBody>
                  <a:tcPr/>
                </a:tc>
              </a:tr>
            </a:tbl>
          </a:graphicData>
        </a:graphic>
      </p:graphicFrame>
      <p:sp>
        <p:nvSpPr>
          <p:cNvPr id="5" name="TextBox 4"/>
          <p:cNvSpPr txBox="1"/>
          <p:nvPr/>
        </p:nvSpPr>
        <p:spPr>
          <a:xfrm>
            <a:off x="3374087" y="6519446"/>
            <a:ext cx="6032061" cy="338554"/>
          </a:xfrm>
          <a:prstGeom prst="rect">
            <a:avLst/>
          </a:prstGeom>
          <a:noFill/>
        </p:spPr>
        <p:txBody>
          <a:bodyPr wrap="square" rtlCol="0">
            <a:spAutoFit/>
          </a:bodyPr>
          <a:lstStyle/>
          <a:p>
            <a:r>
              <a:rPr lang="en-US" sz="1600" dirty="0" smtClean="0"/>
              <a:t>c/o Katharine Brock, MD, MS, Pediatric Oncology/PACT at Emory</a:t>
            </a:r>
            <a:endParaRPr lang="en-US" sz="1600" dirty="0"/>
          </a:p>
        </p:txBody>
      </p:sp>
      <p:sp>
        <p:nvSpPr>
          <p:cNvPr id="6" name="Rectangle 5"/>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1548618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Symptoms at the End of Life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41643" y="1067012"/>
            <a:ext cx="60769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4" y="3851598"/>
            <a:ext cx="618172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894" y="1884785"/>
            <a:ext cx="5768749" cy="892552"/>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89% suffered from at least 1 symptom</a:t>
            </a:r>
          </a:p>
          <a:p>
            <a:pPr marL="457200" indent="-457200">
              <a:buFont typeface="Arial" panose="020B0604020202020204" pitchFamily="34" charset="0"/>
              <a:buChar char="•"/>
            </a:pPr>
            <a:r>
              <a:rPr lang="en-US" sz="2600" dirty="0" smtClean="0"/>
              <a:t>51% suffered from ≥ 3 symptoms</a:t>
            </a:r>
            <a:endParaRPr lang="en-US" sz="2600" dirty="0"/>
          </a:p>
        </p:txBody>
      </p:sp>
      <p:sp>
        <p:nvSpPr>
          <p:cNvPr id="5" name="TextBox 4"/>
          <p:cNvSpPr txBox="1"/>
          <p:nvPr/>
        </p:nvSpPr>
        <p:spPr>
          <a:xfrm>
            <a:off x="6254619" y="4303139"/>
            <a:ext cx="5486399" cy="1692771"/>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t>Pain and Dyspnea most commonly treated</a:t>
            </a:r>
          </a:p>
          <a:p>
            <a:pPr marL="285750" indent="-285750">
              <a:buFont typeface="Arial" panose="020B0604020202020204" pitchFamily="34" charset="0"/>
              <a:buChar char="•"/>
            </a:pPr>
            <a:r>
              <a:rPr lang="en-US" sz="2600" dirty="0" smtClean="0"/>
              <a:t>Treatment was successful in &lt;30% of children</a:t>
            </a:r>
            <a:endParaRPr lang="en-US" sz="2600" dirty="0"/>
          </a:p>
        </p:txBody>
      </p:sp>
      <p:sp>
        <p:nvSpPr>
          <p:cNvPr id="6" name="TextBox 5"/>
          <p:cNvSpPr txBox="1"/>
          <p:nvPr/>
        </p:nvSpPr>
        <p:spPr>
          <a:xfrm>
            <a:off x="6163375" y="5970561"/>
            <a:ext cx="3630526" cy="938719"/>
          </a:xfrm>
          <a:prstGeom prst="rect">
            <a:avLst/>
          </a:prstGeom>
          <a:noFill/>
        </p:spPr>
        <p:txBody>
          <a:bodyPr wrap="square" rtlCol="0">
            <a:spAutoFit/>
          </a:bodyPr>
          <a:lstStyle/>
          <a:p>
            <a:r>
              <a:rPr lang="en-US" sz="1100" dirty="0" smtClean="0"/>
              <a:t>From The New England Journal of Medicine, Wolfe, et al, Symptoms and Suffering at the End of Life in Children with Cancer, 342, 326-333 Copyright © 2000 Massachusetts Medical Society. Reprinted with permission from Massachusetts Medical Society</a:t>
            </a:r>
            <a:endParaRPr lang="en-US" sz="1100" dirty="0"/>
          </a:p>
        </p:txBody>
      </p:sp>
      <p:sp>
        <p:nvSpPr>
          <p:cNvPr id="8" name="Rectangle 7"/>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89120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a:t>
            </a:r>
            <a:endParaRPr lang="en-US" dirty="0"/>
          </a:p>
        </p:txBody>
      </p:sp>
      <p:sp>
        <p:nvSpPr>
          <p:cNvPr id="3" name="Content Placeholder 2"/>
          <p:cNvSpPr>
            <a:spLocks noGrp="1"/>
          </p:cNvSpPr>
          <p:nvPr>
            <p:ph sz="half" idx="1"/>
          </p:nvPr>
        </p:nvSpPr>
        <p:spPr>
          <a:xfrm>
            <a:off x="0" y="2264182"/>
            <a:ext cx="6019800" cy="4351338"/>
          </a:xfrm>
        </p:spPr>
        <p:txBody>
          <a:bodyPr/>
          <a:lstStyle/>
          <a:p>
            <a:pPr marL="0" indent="0" algn="ctr">
              <a:buNone/>
            </a:pPr>
            <a:r>
              <a:rPr lang="en-US" dirty="0" smtClean="0"/>
              <a:t>Compared to younger patients</a:t>
            </a:r>
            <a:endParaRPr lang="en-US" dirty="0"/>
          </a:p>
        </p:txBody>
      </p:sp>
      <p:sp>
        <p:nvSpPr>
          <p:cNvPr id="4" name="Content Placeholder 3"/>
          <p:cNvSpPr>
            <a:spLocks noGrp="1"/>
          </p:cNvSpPr>
          <p:nvPr>
            <p:ph sz="half" idx="2"/>
          </p:nvPr>
        </p:nvSpPr>
        <p:spPr>
          <a:xfrm>
            <a:off x="6172200" y="2264182"/>
            <a:ext cx="6019800" cy="4351338"/>
          </a:xfrm>
        </p:spPr>
        <p:txBody>
          <a:bodyPr/>
          <a:lstStyle/>
          <a:p>
            <a:pPr marL="0" indent="0" algn="ctr">
              <a:buNone/>
            </a:pPr>
            <a:r>
              <a:rPr lang="en-US" dirty="0" smtClean="0"/>
              <a:t>Compared to younger &amp; older patients</a:t>
            </a:r>
            <a:endParaRPr lang="en-US" dirty="0"/>
          </a:p>
        </p:txBody>
      </p:sp>
      <p:sp>
        <p:nvSpPr>
          <p:cNvPr id="5" name="Rectangle 4"/>
          <p:cNvSpPr/>
          <p:nvPr/>
        </p:nvSpPr>
        <p:spPr>
          <a:xfrm>
            <a:off x="1649360" y="1518174"/>
            <a:ext cx="8669296" cy="523220"/>
          </a:xfrm>
          <a:prstGeom prst="rect">
            <a:avLst/>
          </a:prstGeom>
        </p:spPr>
        <p:txBody>
          <a:bodyPr wrap="none">
            <a:spAutoFit/>
          </a:bodyPr>
          <a:lstStyle/>
          <a:p>
            <a:r>
              <a:rPr lang="en-US" sz="2800" dirty="0"/>
              <a:t>Relative survival rates are lower in AYAs for some diseases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74" y="2845854"/>
            <a:ext cx="5993999" cy="322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94" y="2743213"/>
            <a:ext cx="5545469" cy="336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00413" y="6193182"/>
            <a:ext cx="6391174" cy="692497"/>
          </a:xfrm>
          <a:prstGeom prst="rect">
            <a:avLst/>
          </a:prstGeom>
          <a:noFill/>
        </p:spPr>
        <p:txBody>
          <a:bodyPr wrap="square" rtlCol="0">
            <a:spAutoFit/>
          </a:bodyPr>
          <a:lstStyle/>
          <a:p>
            <a:r>
              <a:rPr lang="en-US" sz="1300" dirty="0"/>
              <a:t>Reprinted by permission from Copyright Clearance Center: Springer Nature. Nature Reviews Cancer. The distinctive biology of cancer in adolescents and young adults, Archie Bleyer, Ronald Barr, Brandon Hayes-</a:t>
            </a:r>
            <a:r>
              <a:rPr lang="en-US" sz="1300" dirty="0" err="1"/>
              <a:t>Lattin</a:t>
            </a:r>
            <a:r>
              <a:rPr lang="en-US" sz="1300" dirty="0"/>
              <a:t>, David Thomas, Chad Ellis et al. Copyright © 2008</a:t>
            </a:r>
          </a:p>
        </p:txBody>
      </p:sp>
      <p:sp>
        <p:nvSpPr>
          <p:cNvPr id="9" name="Rectangle 8"/>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1020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Management at End of Life</a:t>
            </a:r>
            <a:endParaRPr lang="en-US" dirty="0"/>
          </a:p>
        </p:txBody>
      </p:sp>
      <p:sp>
        <p:nvSpPr>
          <p:cNvPr id="3" name="Content Placeholder 2"/>
          <p:cNvSpPr>
            <a:spLocks noGrp="1"/>
          </p:cNvSpPr>
          <p:nvPr>
            <p:ph idx="1"/>
          </p:nvPr>
        </p:nvSpPr>
        <p:spPr>
          <a:xfrm>
            <a:off x="838199" y="1825624"/>
            <a:ext cx="10666445" cy="4659151"/>
          </a:xfrm>
        </p:spPr>
        <p:txBody>
          <a:bodyPr>
            <a:normAutofit fontScale="92500"/>
          </a:bodyPr>
          <a:lstStyle/>
          <a:p>
            <a:r>
              <a:rPr lang="en-US" dirty="0" smtClean="0"/>
              <a:t>When switching drugs, </a:t>
            </a:r>
            <a:r>
              <a:rPr lang="en-US" dirty="0" smtClean="0">
                <a:solidFill>
                  <a:srgbClr val="FF0000"/>
                </a:solidFill>
              </a:rPr>
              <a:t>decrease</a:t>
            </a:r>
            <a:r>
              <a:rPr lang="en-US" dirty="0" smtClean="0"/>
              <a:t> dose 25-50% (cross-tolerance)</a:t>
            </a:r>
          </a:p>
          <a:p>
            <a:r>
              <a:rPr lang="en-US" dirty="0" smtClean="0"/>
              <a:t>Fentanyl patches only for stable, chronic pain- </a:t>
            </a:r>
            <a:r>
              <a:rPr lang="en-US" dirty="0" smtClean="0">
                <a:solidFill>
                  <a:srgbClr val="FF0000"/>
                </a:solidFill>
              </a:rPr>
              <a:t>NOT </a:t>
            </a:r>
            <a:r>
              <a:rPr lang="en-US" dirty="0" smtClean="0"/>
              <a:t>acute/EOL titration</a:t>
            </a:r>
          </a:p>
          <a:p>
            <a:r>
              <a:rPr lang="en-US" dirty="0" smtClean="0"/>
              <a:t>Methadone is long-acting, no rapid titration. Increases only </a:t>
            </a:r>
            <a:r>
              <a:rPr lang="en-US" dirty="0" smtClean="0">
                <a:solidFill>
                  <a:srgbClr val="FF0000"/>
                </a:solidFill>
              </a:rPr>
              <a:t>every 3 days</a:t>
            </a:r>
          </a:p>
          <a:p>
            <a:r>
              <a:rPr lang="en-US" dirty="0" smtClean="0"/>
              <a:t>Do </a:t>
            </a:r>
            <a:r>
              <a:rPr lang="en-US" dirty="0" smtClean="0">
                <a:solidFill>
                  <a:srgbClr val="FF0000"/>
                </a:solidFill>
              </a:rPr>
              <a:t>NOT</a:t>
            </a:r>
            <a:r>
              <a:rPr lang="en-US" dirty="0" smtClean="0"/>
              <a:t> use combination products (</a:t>
            </a:r>
            <a:r>
              <a:rPr lang="en-US" dirty="0" err="1" smtClean="0"/>
              <a:t>percocet</a:t>
            </a:r>
            <a:r>
              <a:rPr lang="en-US" dirty="0" smtClean="0"/>
              <a:t>, </a:t>
            </a:r>
            <a:r>
              <a:rPr lang="en-US" dirty="0" err="1" smtClean="0"/>
              <a:t>vicodin</a:t>
            </a:r>
            <a:r>
              <a:rPr lang="en-US" dirty="0" smtClean="0"/>
              <a:t>)</a:t>
            </a:r>
            <a:r>
              <a:rPr lang="en-US" dirty="0">
                <a:solidFill>
                  <a:srgbClr val="FF0000"/>
                </a:solidFill>
              </a:rPr>
              <a:t> </a:t>
            </a:r>
            <a:endParaRPr lang="en-US" dirty="0" smtClean="0">
              <a:solidFill>
                <a:srgbClr val="FF0000"/>
              </a:solidFill>
            </a:endParaRPr>
          </a:p>
          <a:p>
            <a:r>
              <a:rPr lang="en-US" dirty="0" smtClean="0"/>
              <a:t>Increases for moderate pain 30-50% (continuous and PRN)</a:t>
            </a:r>
          </a:p>
          <a:p>
            <a:pPr lvl="1"/>
            <a:r>
              <a:rPr lang="en-US" dirty="0" smtClean="0"/>
              <a:t>Severe pain at EOL often requires dose increases of 50-100%</a:t>
            </a:r>
          </a:p>
          <a:p>
            <a:r>
              <a:rPr lang="en-US" dirty="0" smtClean="0"/>
              <a:t>Rescue dose should be 10% of daily requirement</a:t>
            </a:r>
          </a:p>
          <a:p>
            <a:pPr lvl="1"/>
            <a:r>
              <a:rPr lang="en-US" dirty="0" smtClean="0"/>
              <a:t>50-100% of continuous dose if using PCA</a:t>
            </a:r>
            <a:endParaRPr lang="en-US" dirty="0"/>
          </a:p>
          <a:p>
            <a:r>
              <a:rPr lang="en-US" b="1" dirty="0">
                <a:solidFill>
                  <a:srgbClr val="FF0000"/>
                </a:solidFill>
              </a:rPr>
              <a:t>NO</a:t>
            </a:r>
            <a:r>
              <a:rPr lang="en-US" b="1" dirty="0"/>
              <a:t> data that pain medication hastens death- may prolong life</a:t>
            </a:r>
          </a:p>
          <a:p>
            <a:r>
              <a:rPr lang="en-US" b="1" dirty="0" smtClean="0">
                <a:solidFill>
                  <a:srgbClr val="FF0000"/>
                </a:solidFill>
              </a:rPr>
              <a:t>NO</a:t>
            </a:r>
            <a:r>
              <a:rPr lang="en-US" b="1" dirty="0" smtClean="0"/>
              <a:t> </a:t>
            </a:r>
            <a:r>
              <a:rPr lang="en-US" b="1" dirty="0"/>
              <a:t>ceiling dose at EOL</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5946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Dyspnea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Subjective! </a:t>
            </a:r>
          </a:p>
          <a:p>
            <a:pPr lvl="1"/>
            <a:r>
              <a:rPr lang="en-US" dirty="0" smtClean="0">
                <a:solidFill>
                  <a:schemeClr val="tx1"/>
                </a:solidFill>
              </a:rPr>
              <a:t>Do not use </a:t>
            </a:r>
            <a:r>
              <a:rPr lang="en-US" dirty="0" smtClean="0"/>
              <a:t>oxygen saturations</a:t>
            </a:r>
            <a:r>
              <a:rPr lang="en-US" dirty="0" smtClean="0">
                <a:solidFill>
                  <a:schemeClr val="tx1"/>
                </a:solidFill>
              </a:rPr>
              <a:t>, RR, retractions</a:t>
            </a:r>
          </a:p>
          <a:p>
            <a:pPr lvl="1"/>
            <a:r>
              <a:rPr lang="en-US" dirty="0" smtClean="0">
                <a:solidFill>
                  <a:schemeClr val="tx1"/>
                </a:solidFill>
              </a:rPr>
              <a:t>Ask or look at face (scared/ startled look), expressions, breathing pattern </a:t>
            </a:r>
          </a:p>
          <a:p>
            <a:r>
              <a:rPr lang="en-US" b="1" dirty="0" smtClean="0"/>
              <a:t>Management: </a:t>
            </a:r>
            <a:endParaRPr lang="en-US" b="1" dirty="0"/>
          </a:p>
          <a:p>
            <a:pPr lvl="1"/>
            <a:r>
              <a:rPr lang="en-US" dirty="0" smtClean="0">
                <a:solidFill>
                  <a:schemeClr val="tx1"/>
                </a:solidFill>
              </a:rPr>
              <a:t>Opioids!!</a:t>
            </a:r>
          </a:p>
          <a:p>
            <a:pPr lvl="2"/>
            <a:r>
              <a:rPr lang="en-US" dirty="0" smtClean="0">
                <a:solidFill>
                  <a:schemeClr val="tx1"/>
                </a:solidFill>
              </a:rPr>
              <a:t>Generally 1/3-1/2 the pain dose is sufficient (if isolated problem</a:t>
            </a:r>
            <a:r>
              <a:rPr lang="en-US" dirty="0">
                <a:solidFill>
                  <a:schemeClr val="tx1"/>
                </a:solidFill>
              </a:rPr>
              <a:t>)</a:t>
            </a:r>
            <a:endParaRPr lang="en-US" dirty="0" smtClean="0">
              <a:solidFill>
                <a:schemeClr val="tx1"/>
              </a:solidFill>
            </a:endParaRPr>
          </a:p>
          <a:p>
            <a:pPr lvl="2"/>
            <a:r>
              <a:rPr lang="en-US" dirty="0"/>
              <a:t>W</a:t>
            </a:r>
            <a:r>
              <a:rPr lang="en-US" dirty="0" smtClean="0">
                <a:solidFill>
                  <a:schemeClr val="tx1"/>
                </a:solidFill>
              </a:rPr>
              <a:t>hen already on opioids, use same dose as pain dose </a:t>
            </a:r>
          </a:p>
          <a:p>
            <a:pPr lvl="1"/>
            <a:r>
              <a:rPr lang="en-US" dirty="0"/>
              <a:t>Fan to the face  </a:t>
            </a:r>
          </a:p>
          <a:p>
            <a:pPr lvl="1"/>
            <a:r>
              <a:rPr lang="en-US" dirty="0"/>
              <a:t>Increase head of </a:t>
            </a:r>
            <a:r>
              <a:rPr lang="en-US" dirty="0" smtClean="0"/>
              <a:t>bed/reposition </a:t>
            </a:r>
            <a:endParaRPr lang="en-US" dirty="0"/>
          </a:p>
          <a:p>
            <a:pPr lvl="1"/>
            <a:r>
              <a:rPr lang="en-US" dirty="0" smtClean="0"/>
              <a:t>Oxygen </a:t>
            </a:r>
            <a:r>
              <a:rPr lang="en-US" dirty="0"/>
              <a:t>by nasal cannula if hypoxic</a:t>
            </a:r>
          </a:p>
          <a:p>
            <a:pPr lvl="1"/>
            <a:r>
              <a:rPr lang="en-US" dirty="0" smtClean="0">
                <a:solidFill>
                  <a:schemeClr val="tx1"/>
                </a:solidFill>
              </a:rPr>
              <a:t>Benzodiazepines helpful if significant anxiety component</a:t>
            </a:r>
          </a:p>
          <a:p>
            <a:pPr lvl="1"/>
            <a:r>
              <a:rPr lang="en-US" dirty="0" smtClean="0">
                <a:solidFill>
                  <a:schemeClr val="tx1"/>
                </a:solidFill>
              </a:rPr>
              <a:t>Discussing stopping IVF, as likely making this worse</a:t>
            </a:r>
            <a:endParaRPr lang="en-US" dirty="0">
              <a:solidFill>
                <a:schemeClr val="tx1"/>
              </a:solidFill>
            </a:endParaRP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29819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delirium </a:t>
            </a:r>
            <a:endParaRPr lang="en-US" dirty="0"/>
          </a:p>
        </p:txBody>
      </p:sp>
      <p:sp>
        <p:nvSpPr>
          <p:cNvPr id="3" name="Content Placeholder 2"/>
          <p:cNvSpPr>
            <a:spLocks noGrp="1"/>
          </p:cNvSpPr>
          <p:nvPr>
            <p:ph idx="1"/>
          </p:nvPr>
        </p:nvSpPr>
        <p:spPr/>
        <p:txBody>
          <a:bodyPr>
            <a:normAutofit lnSpcReduction="10000"/>
          </a:bodyPr>
          <a:lstStyle/>
          <a:p>
            <a:r>
              <a:rPr lang="en-US" dirty="0"/>
              <a:t>More common problem than is </a:t>
            </a:r>
            <a:r>
              <a:rPr lang="en-US" dirty="0" smtClean="0"/>
              <a:t>commonly recognized </a:t>
            </a:r>
            <a:endParaRPr lang="en-US" dirty="0"/>
          </a:p>
          <a:p>
            <a:r>
              <a:rPr lang="en-US" dirty="0" smtClean="0">
                <a:solidFill>
                  <a:schemeClr val="tx1"/>
                </a:solidFill>
              </a:rPr>
              <a:t>Treat underlying cause if possible and in line with goals of care</a:t>
            </a:r>
          </a:p>
          <a:p>
            <a:r>
              <a:rPr lang="en-US" dirty="0" smtClean="0">
                <a:solidFill>
                  <a:schemeClr val="tx1"/>
                </a:solidFill>
              </a:rPr>
              <a:t>May be hyperactive or hypoactive or mixed</a:t>
            </a:r>
          </a:p>
          <a:p>
            <a:pPr lvl="1"/>
            <a:r>
              <a:rPr lang="en-US" dirty="0" smtClean="0">
                <a:solidFill>
                  <a:schemeClr val="tx1"/>
                </a:solidFill>
              </a:rPr>
              <a:t>Agitated/confused/decreased attention, altered cognition, a change from baseline, fluctuating/intermittent, +/- hallucinations</a:t>
            </a:r>
          </a:p>
          <a:p>
            <a:r>
              <a:rPr lang="en-US" dirty="0" smtClean="0">
                <a:solidFill>
                  <a:schemeClr val="tx1"/>
                </a:solidFill>
              </a:rPr>
              <a:t>If you’re going way up on opioids and the patient won’t settle, consider this as an etiology</a:t>
            </a:r>
          </a:p>
          <a:p>
            <a:r>
              <a:rPr lang="en-US" b="1" dirty="0" smtClean="0"/>
              <a:t>Management: </a:t>
            </a:r>
          </a:p>
          <a:p>
            <a:pPr lvl="1"/>
            <a:r>
              <a:rPr lang="en-US" dirty="0" smtClean="0"/>
              <a:t>Monitor, or consider using anti-psychotics</a:t>
            </a:r>
            <a:r>
              <a:rPr lang="en-US" dirty="0"/>
              <a:t> </a:t>
            </a:r>
            <a:r>
              <a:rPr lang="en-US" dirty="0" smtClean="0"/>
              <a:t>(haloperidol)</a:t>
            </a:r>
          </a:p>
          <a:p>
            <a:pPr lvl="1"/>
            <a:r>
              <a:rPr lang="en-US" dirty="0" smtClean="0">
                <a:solidFill>
                  <a:schemeClr val="tx1"/>
                </a:solidFill>
              </a:rPr>
              <a:t>Avoid treating with benzos and anti-</a:t>
            </a:r>
            <a:r>
              <a:rPr lang="en-US" dirty="0" err="1" smtClean="0">
                <a:solidFill>
                  <a:schemeClr val="tx1"/>
                </a:solidFill>
              </a:rPr>
              <a:t>cholinergics</a:t>
            </a:r>
            <a:endParaRPr lang="en-US" dirty="0">
              <a:solidFill>
                <a:schemeClr val="tx1"/>
              </a:solidFill>
            </a:endParaRPr>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20104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Secretions</a:t>
            </a:r>
            <a:endParaRPr lang="en-US" dirty="0"/>
          </a:p>
        </p:txBody>
      </p:sp>
      <p:sp>
        <p:nvSpPr>
          <p:cNvPr id="3" name="Content Placeholder 2"/>
          <p:cNvSpPr>
            <a:spLocks noGrp="1"/>
          </p:cNvSpPr>
          <p:nvPr>
            <p:ph idx="1"/>
          </p:nvPr>
        </p:nvSpPr>
        <p:spPr/>
        <p:txBody>
          <a:bodyPr>
            <a:normAutofit/>
          </a:bodyPr>
          <a:lstStyle/>
          <a:p>
            <a:r>
              <a:rPr lang="en-US" dirty="0" smtClean="0"/>
              <a:t>Gurgling sound (aka, death rattle) c</a:t>
            </a:r>
            <a:r>
              <a:rPr lang="en-US" dirty="0" smtClean="0">
                <a:solidFill>
                  <a:schemeClr val="tx1"/>
                </a:solidFill>
              </a:rPr>
              <a:t>aused by pooling of saliva in back of throat due to the body relaxing </a:t>
            </a:r>
          </a:p>
          <a:p>
            <a:r>
              <a:rPr lang="en-US" dirty="0" smtClean="0">
                <a:solidFill>
                  <a:schemeClr val="tx1"/>
                </a:solidFill>
              </a:rPr>
              <a:t>Not distressing to patient</a:t>
            </a:r>
            <a:endParaRPr lang="en-US" dirty="0">
              <a:solidFill>
                <a:schemeClr val="tx1"/>
              </a:solidFill>
            </a:endParaRPr>
          </a:p>
          <a:p>
            <a:r>
              <a:rPr lang="en-US" b="1" dirty="0" smtClean="0"/>
              <a:t>Management: </a:t>
            </a:r>
          </a:p>
          <a:p>
            <a:pPr lvl="1"/>
            <a:r>
              <a:rPr lang="en-US" dirty="0">
                <a:solidFill>
                  <a:schemeClr val="tx1"/>
                </a:solidFill>
              </a:rPr>
              <a:t>Provide </a:t>
            </a:r>
            <a:r>
              <a:rPr lang="en-US" u="sng" dirty="0">
                <a:solidFill>
                  <a:schemeClr val="tx1"/>
                </a:solidFill>
              </a:rPr>
              <a:t>anticipatory guidance and reassurance </a:t>
            </a:r>
          </a:p>
          <a:p>
            <a:pPr lvl="1"/>
            <a:r>
              <a:rPr lang="en-US" dirty="0" smtClean="0">
                <a:solidFill>
                  <a:schemeClr val="tx1"/>
                </a:solidFill>
              </a:rPr>
              <a:t>Atropine 1% eye drops given SL</a:t>
            </a:r>
          </a:p>
          <a:p>
            <a:pPr lvl="1"/>
            <a:r>
              <a:rPr lang="en-US" dirty="0" err="1" smtClean="0">
                <a:solidFill>
                  <a:schemeClr val="tx1"/>
                </a:solidFill>
              </a:rPr>
              <a:t>Hyoscyamine</a:t>
            </a:r>
            <a:r>
              <a:rPr lang="en-US" dirty="0" smtClean="0">
                <a:solidFill>
                  <a:schemeClr val="tx1"/>
                </a:solidFill>
              </a:rPr>
              <a:t> (0.125mg/1ml </a:t>
            </a:r>
            <a:r>
              <a:rPr lang="en-US" dirty="0" err="1" smtClean="0">
                <a:solidFill>
                  <a:schemeClr val="tx1"/>
                </a:solidFill>
              </a:rPr>
              <a:t>soln</a:t>
            </a:r>
            <a:r>
              <a:rPr lang="en-US" dirty="0" smtClean="0">
                <a:solidFill>
                  <a:schemeClr val="tx1"/>
                </a:solidFill>
              </a:rPr>
              <a:t>) </a:t>
            </a:r>
          </a:p>
          <a:p>
            <a:pPr lvl="1"/>
            <a:r>
              <a:rPr lang="en-US" dirty="0" err="1" smtClean="0">
                <a:solidFill>
                  <a:schemeClr val="tx1"/>
                </a:solidFill>
              </a:rPr>
              <a:t>Glycopyrrolate</a:t>
            </a:r>
            <a:r>
              <a:rPr lang="en-US" dirty="0" smtClean="0">
                <a:solidFill>
                  <a:schemeClr val="tx1"/>
                </a:solidFill>
              </a:rPr>
              <a:t> 0.004 -0.005 mg/kg IV q4 hours prn</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534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dirty="0" smtClean="0"/>
              <a:t>Changes at the End of Life </a:t>
            </a:r>
          </a:p>
        </p:txBody>
      </p:sp>
      <p:sp>
        <p:nvSpPr>
          <p:cNvPr id="38915" name="Content Placeholder 2"/>
          <p:cNvSpPr>
            <a:spLocks noGrp="1"/>
          </p:cNvSpPr>
          <p:nvPr>
            <p:ph sz="half" idx="1"/>
          </p:nvPr>
        </p:nvSpPr>
        <p:spPr/>
        <p:txBody>
          <a:bodyPr>
            <a:normAutofit/>
          </a:bodyPr>
          <a:lstStyle/>
          <a:p>
            <a:pPr marL="0" indent="0" eaLnBrk="1" hangingPunct="1">
              <a:buNone/>
            </a:pPr>
            <a:r>
              <a:rPr lang="en-US" b="1" dirty="0" smtClean="0">
                <a:solidFill>
                  <a:schemeClr val="tx1"/>
                </a:solidFill>
              </a:rPr>
              <a:t>In the days/weeks prior to death:</a:t>
            </a:r>
          </a:p>
          <a:p>
            <a:pPr lvl="1" eaLnBrk="1" hangingPunct="1"/>
            <a:r>
              <a:rPr lang="en-US" dirty="0" smtClean="0">
                <a:solidFill>
                  <a:schemeClr val="tx1"/>
                </a:solidFill>
              </a:rPr>
              <a:t>Increased somnolence</a:t>
            </a:r>
          </a:p>
          <a:p>
            <a:pPr lvl="1" eaLnBrk="1" hangingPunct="1"/>
            <a:r>
              <a:rPr lang="en-US" dirty="0" smtClean="0">
                <a:solidFill>
                  <a:schemeClr val="tx1"/>
                </a:solidFill>
              </a:rPr>
              <a:t>Less interactivity (walking/speaking)</a:t>
            </a:r>
          </a:p>
          <a:p>
            <a:pPr lvl="1" eaLnBrk="1" hangingPunct="1"/>
            <a:r>
              <a:rPr lang="en-US" dirty="0" smtClean="0">
                <a:solidFill>
                  <a:schemeClr val="tx1"/>
                </a:solidFill>
              </a:rPr>
              <a:t>Decreased appetite</a:t>
            </a:r>
          </a:p>
          <a:p>
            <a:pPr lvl="1" eaLnBrk="1" hangingPunct="1"/>
            <a:r>
              <a:rPr lang="en-US" dirty="0" smtClean="0">
                <a:solidFill>
                  <a:schemeClr val="tx1"/>
                </a:solidFill>
              </a:rPr>
              <a:t>Weight loss/gain</a:t>
            </a:r>
          </a:p>
          <a:p>
            <a:pPr lvl="1"/>
            <a:r>
              <a:rPr lang="en-US" dirty="0"/>
              <a:t>Skin changes (pallor, cool) </a:t>
            </a:r>
          </a:p>
          <a:p>
            <a:pPr lvl="1" eaLnBrk="1" hangingPunct="1"/>
            <a:r>
              <a:rPr lang="en-US" dirty="0" smtClean="0">
                <a:solidFill>
                  <a:schemeClr val="tx1"/>
                </a:solidFill>
              </a:rPr>
              <a:t>Respiratory changes </a:t>
            </a:r>
          </a:p>
          <a:p>
            <a:pPr lvl="1" eaLnBrk="1" hangingPunct="1"/>
            <a:endParaRPr lang="en-US" sz="2400" dirty="0" smtClean="0">
              <a:solidFill>
                <a:schemeClr val="tx1"/>
              </a:solidFill>
            </a:endParaRPr>
          </a:p>
          <a:p>
            <a:pPr eaLnBrk="1" hangingPunct="1">
              <a:buFont typeface="Arial" charset="0"/>
              <a:buNone/>
            </a:pPr>
            <a:endParaRPr lang="en-US" dirty="0" smtClean="0">
              <a:solidFill>
                <a:schemeClr val="tx1"/>
              </a:solidFill>
            </a:endParaRPr>
          </a:p>
        </p:txBody>
      </p:sp>
      <p:sp>
        <p:nvSpPr>
          <p:cNvPr id="2" name="Content Placeholder 1"/>
          <p:cNvSpPr>
            <a:spLocks noGrp="1"/>
          </p:cNvSpPr>
          <p:nvPr>
            <p:ph sz="half" idx="2"/>
          </p:nvPr>
        </p:nvSpPr>
        <p:spPr>
          <a:xfrm>
            <a:off x="6172199" y="1825624"/>
            <a:ext cx="5407091" cy="4909825"/>
          </a:xfrm>
        </p:spPr>
        <p:txBody>
          <a:bodyPr>
            <a:normAutofit/>
          </a:bodyPr>
          <a:lstStyle/>
          <a:p>
            <a:pPr>
              <a:buNone/>
            </a:pPr>
            <a:r>
              <a:rPr lang="en-US" b="1" dirty="0"/>
              <a:t>In hours/days prior to death:</a:t>
            </a:r>
          </a:p>
          <a:p>
            <a:pPr lvl="1"/>
            <a:r>
              <a:rPr lang="en-US" dirty="0" smtClean="0"/>
              <a:t>Somnolence</a:t>
            </a:r>
            <a:r>
              <a:rPr lang="en-US" dirty="0" smtClean="0">
                <a:sym typeface="Wingdings" panose="05000000000000000000" pitchFamily="2" charset="2"/>
              </a:rPr>
              <a:t> </a:t>
            </a:r>
            <a:r>
              <a:rPr lang="en-US" dirty="0">
                <a:sym typeface="Wingdings" panose="05000000000000000000" pitchFamily="2" charset="2"/>
              </a:rPr>
              <a:t> </a:t>
            </a:r>
            <a:r>
              <a:rPr lang="en-US" dirty="0" smtClean="0">
                <a:sym typeface="Wingdings" panose="05000000000000000000" pitchFamily="2" charset="2"/>
              </a:rPr>
              <a:t>sleeping up to 22 hours per day </a:t>
            </a:r>
            <a:r>
              <a:rPr lang="en-US" dirty="0">
                <a:sym typeface="Wingdings" panose="05000000000000000000" pitchFamily="2" charset="2"/>
              </a:rPr>
              <a:t> </a:t>
            </a:r>
            <a:r>
              <a:rPr lang="en-US" dirty="0" smtClean="0">
                <a:sym typeface="Wingdings" panose="05000000000000000000" pitchFamily="2" charset="2"/>
              </a:rPr>
              <a:t>comatose</a:t>
            </a:r>
          </a:p>
          <a:p>
            <a:pPr lvl="1"/>
            <a:r>
              <a:rPr lang="en-US" dirty="0" smtClean="0">
                <a:sym typeface="Wingdings" panose="05000000000000000000" pitchFamily="2" charset="2"/>
              </a:rPr>
              <a:t>Decreased solids  Decreased liquids  no intake</a:t>
            </a:r>
          </a:p>
          <a:p>
            <a:pPr lvl="1"/>
            <a:r>
              <a:rPr lang="en-US" dirty="0">
                <a:sym typeface="Wingdings" panose="05000000000000000000" pitchFamily="2" charset="2"/>
              </a:rPr>
              <a:t>Decreasing urination  anuria</a:t>
            </a:r>
          </a:p>
          <a:p>
            <a:pPr lvl="1"/>
            <a:r>
              <a:rPr lang="en-US" dirty="0" smtClean="0">
                <a:sym typeface="Wingdings" panose="05000000000000000000" pitchFamily="2" charset="2"/>
              </a:rPr>
              <a:t>Waxy appearance, jaw falls back</a:t>
            </a:r>
          </a:p>
          <a:p>
            <a:pPr lvl="1"/>
            <a:r>
              <a:rPr lang="en-US" dirty="0" smtClean="0"/>
              <a:t>Labored </a:t>
            </a:r>
            <a:r>
              <a:rPr lang="en-US" dirty="0"/>
              <a:t>breathing </a:t>
            </a:r>
            <a:endParaRPr lang="en-US" dirty="0" smtClean="0"/>
          </a:p>
          <a:p>
            <a:pPr lvl="1"/>
            <a:r>
              <a:rPr lang="en-US" dirty="0" smtClean="0"/>
              <a:t>Secretions </a:t>
            </a:r>
            <a:r>
              <a:rPr lang="en-US" dirty="0"/>
              <a:t>that cause a gurgling </a:t>
            </a:r>
            <a:r>
              <a:rPr lang="en-US" dirty="0" smtClean="0"/>
              <a:t>sound</a:t>
            </a:r>
            <a:endParaRPr lang="en-US" dirty="0"/>
          </a:p>
        </p:txBody>
      </p:sp>
      <p:sp>
        <p:nvSpPr>
          <p:cNvPr id="5" name="Rectangle 4"/>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111678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a:t>
            </a:r>
            <a:endParaRPr lang="en-US" dirty="0"/>
          </a:p>
        </p:txBody>
      </p:sp>
      <p:sp>
        <p:nvSpPr>
          <p:cNvPr id="5" name="Content Placeholder 4"/>
          <p:cNvSpPr>
            <a:spLocks noGrp="1"/>
          </p:cNvSpPr>
          <p:nvPr>
            <p:ph idx="1"/>
          </p:nvPr>
        </p:nvSpPr>
        <p:spPr/>
        <p:txBody>
          <a:bodyPr/>
          <a:lstStyle/>
          <a:p>
            <a:r>
              <a:rPr lang="en-US" dirty="0" smtClean="0"/>
              <a:t>Similar prognosis across age groups for thyroid and testicular cancer</a:t>
            </a:r>
          </a:p>
          <a:p>
            <a:r>
              <a:rPr lang="en-US" dirty="0" smtClean="0"/>
              <a:t>Better prognosis for melanoma</a:t>
            </a:r>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8673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for Survival Differential</a:t>
            </a:r>
            <a:endParaRPr lang="en-US" dirty="0"/>
          </a:p>
        </p:txBody>
      </p:sp>
      <p:sp>
        <p:nvSpPr>
          <p:cNvPr id="3" name="Content Placeholder 2"/>
          <p:cNvSpPr>
            <a:spLocks noGrp="1"/>
          </p:cNvSpPr>
          <p:nvPr>
            <p:ph idx="1"/>
          </p:nvPr>
        </p:nvSpPr>
        <p:spPr/>
        <p:txBody>
          <a:bodyPr/>
          <a:lstStyle/>
          <a:p>
            <a:r>
              <a:rPr lang="en-US" dirty="0" smtClean="0"/>
              <a:t>Cancer biology</a:t>
            </a:r>
          </a:p>
          <a:p>
            <a:r>
              <a:rPr lang="fr-FR" dirty="0">
                <a:solidFill>
                  <a:schemeClr val="bg1">
                    <a:lumMod val="85000"/>
                  </a:schemeClr>
                </a:solidFill>
              </a:rPr>
              <a:t>Familial cancer syndromes or </a:t>
            </a:r>
            <a:r>
              <a:rPr lang="fr-FR" dirty="0" err="1">
                <a:solidFill>
                  <a:schemeClr val="bg1">
                    <a:lumMod val="85000"/>
                  </a:schemeClr>
                </a:solidFill>
              </a:rPr>
              <a:t>subsequent</a:t>
            </a:r>
            <a:r>
              <a:rPr lang="fr-FR" dirty="0">
                <a:solidFill>
                  <a:schemeClr val="bg1">
                    <a:lumMod val="85000"/>
                  </a:schemeClr>
                </a:solidFill>
              </a:rPr>
              <a:t> </a:t>
            </a:r>
            <a:r>
              <a:rPr lang="fr-FR" dirty="0" err="1">
                <a:solidFill>
                  <a:schemeClr val="bg1">
                    <a:lumMod val="85000"/>
                  </a:schemeClr>
                </a:solidFill>
              </a:rPr>
              <a:t>malignancies</a:t>
            </a:r>
            <a:endParaRPr lang="fr-FR" dirty="0">
              <a:solidFill>
                <a:schemeClr val="bg1">
                  <a:lumMod val="85000"/>
                </a:schemeClr>
              </a:solidFill>
            </a:endParaRPr>
          </a:p>
          <a:p>
            <a:r>
              <a:rPr lang="en-US" dirty="0" smtClean="0">
                <a:solidFill>
                  <a:schemeClr val="bg1">
                    <a:lumMod val="85000"/>
                  </a:schemeClr>
                </a:solidFill>
              </a:rPr>
              <a:t>Increased toxicity</a:t>
            </a:r>
          </a:p>
          <a:p>
            <a:r>
              <a:rPr lang="en-US" dirty="0" smtClean="0">
                <a:solidFill>
                  <a:schemeClr val="bg1">
                    <a:lumMod val="85000"/>
                  </a:schemeClr>
                </a:solidFill>
              </a:rPr>
              <a:t>Location of care/Clinical trial enrollment</a:t>
            </a:r>
          </a:p>
          <a:p>
            <a:r>
              <a:rPr lang="en-US" dirty="0" smtClean="0">
                <a:solidFill>
                  <a:schemeClr val="bg1">
                    <a:lumMod val="85000"/>
                  </a:schemeClr>
                </a:solidFill>
              </a:rPr>
              <a:t>Adherence</a:t>
            </a:r>
          </a:p>
          <a:p>
            <a:r>
              <a:rPr lang="en-US" dirty="0" smtClean="0">
                <a:solidFill>
                  <a:schemeClr val="bg1">
                    <a:lumMod val="85000"/>
                  </a:schemeClr>
                </a:solidFill>
              </a:rPr>
              <a:t>Access to healthcare</a:t>
            </a:r>
          </a:p>
          <a:p>
            <a:r>
              <a:rPr lang="en-US" dirty="0" smtClean="0">
                <a:solidFill>
                  <a:schemeClr val="bg1">
                    <a:lumMod val="85000"/>
                  </a:schemeClr>
                </a:solidFill>
              </a:rPr>
              <a:t>Psychosocial stressors</a:t>
            </a:r>
          </a:p>
          <a:p>
            <a:endParaRPr lang="en-US" dirty="0"/>
          </a:p>
        </p:txBody>
      </p:sp>
      <p:sp>
        <p:nvSpPr>
          <p:cNvPr id="4" name="Rectangle 3"/>
          <p:cNvSpPr/>
          <p:nvPr/>
        </p:nvSpPr>
        <p:spPr>
          <a:xfrm>
            <a:off x="1" y="6557902"/>
            <a:ext cx="2263365" cy="307777"/>
          </a:xfrm>
          <a:prstGeom prst="rect">
            <a:avLst/>
          </a:prstGeom>
        </p:spPr>
        <p:txBody>
          <a:bodyPr wrap="square">
            <a:spAutoFit/>
          </a:bodyPr>
          <a:lstStyle/>
          <a:p>
            <a:r>
              <a:rPr lang="en-US" sz="1400" dirty="0"/>
              <a:t>Copyright © 2019 by ASPHO</a:t>
            </a:r>
          </a:p>
        </p:txBody>
      </p:sp>
    </p:spTree>
    <p:extLst>
      <p:ext uri="{BB962C8B-B14F-4D97-AF65-F5344CB8AC3E}">
        <p14:creationId xmlns:p14="http://schemas.microsoft.com/office/powerpoint/2010/main" val="3843136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8294</TotalTime>
  <Words>5565</Words>
  <Application>Microsoft Office PowerPoint</Application>
  <PresentationFormat>Widescreen</PresentationFormat>
  <Paragraphs>947</Paragraphs>
  <Slides>74</Slides>
  <Notes>47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ＭＳ Ｐゴシック</vt:lpstr>
      <vt:lpstr>Arial</vt:lpstr>
      <vt:lpstr>Calibri</vt:lpstr>
      <vt:lpstr>Calibri Light</vt:lpstr>
      <vt:lpstr>Symbol</vt:lpstr>
      <vt:lpstr>Wingdings</vt:lpstr>
      <vt:lpstr>Office Theme</vt:lpstr>
      <vt:lpstr>PowerPoint Presentation</vt:lpstr>
      <vt:lpstr>This talk will follow the topical structure suggested by the ABP (Sort of):</vt:lpstr>
      <vt:lpstr>AYA and XYZ (aka the end of the journey):  AYA Oncology, Late Effects, and Palliative Care</vt:lpstr>
      <vt:lpstr>AYA Oncology, Late Effects, and Palliative Care</vt:lpstr>
      <vt:lpstr>AYA Oncology</vt:lpstr>
      <vt:lpstr>Cancer Site Distribution by Age, SEER 2011-15</vt:lpstr>
      <vt:lpstr>Survival</vt:lpstr>
      <vt:lpstr>Survival</vt:lpstr>
      <vt:lpstr>Causes for Survival Differential</vt:lpstr>
      <vt:lpstr>Cancer Biology- Poor Prognostic Findings</vt:lpstr>
      <vt:lpstr>Cancer Biology- Favorable Prognostic Findings</vt:lpstr>
      <vt:lpstr>Causes for Survival Differential</vt:lpstr>
      <vt:lpstr>Familial Cancer Syndromes/Subsequent Malignancies</vt:lpstr>
      <vt:lpstr>Causes for Survival Differential</vt:lpstr>
      <vt:lpstr>Different Toxicity Profile</vt:lpstr>
      <vt:lpstr>Causes for Survival Differential</vt:lpstr>
      <vt:lpstr>Location of Care/Clinical Trial Enrollment</vt:lpstr>
      <vt:lpstr>Causes for Survival Differential</vt:lpstr>
      <vt:lpstr>Causes for Survival Differential</vt:lpstr>
      <vt:lpstr>Causes for Survival Differential</vt:lpstr>
      <vt:lpstr>Psychosocial stressors</vt:lpstr>
      <vt:lpstr>AYA Oncology, Late Effects, and Palliative Care</vt:lpstr>
      <vt:lpstr>Pediatric Oncology Survivorship</vt:lpstr>
      <vt:lpstr>Late Effects</vt:lpstr>
      <vt:lpstr>Accelerated Aging</vt:lpstr>
      <vt:lpstr>Early Mortality</vt:lpstr>
      <vt:lpstr>Changes in Mortality</vt:lpstr>
      <vt:lpstr>Subsequent Malignant Neoplasms</vt:lpstr>
      <vt:lpstr>Subsequent Malignant Neoplasms</vt:lpstr>
      <vt:lpstr>Solid Subsequent Malignant Neoplasms</vt:lpstr>
      <vt:lpstr>Subsequent Malignant Neoplasm Screening</vt:lpstr>
      <vt:lpstr>Cardiovascular Disease</vt:lpstr>
      <vt:lpstr>Neurocognitive Sequelae</vt:lpstr>
      <vt:lpstr>AYA Oncology, Late Effects, and Palliative Care</vt:lpstr>
      <vt:lpstr>Reproductive Late Effects</vt:lpstr>
      <vt:lpstr>Risk Factors for Reproductive Late Effects</vt:lpstr>
      <vt:lpstr>Risk Factors: Reproductive Late Effects-Males</vt:lpstr>
      <vt:lpstr>Risk Factors: Reproductive Late Effects-Females</vt:lpstr>
      <vt:lpstr>Gonadotoxic Chemotherapy</vt:lpstr>
      <vt:lpstr>Gonadotoxicity Males vs. Females</vt:lpstr>
      <vt:lpstr>Fertility Preservation: Males</vt:lpstr>
      <vt:lpstr>Fertility Preservation: Females</vt:lpstr>
      <vt:lpstr>Fertility Evaluations in Survivorship</vt:lpstr>
      <vt:lpstr>Considerations After Therapy</vt:lpstr>
      <vt:lpstr>AYA Oncology, Late Effects, and Palliative Care</vt:lpstr>
      <vt:lpstr>Pain</vt:lpstr>
      <vt:lpstr>Classification of Pain</vt:lpstr>
      <vt:lpstr>Physiology of Pain</vt:lpstr>
      <vt:lpstr>Physiology of Pain</vt:lpstr>
      <vt:lpstr>Duration of Pain</vt:lpstr>
      <vt:lpstr>Categories of Pain in Pediatric Oncology</vt:lpstr>
      <vt:lpstr>Pain Measurement Tools</vt:lpstr>
      <vt:lpstr>Management: Nociceptive Pain</vt:lpstr>
      <vt:lpstr>Management: Nociceptive Pain</vt:lpstr>
      <vt:lpstr>Opioid Side Effects</vt:lpstr>
      <vt:lpstr>Why to Rotate Opioids</vt:lpstr>
      <vt:lpstr>Opioid Terminology</vt:lpstr>
      <vt:lpstr>Management: Neuropathic Pain</vt:lpstr>
      <vt:lpstr>Other Approaches to Pain</vt:lpstr>
      <vt:lpstr>AYA Oncology, Late Effects, and Palliative Care</vt:lpstr>
      <vt:lpstr>What is Palliative Care?</vt:lpstr>
      <vt:lpstr>Standard of Care</vt:lpstr>
      <vt:lpstr>Core Ideals of Palliative Care  </vt:lpstr>
      <vt:lpstr>Palliative Care Misconceptions </vt:lpstr>
      <vt:lpstr>Timing of Palliative Care</vt:lpstr>
      <vt:lpstr>Timing of Palliative Care</vt:lpstr>
      <vt:lpstr>Key Components of Palliative Care</vt:lpstr>
      <vt:lpstr>Symptoms</vt:lpstr>
      <vt:lpstr>Symptoms at the End of Life</vt:lpstr>
      <vt:lpstr>Pain Management at End of Life</vt:lpstr>
      <vt:lpstr>Dyspnea  </vt:lpstr>
      <vt:lpstr>“Terminal” delirium </vt:lpstr>
      <vt:lpstr>Secretions</vt:lpstr>
      <vt:lpstr>Changes at the End of Life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Romack</dc:creator>
  <cp:lastModifiedBy>Cassie McGarigle</cp:lastModifiedBy>
  <cp:revision>123</cp:revision>
  <dcterms:created xsi:type="dcterms:W3CDTF">2018-09-04T19:59:44Z</dcterms:created>
  <dcterms:modified xsi:type="dcterms:W3CDTF">2018-12-14T17:21:11Z</dcterms:modified>
</cp:coreProperties>
</file>