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6"/>
  </p:notesMasterIdLst>
  <p:sldIdLst>
    <p:sldId id="256" r:id="rId2"/>
    <p:sldId id="257" r:id="rId3"/>
    <p:sldId id="355" r:id="rId4"/>
    <p:sldId id="258" r:id="rId5"/>
    <p:sldId id="259" r:id="rId6"/>
    <p:sldId id="357" r:id="rId7"/>
    <p:sldId id="359" r:id="rId8"/>
    <p:sldId id="269" r:id="rId9"/>
    <p:sldId id="260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61" r:id="rId23"/>
    <p:sldId id="282" r:id="rId24"/>
    <p:sldId id="360" r:id="rId25"/>
    <p:sldId id="284" r:id="rId26"/>
    <p:sldId id="262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5" r:id="rId36"/>
    <p:sldId id="351" r:id="rId37"/>
    <p:sldId id="353" r:id="rId38"/>
    <p:sldId id="297" r:id="rId39"/>
    <p:sldId id="362" r:id="rId40"/>
    <p:sldId id="361" r:id="rId41"/>
    <p:sldId id="303" r:id="rId42"/>
    <p:sldId id="311" r:id="rId43"/>
    <p:sldId id="304" r:id="rId44"/>
    <p:sldId id="312" r:id="rId45"/>
    <p:sldId id="313" r:id="rId46"/>
    <p:sldId id="314" r:id="rId47"/>
    <p:sldId id="315" r:id="rId48"/>
    <p:sldId id="320" r:id="rId49"/>
    <p:sldId id="321" r:id="rId50"/>
    <p:sldId id="322" r:id="rId51"/>
    <p:sldId id="352" r:id="rId52"/>
    <p:sldId id="305" r:id="rId53"/>
    <p:sldId id="319" r:id="rId54"/>
    <p:sldId id="323" r:id="rId55"/>
    <p:sldId id="324" r:id="rId56"/>
    <p:sldId id="325" r:id="rId57"/>
    <p:sldId id="306" r:id="rId58"/>
    <p:sldId id="326" r:id="rId59"/>
    <p:sldId id="328" r:id="rId60"/>
    <p:sldId id="329" r:id="rId61"/>
    <p:sldId id="330" r:id="rId62"/>
    <p:sldId id="331" r:id="rId63"/>
    <p:sldId id="307" r:id="rId64"/>
    <p:sldId id="332" r:id="rId65"/>
    <p:sldId id="334" r:id="rId66"/>
    <p:sldId id="335" r:id="rId67"/>
    <p:sldId id="308" r:id="rId68"/>
    <p:sldId id="333" r:id="rId69"/>
    <p:sldId id="337" r:id="rId70"/>
    <p:sldId id="338" r:id="rId71"/>
    <p:sldId id="346" r:id="rId72"/>
    <p:sldId id="347" r:id="rId73"/>
    <p:sldId id="309" r:id="rId74"/>
    <p:sldId id="336" r:id="rId75"/>
    <p:sldId id="339" r:id="rId76"/>
    <p:sldId id="340" r:id="rId77"/>
    <p:sldId id="341" r:id="rId78"/>
    <p:sldId id="310" r:id="rId79"/>
    <p:sldId id="342" r:id="rId80"/>
    <p:sldId id="343" r:id="rId81"/>
    <p:sldId id="344" r:id="rId82"/>
    <p:sldId id="345" r:id="rId83"/>
    <p:sldId id="348" r:id="rId84"/>
    <p:sldId id="354" r:id="rId8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inimized">
    <p:restoredLeft sz="28474" autoAdjust="0"/>
    <p:restoredTop sz="0" autoAdjust="0"/>
  </p:normalViewPr>
  <p:slideViewPr>
    <p:cSldViewPr snapToGrid="0">
      <p:cViewPr varScale="1">
        <p:scale>
          <a:sx n="23" d="100"/>
          <a:sy n="23" d="100"/>
        </p:scale>
        <p:origin x="3096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39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ableStyles" Target="tableStyle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5A93F3-3D5B-A04C-827C-7A4BC9348298}" type="datetimeFigureOut">
              <a:rPr lang="en-US" smtClean="0"/>
              <a:t>12/13/2018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671CE9-E4EC-AF49-8391-309951757CD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10616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4175" y="687388"/>
            <a:ext cx="6089650" cy="34258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>
                <a:latin typeface="Calibri" charset="0"/>
              </a:rPr>
              <a:t>In ARMS, recurrent translocations result in production of tumor specific fusions of PAX and FKHR genes.</a:t>
            </a:r>
          </a:p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dirty="0">
                <a:latin typeface="Calibri" charset="0"/>
              </a:rPr>
              <a:t>(⇓) Pax 3, on chromosome 2 OR</a:t>
            </a:r>
          </a:p>
          <a:p>
            <a:pPr eaLnBrk="1" hangingPunct="1">
              <a:spcBef>
                <a:spcPct val="0"/>
              </a:spcBef>
            </a:pPr>
            <a:r>
              <a:rPr lang="en-US" dirty="0">
                <a:latin typeface="Calibri" charset="0"/>
              </a:rPr>
              <a:t>(⇓) Pax 7, on chromosome 1 AND</a:t>
            </a:r>
          </a:p>
          <a:p>
            <a:pPr eaLnBrk="1" hangingPunct="1">
              <a:spcBef>
                <a:spcPct val="0"/>
              </a:spcBef>
            </a:pPr>
            <a:r>
              <a:rPr lang="en-US" dirty="0">
                <a:latin typeface="Calibri" charset="0"/>
              </a:rPr>
              <a:t>(⇓) FKHR on chromosome 13 are involved in this gene translocation (⇓)</a:t>
            </a:r>
          </a:p>
          <a:p>
            <a:pPr eaLnBrk="1" hangingPunct="1">
              <a:spcBef>
                <a:spcPct val="0"/>
              </a:spcBef>
            </a:pPr>
            <a:r>
              <a:rPr lang="en-US" dirty="0">
                <a:latin typeface="Calibri" charset="0"/>
              </a:rPr>
              <a:t>Creating either</a:t>
            </a:r>
          </a:p>
          <a:p>
            <a:pPr eaLnBrk="1" hangingPunct="1">
              <a:spcBef>
                <a:spcPct val="0"/>
              </a:spcBef>
            </a:pPr>
            <a:r>
              <a:rPr lang="en-US" dirty="0">
                <a:latin typeface="Calibri" charset="0"/>
              </a:rPr>
              <a:t>(⇓) a tumor specific PAX3/FKHR fusion product, OR</a:t>
            </a:r>
          </a:p>
          <a:p>
            <a:pPr eaLnBrk="1" hangingPunct="1">
              <a:spcBef>
                <a:spcPct val="0"/>
              </a:spcBef>
            </a:pPr>
            <a:r>
              <a:rPr lang="en-US" dirty="0">
                <a:latin typeface="Calibri" charset="0"/>
              </a:rPr>
              <a:t>(⇓) the PAX7/FKHR fusion product</a:t>
            </a:r>
          </a:p>
        </p:txBody>
      </p:sp>
    </p:spTree>
    <p:extLst>
      <p:ext uri="{BB962C8B-B14F-4D97-AF65-F5344CB8AC3E}">
        <p14:creationId xmlns:p14="http://schemas.microsoft.com/office/powerpoint/2010/main" val="36010357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048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68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71CE9-E4EC-AF49-8391-309951757CD2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10185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9090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0803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08969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E7260-98A2-4B3E-BC0D-F34B56742F26}" type="datetimeFigureOut">
              <a:rPr lang="en-US" smtClean="0"/>
              <a:t>12/13/2018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DA224-759A-4BB5-9A94-C09FF05261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1499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E7260-98A2-4B3E-BC0D-F34B56742F26}" type="datetimeFigureOut">
              <a:rPr lang="en-US" smtClean="0"/>
              <a:t>12/13/2018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DA224-759A-4BB5-9A94-C09FF05261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10866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E7260-98A2-4B3E-BC0D-F34B56742F26}" type="datetimeFigureOut">
              <a:rPr lang="en-US" smtClean="0"/>
              <a:t>12/13/2018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DA224-759A-4BB5-9A94-C09FF05261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93112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E7260-98A2-4B3E-BC0D-F34B56742F26}" type="datetimeFigureOut">
              <a:rPr lang="en-US" smtClean="0"/>
              <a:t>12/13/2018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DA224-759A-4BB5-9A94-C09FF05261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07870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E7260-98A2-4B3E-BC0D-F34B56742F26}" type="datetimeFigureOut">
              <a:rPr lang="en-US" smtClean="0"/>
              <a:t>12/13/2018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DA224-759A-4BB5-9A94-C09FF05261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36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E7260-98A2-4B3E-BC0D-F34B56742F26}" type="datetimeFigureOut">
              <a:rPr lang="en-US" smtClean="0"/>
              <a:t>12/13/2018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DA224-759A-4BB5-9A94-C09FF05261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3023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E7260-98A2-4B3E-BC0D-F34B56742F26}" type="datetimeFigureOut">
              <a:rPr lang="en-US" smtClean="0"/>
              <a:t>12/13/2018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DA224-759A-4BB5-9A94-C09FF05261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8208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E7260-98A2-4B3E-BC0D-F34B56742F26}" type="datetimeFigureOut">
              <a:rPr lang="en-US" smtClean="0"/>
              <a:t>12/13/2018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DA224-759A-4BB5-9A94-C09FF05261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7042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E7260-98A2-4B3E-BC0D-F34B56742F26}" type="datetimeFigureOut">
              <a:rPr lang="en-US" smtClean="0"/>
              <a:t>12/13/2018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DA224-759A-4BB5-9A94-C09FF05261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690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E7260-98A2-4B3E-BC0D-F34B56742F26}" type="datetimeFigureOut">
              <a:rPr lang="en-US" smtClean="0"/>
              <a:t>12/13/2018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DA224-759A-4BB5-9A94-C09FF05261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9623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2E7260-98A2-4B3E-BC0D-F34B56742F26}" type="datetimeFigureOut">
              <a:rPr lang="en-US" smtClean="0"/>
              <a:t>12/13/2018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BDA224-759A-4BB5-9A94-C09FF05261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61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6578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93853" y="228600"/>
            <a:ext cx="11494045" cy="1143000"/>
          </a:xfrm>
        </p:spPr>
        <p:txBody>
          <a:bodyPr>
            <a:noAutofit/>
          </a:bodyPr>
          <a:lstStyle/>
          <a:p>
            <a:pPr eaLnBrk="1" hangingPunct="1"/>
            <a:r>
              <a:rPr lang="en-US" b="1" dirty="0" smtClean="0"/>
              <a:t>2.  STS/RMS Annual Rate per Million by Age</a:t>
            </a:r>
            <a:endParaRPr lang="en-US" b="1" dirty="0"/>
          </a:p>
        </p:txBody>
      </p:sp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914400" y="1524000"/>
            <a:ext cx="10769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endParaRPr lang="en-US" dirty="0">
              <a:cs typeface="+mn-cs"/>
            </a:endParaRPr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5837767" y="2368550"/>
            <a:ext cx="1846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dirty="0">
              <a:latin typeface="Times" charset="0"/>
              <a:cs typeface="+mn-cs"/>
            </a:endParaRPr>
          </a:p>
        </p:txBody>
      </p:sp>
      <p:pic>
        <p:nvPicPr>
          <p:cNvPr id="1946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224" y="1329469"/>
            <a:ext cx="5430897" cy="447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3" name="Rectangle 9"/>
          <p:cNvSpPr>
            <a:spLocks noChangeArrowheads="1"/>
          </p:cNvSpPr>
          <p:nvPr/>
        </p:nvSpPr>
        <p:spPr bwMode="auto">
          <a:xfrm>
            <a:off x="2454878" y="6234571"/>
            <a:ext cx="371326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1200" dirty="0">
                <a:cs typeface="+mn-cs"/>
              </a:rPr>
              <a:t>(SEER Pediatric Monograph, NIH Pub. No.99-4649, 1999)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28932" y="5729618"/>
            <a:ext cx="9759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Years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7187551" y="2749747"/>
            <a:ext cx="410941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300 new cases annually</a:t>
            </a:r>
            <a:endParaRPr lang="en-US" sz="3200" dirty="0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4127288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1143000"/>
          </a:xfrm>
        </p:spPr>
        <p:txBody>
          <a:bodyPr/>
          <a:lstStyle/>
          <a:p>
            <a:pPr eaLnBrk="1" hangingPunct="1"/>
            <a:r>
              <a:rPr lang="en-US" b="1" dirty="0" smtClean="0">
                <a:cs typeface="Arial Narrow" charset="0"/>
              </a:rPr>
              <a:t>2.  RMS </a:t>
            </a:r>
            <a:r>
              <a:rPr lang="en-US" b="1" dirty="0">
                <a:cs typeface="Arial Narrow" charset="0"/>
              </a:rPr>
              <a:t>Clinical Presentation</a:t>
            </a:r>
          </a:p>
        </p:txBody>
      </p:sp>
      <p:sp>
        <p:nvSpPr>
          <p:cNvPr id="29698" name="Content Placeholder 2"/>
          <p:cNvSpPr>
            <a:spLocks noGrp="1"/>
          </p:cNvSpPr>
          <p:nvPr>
            <p:ph idx="1"/>
          </p:nvPr>
        </p:nvSpPr>
        <p:spPr>
          <a:xfrm>
            <a:off x="609600" y="1143001"/>
            <a:ext cx="10972800" cy="4525963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u="sng" dirty="0">
                <a:cs typeface="Arial Narrow" charset="0"/>
              </a:rPr>
              <a:t>Mass, +/- pain, +/- disturbance in function, may </a:t>
            </a:r>
            <a:r>
              <a:rPr lang="en-US" sz="3200" u="sng" dirty="0" smtClean="0">
                <a:cs typeface="Arial Narrow" charset="0"/>
              </a:rPr>
              <a:t>occur in any location </a:t>
            </a:r>
            <a:r>
              <a:rPr lang="en-US" sz="3200" u="sng" dirty="0">
                <a:cs typeface="Arial Narrow" charset="0"/>
              </a:rPr>
              <a:t>in the body</a:t>
            </a:r>
          </a:p>
        </p:txBody>
      </p:sp>
      <p:sp>
        <p:nvSpPr>
          <p:cNvPr id="29699" name="TextBox 1"/>
          <p:cNvSpPr txBox="1">
            <a:spLocks noChangeArrowheads="1"/>
          </p:cNvSpPr>
          <p:nvPr/>
        </p:nvSpPr>
        <p:spPr bwMode="auto">
          <a:xfrm>
            <a:off x="6293065" y="2583260"/>
            <a:ext cx="5283200" cy="33547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hlink"/>
                </a:solidFill>
                <a:latin typeface="+mn-lt"/>
                <a:cs typeface="Arial Narrow" charset="0"/>
              </a:rPr>
              <a:t>Patterns of spread</a:t>
            </a:r>
            <a:endParaRPr lang="en-US" dirty="0">
              <a:latin typeface="+mn-lt"/>
              <a:cs typeface="Arial Narrow" charset="0"/>
            </a:endParaRPr>
          </a:p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chemeClr val="hlink"/>
                </a:solidFill>
                <a:latin typeface="+mn-lt"/>
                <a:cs typeface="Arial Narrow" charset="0"/>
              </a:rPr>
              <a:t>Lymphatic</a:t>
            </a:r>
            <a:r>
              <a:rPr lang="en-US" sz="2000" dirty="0">
                <a:solidFill>
                  <a:schemeClr val="hlink"/>
                </a:solidFill>
                <a:latin typeface="+mn-lt"/>
                <a:cs typeface="Arial Narrow" charset="0"/>
              </a:rPr>
              <a:t>:</a:t>
            </a:r>
            <a:r>
              <a:rPr lang="en-US" sz="2000" dirty="0">
                <a:latin typeface="+mn-lt"/>
                <a:cs typeface="Arial Narrow" charset="0"/>
              </a:rPr>
              <a:t> 40% of paratesticular and 20% of extremity tumors</a:t>
            </a:r>
          </a:p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chemeClr val="hlink"/>
                </a:solidFill>
                <a:latin typeface="+mn-lt"/>
                <a:cs typeface="Arial Narrow" charset="0"/>
              </a:rPr>
              <a:t>CNS extension:</a:t>
            </a:r>
            <a:r>
              <a:rPr lang="en-US" sz="2000" dirty="0">
                <a:latin typeface="+mn-lt"/>
                <a:cs typeface="Arial Narrow" charset="0"/>
              </a:rPr>
              <a:t> 50% of parameningeal (cranial nerve palsies, erosion of cranial bone, direct intracranial growth)</a:t>
            </a:r>
          </a:p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chemeClr val="hlink"/>
                </a:solidFill>
                <a:latin typeface="+mn-lt"/>
                <a:cs typeface="Arial Narrow" charset="0"/>
              </a:rPr>
              <a:t>Hematogenous:</a:t>
            </a:r>
            <a:r>
              <a:rPr lang="en-US" sz="2000" dirty="0">
                <a:latin typeface="+mn-lt"/>
                <a:cs typeface="Arial Narrow" charset="0"/>
              </a:rPr>
              <a:t> 10-20% at diagnosis (lung, bone, bone marrow, liver)</a:t>
            </a:r>
          </a:p>
          <a:p>
            <a:pPr eaLnBrk="1" hangingPunct="1"/>
            <a:endParaRPr lang="en-US" sz="1800" dirty="0"/>
          </a:p>
        </p:txBody>
      </p:sp>
      <p:sp>
        <p:nvSpPr>
          <p:cNvPr id="29700" name="TextBox 2"/>
          <p:cNvSpPr txBox="1">
            <a:spLocks noChangeArrowheads="1"/>
          </p:cNvSpPr>
          <p:nvPr/>
        </p:nvSpPr>
        <p:spPr bwMode="auto">
          <a:xfrm>
            <a:off x="615734" y="2410486"/>
            <a:ext cx="5413103" cy="38472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b="1" dirty="0">
                <a:solidFill>
                  <a:schemeClr val="hlink"/>
                </a:solidFill>
                <a:latin typeface="+mn-lt"/>
              </a:rPr>
              <a:t>Primary site distribution (IRS-II)</a:t>
            </a:r>
            <a:endParaRPr lang="en-US" b="1" dirty="0">
              <a:latin typeface="+mn-lt"/>
            </a:endParaRPr>
          </a:p>
          <a:p>
            <a:r>
              <a:rPr lang="en-US" sz="2000" u="sng" dirty="0">
                <a:latin typeface="+mn-lt"/>
              </a:rPr>
              <a:t>Site</a:t>
            </a:r>
            <a:r>
              <a:rPr lang="en-US" sz="2000" dirty="0">
                <a:latin typeface="+mn-lt"/>
              </a:rPr>
              <a:t> 			 </a:t>
            </a:r>
            <a:r>
              <a:rPr lang="en-US" sz="2000" dirty="0" smtClean="0">
                <a:latin typeface="+mn-lt"/>
              </a:rPr>
              <a:t>      	 </a:t>
            </a:r>
            <a:r>
              <a:rPr lang="en-US" sz="2000" u="sng" dirty="0" smtClean="0">
                <a:latin typeface="+mn-lt"/>
              </a:rPr>
              <a:t>Frequency</a:t>
            </a:r>
            <a:endParaRPr lang="en-US" sz="2000" u="sng" dirty="0">
              <a:latin typeface="+mn-lt"/>
            </a:endParaRPr>
          </a:p>
          <a:p>
            <a:r>
              <a:rPr lang="en-US" sz="2000" b="1" dirty="0">
                <a:solidFill>
                  <a:schemeClr val="accent5"/>
                </a:solidFill>
                <a:latin typeface="+mn-lt"/>
              </a:rPr>
              <a:t>Head/Neck</a:t>
            </a:r>
            <a:r>
              <a:rPr lang="en-US" sz="2000" dirty="0">
                <a:latin typeface="+mn-lt"/>
              </a:rPr>
              <a:t>		      </a:t>
            </a:r>
            <a:r>
              <a:rPr lang="en-US" sz="2000" dirty="0" smtClean="0">
                <a:latin typeface="+mn-lt"/>
              </a:rPr>
              <a:t>	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smtClean="0">
                <a:latin typeface="+mn-lt"/>
              </a:rPr>
              <a:t>      34</a:t>
            </a:r>
            <a:r>
              <a:rPr lang="en-US" sz="2000" dirty="0">
                <a:latin typeface="+mn-lt"/>
              </a:rPr>
              <a:t>%</a:t>
            </a:r>
          </a:p>
          <a:p>
            <a:r>
              <a:rPr lang="en-US" sz="2000" dirty="0">
                <a:latin typeface="+mn-lt"/>
              </a:rPr>
              <a:t>	Orbit (8%)</a:t>
            </a:r>
          </a:p>
          <a:p>
            <a:r>
              <a:rPr lang="en-US" sz="2000" dirty="0">
                <a:latin typeface="+mn-lt"/>
              </a:rPr>
              <a:t>	Non-Parameningeal (8%)</a:t>
            </a:r>
          </a:p>
          <a:p>
            <a:r>
              <a:rPr lang="en-US" sz="2000" dirty="0">
                <a:latin typeface="+mn-lt"/>
              </a:rPr>
              <a:t>	Parameningeal (18%) </a:t>
            </a:r>
          </a:p>
          <a:p>
            <a:r>
              <a:rPr lang="en-US" sz="2000" b="1" dirty="0">
                <a:solidFill>
                  <a:schemeClr val="accent5"/>
                </a:solidFill>
                <a:latin typeface="+mn-lt"/>
              </a:rPr>
              <a:t>GU</a:t>
            </a:r>
            <a:r>
              <a:rPr lang="en-US" sz="2000" dirty="0">
                <a:latin typeface="+mn-lt"/>
              </a:rPr>
              <a:t>			      </a:t>
            </a:r>
            <a:r>
              <a:rPr lang="en-US" sz="2000" dirty="0" smtClean="0">
                <a:latin typeface="+mn-lt"/>
              </a:rPr>
              <a:t>	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smtClean="0">
                <a:latin typeface="+mn-lt"/>
              </a:rPr>
              <a:t>      23</a:t>
            </a:r>
            <a:r>
              <a:rPr lang="en-US" sz="2000" dirty="0">
                <a:latin typeface="+mn-lt"/>
              </a:rPr>
              <a:t>%</a:t>
            </a:r>
          </a:p>
          <a:p>
            <a:r>
              <a:rPr lang="en-US" sz="2000" dirty="0">
                <a:latin typeface="+mn-lt"/>
              </a:rPr>
              <a:t>	Paratestis/Vag/Uterus (12%)</a:t>
            </a:r>
          </a:p>
          <a:p>
            <a:r>
              <a:rPr lang="en-US" sz="2000" dirty="0">
                <a:latin typeface="+mn-lt"/>
              </a:rPr>
              <a:t>	Bladder/Prostate (11%)</a:t>
            </a:r>
          </a:p>
          <a:p>
            <a:r>
              <a:rPr lang="en-US" sz="2000" b="1" dirty="0" smtClean="0">
                <a:solidFill>
                  <a:schemeClr val="accent5"/>
                </a:solidFill>
                <a:latin typeface="+mn-lt"/>
              </a:rPr>
              <a:t>Extremity</a:t>
            </a:r>
            <a:r>
              <a:rPr lang="en-US" sz="2000" dirty="0" smtClean="0">
                <a:latin typeface="+mn-lt"/>
              </a:rPr>
              <a:t>                   	      	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smtClean="0">
                <a:latin typeface="+mn-lt"/>
              </a:rPr>
              <a:t>      17</a:t>
            </a:r>
            <a:r>
              <a:rPr lang="en-US" sz="2000" dirty="0">
                <a:latin typeface="+mn-lt"/>
              </a:rPr>
              <a:t>% </a:t>
            </a:r>
          </a:p>
          <a:p>
            <a:r>
              <a:rPr lang="en-US" sz="2000" b="1" dirty="0">
                <a:solidFill>
                  <a:schemeClr val="accent5"/>
                </a:solidFill>
                <a:latin typeface="+mn-lt"/>
              </a:rPr>
              <a:t>Other</a:t>
            </a:r>
            <a:r>
              <a:rPr lang="en-US" sz="2000" dirty="0">
                <a:latin typeface="+mn-lt"/>
              </a:rPr>
              <a:t>			     </a:t>
            </a:r>
            <a:r>
              <a:rPr lang="en-US" sz="2000" dirty="0" smtClean="0">
                <a:latin typeface="+mn-lt"/>
              </a:rPr>
              <a:t>	       25</a:t>
            </a:r>
            <a:r>
              <a:rPr lang="en-US" sz="2000" dirty="0">
                <a:latin typeface="+mn-lt"/>
              </a:rPr>
              <a:t>%</a:t>
            </a:r>
          </a:p>
          <a:p>
            <a:r>
              <a:rPr lang="en-US" sz="2000" dirty="0">
                <a:latin typeface="+mn-lt"/>
              </a:rPr>
              <a:t>           </a:t>
            </a:r>
            <a:r>
              <a:rPr lang="en-US" sz="2000" dirty="0" smtClean="0">
                <a:latin typeface="+mn-lt"/>
              </a:rPr>
              <a:t>	       (</a:t>
            </a:r>
            <a:r>
              <a:rPr lang="en-US" sz="2000" dirty="0">
                <a:latin typeface="+mn-lt"/>
              </a:rPr>
              <a:t>Maurer et al., </a:t>
            </a:r>
            <a:r>
              <a:rPr lang="en-US" sz="2000" i="1" dirty="0">
                <a:latin typeface="+mn-lt"/>
              </a:rPr>
              <a:t>Cancer </a:t>
            </a:r>
            <a:r>
              <a:rPr lang="en-US" sz="2000" dirty="0">
                <a:latin typeface="+mn-lt"/>
              </a:rPr>
              <a:t>1993; 71:1904)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9288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>
          <a:xfrm>
            <a:off x="508000" y="152400"/>
            <a:ext cx="10972800" cy="1143000"/>
          </a:xfrm>
        </p:spPr>
        <p:txBody>
          <a:bodyPr/>
          <a:lstStyle/>
          <a:p>
            <a:pPr eaLnBrk="1" hangingPunct="1"/>
            <a:r>
              <a:rPr lang="en-US" b="1" dirty="0" smtClean="0">
                <a:cs typeface="Arial Narrow" charset="0"/>
              </a:rPr>
              <a:t>2.  RMS Staging</a:t>
            </a:r>
            <a:endParaRPr lang="en-US" b="1" dirty="0">
              <a:cs typeface="Arial Narrow" charset="0"/>
            </a:endParaRPr>
          </a:p>
        </p:txBody>
      </p:sp>
      <p:sp>
        <p:nvSpPr>
          <p:cNvPr id="30722" name="Content Placeholder 2"/>
          <p:cNvSpPr>
            <a:spLocks noGrp="1"/>
          </p:cNvSpPr>
          <p:nvPr>
            <p:ph idx="1"/>
          </p:nvPr>
        </p:nvSpPr>
        <p:spPr>
          <a:xfrm>
            <a:off x="774726" y="999120"/>
            <a:ext cx="10972800" cy="5021350"/>
          </a:xfrm>
        </p:spPr>
        <p:txBody>
          <a:bodyPr>
            <a:normAutofit fontScale="92500" lnSpcReduction="10000"/>
          </a:bodyPr>
          <a:lstStyle/>
          <a:p>
            <a:pPr eaLnBrk="1" hangingPunct="1"/>
            <a:endParaRPr lang="en-US" u="sng" dirty="0" smtClean="0">
              <a:cs typeface="Arial Narrow" charset="0"/>
            </a:endParaRPr>
          </a:p>
          <a:p>
            <a:pPr eaLnBrk="1" hangingPunct="1"/>
            <a:r>
              <a:rPr lang="en-US" sz="3500" u="sng" dirty="0" smtClean="0">
                <a:cs typeface="Arial Narrow" charset="0"/>
              </a:rPr>
              <a:t>Staging </a:t>
            </a:r>
            <a:r>
              <a:rPr lang="en-US" sz="3500" u="sng" dirty="0">
                <a:cs typeface="Arial Narrow" charset="0"/>
              </a:rPr>
              <a:t>workup</a:t>
            </a:r>
          </a:p>
          <a:p>
            <a:pPr lvl="2" eaLnBrk="1" hangingPunct="1"/>
            <a:r>
              <a:rPr lang="en-US" sz="3000" dirty="0">
                <a:cs typeface="Arial Narrow" charset="0"/>
              </a:rPr>
              <a:t>MRI or CT of primary site and regional nodal basin</a:t>
            </a:r>
          </a:p>
          <a:p>
            <a:pPr lvl="2" eaLnBrk="1" hangingPunct="1"/>
            <a:r>
              <a:rPr lang="en-US" sz="3000" dirty="0">
                <a:cs typeface="Arial Narrow" charset="0"/>
              </a:rPr>
              <a:t>CT of chest</a:t>
            </a:r>
          </a:p>
          <a:p>
            <a:pPr lvl="2" eaLnBrk="1" hangingPunct="1"/>
            <a:r>
              <a:rPr lang="en-US" sz="3000" dirty="0">
                <a:cs typeface="Arial Narrow" charset="0"/>
              </a:rPr>
              <a:t>PET scan or bone scan</a:t>
            </a:r>
          </a:p>
          <a:p>
            <a:pPr lvl="2" eaLnBrk="1" hangingPunct="1"/>
            <a:r>
              <a:rPr lang="en-US" sz="3000" dirty="0">
                <a:cs typeface="Arial Narrow" charset="0"/>
              </a:rPr>
              <a:t>Bilateral bone marrow aspirate/biopsy</a:t>
            </a:r>
          </a:p>
          <a:p>
            <a:pPr lvl="2" eaLnBrk="1" hangingPunct="1"/>
            <a:r>
              <a:rPr lang="en-US" sz="3000" dirty="0">
                <a:cs typeface="Arial Narrow" charset="0"/>
              </a:rPr>
              <a:t>Special situations</a:t>
            </a:r>
          </a:p>
          <a:p>
            <a:pPr lvl="3" eaLnBrk="1" hangingPunct="1"/>
            <a:r>
              <a:rPr lang="en-US" sz="3000" dirty="0">
                <a:cs typeface="Arial Narrow" charset="0"/>
              </a:rPr>
              <a:t>CSF cytology for parameningeal/paraspinal tumors</a:t>
            </a:r>
          </a:p>
          <a:p>
            <a:pPr lvl="3" eaLnBrk="1" hangingPunct="1"/>
            <a:r>
              <a:rPr lang="en-US" sz="3000" dirty="0">
                <a:cs typeface="Arial Narrow" charset="0"/>
              </a:rPr>
              <a:t>Lymph node assessment for paratesticular ≥10 yrs or extremity</a:t>
            </a:r>
          </a:p>
          <a:p>
            <a:pPr lvl="3" eaLnBrk="1" hangingPunct="1"/>
            <a:r>
              <a:rPr lang="en-US" sz="3000" dirty="0">
                <a:cs typeface="Arial Narrow" charset="0"/>
              </a:rPr>
              <a:t>Patients with ERMS, T1, N0 disease have a low rate of bone, BM, and lung metastases, making bone scan, BM aspirate/biopsy and possibly chest CT unnecessary </a:t>
            </a:r>
          </a:p>
        </p:txBody>
      </p:sp>
      <p:sp>
        <p:nvSpPr>
          <p:cNvPr id="30723" name="TextBox 1"/>
          <p:cNvSpPr txBox="1">
            <a:spLocks noChangeArrowheads="1"/>
          </p:cNvSpPr>
          <p:nvPr/>
        </p:nvSpPr>
        <p:spPr bwMode="auto">
          <a:xfrm>
            <a:off x="1041207" y="6079829"/>
            <a:ext cx="51480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latin typeface="+mn-lt"/>
                <a:cs typeface="Arial Narrow" charset="0"/>
              </a:rPr>
              <a:t>(Weiss et al. </a:t>
            </a:r>
            <a:r>
              <a:rPr lang="en-US" i="1" dirty="0">
                <a:latin typeface="+mn-lt"/>
                <a:cs typeface="Arial Narrow" charset="0"/>
              </a:rPr>
              <a:t>J Clin Oncol</a:t>
            </a:r>
            <a:r>
              <a:rPr lang="en-US" dirty="0">
                <a:latin typeface="+mn-lt"/>
                <a:cs typeface="Arial Narrow" charset="0"/>
              </a:rPr>
              <a:t> 2013; 31:3226)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132597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Content Placeholder 2"/>
          <p:cNvSpPr>
            <a:spLocks noGrp="1"/>
          </p:cNvSpPr>
          <p:nvPr>
            <p:ph idx="1"/>
          </p:nvPr>
        </p:nvSpPr>
        <p:spPr>
          <a:xfrm>
            <a:off x="8467" y="34926"/>
            <a:ext cx="10972800" cy="4525963"/>
          </a:xfrm>
        </p:spPr>
        <p:txBody>
          <a:bodyPr/>
          <a:lstStyle/>
          <a:p>
            <a:pPr lvl="1" eaLnBrk="1" hangingPunct="1"/>
            <a:r>
              <a:rPr lang="en-US" sz="3200" u="sng" dirty="0">
                <a:cs typeface="Arial Narrow" charset="0"/>
              </a:rPr>
              <a:t>IRS staging system (clinical system)</a:t>
            </a:r>
          </a:p>
        </p:txBody>
      </p:sp>
      <p:sp>
        <p:nvSpPr>
          <p:cNvPr id="31746" name="TextBox 1"/>
          <p:cNvSpPr txBox="1">
            <a:spLocks noChangeArrowheads="1"/>
          </p:cNvSpPr>
          <p:nvPr/>
        </p:nvSpPr>
        <p:spPr bwMode="auto">
          <a:xfrm>
            <a:off x="406400" y="533401"/>
            <a:ext cx="11582400" cy="680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buFont typeface="Arial" charset="0"/>
              <a:buAutoNum type="arabicPeriod" startAt="3"/>
            </a:pPr>
            <a:endParaRPr lang="en-US" sz="1800" b="1" dirty="0">
              <a:latin typeface="Arial Narrow" charset="0"/>
            </a:endParaRPr>
          </a:p>
          <a:p>
            <a:r>
              <a:rPr lang="en-US" sz="1800" b="1" dirty="0">
                <a:solidFill>
                  <a:schemeClr val="hlink"/>
                </a:solidFill>
                <a:latin typeface="+mn-lt"/>
              </a:rPr>
              <a:t>Stage		Sites			T		Size	N</a:t>
            </a:r>
            <a:endParaRPr lang="en-US" sz="1800" b="1" dirty="0">
              <a:solidFill>
                <a:schemeClr val="accent2"/>
              </a:solidFill>
              <a:latin typeface="+mn-lt"/>
            </a:endParaRPr>
          </a:p>
          <a:p>
            <a:r>
              <a:rPr lang="en-US" sz="1800" b="1" dirty="0">
                <a:latin typeface="+mn-lt"/>
              </a:rPr>
              <a:t>1</a:t>
            </a:r>
            <a:r>
              <a:rPr lang="en-US" sz="1800" dirty="0">
                <a:latin typeface="+mn-lt"/>
              </a:rPr>
              <a:t>		Orbit, non-para-		T</a:t>
            </a:r>
            <a:r>
              <a:rPr lang="en-US" sz="1800" baseline="-25000" dirty="0">
                <a:latin typeface="+mn-lt"/>
              </a:rPr>
              <a:t>1</a:t>
            </a:r>
            <a:r>
              <a:rPr lang="en-US" sz="1800" dirty="0">
                <a:latin typeface="+mn-lt"/>
              </a:rPr>
              <a:t> or T</a:t>
            </a:r>
            <a:r>
              <a:rPr lang="en-US" sz="1800" baseline="-25000" dirty="0">
                <a:latin typeface="+mn-lt"/>
              </a:rPr>
              <a:t>2</a:t>
            </a:r>
            <a:r>
              <a:rPr lang="en-US" sz="1800" dirty="0">
                <a:latin typeface="+mn-lt"/>
              </a:rPr>
              <a:t>     	</a:t>
            </a:r>
            <a:r>
              <a:rPr lang="en-US" sz="1800" dirty="0" smtClean="0">
                <a:latin typeface="+mn-lt"/>
              </a:rPr>
              <a:t>a </a:t>
            </a:r>
            <a:r>
              <a:rPr lang="en-US" sz="1800" dirty="0">
                <a:latin typeface="+mn-lt"/>
              </a:rPr>
              <a:t>or b	N</a:t>
            </a:r>
            <a:r>
              <a:rPr lang="en-US" sz="1800" baseline="-25000" dirty="0">
                <a:latin typeface="+mn-lt"/>
              </a:rPr>
              <a:t>o</a:t>
            </a:r>
            <a:r>
              <a:rPr lang="en-US" sz="1800" dirty="0">
                <a:latin typeface="+mn-lt"/>
              </a:rPr>
              <a:t>, N</a:t>
            </a:r>
            <a:r>
              <a:rPr lang="en-US" sz="1800" baseline="-25000" dirty="0">
                <a:latin typeface="+mn-lt"/>
              </a:rPr>
              <a:t>1</a:t>
            </a:r>
            <a:r>
              <a:rPr lang="en-US" sz="1800" dirty="0">
                <a:latin typeface="+mn-lt"/>
              </a:rPr>
              <a:t>, or N</a:t>
            </a:r>
            <a:r>
              <a:rPr lang="en-US" sz="1800" baseline="-25000" dirty="0">
                <a:latin typeface="+mn-lt"/>
              </a:rPr>
              <a:t>x</a:t>
            </a:r>
            <a:r>
              <a:rPr lang="en-US" sz="1800" dirty="0">
                <a:latin typeface="+mn-lt"/>
              </a:rPr>
              <a:t> </a:t>
            </a:r>
          </a:p>
          <a:p>
            <a:r>
              <a:rPr lang="en-US" sz="1800" dirty="0">
                <a:latin typeface="+mn-lt"/>
              </a:rPr>
              <a:t>		meningeal head</a:t>
            </a:r>
          </a:p>
          <a:p>
            <a:r>
              <a:rPr lang="en-US" sz="1800" dirty="0">
                <a:latin typeface="+mn-lt"/>
              </a:rPr>
              <a:t>		and neck, non-	</a:t>
            </a:r>
          </a:p>
          <a:p>
            <a:r>
              <a:rPr lang="en-US" sz="1800" dirty="0">
                <a:latin typeface="+mn-lt"/>
              </a:rPr>
              <a:t>		bladder/prostate </a:t>
            </a:r>
          </a:p>
          <a:p>
            <a:r>
              <a:rPr lang="en-US" sz="1800" dirty="0">
                <a:latin typeface="+mn-lt"/>
              </a:rPr>
              <a:t>		GU, biliary tract</a:t>
            </a:r>
          </a:p>
          <a:p>
            <a:endParaRPr lang="en-US" sz="800" dirty="0">
              <a:latin typeface="+mn-lt"/>
            </a:endParaRPr>
          </a:p>
          <a:p>
            <a:r>
              <a:rPr lang="en-US" sz="1800" b="1" dirty="0">
                <a:latin typeface="+mn-lt"/>
              </a:rPr>
              <a:t>2</a:t>
            </a:r>
            <a:r>
              <a:rPr lang="en-US" sz="1800" dirty="0">
                <a:latin typeface="+mn-lt"/>
              </a:rPr>
              <a:t>		Parameningeal,		T</a:t>
            </a:r>
            <a:r>
              <a:rPr lang="en-US" sz="1800" baseline="-25000" dirty="0">
                <a:latin typeface="+mn-lt"/>
              </a:rPr>
              <a:t>1</a:t>
            </a:r>
            <a:r>
              <a:rPr lang="en-US" sz="1800" dirty="0">
                <a:latin typeface="+mn-lt"/>
              </a:rPr>
              <a:t> or T</a:t>
            </a:r>
            <a:r>
              <a:rPr lang="en-US" sz="1800" baseline="-25000" dirty="0">
                <a:latin typeface="+mn-lt"/>
              </a:rPr>
              <a:t>2</a:t>
            </a:r>
            <a:r>
              <a:rPr lang="en-US" sz="1800" dirty="0">
                <a:latin typeface="+mn-lt"/>
              </a:rPr>
              <a:t>     	</a:t>
            </a:r>
            <a:r>
              <a:rPr lang="en-US" sz="1800" dirty="0" smtClean="0">
                <a:latin typeface="+mn-lt"/>
              </a:rPr>
              <a:t>a</a:t>
            </a:r>
            <a:r>
              <a:rPr lang="en-US" sz="1800" dirty="0">
                <a:latin typeface="+mn-lt"/>
              </a:rPr>
              <a:t>	N</a:t>
            </a:r>
            <a:r>
              <a:rPr lang="en-US" sz="1800" baseline="-25000" dirty="0">
                <a:latin typeface="+mn-lt"/>
              </a:rPr>
              <a:t>0</a:t>
            </a:r>
            <a:r>
              <a:rPr lang="en-US" sz="1800" dirty="0">
                <a:latin typeface="+mn-lt"/>
              </a:rPr>
              <a:t> or N</a:t>
            </a:r>
            <a:r>
              <a:rPr lang="en-US" sz="1800" baseline="-25000" dirty="0">
                <a:latin typeface="+mn-lt"/>
              </a:rPr>
              <a:t>x</a:t>
            </a:r>
            <a:endParaRPr lang="en-US" sz="1800" dirty="0">
              <a:latin typeface="+mn-lt"/>
            </a:endParaRPr>
          </a:p>
          <a:p>
            <a:r>
              <a:rPr lang="en-US" sz="1800" dirty="0">
                <a:latin typeface="+mn-lt"/>
              </a:rPr>
              <a:t>		bladder/prostate,</a:t>
            </a:r>
          </a:p>
          <a:p>
            <a:r>
              <a:rPr lang="en-US" sz="1800" dirty="0">
                <a:latin typeface="+mn-lt"/>
              </a:rPr>
              <a:t>		extremity, other</a:t>
            </a:r>
          </a:p>
          <a:p>
            <a:endParaRPr lang="en-US" sz="800" dirty="0">
              <a:latin typeface="+mn-lt"/>
            </a:endParaRPr>
          </a:p>
          <a:p>
            <a:r>
              <a:rPr lang="en-US" sz="1800" b="1" dirty="0">
                <a:latin typeface="+mn-lt"/>
              </a:rPr>
              <a:t>3</a:t>
            </a:r>
            <a:r>
              <a:rPr lang="en-US" sz="1800" dirty="0">
                <a:latin typeface="+mn-lt"/>
              </a:rPr>
              <a:t>		Parameningeal,		T</a:t>
            </a:r>
            <a:r>
              <a:rPr lang="en-US" sz="1800" baseline="-25000" dirty="0">
                <a:latin typeface="+mn-lt"/>
              </a:rPr>
              <a:t>1</a:t>
            </a:r>
            <a:r>
              <a:rPr lang="en-US" sz="1800" dirty="0">
                <a:latin typeface="+mn-lt"/>
              </a:rPr>
              <a:t> or T</a:t>
            </a:r>
            <a:r>
              <a:rPr lang="en-US" sz="1800" baseline="-25000" dirty="0">
                <a:latin typeface="+mn-lt"/>
              </a:rPr>
              <a:t>2  </a:t>
            </a:r>
            <a:r>
              <a:rPr lang="en-US" sz="1800" dirty="0">
                <a:latin typeface="+mn-lt"/>
              </a:rPr>
              <a:t>   		a	N</a:t>
            </a:r>
            <a:r>
              <a:rPr lang="en-US" sz="1800" baseline="-25000" dirty="0">
                <a:latin typeface="+mn-lt"/>
              </a:rPr>
              <a:t>1</a:t>
            </a:r>
            <a:endParaRPr lang="en-US" sz="1800" dirty="0">
              <a:latin typeface="+mn-lt"/>
            </a:endParaRPr>
          </a:p>
          <a:p>
            <a:r>
              <a:rPr lang="en-US" sz="1800" dirty="0">
                <a:latin typeface="+mn-lt"/>
              </a:rPr>
              <a:t>		bladder/prostate,		     		b 	N</a:t>
            </a:r>
            <a:r>
              <a:rPr lang="en-US" sz="1800" baseline="-25000" dirty="0">
                <a:latin typeface="+mn-lt"/>
              </a:rPr>
              <a:t>0</a:t>
            </a:r>
            <a:r>
              <a:rPr lang="en-US" sz="1800" dirty="0">
                <a:latin typeface="+mn-lt"/>
              </a:rPr>
              <a:t>, N</a:t>
            </a:r>
            <a:r>
              <a:rPr lang="en-US" sz="1800" baseline="-25000" dirty="0">
                <a:latin typeface="+mn-lt"/>
              </a:rPr>
              <a:t>1</a:t>
            </a:r>
            <a:r>
              <a:rPr lang="en-US" sz="1800" dirty="0">
                <a:latin typeface="+mn-lt"/>
              </a:rPr>
              <a:t>,</a:t>
            </a:r>
            <a:r>
              <a:rPr lang="en-US" sz="1800" baseline="-25000" dirty="0">
                <a:latin typeface="+mn-lt"/>
              </a:rPr>
              <a:t> </a:t>
            </a:r>
            <a:r>
              <a:rPr lang="en-US" sz="1800" dirty="0">
                <a:latin typeface="+mn-lt"/>
              </a:rPr>
              <a:t>or Nx</a:t>
            </a:r>
          </a:p>
          <a:p>
            <a:r>
              <a:rPr lang="en-US" sz="1800" dirty="0">
                <a:latin typeface="+mn-lt"/>
              </a:rPr>
              <a:t>		extremity, other </a:t>
            </a:r>
          </a:p>
          <a:p>
            <a:endParaRPr lang="en-US" sz="800" dirty="0">
              <a:latin typeface="+mn-lt"/>
            </a:endParaRPr>
          </a:p>
          <a:p>
            <a:r>
              <a:rPr lang="en-US" sz="1800" b="1" dirty="0">
                <a:latin typeface="+mn-lt"/>
              </a:rPr>
              <a:t>4</a:t>
            </a:r>
            <a:r>
              <a:rPr lang="en-US" sz="1800" dirty="0">
                <a:latin typeface="+mn-lt"/>
              </a:rPr>
              <a:t>		All with distant		T</a:t>
            </a:r>
            <a:r>
              <a:rPr lang="en-US" sz="1800" baseline="-25000" dirty="0">
                <a:latin typeface="+mn-lt"/>
              </a:rPr>
              <a:t>1</a:t>
            </a:r>
            <a:r>
              <a:rPr lang="en-US" sz="1800" dirty="0">
                <a:latin typeface="+mn-lt"/>
              </a:rPr>
              <a:t> or T</a:t>
            </a:r>
            <a:r>
              <a:rPr lang="en-US" sz="1800" baseline="-25000" dirty="0">
                <a:latin typeface="+mn-lt"/>
              </a:rPr>
              <a:t>2</a:t>
            </a:r>
            <a:r>
              <a:rPr lang="en-US" sz="1800" dirty="0">
                <a:latin typeface="+mn-lt"/>
              </a:rPr>
              <a:t>     		a or b	N</a:t>
            </a:r>
            <a:r>
              <a:rPr lang="en-US" sz="1800" baseline="-25000" dirty="0">
                <a:latin typeface="+mn-lt"/>
              </a:rPr>
              <a:t>0</a:t>
            </a:r>
            <a:r>
              <a:rPr lang="en-US" sz="1800" dirty="0">
                <a:latin typeface="+mn-lt"/>
              </a:rPr>
              <a:t> or N</a:t>
            </a:r>
            <a:r>
              <a:rPr lang="en-US" sz="1800" baseline="-25000" dirty="0">
                <a:latin typeface="+mn-lt"/>
              </a:rPr>
              <a:t>1</a:t>
            </a:r>
            <a:r>
              <a:rPr lang="en-US" sz="1800" dirty="0">
                <a:latin typeface="+mn-lt"/>
              </a:rPr>
              <a:t> </a:t>
            </a:r>
          </a:p>
          <a:p>
            <a:r>
              <a:rPr lang="en-US" sz="1800" dirty="0">
                <a:latin typeface="+mn-lt"/>
              </a:rPr>
              <a:t>		metastases</a:t>
            </a:r>
          </a:p>
          <a:p>
            <a:endParaRPr lang="en-US" sz="1600" i="1" dirty="0">
              <a:latin typeface="Arial Narrow" charset="0"/>
            </a:endParaRPr>
          </a:p>
          <a:p>
            <a:r>
              <a:rPr lang="en-US" sz="1800" i="1" dirty="0">
                <a:latin typeface="+mn-lt"/>
              </a:rPr>
              <a:t>Definitions: T=tumor invasiveness; T</a:t>
            </a:r>
            <a:r>
              <a:rPr lang="en-US" sz="1800" i="1" baseline="-25000" dirty="0">
                <a:latin typeface="+mn-lt"/>
              </a:rPr>
              <a:t>1</a:t>
            </a:r>
            <a:r>
              <a:rPr lang="en-US" sz="1800" i="1" dirty="0">
                <a:latin typeface="+mn-lt"/>
              </a:rPr>
              <a:t>=confined to anatomic site of origin; T</a:t>
            </a:r>
            <a:r>
              <a:rPr lang="en-US" sz="1800" i="1" baseline="-25000" dirty="0">
                <a:latin typeface="+mn-lt"/>
              </a:rPr>
              <a:t>2</a:t>
            </a:r>
            <a:r>
              <a:rPr lang="en-US" sz="1800" i="1" dirty="0">
                <a:latin typeface="+mn-lt"/>
              </a:rPr>
              <a:t>=extension and/or fixation to surrounding tissue; a =≤ 5 cm; b= &gt; 5 cm; N=regional nodes; N</a:t>
            </a:r>
            <a:r>
              <a:rPr lang="en-US" sz="1800" i="1" baseline="-25000" dirty="0">
                <a:latin typeface="+mn-lt"/>
              </a:rPr>
              <a:t>0</a:t>
            </a:r>
            <a:r>
              <a:rPr lang="en-US" sz="1800" i="1" dirty="0">
                <a:latin typeface="+mn-lt"/>
              </a:rPr>
              <a:t>=regional nodes not clinically involved; N</a:t>
            </a:r>
            <a:r>
              <a:rPr lang="en-US" sz="1800" i="1" baseline="-25000" dirty="0">
                <a:latin typeface="+mn-lt"/>
              </a:rPr>
              <a:t>1</a:t>
            </a:r>
            <a:r>
              <a:rPr lang="en-US" sz="1800" i="1" dirty="0">
                <a:latin typeface="+mn-lt"/>
              </a:rPr>
              <a:t>=regional nodes clinically involved; N</a:t>
            </a:r>
            <a:r>
              <a:rPr lang="en-US" sz="1800" i="1" baseline="-25000" dirty="0">
                <a:latin typeface="+mn-lt"/>
              </a:rPr>
              <a:t>x</a:t>
            </a:r>
            <a:r>
              <a:rPr lang="en-US" sz="1800" i="1" dirty="0">
                <a:latin typeface="+mn-lt"/>
              </a:rPr>
              <a:t>=clinical status of regional nodes unknown</a:t>
            </a:r>
          </a:p>
          <a:p>
            <a:endParaRPr lang="en-US" sz="1400" dirty="0" smtClean="0"/>
          </a:p>
          <a:p>
            <a:r>
              <a:rPr lang="en-US" sz="1400" dirty="0" smtClean="0"/>
              <a:t>Reprinted </a:t>
            </a:r>
            <a:r>
              <a:rPr lang="en-US" sz="1400" dirty="0"/>
              <a:t>with permission © (2001) American Society of Clinical Oncology.  All rights reserved.  Crist, W et al: J </a:t>
            </a:r>
            <a:r>
              <a:rPr lang="en-US" sz="1400" dirty="0" err="1"/>
              <a:t>Clin</a:t>
            </a:r>
            <a:r>
              <a:rPr lang="en-US" sz="1400" dirty="0"/>
              <a:t> </a:t>
            </a:r>
            <a:r>
              <a:rPr lang="en-US" sz="1400" dirty="0" err="1"/>
              <a:t>Oncol</a:t>
            </a:r>
            <a:r>
              <a:rPr lang="en-US" sz="1400" dirty="0"/>
              <a:t> Vol. (12) 2001.</a:t>
            </a:r>
          </a:p>
          <a:p>
            <a:r>
              <a:rPr lang="en-US" dirty="0">
                <a:latin typeface="Arial Narrow" charset="0"/>
              </a:rPr>
              <a:t>	</a:t>
            </a:r>
          </a:p>
          <a:p>
            <a:pPr eaLnBrk="1" hangingPunct="1"/>
            <a:endParaRPr lang="en-US" sz="1800" dirty="0"/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>
            <a:off x="508000" y="762000"/>
            <a:ext cx="11176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609600" y="5181600"/>
            <a:ext cx="11176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1749" name="TextBox 2"/>
          <p:cNvSpPr txBox="1">
            <a:spLocks noChangeArrowheads="1"/>
          </p:cNvSpPr>
          <p:nvPr/>
        </p:nvSpPr>
        <p:spPr bwMode="auto">
          <a:xfrm>
            <a:off x="-2751667" y="-1658938"/>
            <a:ext cx="1846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1800" dirty="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859716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Content Placeholder 2"/>
          <p:cNvSpPr>
            <a:spLocks noGrp="1"/>
          </p:cNvSpPr>
          <p:nvPr>
            <p:ph idx="1"/>
          </p:nvPr>
        </p:nvSpPr>
        <p:spPr>
          <a:xfrm>
            <a:off x="304800" y="304801"/>
            <a:ext cx="10972800" cy="4525963"/>
          </a:xfrm>
        </p:spPr>
        <p:txBody>
          <a:bodyPr>
            <a:normAutofit/>
          </a:bodyPr>
          <a:lstStyle/>
          <a:p>
            <a:pPr lvl="1" eaLnBrk="1" hangingPunct="1"/>
            <a:r>
              <a:rPr lang="en-US" sz="3200" u="sng" dirty="0">
                <a:cs typeface="Arial Narrow" charset="0"/>
              </a:rPr>
              <a:t>IRS grouping system (surgical pathologic system)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4976" y="1013022"/>
            <a:ext cx="13106400" cy="553997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lvl="2" eaLnBrk="0" hangingPunct="0">
              <a:defRPr/>
            </a:pPr>
            <a:r>
              <a:rPr lang="en-US" sz="2400" b="1" dirty="0">
                <a:solidFill>
                  <a:schemeClr val="hlink"/>
                </a:solidFill>
                <a:cs typeface="Arial" charset="0"/>
              </a:rPr>
              <a:t>Group I</a:t>
            </a:r>
            <a:r>
              <a:rPr lang="en-US" sz="2400" dirty="0">
                <a:solidFill>
                  <a:schemeClr val="hlink"/>
                </a:solidFill>
                <a:cs typeface="Arial" charset="0"/>
              </a:rPr>
              <a:t>:</a:t>
            </a:r>
            <a:r>
              <a:rPr lang="en-US" sz="2400" dirty="0">
                <a:cs typeface="Arial" charset="0"/>
              </a:rPr>
              <a:t> Localized disease, completely resected</a:t>
            </a:r>
          </a:p>
          <a:p>
            <a:pPr eaLnBrk="0" hangingPunct="0">
              <a:defRPr/>
            </a:pPr>
            <a:endParaRPr lang="en-US" dirty="0">
              <a:cs typeface="Arial" charset="0"/>
            </a:endParaRPr>
          </a:p>
          <a:p>
            <a:pPr lvl="2" eaLnBrk="0" hangingPunct="0">
              <a:defRPr/>
            </a:pPr>
            <a:r>
              <a:rPr lang="en-US" sz="2400" b="1" dirty="0">
                <a:solidFill>
                  <a:schemeClr val="hlink"/>
                </a:solidFill>
                <a:cs typeface="Arial" charset="0"/>
              </a:rPr>
              <a:t>Group II</a:t>
            </a:r>
            <a:r>
              <a:rPr lang="en-US" sz="2400" dirty="0">
                <a:cs typeface="Arial" charset="0"/>
              </a:rPr>
              <a:t>: Gross total resection with evidence of regional spread</a:t>
            </a:r>
          </a:p>
          <a:p>
            <a:pPr marL="1828800" lvl="3" indent="-457200" eaLnBrk="0" hangingPunct="0">
              <a:buFontTx/>
              <a:buAutoNum type="alphaUcParenBoth"/>
              <a:defRPr/>
            </a:pPr>
            <a:r>
              <a:rPr lang="en-US" sz="2400" dirty="0">
                <a:cs typeface="Arial" charset="0"/>
              </a:rPr>
              <a:t>Grossly resected tumor with microscopic residual </a:t>
            </a:r>
          </a:p>
          <a:p>
            <a:pPr lvl="3" eaLnBrk="0" hangingPunct="0">
              <a:defRPr/>
            </a:pPr>
            <a:r>
              <a:rPr lang="en-US" sz="2400" dirty="0">
                <a:cs typeface="Arial" charset="0"/>
              </a:rPr>
              <a:t>	disease</a:t>
            </a:r>
          </a:p>
          <a:p>
            <a:pPr marL="1828800" lvl="3" indent="-457200" eaLnBrk="0" hangingPunct="0">
              <a:buFontTx/>
              <a:buAutoNum type="alphaUcParenBoth" startAt="2"/>
              <a:defRPr/>
            </a:pPr>
            <a:r>
              <a:rPr lang="en-US" sz="2400" dirty="0">
                <a:cs typeface="Arial" charset="0"/>
              </a:rPr>
              <a:t>Complete resection of primary tumor, regional 	   	</a:t>
            </a:r>
          </a:p>
          <a:p>
            <a:pPr lvl="3" eaLnBrk="0" hangingPunct="0">
              <a:defRPr/>
            </a:pPr>
            <a:r>
              <a:rPr lang="en-US" sz="2400" dirty="0">
                <a:cs typeface="Arial" charset="0"/>
              </a:rPr>
              <a:t>	nodes involved and completely resected</a:t>
            </a:r>
          </a:p>
          <a:p>
            <a:pPr marL="1828800" lvl="3" indent="-457200" eaLnBrk="0" hangingPunct="0">
              <a:buFontTx/>
              <a:buAutoNum type="alphaUcParenBoth" startAt="3"/>
              <a:defRPr/>
            </a:pPr>
            <a:r>
              <a:rPr lang="en-US" sz="2400" dirty="0">
                <a:cs typeface="Arial" charset="0"/>
              </a:rPr>
              <a:t>Regional disease with involved nodes, grossly 			</a:t>
            </a:r>
          </a:p>
          <a:p>
            <a:pPr lvl="3" eaLnBrk="0" hangingPunct="0">
              <a:defRPr/>
            </a:pPr>
            <a:r>
              <a:rPr lang="en-US" sz="2400" dirty="0">
                <a:cs typeface="Arial" charset="0"/>
              </a:rPr>
              <a:t>	resected but microscopic residual disease </a:t>
            </a:r>
            <a:r>
              <a:rPr lang="en-US" sz="2400" dirty="0" smtClean="0">
                <a:cs typeface="Arial" charset="0"/>
              </a:rPr>
              <a:t>and</a:t>
            </a:r>
            <a:r>
              <a:rPr lang="en-US" sz="2400" dirty="0">
                <a:cs typeface="Arial" charset="0"/>
              </a:rPr>
              <a:t> </a:t>
            </a:r>
            <a:r>
              <a:rPr lang="en-US" sz="2400" dirty="0" smtClean="0">
                <a:cs typeface="Arial" charset="0"/>
              </a:rPr>
              <a:t>histologic </a:t>
            </a:r>
            <a:r>
              <a:rPr lang="en-US" sz="2400" dirty="0">
                <a:cs typeface="Arial" charset="0"/>
              </a:rPr>
              <a:t>	</a:t>
            </a:r>
          </a:p>
          <a:p>
            <a:pPr lvl="3" eaLnBrk="0" hangingPunct="0">
              <a:defRPr/>
            </a:pPr>
            <a:r>
              <a:rPr lang="en-US" sz="2400" dirty="0">
                <a:cs typeface="Arial" charset="0"/>
              </a:rPr>
              <a:t>	involvement of </a:t>
            </a:r>
            <a:r>
              <a:rPr lang="en-US" sz="2400" dirty="0" smtClean="0">
                <a:cs typeface="Arial" charset="0"/>
              </a:rPr>
              <a:t>resected regional nodes </a:t>
            </a:r>
            <a:endParaRPr lang="en-US" sz="2400" dirty="0">
              <a:cs typeface="Arial" charset="0"/>
            </a:endParaRPr>
          </a:p>
          <a:p>
            <a:pPr eaLnBrk="0" hangingPunct="0">
              <a:defRPr/>
            </a:pPr>
            <a:endParaRPr lang="en-US" dirty="0">
              <a:cs typeface="Arial" charset="0"/>
            </a:endParaRPr>
          </a:p>
          <a:p>
            <a:pPr lvl="2" eaLnBrk="0" hangingPunct="0">
              <a:defRPr/>
            </a:pPr>
            <a:r>
              <a:rPr lang="en-US" sz="2400" b="1" dirty="0">
                <a:solidFill>
                  <a:schemeClr val="hlink"/>
                </a:solidFill>
                <a:cs typeface="Arial" charset="0"/>
              </a:rPr>
              <a:t>Group III</a:t>
            </a:r>
            <a:r>
              <a:rPr lang="en-US" sz="2400" dirty="0">
                <a:cs typeface="Arial" charset="0"/>
              </a:rPr>
              <a:t>: Incomplete resection with gross residual disease</a:t>
            </a:r>
          </a:p>
          <a:p>
            <a:pPr eaLnBrk="0" hangingPunct="0">
              <a:defRPr/>
            </a:pPr>
            <a:endParaRPr lang="en-US" dirty="0">
              <a:cs typeface="Arial" charset="0"/>
            </a:endParaRPr>
          </a:p>
          <a:p>
            <a:pPr lvl="2" eaLnBrk="0" hangingPunct="0">
              <a:defRPr/>
            </a:pPr>
            <a:r>
              <a:rPr lang="en-US" sz="2400" b="1" dirty="0">
                <a:solidFill>
                  <a:schemeClr val="hlink"/>
                </a:solidFill>
                <a:cs typeface="Arial" charset="0"/>
              </a:rPr>
              <a:t>Group IV</a:t>
            </a:r>
            <a:r>
              <a:rPr lang="en-US" sz="2400" dirty="0">
                <a:cs typeface="Arial" charset="0"/>
              </a:rPr>
              <a:t>: Distant metastatic disease   </a:t>
            </a:r>
          </a:p>
          <a:p>
            <a:pPr lvl="2" eaLnBrk="0" hangingPunct="0">
              <a:defRPr/>
            </a:pPr>
            <a:endParaRPr lang="en-US" sz="1200" dirty="0">
              <a:latin typeface="Arial Narrow" charset="0"/>
              <a:cs typeface="Arial" charset="0"/>
            </a:endParaRPr>
          </a:p>
          <a:p>
            <a:pPr lvl="2" eaLnBrk="0" hangingPunct="0">
              <a:defRPr/>
            </a:pPr>
            <a:r>
              <a:rPr lang="en-US" sz="2400" dirty="0" smtClean="0">
                <a:cs typeface="Arial" charset="0"/>
              </a:rPr>
              <a:t>(</a:t>
            </a:r>
            <a:r>
              <a:rPr lang="en-US" sz="2400" dirty="0">
                <a:cs typeface="Arial" charset="0"/>
              </a:rPr>
              <a:t>Maurer et al., </a:t>
            </a:r>
            <a:r>
              <a:rPr lang="en-US" sz="2400" i="1" dirty="0">
                <a:cs typeface="Arial" charset="0"/>
              </a:rPr>
              <a:t>Cancer</a:t>
            </a:r>
            <a:r>
              <a:rPr lang="en-US" sz="2400" dirty="0">
                <a:cs typeface="Arial" charset="0"/>
              </a:rPr>
              <a:t> 1988; 61:209)</a:t>
            </a:r>
          </a:p>
        </p:txBody>
      </p:sp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434311" y="1005681"/>
            <a:ext cx="11176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>
            <a:off x="852692" y="5994187"/>
            <a:ext cx="11176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630894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13792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+mn-lt"/>
                <a:cs typeface="Arial Narrow" charset="0"/>
              </a:rPr>
              <a:t>2.  RMS </a:t>
            </a:r>
            <a:r>
              <a:rPr lang="en-US" dirty="0">
                <a:latin typeface="+mn-lt"/>
                <a:cs typeface="Arial Narrow" charset="0"/>
              </a:rPr>
              <a:t>Prognostic </a:t>
            </a:r>
            <a:r>
              <a:rPr lang="en-US" dirty="0" smtClean="0">
                <a:latin typeface="+mn-lt"/>
                <a:cs typeface="Arial Narrow" charset="0"/>
              </a:rPr>
              <a:t>Factors at Diagnosis</a:t>
            </a:r>
            <a:endParaRPr lang="en-US" dirty="0">
              <a:latin typeface="+mn-lt"/>
              <a:cs typeface="Arial Narrow" charset="0"/>
            </a:endParaRPr>
          </a:p>
        </p:txBody>
      </p:sp>
      <p:sp>
        <p:nvSpPr>
          <p:cNvPr id="33794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200" u="sng" dirty="0">
                <a:cs typeface="Arial Narrow" charset="0"/>
              </a:rPr>
              <a:t>RMS prognosis by stage (IRS-IV)</a:t>
            </a:r>
          </a:p>
        </p:txBody>
      </p:sp>
      <p:sp>
        <p:nvSpPr>
          <p:cNvPr id="33795" name="TextBox 1"/>
          <p:cNvSpPr txBox="1">
            <a:spLocks noChangeArrowheads="1"/>
          </p:cNvSpPr>
          <p:nvPr/>
        </p:nvSpPr>
        <p:spPr bwMode="auto">
          <a:xfrm>
            <a:off x="1727200" y="2819401"/>
            <a:ext cx="8636000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688975" indent="-3508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1" eaLnBrk="1" hangingPunct="1">
              <a:buFont typeface="Arial" charset="0"/>
              <a:buNone/>
            </a:pPr>
            <a:r>
              <a:rPr lang="en-US" sz="2800" u="sng" dirty="0">
                <a:latin typeface="+mn-lt"/>
              </a:rPr>
              <a:t>Stage 		3-yr FFS</a:t>
            </a:r>
            <a:endParaRPr lang="en-US" sz="2800" dirty="0">
              <a:latin typeface="+mn-lt"/>
            </a:endParaRPr>
          </a:p>
          <a:p>
            <a:pPr lvl="1" eaLnBrk="1" hangingPunct="1">
              <a:buFont typeface="Arial" charset="0"/>
              <a:buNone/>
            </a:pPr>
            <a:r>
              <a:rPr lang="en-US" sz="2800" dirty="0">
                <a:latin typeface="+mn-lt"/>
              </a:rPr>
              <a:t>1				86%</a:t>
            </a:r>
          </a:p>
          <a:p>
            <a:pPr lvl="1" eaLnBrk="1" hangingPunct="1">
              <a:buFont typeface="Arial" charset="0"/>
              <a:buNone/>
            </a:pPr>
            <a:r>
              <a:rPr lang="en-US" sz="2800" dirty="0">
                <a:latin typeface="+mn-lt"/>
              </a:rPr>
              <a:t>2				80%</a:t>
            </a:r>
          </a:p>
          <a:p>
            <a:pPr lvl="1" eaLnBrk="1" hangingPunct="1">
              <a:buFont typeface="Arial" charset="0"/>
              <a:buNone/>
            </a:pPr>
            <a:r>
              <a:rPr lang="en-US" sz="2800" dirty="0">
                <a:latin typeface="+mn-lt"/>
              </a:rPr>
              <a:t>3				68% (p&lt;0.001)</a:t>
            </a:r>
          </a:p>
          <a:p>
            <a:pPr lvl="1" eaLnBrk="1" hangingPunct="1">
              <a:buFont typeface="Arial" charset="0"/>
              <a:buNone/>
            </a:pPr>
            <a:r>
              <a:rPr lang="en-US" sz="2800" dirty="0">
                <a:latin typeface="+mn-lt"/>
              </a:rPr>
              <a:t>4				25%</a:t>
            </a:r>
          </a:p>
          <a:p>
            <a:pPr eaLnBrk="1" hangingPunct="1"/>
            <a:endParaRPr lang="en-US" sz="2800" dirty="0">
              <a:latin typeface="+mn-lt"/>
            </a:endParaRPr>
          </a:p>
        </p:txBody>
      </p:sp>
      <p:sp>
        <p:nvSpPr>
          <p:cNvPr id="33796" name="TextBox 2"/>
          <p:cNvSpPr txBox="1">
            <a:spLocks noChangeArrowheads="1"/>
          </p:cNvSpPr>
          <p:nvPr/>
        </p:nvSpPr>
        <p:spPr bwMode="auto">
          <a:xfrm>
            <a:off x="1010472" y="5582482"/>
            <a:ext cx="1035785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lvl="1" eaLnBrk="1" hangingPunct="1"/>
            <a:r>
              <a:rPr lang="en-US" dirty="0">
                <a:latin typeface="+mn-lt"/>
              </a:rPr>
              <a:t>(Crist et al., </a:t>
            </a:r>
            <a:r>
              <a:rPr lang="en-US" i="1" dirty="0">
                <a:latin typeface="+mn-lt"/>
              </a:rPr>
              <a:t>J Clin Oncol</a:t>
            </a:r>
            <a:r>
              <a:rPr lang="en-US" dirty="0">
                <a:latin typeface="+mn-lt"/>
              </a:rPr>
              <a:t> 2001; 19:3091.  </a:t>
            </a:r>
            <a:r>
              <a:rPr lang="en-US" dirty="0" smtClean="0">
                <a:latin typeface="+mn-lt"/>
              </a:rPr>
              <a:t>Breneman </a:t>
            </a:r>
            <a:r>
              <a:rPr lang="en-US" dirty="0">
                <a:latin typeface="+mn-lt"/>
              </a:rPr>
              <a:t>et al., </a:t>
            </a:r>
            <a:r>
              <a:rPr lang="en-US" i="1" dirty="0">
                <a:latin typeface="+mn-lt"/>
              </a:rPr>
              <a:t>J Clin Oncol</a:t>
            </a:r>
            <a:r>
              <a:rPr lang="en-US" dirty="0">
                <a:latin typeface="+mn-lt"/>
              </a:rPr>
              <a:t> 2003; 21:78)</a:t>
            </a:r>
          </a:p>
          <a:p>
            <a:pPr eaLnBrk="1" hangingPunct="1"/>
            <a:endParaRPr lang="en-US" sz="1800" dirty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932908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Content Placeholder 2"/>
          <p:cNvSpPr>
            <a:spLocks noGrp="1"/>
          </p:cNvSpPr>
          <p:nvPr>
            <p:ph idx="1"/>
          </p:nvPr>
        </p:nvSpPr>
        <p:spPr>
          <a:xfrm>
            <a:off x="406400" y="381001"/>
            <a:ext cx="10972800" cy="4525963"/>
          </a:xfrm>
        </p:spPr>
        <p:txBody>
          <a:bodyPr>
            <a:normAutofit/>
          </a:bodyPr>
          <a:lstStyle/>
          <a:p>
            <a:pPr lvl="1" eaLnBrk="1" hangingPunct="1"/>
            <a:r>
              <a:rPr lang="en-US" sz="3200" u="sng" dirty="0">
                <a:cs typeface="Arial Narrow" charset="0"/>
              </a:rPr>
              <a:t>RMS prognosis by group (IRS-IV)</a:t>
            </a:r>
          </a:p>
        </p:txBody>
      </p:sp>
      <p:sp>
        <p:nvSpPr>
          <p:cNvPr id="34818" name="TextBox 1"/>
          <p:cNvSpPr txBox="1">
            <a:spLocks noChangeArrowheads="1"/>
          </p:cNvSpPr>
          <p:nvPr/>
        </p:nvSpPr>
        <p:spPr bwMode="auto">
          <a:xfrm>
            <a:off x="2438400" y="1752601"/>
            <a:ext cx="7213600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u="sng" dirty="0">
                <a:latin typeface="+mn-lt"/>
                <a:cs typeface="Arial Narrow" charset="0"/>
              </a:rPr>
              <a:t>Group             	3-yr FFS</a:t>
            </a:r>
          </a:p>
          <a:p>
            <a:pPr eaLnBrk="1" hangingPunct="1"/>
            <a:r>
              <a:rPr lang="en-US" sz="2800" dirty="0">
                <a:latin typeface="+mn-lt"/>
                <a:cs typeface="Arial Narrow" charset="0"/>
              </a:rPr>
              <a:t>I			83%</a:t>
            </a:r>
          </a:p>
          <a:p>
            <a:pPr eaLnBrk="1" hangingPunct="1"/>
            <a:r>
              <a:rPr lang="en-US" sz="2800" dirty="0">
                <a:latin typeface="+mn-lt"/>
                <a:cs typeface="Arial Narrow" charset="0"/>
              </a:rPr>
              <a:t>II			86%</a:t>
            </a:r>
          </a:p>
          <a:p>
            <a:pPr eaLnBrk="1" hangingPunct="1"/>
            <a:r>
              <a:rPr lang="en-US" sz="2800" dirty="0">
                <a:latin typeface="+mn-lt"/>
                <a:cs typeface="Arial Narrow" charset="0"/>
              </a:rPr>
              <a:t>III			73%</a:t>
            </a:r>
          </a:p>
          <a:p>
            <a:pPr eaLnBrk="1" hangingPunct="1"/>
            <a:r>
              <a:rPr lang="en-US" sz="2800" dirty="0">
                <a:latin typeface="+mn-lt"/>
                <a:cs typeface="Arial Narrow" charset="0"/>
              </a:rPr>
              <a:t>IV			25%   (p&lt;0.001)</a:t>
            </a:r>
          </a:p>
          <a:p>
            <a:pPr eaLnBrk="1" hangingPunct="1"/>
            <a:endParaRPr lang="en-US" sz="2800" dirty="0">
              <a:latin typeface="+mn-lt"/>
            </a:endParaRPr>
          </a:p>
        </p:txBody>
      </p:sp>
      <p:sp>
        <p:nvSpPr>
          <p:cNvPr id="34819" name="TextBox 2"/>
          <p:cNvSpPr txBox="1">
            <a:spLocks noChangeArrowheads="1"/>
          </p:cNvSpPr>
          <p:nvPr/>
        </p:nvSpPr>
        <p:spPr bwMode="auto">
          <a:xfrm>
            <a:off x="431310" y="5106349"/>
            <a:ext cx="11292341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latin typeface="+mn-lt"/>
              </a:rPr>
              <a:t>(Crist et al., </a:t>
            </a:r>
            <a:r>
              <a:rPr lang="en-US" i="1" dirty="0">
                <a:latin typeface="+mn-lt"/>
              </a:rPr>
              <a:t>J Clin Oncol</a:t>
            </a:r>
            <a:r>
              <a:rPr lang="en-US" dirty="0">
                <a:latin typeface="+mn-lt"/>
              </a:rPr>
              <a:t> 2001; 19:3091. </a:t>
            </a:r>
            <a:r>
              <a:rPr lang="en-US" dirty="0" smtClean="0">
                <a:latin typeface="+mn-lt"/>
              </a:rPr>
              <a:t> Breneman </a:t>
            </a:r>
            <a:r>
              <a:rPr lang="en-US" dirty="0">
                <a:latin typeface="+mn-lt"/>
              </a:rPr>
              <a:t>et al., </a:t>
            </a:r>
            <a:r>
              <a:rPr lang="en-US" i="1" dirty="0">
                <a:latin typeface="+mn-lt"/>
              </a:rPr>
              <a:t>J Clin Oncol</a:t>
            </a:r>
            <a:r>
              <a:rPr lang="en-US" dirty="0">
                <a:latin typeface="+mn-lt"/>
              </a:rPr>
              <a:t> 2003; 21:78)</a:t>
            </a:r>
          </a:p>
          <a:p>
            <a:pPr eaLnBrk="1" hangingPunct="1"/>
            <a:endParaRPr lang="en-US" sz="2800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660251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Content Placeholder 2"/>
          <p:cNvSpPr>
            <a:spLocks noGrp="1"/>
          </p:cNvSpPr>
          <p:nvPr>
            <p:ph idx="1"/>
          </p:nvPr>
        </p:nvSpPr>
        <p:spPr>
          <a:xfrm>
            <a:off x="406400" y="228601"/>
            <a:ext cx="11480800" cy="4525963"/>
          </a:xfrm>
        </p:spPr>
        <p:txBody>
          <a:bodyPr/>
          <a:lstStyle/>
          <a:p>
            <a:pPr lvl="1" eaLnBrk="1" hangingPunct="1"/>
            <a:r>
              <a:rPr lang="en-US" sz="3600" u="sng" dirty="0">
                <a:cs typeface="Arial Narrow" charset="0"/>
              </a:rPr>
              <a:t>RMS prognosis by histology/fusion status</a:t>
            </a:r>
          </a:p>
        </p:txBody>
      </p:sp>
      <p:sp>
        <p:nvSpPr>
          <p:cNvPr id="35842" name="TextBox 1"/>
          <p:cNvSpPr txBox="1">
            <a:spLocks noChangeArrowheads="1"/>
          </p:cNvSpPr>
          <p:nvPr/>
        </p:nvSpPr>
        <p:spPr bwMode="auto">
          <a:xfrm>
            <a:off x="1219200" y="838200"/>
            <a:ext cx="10058400" cy="2246769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dirty="0">
                <a:latin typeface="+mn-lt"/>
              </a:rPr>
              <a:t>2013 WHO Classification of RMS (Fusion negative RMS)</a:t>
            </a:r>
          </a:p>
          <a:p>
            <a:r>
              <a:rPr lang="en-US" u="sng" dirty="0">
                <a:latin typeface="+mn-lt"/>
              </a:rPr>
              <a:t>Subtype</a:t>
            </a:r>
            <a:r>
              <a:rPr lang="en-US" dirty="0">
                <a:latin typeface="+mn-lt"/>
              </a:rPr>
              <a:t>		</a:t>
            </a:r>
            <a:r>
              <a:rPr lang="en-US" u="sng" dirty="0">
                <a:latin typeface="+mn-lt"/>
              </a:rPr>
              <a:t>5-yr EFS (IRSG/COG)</a:t>
            </a:r>
          </a:p>
          <a:p>
            <a:r>
              <a:rPr lang="en-US" dirty="0">
                <a:latin typeface="+mn-lt"/>
              </a:rPr>
              <a:t>Spindle Cell		83%</a:t>
            </a:r>
          </a:p>
          <a:p>
            <a:r>
              <a:rPr lang="en-US" dirty="0">
                <a:latin typeface="+mn-lt"/>
              </a:rPr>
              <a:t>Botryoid 		80%	  p&lt;0.001</a:t>
            </a:r>
          </a:p>
          <a:p>
            <a:r>
              <a:rPr lang="en-US" dirty="0">
                <a:latin typeface="+mn-lt"/>
              </a:rPr>
              <a:t>Embryonal		73%	  After adjusting for risk group  </a:t>
            </a:r>
            <a:r>
              <a:rPr lang="en-US" dirty="0" smtClean="0">
                <a:latin typeface="+mn-lt"/>
              </a:rPr>
              <a:t> p</a:t>
            </a:r>
            <a:r>
              <a:rPr lang="en-US" dirty="0">
                <a:latin typeface="+mn-lt"/>
              </a:rPr>
              <a:t>=0.66</a:t>
            </a:r>
          </a:p>
          <a:p>
            <a:r>
              <a:rPr lang="en-US" sz="1800" dirty="0">
                <a:latin typeface="+mn-lt"/>
              </a:rPr>
              <a:t>		     </a:t>
            </a:r>
            <a:r>
              <a:rPr lang="en-US" sz="1800" dirty="0" smtClean="0">
                <a:latin typeface="+mn-lt"/>
              </a:rPr>
              <a:t>		 </a:t>
            </a:r>
            <a:r>
              <a:rPr lang="en-US" sz="2000" dirty="0">
                <a:latin typeface="+mn-lt"/>
              </a:rPr>
              <a:t>(Rudzinski et al., </a:t>
            </a:r>
            <a:r>
              <a:rPr lang="en-US" sz="2000" i="1" dirty="0">
                <a:latin typeface="+mn-lt"/>
              </a:rPr>
              <a:t>Arch Pathol Lab Med </a:t>
            </a:r>
            <a:r>
              <a:rPr lang="en-US" sz="2000" dirty="0">
                <a:latin typeface="+mn-lt"/>
              </a:rPr>
              <a:t>2016; 139:1281)</a:t>
            </a:r>
          </a:p>
        </p:txBody>
      </p:sp>
      <p:sp>
        <p:nvSpPr>
          <p:cNvPr id="35843" name="TextBox 2"/>
          <p:cNvSpPr txBox="1">
            <a:spLocks noChangeArrowheads="1"/>
          </p:cNvSpPr>
          <p:nvPr/>
        </p:nvSpPr>
        <p:spPr bwMode="auto">
          <a:xfrm flipH="1">
            <a:off x="1219200" y="3581400"/>
            <a:ext cx="10058400" cy="2616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latin typeface="+mn-lt"/>
                <a:cs typeface="Arial Narrow" charset="0"/>
              </a:rPr>
              <a:t>Histology and Fusion Status  (D9803 Intermediate Risk; n=434)</a:t>
            </a:r>
          </a:p>
          <a:p>
            <a:pPr eaLnBrk="1" hangingPunct="1"/>
            <a:r>
              <a:rPr lang="en-US" u="sng" dirty="0">
                <a:latin typeface="+mn-lt"/>
                <a:cs typeface="Arial Narrow" charset="0"/>
              </a:rPr>
              <a:t>Subtype</a:t>
            </a:r>
            <a:r>
              <a:rPr lang="en-US" dirty="0">
                <a:latin typeface="+mn-lt"/>
                <a:cs typeface="Arial Narrow" charset="0"/>
              </a:rPr>
              <a:t>			</a:t>
            </a:r>
            <a:r>
              <a:rPr lang="en-US" u="sng" dirty="0">
                <a:latin typeface="+mn-lt"/>
                <a:cs typeface="Arial Narrow" charset="0"/>
              </a:rPr>
              <a:t>5-yr FFS</a:t>
            </a:r>
          </a:p>
          <a:p>
            <a:pPr eaLnBrk="1" hangingPunct="1"/>
            <a:r>
              <a:rPr lang="en-US" dirty="0">
                <a:latin typeface="+mn-lt"/>
                <a:cs typeface="Arial Narrow" charset="0"/>
              </a:rPr>
              <a:t>ERMS				77%</a:t>
            </a:r>
          </a:p>
          <a:p>
            <a:pPr eaLnBrk="1" hangingPunct="1"/>
            <a:r>
              <a:rPr lang="en-US" dirty="0">
                <a:latin typeface="+mn-lt"/>
                <a:cs typeface="Arial Narrow" charset="0"/>
              </a:rPr>
              <a:t>ARMS with t(2;13)		54%	  p&lt;0.001    </a:t>
            </a:r>
            <a:r>
              <a:rPr lang="en-US" dirty="0" smtClean="0">
                <a:latin typeface="+mn-lt"/>
                <a:cs typeface="Arial Narrow" charset="0"/>
              </a:rPr>
              <a:t>     p</a:t>
            </a:r>
            <a:r>
              <a:rPr lang="en-US" dirty="0">
                <a:latin typeface="+mn-lt"/>
                <a:cs typeface="Arial Narrow" charset="0"/>
              </a:rPr>
              <a:t>=0.15</a:t>
            </a:r>
          </a:p>
          <a:p>
            <a:pPr eaLnBrk="1" hangingPunct="1"/>
            <a:r>
              <a:rPr lang="en-US" dirty="0">
                <a:latin typeface="+mn-lt"/>
                <a:cs typeface="Arial Narrow" charset="0"/>
              </a:rPr>
              <a:t>ARMS with t(1;13)		65%   </a:t>
            </a:r>
          </a:p>
          <a:p>
            <a:pPr eaLnBrk="1" hangingPunct="1"/>
            <a:r>
              <a:rPr lang="en-US" dirty="0">
                <a:latin typeface="+mn-lt"/>
                <a:cs typeface="Arial Narrow" charset="0"/>
              </a:rPr>
              <a:t>ARMS (without fusion)	</a:t>
            </a:r>
            <a:r>
              <a:rPr lang="en-US" dirty="0" smtClean="0">
                <a:latin typeface="+mn-lt"/>
                <a:cs typeface="Arial Narrow" charset="0"/>
              </a:rPr>
              <a:t>90</a:t>
            </a:r>
            <a:r>
              <a:rPr lang="en-US" dirty="0">
                <a:latin typeface="+mn-lt"/>
                <a:cs typeface="Arial Narrow" charset="0"/>
              </a:rPr>
              <a:t>%</a:t>
            </a:r>
          </a:p>
          <a:p>
            <a:pPr eaLnBrk="1" hangingPunct="1"/>
            <a:r>
              <a:rPr lang="en-US" sz="1800" dirty="0">
                <a:latin typeface="+mn-lt"/>
                <a:cs typeface="Arial Narrow" charset="0"/>
              </a:rPr>
              <a:t>		           </a:t>
            </a:r>
            <a:r>
              <a:rPr lang="en-US" sz="1800" dirty="0" smtClean="0">
                <a:latin typeface="+mn-lt"/>
                <a:cs typeface="Arial Narrow" charset="0"/>
              </a:rPr>
              <a:t>		 </a:t>
            </a:r>
            <a:r>
              <a:rPr lang="en-US" sz="2000" dirty="0">
                <a:latin typeface="+mn-lt"/>
                <a:cs typeface="Arial Narrow" charset="0"/>
              </a:rPr>
              <a:t>(Skapek et al.</a:t>
            </a:r>
            <a:r>
              <a:rPr lang="en-US" sz="2000" i="1" dirty="0">
                <a:latin typeface="+mn-lt"/>
                <a:cs typeface="Arial Narrow" charset="0"/>
              </a:rPr>
              <a:t>, Pediatr Blood Cancer </a:t>
            </a:r>
            <a:r>
              <a:rPr lang="en-US" sz="2000" dirty="0">
                <a:latin typeface="+mn-lt"/>
                <a:cs typeface="Arial Narrow" charset="0"/>
              </a:rPr>
              <a:t>2013; 60:1411)</a:t>
            </a:r>
          </a:p>
        </p:txBody>
      </p:sp>
      <p:sp>
        <p:nvSpPr>
          <p:cNvPr id="5" name="Right Bracket 4"/>
          <p:cNvSpPr/>
          <p:nvPr/>
        </p:nvSpPr>
        <p:spPr>
          <a:xfrm>
            <a:off x="5535012" y="4537670"/>
            <a:ext cx="406400" cy="762000"/>
          </a:xfrm>
          <a:prstGeom prst="rightBracket">
            <a:avLst/>
          </a:prstGeom>
          <a:ln w="28575" cmpd="sng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6" name="Right Bracket 5"/>
          <p:cNvSpPr/>
          <p:nvPr/>
        </p:nvSpPr>
        <p:spPr>
          <a:xfrm>
            <a:off x="5521056" y="4475427"/>
            <a:ext cx="1930400" cy="1143000"/>
          </a:xfrm>
          <a:prstGeom prst="rightBracket">
            <a:avLst/>
          </a:prstGeom>
          <a:ln w="28575" cmpd="sng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7" name="Right Bracket 6"/>
          <p:cNvSpPr/>
          <p:nvPr/>
        </p:nvSpPr>
        <p:spPr>
          <a:xfrm>
            <a:off x="4618926" y="1794470"/>
            <a:ext cx="406400" cy="762000"/>
          </a:xfrm>
          <a:prstGeom prst="rightBracket">
            <a:avLst/>
          </a:prstGeom>
          <a:ln w="28575" cmpd="sng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3742794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Content Placeholder 2"/>
          <p:cNvSpPr>
            <a:spLocks noGrp="1"/>
          </p:cNvSpPr>
          <p:nvPr>
            <p:ph idx="1"/>
          </p:nvPr>
        </p:nvSpPr>
        <p:spPr>
          <a:xfrm>
            <a:off x="508000" y="457201"/>
            <a:ext cx="10972800" cy="4525963"/>
          </a:xfrm>
        </p:spPr>
        <p:txBody>
          <a:bodyPr/>
          <a:lstStyle/>
          <a:p>
            <a:pPr lvl="1" eaLnBrk="1" hangingPunct="1">
              <a:defRPr/>
            </a:pPr>
            <a:r>
              <a:rPr lang="en-US" sz="3200" u="sng" dirty="0" smtClean="0">
                <a:cs typeface="Arial Narrow" charset="0"/>
              </a:rPr>
              <a:t>RMS prognosis by COG risk group (Stage, Group, Histology/Fusion Status, Age) </a:t>
            </a:r>
            <a:endParaRPr lang="en-US" u="sng" dirty="0" smtClean="0">
              <a:cs typeface="Arial Narrow" charset="0"/>
            </a:endParaRPr>
          </a:p>
          <a:p>
            <a:pPr marL="457200" lvl="1" indent="0" eaLnBrk="1" hangingPunct="1">
              <a:buFont typeface="Arial" charset="0"/>
              <a:buNone/>
              <a:defRPr/>
            </a:pPr>
            <a:endParaRPr lang="en-US" sz="3200" b="1" dirty="0">
              <a:latin typeface="Arial Narrow" charset="0"/>
              <a:cs typeface="Arial Narrow" charset="0"/>
            </a:endParaRPr>
          </a:p>
        </p:txBody>
      </p:sp>
      <p:sp>
        <p:nvSpPr>
          <p:cNvPr id="36866" name="TextBox 1"/>
          <p:cNvSpPr txBox="1">
            <a:spLocks noChangeArrowheads="1"/>
          </p:cNvSpPr>
          <p:nvPr/>
        </p:nvSpPr>
        <p:spPr bwMode="auto">
          <a:xfrm>
            <a:off x="1700541" y="1435296"/>
            <a:ext cx="109728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b="1" dirty="0">
                <a:solidFill>
                  <a:schemeClr val="hlink"/>
                </a:solidFill>
                <a:latin typeface="+mn-lt"/>
              </a:rPr>
              <a:t>Low (5-yr FFS </a:t>
            </a:r>
            <a:r>
              <a:rPr lang="en-US" b="1" dirty="0">
                <a:solidFill>
                  <a:schemeClr val="hlink"/>
                </a:solidFill>
                <a:latin typeface="+mn-lt"/>
                <a:sym typeface="Symbol" charset="0"/>
              </a:rPr>
              <a:t>≥ </a:t>
            </a:r>
            <a:r>
              <a:rPr lang="en-US" b="1" dirty="0">
                <a:solidFill>
                  <a:schemeClr val="hlink"/>
                </a:solidFill>
                <a:latin typeface="+mn-lt"/>
              </a:rPr>
              <a:t>85%</a:t>
            </a:r>
            <a:r>
              <a:rPr lang="en-US" b="1" dirty="0" smtClean="0">
                <a:solidFill>
                  <a:schemeClr val="hlink"/>
                </a:solidFill>
                <a:latin typeface="+mn-lt"/>
              </a:rPr>
              <a:t>)</a:t>
            </a:r>
            <a:r>
              <a:rPr lang="en-US" dirty="0">
                <a:solidFill>
                  <a:schemeClr val="hlink"/>
                </a:solidFill>
                <a:latin typeface="+mn-lt"/>
              </a:rPr>
              <a:t>:</a:t>
            </a:r>
            <a:r>
              <a:rPr lang="en-US" dirty="0" smtClean="0">
                <a:latin typeface="+mn-lt"/>
              </a:rPr>
              <a:t> </a:t>
            </a:r>
            <a:r>
              <a:rPr lang="en-US" dirty="0">
                <a:latin typeface="+mn-lt"/>
              </a:rPr>
              <a:t>	</a:t>
            </a:r>
          </a:p>
          <a:p>
            <a:r>
              <a:rPr lang="en-US" dirty="0">
                <a:latin typeface="+mn-lt"/>
              </a:rPr>
              <a:t>	Stage 1, 2; Group I, II; ERMS </a:t>
            </a:r>
          </a:p>
          <a:p>
            <a:r>
              <a:rPr lang="en-US" dirty="0">
                <a:latin typeface="+mn-lt"/>
              </a:rPr>
              <a:t>	Stage 1; Group III (orbit); ERMS </a:t>
            </a:r>
          </a:p>
          <a:p>
            <a:r>
              <a:rPr lang="en-US" b="1" dirty="0">
                <a:solidFill>
                  <a:schemeClr val="hlink"/>
                </a:solidFill>
                <a:latin typeface="+mn-lt"/>
              </a:rPr>
              <a:t>Intermediate (5-yr FFS = 50-75%)</a:t>
            </a:r>
            <a:r>
              <a:rPr lang="en-US" dirty="0">
                <a:solidFill>
                  <a:schemeClr val="hlink"/>
                </a:solidFill>
                <a:latin typeface="+mn-lt"/>
              </a:rPr>
              <a:t>:</a:t>
            </a:r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	Stage 1; Group III (non-orbit); ERMS </a:t>
            </a:r>
          </a:p>
          <a:p>
            <a:r>
              <a:rPr lang="en-US" dirty="0">
                <a:latin typeface="+mn-lt"/>
              </a:rPr>
              <a:t>	Stage 2; Group III; ERMS 	</a:t>
            </a:r>
          </a:p>
          <a:p>
            <a:r>
              <a:rPr lang="en-US" dirty="0">
                <a:latin typeface="+mn-lt"/>
              </a:rPr>
              <a:t>	Stage 3; Group I, II, III; ERMS </a:t>
            </a:r>
          </a:p>
          <a:p>
            <a:r>
              <a:rPr lang="en-US" dirty="0">
                <a:latin typeface="+mn-lt"/>
              </a:rPr>
              <a:t>	Stage 4; Group IV; &lt; 10 years old; ERMS</a:t>
            </a:r>
          </a:p>
          <a:p>
            <a:r>
              <a:rPr lang="en-US" dirty="0">
                <a:latin typeface="+mn-lt"/>
              </a:rPr>
              <a:t>	All localized ARMS (fusion positive) </a:t>
            </a:r>
          </a:p>
          <a:p>
            <a:r>
              <a:rPr lang="en-US" b="1" dirty="0">
                <a:solidFill>
                  <a:schemeClr val="hlink"/>
                </a:solidFill>
                <a:latin typeface="+mn-lt"/>
              </a:rPr>
              <a:t>High (5-yr FFS ≤ 20%)</a:t>
            </a:r>
            <a:r>
              <a:rPr lang="en-US" dirty="0">
                <a:solidFill>
                  <a:schemeClr val="hlink"/>
                </a:solidFill>
                <a:latin typeface="+mn-lt"/>
              </a:rPr>
              <a:t>:</a:t>
            </a:r>
            <a:r>
              <a:rPr lang="en-US" dirty="0">
                <a:latin typeface="+mn-lt"/>
              </a:rPr>
              <a:t> </a:t>
            </a:r>
          </a:p>
          <a:p>
            <a:r>
              <a:rPr lang="en-US" dirty="0">
                <a:latin typeface="+mn-lt"/>
              </a:rPr>
              <a:t>	Stage 4; Group IV; ≥ 10 years old; ERMS </a:t>
            </a:r>
            <a:endParaRPr lang="en-US" dirty="0" smtClean="0">
              <a:latin typeface="+mn-lt"/>
            </a:endParaRPr>
          </a:p>
          <a:p>
            <a:r>
              <a:rPr lang="en-US" dirty="0">
                <a:latin typeface="+mn-lt"/>
              </a:rPr>
              <a:t>	Stage 4; Group IV; ARMS (fusion positive) </a:t>
            </a:r>
          </a:p>
          <a:p>
            <a:pPr eaLnBrk="1" hangingPunct="1"/>
            <a:endParaRPr lang="en-US" sz="1800" dirty="0"/>
          </a:p>
        </p:txBody>
      </p:sp>
      <p:sp>
        <p:nvSpPr>
          <p:cNvPr id="36867" name="TextBox 2"/>
          <p:cNvSpPr txBox="1">
            <a:spLocks noChangeArrowheads="1"/>
          </p:cNvSpPr>
          <p:nvPr/>
        </p:nvSpPr>
        <p:spPr bwMode="auto">
          <a:xfrm>
            <a:off x="255872" y="6119336"/>
            <a:ext cx="1041989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lvl="1" eaLnBrk="1" hangingPunct="1"/>
            <a:r>
              <a:rPr lang="en-US" dirty="0">
                <a:latin typeface="+mn-lt"/>
              </a:rPr>
              <a:t>(Meza et al., </a:t>
            </a:r>
            <a:r>
              <a:rPr lang="en-US" i="1" dirty="0">
                <a:latin typeface="+mn-lt"/>
              </a:rPr>
              <a:t>J Clin Oncol</a:t>
            </a:r>
            <a:r>
              <a:rPr lang="en-US" dirty="0">
                <a:latin typeface="+mn-lt"/>
              </a:rPr>
              <a:t> 2006; 24:3844. Breneman et al., </a:t>
            </a:r>
            <a:r>
              <a:rPr lang="en-US" i="1" dirty="0">
                <a:latin typeface="+mn-lt"/>
              </a:rPr>
              <a:t>J Clin Oncol</a:t>
            </a:r>
            <a:r>
              <a:rPr lang="en-US" dirty="0">
                <a:latin typeface="+mn-lt"/>
              </a:rPr>
              <a:t> 2003; 21:78) </a:t>
            </a:r>
          </a:p>
          <a:p>
            <a:pPr eaLnBrk="1" hangingPunct="1"/>
            <a:endParaRPr lang="en-US" sz="1800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4212636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Content Placeholder 2"/>
          <p:cNvSpPr>
            <a:spLocks noGrp="1"/>
          </p:cNvSpPr>
          <p:nvPr>
            <p:ph idx="1"/>
          </p:nvPr>
        </p:nvSpPr>
        <p:spPr>
          <a:xfrm>
            <a:off x="508000" y="304801"/>
            <a:ext cx="10972800" cy="4525963"/>
          </a:xfrm>
        </p:spPr>
        <p:txBody>
          <a:bodyPr>
            <a:normAutofit/>
          </a:bodyPr>
          <a:lstStyle/>
          <a:p>
            <a:pPr lvl="1" eaLnBrk="1" hangingPunct="1"/>
            <a:r>
              <a:rPr lang="en-US" sz="3200" u="sng" dirty="0">
                <a:cs typeface="Arial Narrow" charset="0"/>
              </a:rPr>
              <a:t>RMS prognosis by primary site (Groups I-III) (IRS-IV)</a:t>
            </a:r>
          </a:p>
        </p:txBody>
      </p:sp>
      <p:sp>
        <p:nvSpPr>
          <p:cNvPr id="37890" name="TextBox 1"/>
          <p:cNvSpPr txBox="1">
            <a:spLocks noChangeArrowheads="1"/>
          </p:cNvSpPr>
          <p:nvPr/>
        </p:nvSpPr>
        <p:spPr bwMode="auto">
          <a:xfrm>
            <a:off x="2438400" y="990601"/>
            <a:ext cx="240292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dirty="0">
                <a:latin typeface="+mn-lt"/>
                <a:cs typeface="Arial Narrow" charset="0"/>
              </a:rPr>
              <a:t>Most favorable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62401" y="1752600"/>
            <a:ext cx="3993326" cy="295465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8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Orbit/Head and Neck </a:t>
            </a:r>
          </a:p>
          <a:p>
            <a:pPr eaLnBrk="0" hangingPunct="0">
              <a:defRPr/>
            </a:pPr>
            <a:r>
              <a:rPr lang="en-US" sz="28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GU, non-Bladder/prostate </a:t>
            </a:r>
          </a:p>
          <a:p>
            <a:pPr eaLnBrk="0" hangingPunct="0">
              <a:defRPr/>
            </a:pPr>
            <a:r>
              <a:rPr lang="en-US" sz="28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GU, Bladder/Prostate </a:t>
            </a:r>
          </a:p>
          <a:p>
            <a:pPr eaLnBrk="0" hangingPunct="0">
              <a:defRPr/>
            </a:pPr>
            <a:r>
              <a:rPr lang="en-US" sz="28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Parameningeal</a:t>
            </a:r>
          </a:p>
          <a:p>
            <a:pPr eaLnBrk="0" hangingPunct="0">
              <a:defRPr/>
            </a:pPr>
            <a:r>
              <a:rPr lang="en-US" sz="28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Other </a:t>
            </a:r>
          </a:p>
          <a:p>
            <a:pPr eaLnBrk="0" hangingPunct="0">
              <a:defRPr/>
            </a:pPr>
            <a:r>
              <a:rPr lang="en-US" sz="28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Extremity 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37892" name="TextBox 3"/>
          <p:cNvSpPr txBox="1">
            <a:spLocks noChangeArrowheads="1"/>
          </p:cNvSpPr>
          <p:nvPr/>
        </p:nvSpPr>
        <p:spPr bwMode="auto">
          <a:xfrm>
            <a:off x="2235200" y="4724401"/>
            <a:ext cx="240818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dirty="0">
                <a:latin typeface="+mn-lt"/>
                <a:cs typeface="Arial Narrow" charset="0"/>
              </a:rPr>
              <a:t>Least favorable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149600" y="1905000"/>
            <a:ext cx="0" cy="2438400"/>
          </a:xfrm>
          <a:prstGeom prst="straightConnector1">
            <a:avLst/>
          </a:prstGeom>
          <a:ln w="38100" cmpd="sng">
            <a:solidFill>
              <a:schemeClr val="accent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894" name="TextBox 4"/>
          <p:cNvSpPr txBox="1">
            <a:spLocks noChangeArrowheads="1"/>
          </p:cNvSpPr>
          <p:nvPr/>
        </p:nvSpPr>
        <p:spPr bwMode="auto">
          <a:xfrm>
            <a:off x="1637581" y="5858781"/>
            <a:ext cx="505198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latin typeface="+mn-lt"/>
              </a:rPr>
              <a:t>(Crist et al., </a:t>
            </a:r>
            <a:r>
              <a:rPr lang="en-US" i="1" dirty="0">
                <a:latin typeface="+mn-lt"/>
              </a:rPr>
              <a:t>J Clin Oncol</a:t>
            </a:r>
            <a:r>
              <a:rPr lang="en-US" dirty="0">
                <a:latin typeface="+mn-lt"/>
              </a:rPr>
              <a:t> 2001; 19:3091)</a:t>
            </a:r>
          </a:p>
          <a:p>
            <a:pPr eaLnBrk="1" hangingPunct="1"/>
            <a:endParaRPr lang="en-US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779332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talk will follow the topical structure suggested by the ABP: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194" y="1806272"/>
            <a:ext cx="11575964" cy="4239981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253778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Content Placeholder 2"/>
          <p:cNvSpPr>
            <a:spLocks noGrp="1"/>
          </p:cNvSpPr>
          <p:nvPr>
            <p:ph idx="1"/>
          </p:nvPr>
        </p:nvSpPr>
        <p:spPr>
          <a:xfrm>
            <a:off x="609600" y="457201"/>
            <a:ext cx="10972800" cy="4525963"/>
          </a:xfrm>
        </p:spPr>
        <p:txBody>
          <a:bodyPr>
            <a:normAutofit/>
          </a:bodyPr>
          <a:lstStyle/>
          <a:p>
            <a:pPr lvl="1" eaLnBrk="1" hangingPunct="1"/>
            <a:r>
              <a:rPr lang="en-US" sz="3200" u="sng" dirty="0">
                <a:cs typeface="Arial Narrow" charset="0"/>
              </a:rPr>
              <a:t>RMS prognosis by metastatic site</a:t>
            </a:r>
          </a:p>
        </p:txBody>
      </p:sp>
      <p:sp>
        <p:nvSpPr>
          <p:cNvPr id="38914" name="TextBox 1"/>
          <p:cNvSpPr txBox="1">
            <a:spLocks noChangeArrowheads="1"/>
          </p:cNvSpPr>
          <p:nvPr/>
        </p:nvSpPr>
        <p:spPr bwMode="auto">
          <a:xfrm>
            <a:off x="4210051" y="282575"/>
            <a:ext cx="1846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1800" dirty="0"/>
          </a:p>
        </p:txBody>
      </p:sp>
      <p:sp>
        <p:nvSpPr>
          <p:cNvPr id="38915" name="TextBox 2"/>
          <p:cNvSpPr txBox="1">
            <a:spLocks noChangeArrowheads="1"/>
          </p:cNvSpPr>
          <p:nvPr/>
        </p:nvSpPr>
        <p:spPr bwMode="auto">
          <a:xfrm>
            <a:off x="1320801" y="1371601"/>
            <a:ext cx="9108684" cy="4678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800" u="sng" dirty="0">
                <a:latin typeface="+mn-lt"/>
              </a:rPr>
              <a:t>Metastatic site</a:t>
            </a:r>
            <a:r>
              <a:rPr lang="en-US" sz="2800" b="1" dirty="0">
                <a:solidFill>
                  <a:schemeClr val="accent2"/>
                </a:solidFill>
                <a:latin typeface="+mn-lt"/>
              </a:rPr>
              <a:t>				</a:t>
            </a:r>
            <a:r>
              <a:rPr lang="en-US" sz="2800" u="sng" dirty="0">
                <a:latin typeface="+mn-lt"/>
              </a:rPr>
              <a:t>3-yr FFS</a:t>
            </a:r>
            <a:endParaRPr lang="en-US" sz="2800" b="1" dirty="0">
              <a:solidFill>
                <a:schemeClr val="accent2"/>
              </a:solidFill>
              <a:latin typeface="+mn-lt"/>
            </a:endParaRPr>
          </a:p>
          <a:p>
            <a:r>
              <a:rPr lang="en-US" sz="2800" dirty="0">
                <a:latin typeface="+mn-lt"/>
              </a:rPr>
              <a:t>Lung 	  					42%</a:t>
            </a:r>
          </a:p>
          <a:p>
            <a:r>
              <a:rPr lang="en-US" sz="2800" dirty="0">
                <a:latin typeface="+mn-lt"/>
              </a:rPr>
              <a:t>Bone or bone marrow 			15-17%</a:t>
            </a:r>
          </a:p>
          <a:p>
            <a:endParaRPr lang="en-US" sz="2800" dirty="0">
              <a:latin typeface="+mn-lt"/>
            </a:endParaRPr>
          </a:p>
          <a:p>
            <a:pPr>
              <a:buFont typeface="Wingdings" charset="0"/>
              <a:buNone/>
            </a:pPr>
            <a:r>
              <a:rPr lang="en-US" sz="2800" u="sng" dirty="0" smtClean="0">
                <a:latin typeface="+mn-lt"/>
              </a:rPr>
              <a:t>Number of metastatic sites</a:t>
            </a:r>
          </a:p>
          <a:p>
            <a:pPr>
              <a:buFont typeface="Wingdings" charset="0"/>
              <a:buNone/>
            </a:pPr>
            <a:r>
              <a:rPr lang="en-US" sz="2800" u="sng" dirty="0" smtClean="0">
                <a:latin typeface="+mn-lt"/>
              </a:rPr>
              <a:t>&lt;</a:t>
            </a:r>
            <a:r>
              <a:rPr lang="en-US" sz="2800" dirty="0" smtClean="0">
                <a:latin typeface="+mn-lt"/>
              </a:rPr>
              <a:t> </a:t>
            </a:r>
            <a:r>
              <a:rPr lang="en-US" sz="2800" dirty="0">
                <a:latin typeface="+mn-lt"/>
              </a:rPr>
              <a:t>2 sites					30% </a:t>
            </a:r>
            <a:endParaRPr lang="en-US" sz="2800" u="sng" dirty="0">
              <a:latin typeface="+mn-lt"/>
            </a:endParaRPr>
          </a:p>
          <a:p>
            <a:pPr>
              <a:buFont typeface="Wingdings" charset="0"/>
              <a:buNone/>
            </a:pPr>
            <a:r>
              <a:rPr lang="en-US" sz="2800" u="sng" dirty="0">
                <a:latin typeface="+mn-lt"/>
              </a:rPr>
              <a:t>&gt;</a:t>
            </a:r>
            <a:r>
              <a:rPr lang="en-US" sz="2800" dirty="0">
                <a:latin typeface="+mn-lt"/>
              </a:rPr>
              <a:t> 3 sites  					14% </a:t>
            </a:r>
            <a:r>
              <a:rPr lang="en-US" sz="2800" dirty="0" smtClean="0">
                <a:latin typeface="+mn-lt"/>
              </a:rPr>
              <a:t> (</a:t>
            </a:r>
            <a:r>
              <a:rPr lang="en-US" sz="2800" dirty="0">
                <a:latin typeface="+mn-lt"/>
              </a:rPr>
              <a:t>p&lt;0.0001)</a:t>
            </a:r>
          </a:p>
          <a:p>
            <a:pPr>
              <a:buFont typeface="Wingdings" charset="0"/>
              <a:buNone/>
            </a:pPr>
            <a:r>
              <a:rPr lang="en-US" sz="1800" dirty="0">
                <a:latin typeface="+mn-lt"/>
              </a:rPr>
              <a:t>		</a:t>
            </a:r>
          </a:p>
          <a:p>
            <a:pPr>
              <a:buFont typeface="Wingdings" charset="0"/>
              <a:buNone/>
            </a:pPr>
            <a:r>
              <a:rPr lang="en-US" sz="1800" dirty="0">
                <a:latin typeface="+mn-lt"/>
              </a:rPr>
              <a:t>		 	</a:t>
            </a:r>
          </a:p>
          <a:p>
            <a:pPr>
              <a:buFont typeface="Wingdings" charset="0"/>
              <a:buNone/>
            </a:pPr>
            <a:r>
              <a:rPr lang="en-US" dirty="0">
                <a:latin typeface="+mn-lt"/>
              </a:rPr>
              <a:t>			</a:t>
            </a:r>
            <a:endParaRPr lang="en-US" dirty="0" smtClean="0">
              <a:latin typeface="+mn-lt"/>
            </a:endParaRPr>
          </a:p>
          <a:p>
            <a:pPr>
              <a:buFont typeface="Wingdings" charset="0"/>
              <a:buNone/>
            </a:pPr>
            <a:r>
              <a:rPr lang="en-US" dirty="0">
                <a:latin typeface="+mn-lt"/>
              </a:rPr>
              <a:t>	</a:t>
            </a:r>
            <a:r>
              <a:rPr lang="en-US" dirty="0" smtClean="0">
                <a:latin typeface="+mn-lt"/>
              </a:rPr>
              <a:t>			(</a:t>
            </a:r>
            <a:r>
              <a:rPr lang="en-US" dirty="0">
                <a:latin typeface="+mn-lt"/>
              </a:rPr>
              <a:t>Oberlin et al., </a:t>
            </a:r>
            <a:r>
              <a:rPr lang="en-US" i="1" dirty="0">
                <a:latin typeface="+mn-lt"/>
              </a:rPr>
              <a:t>J Clin Oncol</a:t>
            </a:r>
            <a:r>
              <a:rPr lang="en-US" dirty="0">
                <a:latin typeface="+mn-lt"/>
              </a:rPr>
              <a:t> 2008; 14:2384)</a:t>
            </a:r>
          </a:p>
          <a:p>
            <a:pPr eaLnBrk="1" hangingPunct="1"/>
            <a:endParaRPr lang="en-US" sz="1800" dirty="0">
              <a:latin typeface="+mn-lt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1137230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/>
          </p:nvPr>
        </p:nvSpPr>
        <p:spPr>
          <a:xfrm>
            <a:off x="508000" y="0"/>
            <a:ext cx="10972800" cy="1143000"/>
          </a:xfrm>
        </p:spPr>
        <p:txBody>
          <a:bodyPr/>
          <a:lstStyle/>
          <a:p>
            <a:pPr eaLnBrk="1" hangingPunct="1"/>
            <a:r>
              <a:rPr lang="en-US" b="1" dirty="0" smtClean="0">
                <a:cs typeface="Arial Narrow" charset="0"/>
              </a:rPr>
              <a:t>2.  RMS </a:t>
            </a:r>
            <a:r>
              <a:rPr lang="en-US" b="1" dirty="0">
                <a:cs typeface="Arial Narrow" charset="0"/>
              </a:rPr>
              <a:t>Prognosis at Recurrence</a:t>
            </a:r>
          </a:p>
        </p:txBody>
      </p:sp>
      <p:sp>
        <p:nvSpPr>
          <p:cNvPr id="39938" name="Content Placeholder 2"/>
          <p:cNvSpPr>
            <a:spLocks noGrp="1"/>
          </p:cNvSpPr>
          <p:nvPr>
            <p:ph idx="1"/>
          </p:nvPr>
        </p:nvSpPr>
        <p:spPr>
          <a:xfrm>
            <a:off x="943176" y="927495"/>
            <a:ext cx="11582400" cy="476605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u="sng" dirty="0">
                <a:cs typeface="Arial Narrow" charset="0"/>
              </a:rPr>
              <a:t>Following recurrence on IRS-III, -IVP, -IV or if treated on COG </a:t>
            </a:r>
            <a:r>
              <a:rPr lang="en-US" sz="3200" u="sng" dirty="0" smtClean="0">
                <a:cs typeface="Arial Narrow" charset="0"/>
              </a:rPr>
              <a:t>ARST0121</a:t>
            </a:r>
          </a:p>
          <a:p>
            <a:pPr lvl="2"/>
            <a:r>
              <a:rPr lang="en-US" sz="2800" dirty="0">
                <a:cs typeface="Arial Narrow" charset="0"/>
              </a:rPr>
              <a:t>Median survival following 1</a:t>
            </a:r>
            <a:r>
              <a:rPr lang="en-US" sz="2800" baseline="30000" dirty="0">
                <a:cs typeface="Arial Narrow" charset="0"/>
              </a:rPr>
              <a:t>st</a:t>
            </a:r>
            <a:r>
              <a:rPr lang="en-US" sz="2800" dirty="0">
                <a:cs typeface="Arial Narrow" charset="0"/>
              </a:rPr>
              <a:t> recurrence = 0.8 yrs</a:t>
            </a:r>
          </a:p>
          <a:p>
            <a:pPr lvl="2"/>
            <a:r>
              <a:rPr lang="en-US" sz="2800" dirty="0">
                <a:cs typeface="Arial Narrow" charset="0"/>
              </a:rPr>
              <a:t>3-5-yr survival = 17-28</a:t>
            </a:r>
            <a:r>
              <a:rPr lang="en-US" sz="2800" dirty="0" smtClean="0">
                <a:cs typeface="Arial Narrow" charset="0"/>
              </a:rPr>
              <a:t>%</a:t>
            </a:r>
            <a:endParaRPr lang="en-US" u="sng" dirty="0" smtClean="0">
              <a:cs typeface="Arial Narrow" charset="0"/>
            </a:endParaRPr>
          </a:p>
          <a:p>
            <a:pPr eaLnBrk="1" hangingPunct="1"/>
            <a:r>
              <a:rPr lang="en-US" sz="3200" u="sng" dirty="0" smtClean="0">
                <a:cs typeface="Arial Narrow" charset="0"/>
              </a:rPr>
              <a:t>Favorable factors:  5-yr survival = 50%</a:t>
            </a:r>
          </a:p>
          <a:p>
            <a:pPr lvl="2"/>
            <a:r>
              <a:rPr lang="en-US" sz="2800" dirty="0" smtClean="0">
                <a:cs typeface="Arial Narrow" charset="0"/>
              </a:rPr>
              <a:t>Botryoid </a:t>
            </a:r>
            <a:r>
              <a:rPr lang="en-US" sz="2800" dirty="0">
                <a:cs typeface="Arial Narrow" charset="0"/>
              </a:rPr>
              <a:t>histology (any initial stage or group</a:t>
            </a:r>
            <a:r>
              <a:rPr lang="en-US" sz="2800" dirty="0" smtClean="0">
                <a:cs typeface="Arial Narrow" charset="0"/>
              </a:rPr>
              <a:t>)</a:t>
            </a:r>
          </a:p>
          <a:p>
            <a:pPr lvl="2"/>
            <a:r>
              <a:rPr lang="en-US" sz="2800" dirty="0" smtClean="0">
                <a:cs typeface="Arial Narrow" charset="0"/>
              </a:rPr>
              <a:t>ERMS </a:t>
            </a:r>
            <a:r>
              <a:rPr lang="en-US" sz="2800" dirty="0">
                <a:cs typeface="Arial Narrow" charset="0"/>
              </a:rPr>
              <a:t>(stage 1 or group 1 at initial diagnosis) with local or regional recurrence and not previously treated with </a:t>
            </a:r>
            <a:r>
              <a:rPr lang="en-US" sz="2800" dirty="0" smtClean="0">
                <a:cs typeface="Arial Narrow" charset="0"/>
              </a:rPr>
              <a:t>cyclophosphamide</a:t>
            </a:r>
            <a:endParaRPr lang="en-US" sz="2800" u="sng" dirty="0" smtClean="0">
              <a:cs typeface="Arial Narrow" charset="0"/>
            </a:endParaRPr>
          </a:p>
          <a:p>
            <a:pPr eaLnBrk="1" hangingPunct="1"/>
            <a:r>
              <a:rPr lang="en-US" sz="3200" u="sng" dirty="0" smtClean="0">
                <a:cs typeface="Arial Narrow" charset="0"/>
              </a:rPr>
              <a:t>Unfavorable factors:  5-yr survival = 10%</a:t>
            </a:r>
            <a:endParaRPr lang="en-US" sz="3200" u="sng" dirty="0">
              <a:cs typeface="Arial Narrow" charset="0"/>
            </a:endParaRPr>
          </a:p>
          <a:p>
            <a:pPr lvl="2"/>
            <a:r>
              <a:rPr lang="en-US" sz="2800" dirty="0" smtClean="0">
                <a:cs typeface="Arial Narrow" charset="0"/>
              </a:rPr>
              <a:t>All </a:t>
            </a:r>
            <a:r>
              <a:rPr lang="en-US" sz="2800" dirty="0">
                <a:cs typeface="Arial Narrow" charset="0"/>
              </a:rPr>
              <a:t>others</a:t>
            </a:r>
          </a:p>
        </p:txBody>
      </p:sp>
      <p:sp>
        <p:nvSpPr>
          <p:cNvPr id="39939" name="TextBox 1"/>
          <p:cNvSpPr txBox="1">
            <a:spLocks noChangeArrowheads="1"/>
          </p:cNvSpPr>
          <p:nvPr/>
        </p:nvSpPr>
        <p:spPr bwMode="auto">
          <a:xfrm>
            <a:off x="849692" y="5627767"/>
            <a:ext cx="1120120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lvl="3" eaLnBrk="1" hangingPunct="1"/>
            <a:r>
              <a:rPr lang="en-US" dirty="0">
                <a:latin typeface="+mn-lt"/>
              </a:rPr>
              <a:t>(Pappo et al., </a:t>
            </a:r>
            <a:r>
              <a:rPr lang="en-US" i="1" dirty="0">
                <a:latin typeface="+mn-lt"/>
              </a:rPr>
              <a:t>J Clin Oncol</a:t>
            </a:r>
            <a:r>
              <a:rPr lang="en-US" dirty="0">
                <a:latin typeface="+mn-lt"/>
              </a:rPr>
              <a:t> 1999; 17:3487. Mascarenhas et al., </a:t>
            </a:r>
            <a:r>
              <a:rPr lang="en-US" i="1" dirty="0">
                <a:latin typeface="+mn-lt"/>
              </a:rPr>
              <a:t>J Clin Oncol </a:t>
            </a:r>
            <a:r>
              <a:rPr lang="en-US" dirty="0">
                <a:latin typeface="+mn-lt"/>
              </a:rPr>
              <a:t>2010; 28:4658)</a:t>
            </a:r>
          </a:p>
          <a:p>
            <a:pPr eaLnBrk="1" hangingPunct="1"/>
            <a:endParaRPr lang="en-US" sz="2000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1360835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160841" cy="1325563"/>
          </a:xfrm>
        </p:spPr>
        <p:txBody>
          <a:bodyPr/>
          <a:lstStyle/>
          <a:p>
            <a:r>
              <a:rPr lang="en-US" dirty="0" smtClean="0"/>
              <a:t>Sarcomas: Rhabdomyosarcoma (subdomain B3)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Basic Science and Pathophysiology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Epidemiology and Risk Assessment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Diagnosis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Management and Treatment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1925061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/>
          <p:cNvSpPr>
            <a:spLocks noGrp="1"/>
          </p:cNvSpPr>
          <p:nvPr>
            <p:ph type="title"/>
          </p:nvPr>
        </p:nvSpPr>
        <p:spPr>
          <a:xfrm>
            <a:off x="711200" y="36513"/>
            <a:ext cx="10972800" cy="1143000"/>
          </a:xfrm>
        </p:spPr>
        <p:txBody>
          <a:bodyPr/>
          <a:lstStyle/>
          <a:p>
            <a:pPr eaLnBrk="1" hangingPunct="1"/>
            <a:r>
              <a:rPr lang="en-US" b="1" dirty="0" smtClean="0">
                <a:cs typeface="Arial Narrow" charset="0"/>
              </a:rPr>
              <a:t>3.  RMS </a:t>
            </a:r>
            <a:r>
              <a:rPr lang="en-US" b="1" dirty="0">
                <a:cs typeface="Arial Narrow" charset="0"/>
              </a:rPr>
              <a:t>Pathology</a:t>
            </a:r>
          </a:p>
        </p:txBody>
      </p:sp>
      <p:sp>
        <p:nvSpPr>
          <p:cNvPr id="43010" name="Content Placeholder 2"/>
          <p:cNvSpPr>
            <a:spLocks noGrp="1"/>
          </p:cNvSpPr>
          <p:nvPr>
            <p:ph idx="1"/>
          </p:nvPr>
        </p:nvSpPr>
        <p:spPr>
          <a:xfrm>
            <a:off x="1103417" y="877483"/>
            <a:ext cx="10972800" cy="4525963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u="sng" dirty="0">
                <a:cs typeface="Arial Narrow" charset="0"/>
              </a:rPr>
              <a:t>Morphology, Immunostains and Differential Diagnosis</a:t>
            </a:r>
          </a:p>
        </p:txBody>
      </p:sp>
      <p:sp>
        <p:nvSpPr>
          <p:cNvPr id="43011" name="TextBox 1"/>
          <p:cNvSpPr txBox="1">
            <a:spLocks noChangeArrowheads="1"/>
          </p:cNvSpPr>
          <p:nvPr/>
        </p:nvSpPr>
        <p:spPr bwMode="auto">
          <a:xfrm>
            <a:off x="1313525" y="1647100"/>
            <a:ext cx="11684000" cy="5404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u="sng" dirty="0">
                <a:latin typeface="+mn-lt"/>
              </a:rPr>
              <a:t>Spindle cell tumor			Immunohistochemistry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b="1" dirty="0">
                <a:solidFill>
                  <a:schemeClr val="accent5"/>
                </a:solidFill>
                <a:latin typeface="+mn-lt"/>
              </a:rPr>
              <a:t>ERMS/Spindle cell RMS</a:t>
            </a:r>
            <a:r>
              <a:rPr lang="en-US" b="1" dirty="0">
                <a:solidFill>
                  <a:schemeClr val="accent2"/>
                </a:solidFill>
                <a:latin typeface="+mn-lt"/>
              </a:rPr>
              <a:t>	</a:t>
            </a:r>
            <a:r>
              <a:rPr lang="en-US" b="1" dirty="0">
                <a:solidFill>
                  <a:schemeClr val="hlink"/>
                </a:solidFill>
                <a:latin typeface="+mn-lt"/>
              </a:rPr>
              <a:t>	</a:t>
            </a:r>
            <a:r>
              <a:rPr lang="en-US" b="1" dirty="0" smtClean="0">
                <a:solidFill>
                  <a:schemeClr val="hlink"/>
                </a:solidFill>
                <a:latin typeface="+mn-lt"/>
              </a:rPr>
              <a:t>MyoD</a:t>
            </a:r>
            <a:r>
              <a:rPr lang="en-US" b="1" dirty="0">
                <a:solidFill>
                  <a:schemeClr val="hlink"/>
                </a:solidFill>
                <a:latin typeface="+mn-lt"/>
              </a:rPr>
              <a:t>, Myogenin, Desmin,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b="1" dirty="0">
                <a:solidFill>
                  <a:schemeClr val="hlink"/>
                </a:solidFill>
                <a:latin typeface="+mn-lt"/>
              </a:rPr>
              <a:t>					Muscle Specific Actin</a:t>
            </a:r>
            <a:r>
              <a:rPr lang="en-US" dirty="0">
                <a:latin typeface="+mn-lt"/>
              </a:rPr>
              <a:t> 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dirty="0">
                <a:latin typeface="+mn-lt"/>
              </a:rPr>
              <a:t>Synovial Sarcoma     			Cytokeratin, EMA, Bcl2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endParaRPr lang="en-US" u="sng" dirty="0">
              <a:latin typeface="+mn-lt"/>
            </a:endParaRPr>
          </a:p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sz="2800" u="sng" dirty="0">
                <a:latin typeface="+mn-lt"/>
              </a:rPr>
              <a:t>Small round blue cell </a:t>
            </a:r>
            <a:r>
              <a:rPr lang="en-US" sz="2800" u="sng" dirty="0" smtClean="0">
                <a:latin typeface="+mn-lt"/>
              </a:rPr>
              <a:t>tumor</a:t>
            </a:r>
            <a:r>
              <a:rPr lang="en-US" sz="2800" u="sng" dirty="0">
                <a:latin typeface="+mn-lt"/>
              </a:rPr>
              <a:t>	</a:t>
            </a:r>
            <a:r>
              <a:rPr lang="en-US" sz="2800" u="sng" dirty="0" smtClean="0">
                <a:latin typeface="+mn-lt"/>
              </a:rPr>
              <a:t>Immunohistochemistry</a:t>
            </a:r>
            <a:endParaRPr lang="en-US" sz="2800" u="sng" dirty="0">
              <a:latin typeface="+mn-lt"/>
            </a:endParaRPr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b="1" dirty="0">
                <a:solidFill>
                  <a:schemeClr val="hlink"/>
                </a:solidFill>
                <a:latin typeface="+mn-lt"/>
              </a:rPr>
              <a:t>ARMS				             	</a:t>
            </a:r>
            <a:r>
              <a:rPr lang="en-US" b="1" dirty="0" smtClean="0">
                <a:solidFill>
                  <a:schemeClr val="hlink"/>
                </a:solidFill>
                <a:latin typeface="+mn-lt"/>
              </a:rPr>
              <a:t>MyoD</a:t>
            </a:r>
            <a:r>
              <a:rPr lang="en-US" b="1" dirty="0">
                <a:solidFill>
                  <a:schemeClr val="hlink"/>
                </a:solidFill>
                <a:latin typeface="+mn-lt"/>
              </a:rPr>
              <a:t>, Myogenin, Desmin,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b="1" dirty="0">
                <a:solidFill>
                  <a:schemeClr val="hlink"/>
                </a:solidFill>
                <a:latin typeface="+mn-lt"/>
              </a:rPr>
              <a:t>					Muscle Specific Actin</a:t>
            </a:r>
            <a:r>
              <a:rPr lang="en-US" dirty="0">
                <a:solidFill>
                  <a:schemeClr val="accent2"/>
                </a:solidFill>
                <a:latin typeface="+mn-lt"/>
              </a:rPr>
              <a:t> 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dirty="0">
                <a:latin typeface="+mn-lt"/>
              </a:rPr>
              <a:t>Lymphoma				LCA, CD3, CD20, TdT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dirty="0">
                <a:latin typeface="+mn-lt"/>
              </a:rPr>
              <a:t>Neuroblastoma			</a:t>
            </a:r>
            <a:r>
              <a:rPr lang="en-US" dirty="0" smtClean="0">
                <a:latin typeface="+mn-lt"/>
              </a:rPr>
              <a:t>NSE</a:t>
            </a:r>
            <a:r>
              <a:rPr lang="en-US" dirty="0">
                <a:latin typeface="+mn-lt"/>
              </a:rPr>
              <a:t>, Synaptophysin, TH, PHOX2B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dirty="0">
                <a:latin typeface="+mn-lt"/>
              </a:rPr>
              <a:t>EWS/PNET				CD99, Vimentin, +/- NSE, Synaptophysin 	</a:t>
            </a:r>
            <a:r>
              <a:rPr lang="en-US" sz="2000" dirty="0">
                <a:latin typeface="+mn-lt"/>
              </a:rPr>
              <a:t>						</a:t>
            </a:r>
            <a:r>
              <a:rPr lang="en-US" dirty="0">
                <a:latin typeface="+mn-lt"/>
              </a:rPr>
              <a:t>			            	</a:t>
            </a:r>
          </a:p>
          <a:p>
            <a:pPr eaLnBrk="1" hangingPunct="1"/>
            <a:endParaRPr lang="en-US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1371838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b="1" dirty="0" smtClean="0">
                <a:cs typeface="Arial Narrow" charset="0"/>
              </a:rPr>
              <a:t>3.  RMS </a:t>
            </a:r>
            <a:r>
              <a:rPr lang="en-US" b="1" dirty="0">
                <a:cs typeface="Arial Narrow" charset="0"/>
              </a:rPr>
              <a:t>Pathologic Subtypes</a:t>
            </a:r>
          </a:p>
        </p:txBody>
      </p:sp>
      <p:sp>
        <p:nvSpPr>
          <p:cNvPr id="28674" name="Content Placeholder 2"/>
          <p:cNvSpPr>
            <a:spLocks noGrp="1"/>
          </p:cNvSpPr>
          <p:nvPr>
            <p:ph idx="1"/>
          </p:nvPr>
        </p:nvSpPr>
        <p:spPr>
          <a:xfrm>
            <a:off x="304800" y="1066801"/>
            <a:ext cx="10972800" cy="4525963"/>
          </a:xfrm>
        </p:spPr>
        <p:txBody>
          <a:bodyPr>
            <a:normAutofit fontScale="85000" lnSpcReduction="20000"/>
          </a:bodyPr>
          <a:lstStyle/>
          <a:p>
            <a:pPr marL="457200" lvl="1" indent="0" eaLnBrk="1" hangingPunct="1">
              <a:buFont typeface="Arial" charset="0"/>
              <a:buNone/>
              <a:defRPr/>
            </a:pPr>
            <a:r>
              <a:rPr lang="en-US" sz="3200" dirty="0" smtClean="0">
                <a:ea typeface="Wingdings"/>
                <a:cs typeface="Wingdings"/>
                <a:sym typeface="Wingdings"/>
              </a:rPr>
              <a:t></a:t>
            </a:r>
            <a:r>
              <a:rPr lang="en-US" sz="3500" u="sng" dirty="0" smtClean="0">
                <a:cs typeface="Arial Narrow" charset="0"/>
              </a:rPr>
              <a:t>ERMS</a:t>
            </a:r>
          </a:p>
          <a:p>
            <a:pPr lvl="2" eaLnBrk="1" hangingPunct="1">
              <a:defRPr/>
            </a:pPr>
            <a:r>
              <a:rPr lang="en-US" sz="2800" dirty="0" smtClean="0">
                <a:cs typeface="Arial Narrow" charset="0"/>
              </a:rPr>
              <a:t>60-70% of cases</a:t>
            </a:r>
          </a:p>
          <a:p>
            <a:pPr lvl="2" eaLnBrk="1" hangingPunct="1">
              <a:defRPr/>
            </a:pPr>
            <a:r>
              <a:rPr lang="en-US" sz="2800" dirty="0" smtClean="0">
                <a:cs typeface="Arial Narrow" charset="0"/>
              </a:rPr>
              <a:t>Resembles immature muscle </a:t>
            </a:r>
          </a:p>
          <a:p>
            <a:pPr lvl="2" eaLnBrk="1" hangingPunct="1">
              <a:defRPr/>
            </a:pPr>
            <a:r>
              <a:rPr lang="en-US" sz="2800" dirty="0" smtClean="0">
                <a:cs typeface="Arial Narrow" charset="0"/>
              </a:rPr>
              <a:t>Includes the botryoid pattern</a:t>
            </a:r>
            <a:endParaRPr lang="en-US" sz="2800" dirty="0">
              <a:cs typeface="Arial Narrow" charset="0"/>
            </a:endParaRPr>
          </a:p>
          <a:p>
            <a:pPr lvl="2" eaLnBrk="1" hangingPunct="1">
              <a:defRPr/>
            </a:pPr>
            <a:r>
              <a:rPr lang="en-US" sz="2800" dirty="0">
                <a:cs typeface="Arial Narrow" charset="0"/>
              </a:rPr>
              <a:t>Associated with younger age,</a:t>
            </a:r>
          </a:p>
          <a:p>
            <a:pPr marL="914400" lvl="2" indent="0" eaLnBrk="1" hangingPunct="1">
              <a:buFont typeface="Arial" charset="0"/>
              <a:buNone/>
              <a:defRPr/>
            </a:pPr>
            <a:r>
              <a:rPr lang="en-US" sz="2800" dirty="0">
                <a:cs typeface="Arial Narrow" charset="0"/>
              </a:rPr>
              <a:t>    favorable site, localized disease, </a:t>
            </a:r>
            <a:endParaRPr lang="en-US" sz="2800" dirty="0" smtClean="0">
              <a:cs typeface="Arial Narrow" charset="0"/>
            </a:endParaRPr>
          </a:p>
          <a:p>
            <a:pPr marL="914400" lvl="2" indent="0" eaLnBrk="1" hangingPunct="1">
              <a:buFont typeface="Arial" charset="0"/>
              <a:buNone/>
              <a:defRPr/>
            </a:pPr>
            <a:r>
              <a:rPr lang="en-US" sz="2800" dirty="0" smtClean="0">
                <a:cs typeface="Arial Narrow" charset="0"/>
              </a:rPr>
              <a:t>    favorable prognosis</a:t>
            </a:r>
            <a:endParaRPr lang="en-US" sz="2800" b="1" dirty="0" smtClean="0">
              <a:cs typeface="Arial Narrow" charset="0"/>
            </a:endParaRPr>
          </a:p>
          <a:p>
            <a:pPr lvl="1" eaLnBrk="1" hangingPunct="1">
              <a:defRPr/>
            </a:pPr>
            <a:r>
              <a:rPr lang="en-US" sz="3500" u="sng" dirty="0" smtClean="0">
                <a:cs typeface="Arial Narrow" charset="0"/>
              </a:rPr>
              <a:t>Spindle cell/Sclerosing RMS</a:t>
            </a:r>
            <a:endParaRPr lang="en-US" sz="3500" u="sng" dirty="0">
              <a:cs typeface="Arial Narrow" charset="0"/>
            </a:endParaRPr>
          </a:p>
          <a:p>
            <a:pPr lvl="2" eaLnBrk="1" hangingPunct="1">
              <a:defRPr/>
            </a:pPr>
            <a:r>
              <a:rPr lang="en-US" sz="2800" dirty="0" smtClean="0">
                <a:cs typeface="Arial Narrow" charset="0"/>
              </a:rPr>
              <a:t>5-10% of cases</a:t>
            </a:r>
          </a:p>
          <a:p>
            <a:pPr lvl="2" eaLnBrk="1" hangingPunct="1">
              <a:defRPr/>
            </a:pPr>
            <a:r>
              <a:rPr lang="en-US" sz="2800" dirty="0" smtClean="0">
                <a:cs typeface="Arial Narrow" charset="0"/>
              </a:rPr>
              <a:t>Spindled cells with fascicular </a:t>
            </a:r>
          </a:p>
          <a:p>
            <a:pPr marL="914400" lvl="2" indent="0" eaLnBrk="1" hangingPunct="1">
              <a:buNone/>
              <a:defRPr/>
            </a:pPr>
            <a:r>
              <a:rPr lang="en-US" sz="2800" dirty="0" smtClean="0">
                <a:cs typeface="Arial Narrow" charset="0"/>
              </a:rPr>
              <a:t>   growth pattern +/- sclerosis</a:t>
            </a:r>
          </a:p>
          <a:p>
            <a:pPr lvl="2" eaLnBrk="1" hangingPunct="1">
              <a:defRPr/>
            </a:pPr>
            <a:r>
              <a:rPr lang="en-US" sz="2800" dirty="0" smtClean="0">
                <a:cs typeface="Arial Narrow" charset="0"/>
              </a:rPr>
              <a:t>Associated with favorable </a:t>
            </a:r>
          </a:p>
          <a:p>
            <a:pPr marL="914400" lvl="2" indent="0" eaLnBrk="1" hangingPunct="1">
              <a:buNone/>
              <a:defRPr/>
            </a:pPr>
            <a:r>
              <a:rPr lang="en-US" sz="2800" dirty="0" smtClean="0">
                <a:cs typeface="Arial Narrow" charset="0"/>
              </a:rPr>
              <a:t>   prognosis in pediatrics</a:t>
            </a:r>
            <a:endParaRPr lang="en-US" sz="2800" dirty="0">
              <a:cs typeface="Arial Narrow" charset="0"/>
            </a:endParaRPr>
          </a:p>
        </p:txBody>
      </p:sp>
      <p:pic>
        <p:nvPicPr>
          <p:cNvPr id="44035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610" y="810542"/>
            <a:ext cx="4909945" cy="3108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TextBox 1"/>
          <p:cNvSpPr txBox="1">
            <a:spLocks noChangeArrowheads="1"/>
          </p:cNvSpPr>
          <p:nvPr/>
        </p:nvSpPr>
        <p:spPr bwMode="auto">
          <a:xfrm>
            <a:off x="16231" y="5416304"/>
            <a:ext cx="11890208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latin typeface="+mn-lt"/>
              </a:rPr>
              <a:t>(WHO Classification: Fletcher et al., IARC Press, Lyon 2013.  </a:t>
            </a:r>
            <a:endParaRPr lang="en-US" sz="2000" dirty="0" smtClean="0">
              <a:latin typeface="+mn-lt"/>
            </a:endParaRPr>
          </a:p>
          <a:p>
            <a:pPr eaLnBrk="1" hangingPunct="1"/>
            <a:r>
              <a:rPr lang="en-US" sz="2000" dirty="0" smtClean="0">
                <a:latin typeface="+mn-lt"/>
              </a:rPr>
              <a:t>Rudzinski </a:t>
            </a:r>
            <a:r>
              <a:rPr lang="en-US" sz="2000" dirty="0">
                <a:latin typeface="+mn-lt"/>
              </a:rPr>
              <a:t>et al., </a:t>
            </a:r>
            <a:r>
              <a:rPr lang="en-US" sz="2000" i="1" dirty="0">
                <a:latin typeface="+mn-lt"/>
              </a:rPr>
              <a:t>Arch Pathol Lab </a:t>
            </a:r>
            <a:r>
              <a:rPr lang="en-US" sz="2000" i="1" dirty="0" smtClean="0">
                <a:latin typeface="+mn-lt"/>
              </a:rPr>
              <a:t>Med </a:t>
            </a:r>
            <a:r>
              <a:rPr lang="en-US" sz="2000" dirty="0">
                <a:latin typeface="+mn-lt"/>
              </a:rPr>
              <a:t>2015, 139:128)</a:t>
            </a:r>
          </a:p>
          <a:p>
            <a:pPr eaLnBrk="1" hangingPunct="1"/>
            <a:endParaRPr lang="en-US" sz="1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3374" y="3871860"/>
            <a:ext cx="4883955" cy="29861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5400000">
            <a:off x="5661113" y="1945437"/>
            <a:ext cx="6004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Wingdings"/>
                <a:ea typeface="Wingdings"/>
                <a:cs typeface="Wingdings"/>
                <a:sym typeface="Wingdings"/>
              </a:rPr>
              <a:t></a:t>
            </a:r>
            <a:endParaRPr lang="en-US" sz="4000" dirty="0"/>
          </a:p>
        </p:txBody>
      </p:sp>
      <p:sp>
        <p:nvSpPr>
          <p:cNvPr id="7" name="TextBox 6"/>
          <p:cNvSpPr txBox="1"/>
          <p:nvPr/>
        </p:nvSpPr>
        <p:spPr>
          <a:xfrm rot="5400000">
            <a:off x="5661113" y="4255643"/>
            <a:ext cx="6004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Wingdings"/>
                <a:ea typeface="Wingdings"/>
                <a:cs typeface="Wingdings"/>
                <a:sym typeface="Wingdings"/>
              </a:rPr>
              <a:t></a:t>
            </a:r>
            <a:endParaRPr lang="en-US" sz="4000" dirty="0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231" y="6133286"/>
            <a:ext cx="5217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Image courtesy of Pauline Chou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915840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Content Placeholder 2"/>
          <p:cNvSpPr>
            <a:spLocks noGrp="1"/>
          </p:cNvSpPr>
          <p:nvPr>
            <p:ph idx="1"/>
          </p:nvPr>
        </p:nvSpPr>
        <p:spPr>
          <a:xfrm>
            <a:off x="406400" y="17463"/>
            <a:ext cx="10972800" cy="5416014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  <a:defRPr/>
            </a:pPr>
            <a:endParaRPr lang="en-US" dirty="0">
              <a:latin typeface="Calibri" charset="0"/>
            </a:endParaRPr>
          </a:p>
          <a:p>
            <a:pPr lvl="1" eaLnBrk="1" hangingPunct="1">
              <a:defRPr/>
            </a:pPr>
            <a:r>
              <a:rPr lang="en-US" sz="3200" u="sng" dirty="0">
                <a:cs typeface="Arial Narrow" charset="0"/>
              </a:rPr>
              <a:t>ARMS</a:t>
            </a:r>
          </a:p>
          <a:p>
            <a:pPr lvl="2" eaLnBrk="1" hangingPunct="1">
              <a:defRPr/>
            </a:pPr>
            <a:r>
              <a:rPr lang="en-US" sz="2800" dirty="0">
                <a:cs typeface="Arial Narrow" charset="0"/>
              </a:rPr>
              <a:t>20% of </a:t>
            </a:r>
            <a:r>
              <a:rPr lang="en-US" sz="2800" dirty="0" smtClean="0">
                <a:cs typeface="Arial Narrow" charset="0"/>
              </a:rPr>
              <a:t>cases</a:t>
            </a:r>
          </a:p>
          <a:p>
            <a:pPr lvl="2" eaLnBrk="1" hangingPunct="1">
              <a:defRPr/>
            </a:pPr>
            <a:r>
              <a:rPr lang="en-US" sz="2800" dirty="0" smtClean="0">
                <a:cs typeface="Arial Narrow" charset="0"/>
              </a:rPr>
              <a:t>Growth </a:t>
            </a:r>
            <a:r>
              <a:rPr lang="en-US" sz="2800" dirty="0">
                <a:cs typeface="Arial Narrow" charset="0"/>
              </a:rPr>
              <a:t>pattern reminiscent </a:t>
            </a:r>
            <a:endParaRPr lang="en-US" sz="2800" dirty="0" smtClean="0">
              <a:cs typeface="Arial Narrow" charset="0"/>
            </a:endParaRPr>
          </a:p>
          <a:p>
            <a:pPr marL="914400" lvl="2" indent="0" eaLnBrk="1" hangingPunct="1">
              <a:buFont typeface="Arial" charset="0"/>
              <a:buNone/>
              <a:defRPr/>
            </a:pPr>
            <a:r>
              <a:rPr lang="en-US" sz="2800" dirty="0">
                <a:cs typeface="Arial Narrow" charset="0"/>
              </a:rPr>
              <a:t> </a:t>
            </a:r>
            <a:r>
              <a:rPr lang="en-US" sz="2800" dirty="0" smtClean="0">
                <a:cs typeface="Arial Narrow" charset="0"/>
              </a:rPr>
              <a:t>   of </a:t>
            </a:r>
            <a:r>
              <a:rPr lang="en-US" sz="2800" dirty="0">
                <a:cs typeface="Arial Narrow" charset="0"/>
              </a:rPr>
              <a:t>pulmonary alveoli</a:t>
            </a:r>
          </a:p>
          <a:p>
            <a:pPr lvl="2" eaLnBrk="1" hangingPunct="1">
              <a:defRPr/>
            </a:pPr>
            <a:r>
              <a:rPr lang="en-US" sz="2800" dirty="0">
                <a:cs typeface="Arial Narrow" charset="0"/>
              </a:rPr>
              <a:t>&gt; 50% of the tumor </a:t>
            </a:r>
            <a:r>
              <a:rPr lang="en-US" sz="2800" dirty="0" smtClean="0">
                <a:cs typeface="Arial Narrow" charset="0"/>
              </a:rPr>
              <a:t>must</a:t>
            </a:r>
          </a:p>
          <a:p>
            <a:pPr marL="914400" lvl="2" indent="0" eaLnBrk="1" hangingPunct="1">
              <a:buFont typeface="Arial" charset="0"/>
              <a:buNone/>
              <a:defRPr/>
            </a:pPr>
            <a:r>
              <a:rPr lang="en-US" sz="2800" dirty="0" smtClean="0">
                <a:cs typeface="Arial Narrow" charset="0"/>
              </a:rPr>
              <a:t>    </a:t>
            </a:r>
            <a:r>
              <a:rPr lang="en-US" sz="2800" dirty="0">
                <a:cs typeface="Arial Narrow" charset="0"/>
              </a:rPr>
              <a:t>show the alveolar pattern</a:t>
            </a:r>
          </a:p>
          <a:p>
            <a:pPr lvl="2" eaLnBrk="1" hangingPunct="1">
              <a:defRPr/>
            </a:pPr>
            <a:r>
              <a:rPr lang="en-US" sz="2800" dirty="0" smtClean="0">
                <a:cs typeface="Arial Narrow" charset="0"/>
              </a:rPr>
              <a:t>Usually associated </a:t>
            </a:r>
            <a:r>
              <a:rPr lang="en-US" sz="2800" dirty="0">
                <a:cs typeface="Arial Narrow" charset="0"/>
              </a:rPr>
              <a:t>with either a </a:t>
            </a:r>
            <a:endParaRPr lang="en-US" sz="2800" dirty="0" smtClean="0">
              <a:cs typeface="Arial Narrow" charset="0"/>
            </a:endParaRPr>
          </a:p>
          <a:p>
            <a:pPr marL="914400" lvl="2" indent="0" eaLnBrk="1" hangingPunct="1">
              <a:buFont typeface="Arial" charset="0"/>
              <a:buNone/>
              <a:defRPr/>
            </a:pPr>
            <a:r>
              <a:rPr lang="en-US" sz="2800" dirty="0" smtClean="0">
                <a:cs typeface="Arial Narrow" charset="0"/>
              </a:rPr>
              <a:t>    t</a:t>
            </a:r>
            <a:r>
              <a:rPr lang="en-US" sz="2800" dirty="0">
                <a:cs typeface="Arial Narrow" charset="0"/>
              </a:rPr>
              <a:t>(2;13)(q35;p14) or t(1;13)(p36;q14</a:t>
            </a:r>
            <a:r>
              <a:rPr lang="en-US" sz="2800" dirty="0" smtClean="0">
                <a:cs typeface="Arial Narrow" charset="0"/>
              </a:rPr>
              <a:t>), 20% fusion negative</a:t>
            </a:r>
          </a:p>
          <a:p>
            <a:pPr lvl="2" eaLnBrk="1" hangingPunct="1">
              <a:defRPr/>
            </a:pPr>
            <a:r>
              <a:rPr lang="en-US" sz="2800" dirty="0" smtClean="0">
                <a:cs typeface="Arial Narrow" charset="0"/>
              </a:rPr>
              <a:t>Associated </a:t>
            </a:r>
            <a:r>
              <a:rPr lang="en-US" sz="2800" dirty="0">
                <a:cs typeface="Arial Narrow" charset="0"/>
              </a:rPr>
              <a:t>with extremity primary, lymph node involvement, bone/bone marrow involvement, and an unfavorable prognosis</a:t>
            </a:r>
          </a:p>
        </p:txBody>
      </p:sp>
      <p:sp>
        <p:nvSpPr>
          <p:cNvPr id="45058" name="TextBox 1"/>
          <p:cNvSpPr txBox="1">
            <a:spLocks noChangeArrowheads="1"/>
          </p:cNvSpPr>
          <p:nvPr/>
        </p:nvSpPr>
        <p:spPr bwMode="auto">
          <a:xfrm>
            <a:off x="223290" y="5562601"/>
            <a:ext cx="1196871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latin typeface="+mn-lt"/>
              </a:rPr>
              <a:t>(WHO Classification: Fletcher et al., IARC Press, Lyon 2013.  Rudzinski et al., </a:t>
            </a:r>
            <a:r>
              <a:rPr lang="en-US" sz="2000" i="1" dirty="0">
                <a:latin typeface="+mn-lt"/>
              </a:rPr>
              <a:t>Arch Pathol Lab </a:t>
            </a:r>
            <a:r>
              <a:rPr lang="en-US" sz="2000" i="1" dirty="0" smtClean="0">
                <a:latin typeface="+mn-lt"/>
              </a:rPr>
              <a:t>Med </a:t>
            </a:r>
            <a:r>
              <a:rPr lang="en-US" sz="2000" dirty="0">
                <a:latin typeface="+mn-lt"/>
              </a:rPr>
              <a:t>2015, 139:128)</a:t>
            </a:r>
          </a:p>
        </p:txBody>
      </p:sp>
      <p:pic>
        <p:nvPicPr>
          <p:cNvPr id="45059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801" y="731259"/>
            <a:ext cx="4382710" cy="280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1925" y="6004916"/>
            <a:ext cx="5055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Image courtesy of Pauline Chou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434339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131821" cy="1325563"/>
          </a:xfrm>
        </p:spPr>
        <p:txBody>
          <a:bodyPr/>
          <a:lstStyle/>
          <a:p>
            <a:r>
              <a:rPr lang="en-US" dirty="0" smtClean="0"/>
              <a:t>Sarcomas: Rhabdomyosarcoma (subdomain B3)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Basic Science and Pathophysiology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Epidemiology and Risk Assessment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Diagnosis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Management and Treatment</a:t>
            </a:r>
            <a:endParaRPr lang="en-US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1141630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 smtClean="0">
                <a:cs typeface="Arial Narrow" charset="0"/>
              </a:rPr>
              <a:t>4.  RMS Treatment Planning</a:t>
            </a:r>
            <a:endParaRPr lang="en-US" b="1" dirty="0">
              <a:cs typeface="Arial Narrow" charset="0"/>
            </a:endParaRPr>
          </a:p>
        </p:txBody>
      </p:sp>
      <p:sp>
        <p:nvSpPr>
          <p:cNvPr id="33794" name="Content Placeholder 2"/>
          <p:cNvSpPr>
            <a:spLocks noGrp="1"/>
          </p:cNvSpPr>
          <p:nvPr>
            <p:ph idx="1"/>
          </p:nvPr>
        </p:nvSpPr>
        <p:spPr>
          <a:xfrm>
            <a:off x="238107" y="1686058"/>
            <a:ext cx="10515600" cy="4351338"/>
          </a:xfrm>
        </p:spPr>
        <p:txBody>
          <a:bodyPr/>
          <a:lstStyle/>
          <a:p>
            <a:pPr lvl="1" eaLnBrk="1" hangingPunct="1">
              <a:defRPr/>
            </a:pPr>
            <a:r>
              <a:rPr lang="en-US" sz="3200" u="sng" dirty="0" smtClean="0">
                <a:cs typeface="Arial Narrow"/>
              </a:rPr>
              <a:t>Treatment philosophy</a:t>
            </a:r>
          </a:p>
          <a:p>
            <a:pPr lvl="2" eaLnBrk="1" hangingPunct="1">
              <a:defRPr/>
            </a:pPr>
            <a:r>
              <a:rPr lang="en-US" sz="3200" dirty="0" smtClean="0">
                <a:cs typeface="Arial Narrow"/>
              </a:rPr>
              <a:t>Optimal treatment requires a coordinated multidisciplinary management plan to provide local and systemic therapy:</a:t>
            </a:r>
          </a:p>
          <a:p>
            <a:pPr marL="914400" lvl="2" indent="0" eaLnBrk="1" hangingPunct="1">
              <a:buFont typeface="Arial" charset="0"/>
              <a:buNone/>
              <a:defRPr/>
            </a:pPr>
            <a:r>
              <a:rPr lang="en-US" sz="3200" dirty="0" smtClean="0">
                <a:cs typeface="Arial Narrow"/>
              </a:rPr>
              <a:t>   </a:t>
            </a:r>
            <a:r>
              <a:rPr lang="en-US" sz="2800" dirty="0" smtClean="0">
                <a:cs typeface="Arial Narrow"/>
              </a:rPr>
              <a:t>SURGERY, RADIOTHERAPY, CHEMOTHERAPY</a:t>
            </a:r>
          </a:p>
          <a:p>
            <a:pPr lvl="1" eaLnBrk="1" hangingPunct="1">
              <a:defRPr/>
            </a:pPr>
            <a:r>
              <a:rPr lang="en-US" sz="3200" u="sng" dirty="0" smtClean="0">
                <a:cs typeface="Arial Narrow"/>
              </a:rPr>
              <a:t>Treatment based on risk group</a:t>
            </a:r>
          </a:p>
          <a:p>
            <a:pPr lvl="2" eaLnBrk="1" hangingPunct="1">
              <a:defRPr/>
            </a:pPr>
            <a:r>
              <a:rPr lang="en-US" sz="3200" dirty="0" smtClean="0">
                <a:cs typeface="Arial Narrow"/>
              </a:rPr>
              <a:t>Defined by stage, group, histology/fusion status, and sometimes age</a:t>
            </a:r>
          </a:p>
          <a:p>
            <a:pPr marL="914400" lvl="2" indent="0" eaLnBrk="1" hangingPunct="1">
              <a:buFont typeface="Arial" charset="0"/>
              <a:buNone/>
              <a:defRPr/>
            </a:pPr>
            <a:endParaRPr lang="en-US" dirty="0">
              <a:latin typeface="Calibri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232349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 smtClean="0">
                <a:cs typeface="Arial Narrow" charset="0"/>
              </a:rPr>
              <a:t>4.  RMS </a:t>
            </a:r>
            <a:r>
              <a:rPr lang="en-US" b="1" dirty="0">
                <a:cs typeface="Arial Narrow" charset="0"/>
              </a:rPr>
              <a:t>Treatment</a:t>
            </a:r>
          </a:p>
        </p:txBody>
      </p:sp>
      <p:sp>
        <p:nvSpPr>
          <p:cNvPr id="49154" name="Content Placeholder 2"/>
          <p:cNvSpPr>
            <a:spLocks noGrp="1"/>
          </p:cNvSpPr>
          <p:nvPr>
            <p:ph idx="1"/>
          </p:nvPr>
        </p:nvSpPr>
        <p:spPr>
          <a:xfrm>
            <a:off x="1219200" y="1437072"/>
            <a:ext cx="10972800" cy="4525963"/>
          </a:xfrm>
        </p:spPr>
        <p:txBody>
          <a:bodyPr/>
          <a:lstStyle/>
          <a:p>
            <a:pPr eaLnBrk="1" hangingPunct="1"/>
            <a:r>
              <a:rPr lang="en-US" sz="3200" u="sng" dirty="0">
                <a:cs typeface="Arial Narrow" charset="0"/>
              </a:rPr>
              <a:t>Surgery</a:t>
            </a:r>
          </a:p>
          <a:p>
            <a:pPr lvl="1" eaLnBrk="1" hangingPunct="1"/>
            <a:r>
              <a:rPr lang="en-US" sz="2800" dirty="0">
                <a:cs typeface="Arial Narrow" charset="0"/>
              </a:rPr>
              <a:t>Form of local therapy</a:t>
            </a:r>
          </a:p>
          <a:p>
            <a:pPr lvl="1" eaLnBrk="1" hangingPunct="1"/>
            <a:r>
              <a:rPr lang="en-US" sz="2800" dirty="0">
                <a:cs typeface="Arial Narrow" charset="0"/>
              </a:rPr>
              <a:t>Excision of the primary tumor </a:t>
            </a:r>
            <a:r>
              <a:rPr lang="en-US" sz="2800" u="sng" dirty="0">
                <a:cs typeface="Arial Narrow" charset="0"/>
              </a:rPr>
              <a:t>upfront</a:t>
            </a:r>
            <a:r>
              <a:rPr lang="en-US" sz="2800" dirty="0">
                <a:cs typeface="Arial Narrow" charset="0"/>
              </a:rPr>
              <a:t> whenever possible without causing major functional or cosmetic deficits</a:t>
            </a:r>
          </a:p>
          <a:p>
            <a:pPr lvl="1" eaLnBrk="1" hangingPunct="1"/>
            <a:r>
              <a:rPr lang="en-US" sz="2800" dirty="0" smtClean="0">
                <a:cs typeface="Arial Narrow" charset="0"/>
              </a:rPr>
              <a:t>Sites </a:t>
            </a:r>
            <a:r>
              <a:rPr lang="en-US" sz="2800" dirty="0">
                <a:cs typeface="Arial Narrow" charset="0"/>
              </a:rPr>
              <a:t>requiring surgical assessment of lymph nodes</a:t>
            </a:r>
          </a:p>
          <a:p>
            <a:pPr lvl="2" eaLnBrk="1" hangingPunct="1"/>
            <a:r>
              <a:rPr lang="en-US" sz="2800" dirty="0">
                <a:cs typeface="Arial Narrow" charset="0"/>
              </a:rPr>
              <a:t>Paratesticular </a:t>
            </a:r>
            <a:r>
              <a:rPr lang="en-US" sz="2800" dirty="0" smtClean="0">
                <a:cs typeface="Arial Narrow" charset="0"/>
              </a:rPr>
              <a:t>(</a:t>
            </a:r>
            <a:r>
              <a:rPr lang="en-US" sz="2800" dirty="0">
                <a:cs typeface="Arial Narrow" charset="0"/>
              </a:rPr>
              <a:t>i</a:t>
            </a:r>
            <a:r>
              <a:rPr lang="en-US" sz="2800" dirty="0" smtClean="0">
                <a:cs typeface="Arial Narrow" charset="0"/>
              </a:rPr>
              <a:t>psilateral RLNA </a:t>
            </a:r>
            <a:r>
              <a:rPr lang="en-US" sz="2800" dirty="0">
                <a:cs typeface="Arial Narrow" charset="0"/>
              </a:rPr>
              <a:t>if </a:t>
            </a:r>
            <a:r>
              <a:rPr lang="en-US" sz="2800" dirty="0" smtClean="0">
                <a:cs typeface="Arial Narrow" charset="0"/>
              </a:rPr>
              <a:t>≥10 </a:t>
            </a:r>
            <a:r>
              <a:rPr lang="en-US" sz="2800" dirty="0">
                <a:cs typeface="Arial Narrow" charset="0"/>
              </a:rPr>
              <a:t>years)</a:t>
            </a:r>
          </a:p>
          <a:p>
            <a:pPr lvl="2" eaLnBrk="1" hangingPunct="1"/>
            <a:r>
              <a:rPr lang="en-US" sz="2800" dirty="0">
                <a:cs typeface="Arial Narrow" charset="0"/>
              </a:rPr>
              <a:t>Extremity (node sampling)</a:t>
            </a:r>
          </a:p>
          <a:p>
            <a:pPr lvl="1" eaLnBrk="1" hangingPunct="1"/>
            <a:r>
              <a:rPr lang="en-US" sz="2800" dirty="0">
                <a:cs typeface="Arial Narrow" charset="0"/>
              </a:rPr>
              <a:t>Delayed primary resection sometimes done during treatment for residual tumor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1704711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Content Placeholder 2"/>
          <p:cNvSpPr>
            <a:spLocks noGrp="1"/>
          </p:cNvSpPr>
          <p:nvPr>
            <p:ph idx="1"/>
          </p:nvPr>
        </p:nvSpPr>
        <p:spPr>
          <a:xfrm>
            <a:off x="879347" y="706163"/>
            <a:ext cx="10933321" cy="5619931"/>
          </a:xfrm>
        </p:spPr>
        <p:txBody>
          <a:bodyPr/>
          <a:lstStyle/>
          <a:p>
            <a:pPr eaLnBrk="1" hangingPunct="1"/>
            <a:r>
              <a:rPr lang="en-US" sz="3200" u="sng" dirty="0">
                <a:cs typeface="Arial Narrow" charset="0"/>
              </a:rPr>
              <a:t>Radiation Therapy</a:t>
            </a:r>
          </a:p>
          <a:p>
            <a:pPr lvl="1" eaLnBrk="1" hangingPunct="1"/>
            <a:r>
              <a:rPr lang="en-US" sz="2800" dirty="0">
                <a:cs typeface="Arial Narrow" charset="0"/>
              </a:rPr>
              <a:t>Form of local therapy</a:t>
            </a:r>
          </a:p>
          <a:p>
            <a:pPr lvl="2" eaLnBrk="1" hangingPunct="1"/>
            <a:r>
              <a:rPr lang="en-US" sz="2400" dirty="0">
                <a:cs typeface="Arial Narrow" charset="0"/>
              </a:rPr>
              <a:t>Local/regional relapse: </a:t>
            </a:r>
            <a:r>
              <a:rPr lang="en-US" sz="2400" dirty="0" smtClean="0">
                <a:cs typeface="Arial Narrow" charset="0"/>
              </a:rPr>
              <a:t>61-67</a:t>
            </a:r>
            <a:r>
              <a:rPr lang="en-US" sz="2400" dirty="0">
                <a:cs typeface="Arial Narrow" charset="0"/>
              </a:rPr>
              <a:t>% of recurrences </a:t>
            </a:r>
            <a:r>
              <a:rPr lang="en-US" sz="2400" dirty="0" smtClean="0">
                <a:cs typeface="Arial Narrow" charset="0"/>
              </a:rPr>
              <a:t>(</a:t>
            </a:r>
            <a:r>
              <a:rPr lang="en-US" sz="2400" dirty="0">
                <a:cs typeface="Arial Narrow" charset="0"/>
              </a:rPr>
              <a:t>Crist et al., </a:t>
            </a:r>
            <a:r>
              <a:rPr lang="en-US" sz="2400" i="1" dirty="0">
                <a:cs typeface="Arial Narrow" charset="0"/>
              </a:rPr>
              <a:t>J Clin Oncol </a:t>
            </a:r>
            <a:r>
              <a:rPr lang="en-US" sz="2400" dirty="0">
                <a:cs typeface="Arial Narrow" charset="0"/>
              </a:rPr>
              <a:t>2001; 12:3091. Wolden et al., </a:t>
            </a:r>
            <a:r>
              <a:rPr lang="en-US" sz="2400" i="1" dirty="0">
                <a:cs typeface="Arial Narrow" charset="0"/>
              </a:rPr>
              <a:t>Int J Radiat </a:t>
            </a:r>
            <a:r>
              <a:rPr lang="en-US" sz="2400" i="1" dirty="0" smtClean="0">
                <a:cs typeface="Arial Narrow" charset="0"/>
              </a:rPr>
              <a:t>Oncol </a:t>
            </a:r>
            <a:r>
              <a:rPr lang="en-US" sz="2400" i="1" dirty="0">
                <a:cs typeface="Arial Narrow" charset="0"/>
              </a:rPr>
              <a:t>Biol Phys </a:t>
            </a:r>
            <a:r>
              <a:rPr lang="en-US" sz="2400" dirty="0">
                <a:cs typeface="Arial Narrow" charset="0"/>
              </a:rPr>
              <a:t>2015; 93:</a:t>
            </a:r>
            <a:r>
              <a:rPr lang="en-US" sz="2400" dirty="0" smtClean="0">
                <a:cs typeface="Arial Narrow" charset="0"/>
              </a:rPr>
              <a:t>1071.  Hawkins et al., </a:t>
            </a:r>
            <a:r>
              <a:rPr lang="en-US" sz="2400" i="1" dirty="0" smtClean="0">
                <a:cs typeface="Arial Narrow" charset="0"/>
              </a:rPr>
              <a:t>J Clin Oncol </a:t>
            </a:r>
            <a:r>
              <a:rPr lang="en-US" sz="2400" dirty="0" smtClean="0">
                <a:cs typeface="Arial Narrow" charset="0"/>
              </a:rPr>
              <a:t>2018; 36:2770)</a:t>
            </a:r>
            <a:endParaRPr lang="en-US" sz="2400" dirty="0">
              <a:cs typeface="Arial Narrow" charset="0"/>
            </a:endParaRPr>
          </a:p>
          <a:p>
            <a:pPr lvl="1" eaLnBrk="1" hangingPunct="1"/>
            <a:r>
              <a:rPr lang="en-US" sz="2800" dirty="0">
                <a:cs typeface="Arial Narrow" charset="0"/>
              </a:rPr>
              <a:t>Patients with group I </a:t>
            </a:r>
            <a:r>
              <a:rPr lang="en-US" sz="2800" dirty="0" smtClean="0">
                <a:cs typeface="Arial Narrow" charset="0"/>
              </a:rPr>
              <a:t>ERMS/Spindle cell RMS </a:t>
            </a:r>
            <a:r>
              <a:rPr lang="en-US" sz="2800" dirty="0">
                <a:cs typeface="Arial Narrow" charset="0"/>
              </a:rPr>
              <a:t>do not receive RT</a:t>
            </a:r>
          </a:p>
          <a:p>
            <a:pPr lvl="1" eaLnBrk="1" hangingPunct="1"/>
            <a:r>
              <a:rPr lang="en-US" sz="2800" dirty="0">
                <a:cs typeface="Arial Narrow" charset="0"/>
              </a:rPr>
              <a:t>RT usually begins during weeks 3-15 of therapy</a:t>
            </a:r>
          </a:p>
          <a:p>
            <a:pPr lvl="1" eaLnBrk="1" hangingPunct="1"/>
            <a:r>
              <a:rPr lang="en-US" sz="2800" dirty="0">
                <a:cs typeface="Arial Narrow" charset="0"/>
              </a:rPr>
              <a:t>Treatment volume determined by pretreatment (pre-surgical) tumor </a:t>
            </a:r>
            <a:endParaRPr lang="en-US" sz="2800" dirty="0" smtClean="0">
              <a:cs typeface="Arial Narrow" charset="0"/>
            </a:endParaRPr>
          </a:p>
          <a:p>
            <a:pPr marL="457200" lvl="1" indent="0" eaLnBrk="1" hangingPunct="1">
              <a:buNone/>
            </a:pPr>
            <a:r>
              <a:rPr lang="en-US" sz="2800" dirty="0">
                <a:cs typeface="Arial Narrow" charset="0"/>
              </a:rPr>
              <a:t> </a:t>
            </a:r>
            <a:r>
              <a:rPr lang="en-US" sz="2800" dirty="0" smtClean="0">
                <a:cs typeface="Arial Narrow" charset="0"/>
              </a:rPr>
              <a:t>  size</a:t>
            </a:r>
            <a:endParaRPr lang="en-US" sz="2800" dirty="0">
              <a:cs typeface="Arial Narrow" charset="0"/>
            </a:endParaRPr>
          </a:p>
          <a:p>
            <a:pPr lvl="1" eaLnBrk="1" hangingPunct="1"/>
            <a:r>
              <a:rPr lang="en-US" sz="2800" dirty="0">
                <a:cs typeface="Arial Narrow" charset="0"/>
              </a:rPr>
              <a:t>Doses of </a:t>
            </a:r>
            <a:r>
              <a:rPr lang="en-US" sz="2800" dirty="0" smtClean="0">
                <a:cs typeface="Arial Narrow" charset="0"/>
              </a:rPr>
              <a:t>36.0 - 50.4 </a:t>
            </a:r>
            <a:r>
              <a:rPr lang="en-US" sz="2800" dirty="0">
                <a:cs typeface="Arial Narrow" charset="0"/>
              </a:rPr>
              <a:t>Gy used; dose depends on group, </a:t>
            </a:r>
            <a:r>
              <a:rPr lang="en-US" sz="2800" dirty="0" smtClean="0">
                <a:cs typeface="Arial Narrow" charset="0"/>
              </a:rPr>
              <a:t>site</a:t>
            </a:r>
            <a:r>
              <a:rPr lang="en-US" sz="2800" dirty="0">
                <a:cs typeface="Arial Narrow" charset="0"/>
              </a:rPr>
              <a:t>, </a:t>
            </a:r>
            <a:r>
              <a:rPr lang="en-US" sz="2800" dirty="0" smtClean="0">
                <a:cs typeface="Arial Narrow" charset="0"/>
              </a:rPr>
              <a:t>nodal </a:t>
            </a:r>
            <a:r>
              <a:rPr lang="en-US" sz="2800" dirty="0">
                <a:cs typeface="Arial Narrow" charset="0"/>
              </a:rPr>
              <a:t>involvement, histology, and whether delayed primary resection </a:t>
            </a:r>
            <a:r>
              <a:rPr lang="en-US" sz="2800" dirty="0" smtClean="0">
                <a:cs typeface="Arial Narrow" charset="0"/>
              </a:rPr>
              <a:t>      performed</a:t>
            </a:r>
          </a:p>
          <a:p>
            <a:pPr lvl="1" eaLnBrk="1" hangingPunct="1"/>
            <a:r>
              <a:rPr lang="en-US" sz="2800" dirty="0" smtClean="0">
                <a:cs typeface="Arial Narrow" charset="0"/>
              </a:rPr>
              <a:t>Higher RT doses under investigation</a:t>
            </a:r>
            <a:endParaRPr lang="en-US" sz="2800" dirty="0">
              <a:cs typeface="Arial Narrow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788175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>
          <a:xfrm>
            <a:off x="721684" y="365125"/>
            <a:ext cx="11046488" cy="1325563"/>
          </a:xfrm>
        </p:spPr>
        <p:txBody>
          <a:bodyPr/>
          <a:lstStyle/>
          <a:p>
            <a:pPr eaLnBrk="1" hangingPunct="1"/>
            <a:r>
              <a:rPr lang="en-US" b="1" dirty="0" smtClean="0">
                <a:cs typeface="Arial Narrow" charset="0"/>
              </a:rPr>
              <a:t>Sarcomas (domain 9, subdomain B): Objectives</a:t>
            </a:r>
            <a:endParaRPr lang="en-US" b="1" dirty="0">
              <a:cs typeface="Arial Narrow" charset="0"/>
            </a:endParaRPr>
          </a:p>
        </p:txBody>
      </p:sp>
      <p:sp>
        <p:nvSpPr>
          <p:cNvPr id="16386" name="Content Placeholder 2"/>
          <p:cNvSpPr>
            <a:spLocks noGrp="1"/>
          </p:cNvSpPr>
          <p:nvPr>
            <p:ph idx="1"/>
          </p:nvPr>
        </p:nvSpPr>
        <p:spPr>
          <a:xfrm>
            <a:off x="812800" y="1440568"/>
            <a:ext cx="10972800" cy="4525963"/>
          </a:xfrm>
        </p:spPr>
        <p:txBody>
          <a:bodyPr/>
          <a:lstStyle/>
          <a:p>
            <a:pPr eaLnBrk="1" hangingPunct="1"/>
            <a:r>
              <a:rPr lang="en-US" dirty="0">
                <a:cs typeface="Arial Narrow" charset="0"/>
              </a:rPr>
              <a:t>To review </a:t>
            </a:r>
            <a:r>
              <a:rPr lang="en-US" dirty="0" smtClean="0">
                <a:cs typeface="Arial Narrow" charset="0"/>
              </a:rPr>
              <a:t>the universal tasks for </a:t>
            </a:r>
            <a:r>
              <a:rPr lang="en-US" dirty="0" smtClean="0">
                <a:solidFill>
                  <a:schemeClr val="accent5"/>
                </a:solidFill>
                <a:cs typeface="Arial Narrow" charset="0"/>
              </a:rPr>
              <a:t>rhabdomyosarcoma </a:t>
            </a:r>
            <a:r>
              <a:rPr lang="en-US" dirty="0">
                <a:solidFill>
                  <a:schemeClr val="accent5"/>
                </a:solidFill>
                <a:cs typeface="Arial Narrow" charset="0"/>
              </a:rPr>
              <a:t>(RMS</a:t>
            </a:r>
            <a:r>
              <a:rPr lang="en-US" dirty="0" smtClean="0">
                <a:solidFill>
                  <a:schemeClr val="accent5"/>
                </a:solidFill>
                <a:cs typeface="Arial Narrow" charset="0"/>
              </a:rPr>
              <a:t>) </a:t>
            </a:r>
            <a:r>
              <a:rPr lang="en-US" dirty="0" smtClean="0">
                <a:cs typeface="Arial Narrow" charset="0"/>
              </a:rPr>
              <a:t>(subdomain B3), </a:t>
            </a:r>
            <a:r>
              <a:rPr lang="en-US" dirty="0">
                <a:solidFill>
                  <a:schemeClr val="accent5"/>
                </a:solidFill>
                <a:cs typeface="Arial Narrow" charset="0"/>
              </a:rPr>
              <a:t>osteosarcoma (OS</a:t>
            </a:r>
            <a:r>
              <a:rPr lang="en-US" dirty="0" smtClean="0">
                <a:solidFill>
                  <a:schemeClr val="accent5"/>
                </a:solidFill>
                <a:cs typeface="Arial Narrow" charset="0"/>
              </a:rPr>
              <a:t>) </a:t>
            </a:r>
            <a:r>
              <a:rPr lang="en-US" dirty="0" smtClean="0">
                <a:cs typeface="Arial Narrow" charset="0"/>
              </a:rPr>
              <a:t>(subdomain B1) </a:t>
            </a:r>
            <a:r>
              <a:rPr lang="en-US" dirty="0">
                <a:cs typeface="Arial Narrow" charset="0"/>
              </a:rPr>
              <a:t>and </a:t>
            </a:r>
            <a:r>
              <a:rPr lang="en-US" dirty="0">
                <a:solidFill>
                  <a:schemeClr val="accent5"/>
                </a:solidFill>
                <a:cs typeface="Arial Narrow" charset="0"/>
              </a:rPr>
              <a:t>Ewing sarcoma (EWS</a:t>
            </a:r>
            <a:r>
              <a:rPr lang="en-US" dirty="0" smtClean="0">
                <a:solidFill>
                  <a:schemeClr val="accent5"/>
                </a:solidFill>
                <a:cs typeface="Arial Narrow" charset="0"/>
              </a:rPr>
              <a:t>) </a:t>
            </a:r>
            <a:r>
              <a:rPr lang="en-US" dirty="0" smtClean="0">
                <a:cs typeface="Arial Narrow" charset="0"/>
              </a:rPr>
              <a:t>(subdomain B2)</a:t>
            </a:r>
            <a:endParaRPr lang="en-US" dirty="0">
              <a:cs typeface="Arial Narrow" charset="0"/>
            </a:endParaRPr>
          </a:p>
          <a:p>
            <a:pPr eaLnBrk="1" hangingPunct="1"/>
            <a:r>
              <a:rPr lang="en-US" dirty="0">
                <a:cs typeface="Arial Narrow" charset="0"/>
              </a:rPr>
              <a:t>To </a:t>
            </a:r>
            <a:r>
              <a:rPr lang="en-US" dirty="0" smtClean="0">
                <a:cs typeface="Arial Narrow" charset="0"/>
              </a:rPr>
              <a:t>review general principles for the universal tasks for tumors classified as </a:t>
            </a:r>
            <a:r>
              <a:rPr lang="en-US" dirty="0" smtClean="0">
                <a:solidFill>
                  <a:schemeClr val="accent5"/>
                </a:solidFill>
                <a:cs typeface="Arial Narrow" charset="0"/>
              </a:rPr>
              <a:t>non</a:t>
            </a:r>
            <a:r>
              <a:rPr lang="en-US" dirty="0">
                <a:solidFill>
                  <a:schemeClr val="accent5"/>
                </a:solidFill>
                <a:cs typeface="Arial Narrow" charset="0"/>
              </a:rPr>
              <a:t>-rhabdomyosarcoma soft tissue sarcomas (NRSTS) </a:t>
            </a:r>
            <a:r>
              <a:rPr lang="en-US" dirty="0" smtClean="0">
                <a:cs typeface="Arial Narrow" charset="0"/>
              </a:rPr>
              <a:t>(subdomain B4)</a:t>
            </a:r>
          </a:p>
          <a:p>
            <a:r>
              <a:rPr lang="en-US" dirty="0" smtClean="0">
                <a:cs typeface="Arial Narrow" charset="0"/>
              </a:rPr>
              <a:t>To </a:t>
            </a:r>
            <a:r>
              <a:rPr lang="en-US" dirty="0">
                <a:cs typeface="Arial Narrow" charset="0"/>
              </a:rPr>
              <a:t>contrast </a:t>
            </a:r>
            <a:r>
              <a:rPr lang="en-US" dirty="0" smtClean="0">
                <a:cs typeface="Arial Narrow" charset="0"/>
              </a:rPr>
              <a:t>the</a:t>
            </a:r>
            <a:r>
              <a:rPr lang="en-US" dirty="0">
                <a:cs typeface="Arial Narrow" charset="0"/>
              </a:rPr>
              <a:t> </a:t>
            </a:r>
            <a:r>
              <a:rPr lang="en-US" dirty="0" smtClean="0">
                <a:cs typeface="Arial Narrow" charset="0"/>
              </a:rPr>
              <a:t>universal tasks for </a:t>
            </a:r>
            <a:r>
              <a:rPr lang="en-US" dirty="0">
                <a:cs typeface="Arial Narrow" charset="0"/>
              </a:rPr>
              <a:t>different types of sarcomas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4126150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Content Placeholder 2"/>
          <p:cNvSpPr>
            <a:spLocks noGrp="1"/>
          </p:cNvSpPr>
          <p:nvPr>
            <p:ph idx="1"/>
          </p:nvPr>
        </p:nvSpPr>
        <p:spPr>
          <a:xfrm>
            <a:off x="1010149" y="508638"/>
            <a:ext cx="10972800" cy="5784679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sz="3200" u="sng" dirty="0">
                <a:cs typeface="Arial Narrow" charset="0"/>
              </a:rPr>
              <a:t>Chemotherapy</a:t>
            </a:r>
          </a:p>
          <a:p>
            <a:pPr lvl="1" eaLnBrk="1" hangingPunct="1"/>
            <a:r>
              <a:rPr lang="en-US" sz="2800" dirty="0">
                <a:cs typeface="Arial Narrow" charset="0"/>
              </a:rPr>
              <a:t>Local and systemic tumor control</a:t>
            </a:r>
          </a:p>
          <a:p>
            <a:pPr lvl="1" eaLnBrk="1" hangingPunct="1"/>
            <a:r>
              <a:rPr lang="en-US" sz="2800" dirty="0">
                <a:solidFill>
                  <a:schemeClr val="accent5"/>
                </a:solidFill>
                <a:cs typeface="Arial Narrow" charset="0"/>
              </a:rPr>
              <a:t>Standard (intermediate-risk)</a:t>
            </a:r>
          </a:p>
          <a:p>
            <a:pPr lvl="2" eaLnBrk="1" hangingPunct="1"/>
            <a:r>
              <a:rPr lang="en-US" sz="2400" dirty="0">
                <a:cs typeface="Arial Narrow" charset="0"/>
              </a:rPr>
              <a:t>Vincristine, Dactinomycin, and Cyclophosphamide (VAC) x </a:t>
            </a:r>
            <a:r>
              <a:rPr lang="en-US" sz="2400" dirty="0" smtClean="0">
                <a:cs typeface="Arial Narrow" charset="0"/>
              </a:rPr>
              <a:t>45 </a:t>
            </a:r>
            <a:r>
              <a:rPr lang="en-US" sz="2400" dirty="0">
                <a:cs typeface="Arial Narrow" charset="0"/>
              </a:rPr>
              <a:t>weeks</a:t>
            </a:r>
          </a:p>
          <a:p>
            <a:pPr lvl="2" eaLnBrk="1" hangingPunct="1"/>
            <a:r>
              <a:rPr lang="en-US" sz="2400" dirty="0">
                <a:cs typeface="Arial Narrow" charset="0"/>
              </a:rPr>
              <a:t>Alternatively, VAC alternating with Vincristine/Irinotecan</a:t>
            </a:r>
          </a:p>
          <a:p>
            <a:pPr lvl="1" eaLnBrk="1" hangingPunct="1"/>
            <a:r>
              <a:rPr lang="en-US" sz="2800" dirty="0">
                <a:solidFill>
                  <a:schemeClr val="accent5"/>
                </a:solidFill>
                <a:cs typeface="Arial Narrow" charset="0"/>
              </a:rPr>
              <a:t>Low-risk (low stage, low group, ERMS)</a:t>
            </a:r>
          </a:p>
          <a:p>
            <a:pPr lvl="2" eaLnBrk="1" hangingPunct="1"/>
            <a:r>
              <a:rPr lang="en-US" sz="2400" dirty="0" smtClean="0">
                <a:cs typeface="Arial Narrow" charset="0"/>
              </a:rPr>
              <a:t>VA</a:t>
            </a:r>
            <a:endParaRPr lang="en-US" sz="2400" dirty="0">
              <a:cs typeface="Arial Narrow" charset="0"/>
            </a:endParaRPr>
          </a:p>
          <a:p>
            <a:pPr lvl="2" eaLnBrk="1" hangingPunct="1"/>
            <a:r>
              <a:rPr lang="en-US" sz="2400" dirty="0" smtClean="0">
                <a:cs typeface="Arial Narrow" charset="0"/>
              </a:rPr>
              <a:t>Alternatively, shorter </a:t>
            </a:r>
            <a:r>
              <a:rPr lang="en-US" sz="2400" dirty="0">
                <a:cs typeface="Arial Narrow" charset="0"/>
              </a:rPr>
              <a:t>duration therapy with VA + lower CPM dose</a:t>
            </a:r>
          </a:p>
          <a:p>
            <a:pPr lvl="1" eaLnBrk="1" hangingPunct="1"/>
            <a:r>
              <a:rPr lang="en-US" sz="2800" dirty="0">
                <a:solidFill>
                  <a:schemeClr val="accent5"/>
                </a:solidFill>
                <a:cs typeface="Arial Narrow" charset="0"/>
              </a:rPr>
              <a:t>High-risk (metastatic</a:t>
            </a:r>
            <a:r>
              <a:rPr lang="en-US" sz="2800" dirty="0" smtClean="0">
                <a:solidFill>
                  <a:schemeClr val="accent5"/>
                </a:solidFill>
                <a:cs typeface="Arial Narrow" charset="0"/>
              </a:rPr>
              <a:t>)</a:t>
            </a:r>
          </a:p>
          <a:p>
            <a:pPr lvl="2"/>
            <a:r>
              <a:rPr lang="en-US" sz="2400" dirty="0">
                <a:cs typeface="Arial Narrow" charset="0"/>
              </a:rPr>
              <a:t>Standard therapy has not been defined</a:t>
            </a:r>
          </a:p>
          <a:p>
            <a:pPr lvl="2"/>
            <a:r>
              <a:rPr lang="en-US" sz="2400" dirty="0">
                <a:cs typeface="Arial Narrow" charset="0"/>
              </a:rPr>
              <a:t>Strategies have included use of additional active agents (Doxorubicin, Etoposide, Ifosfamide, Irinotecan) and interval </a:t>
            </a:r>
            <a:r>
              <a:rPr lang="en-US" sz="2400" dirty="0" smtClean="0">
                <a:cs typeface="Arial Narrow" charset="0"/>
              </a:rPr>
              <a:t>compression</a:t>
            </a:r>
            <a:endParaRPr lang="en-US" dirty="0" smtClean="0">
              <a:cs typeface="Arial Narrow" charset="0"/>
            </a:endParaRPr>
          </a:p>
          <a:p>
            <a:pPr lvl="1" eaLnBrk="1" hangingPunct="1"/>
            <a:r>
              <a:rPr lang="en-US" sz="2800" dirty="0" smtClean="0">
                <a:cs typeface="Arial Narrow" charset="0"/>
              </a:rPr>
              <a:t>Maintenance therapy</a:t>
            </a:r>
          </a:p>
          <a:p>
            <a:pPr lvl="2"/>
            <a:r>
              <a:rPr lang="en-US" sz="2400" dirty="0" smtClean="0">
                <a:cs typeface="Arial Narrow" charset="0"/>
              </a:rPr>
              <a:t>Role under investigation:  </a:t>
            </a:r>
            <a:r>
              <a:rPr lang="en-US" sz="2400" dirty="0">
                <a:cs typeface="Arial Narrow" charset="0"/>
              </a:rPr>
              <a:t>V</a:t>
            </a:r>
            <a:r>
              <a:rPr lang="en-US" sz="2400" dirty="0" smtClean="0">
                <a:cs typeface="Arial Narrow" charset="0"/>
              </a:rPr>
              <a:t>inorelbine, Cyclophosphamide</a:t>
            </a:r>
            <a:r>
              <a:rPr lang="en-US" dirty="0" smtClean="0">
                <a:cs typeface="Arial Narrow" charset="0"/>
              </a:rPr>
              <a:t> </a:t>
            </a:r>
            <a:endParaRPr lang="en-US" dirty="0">
              <a:cs typeface="Arial Narrow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26041" y="6020497"/>
            <a:ext cx="93078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(Hawkins et al</a:t>
            </a:r>
            <a:r>
              <a:rPr lang="en-US" sz="2000" i="1" dirty="0" smtClean="0"/>
              <a:t>, J Clin Oncol </a:t>
            </a:r>
            <a:r>
              <a:rPr lang="en-US" sz="2000" dirty="0" smtClean="0"/>
              <a:t>2018 36;2770. Walterhouse et al</a:t>
            </a:r>
            <a:r>
              <a:rPr lang="en-US" sz="2000" i="1" dirty="0" smtClean="0"/>
              <a:t>, J Clin Oncol </a:t>
            </a:r>
            <a:r>
              <a:rPr lang="en-US" sz="2000" dirty="0" smtClean="0"/>
              <a:t>2014 32;3547)</a:t>
            </a:r>
            <a:endParaRPr lang="en-US" sz="2000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250405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pPr eaLnBrk="1" hangingPunct="1"/>
            <a:r>
              <a:rPr lang="en-US" b="1" dirty="0" smtClean="0">
                <a:cs typeface="Arial Narrow" charset="0"/>
              </a:rPr>
              <a:t>4.  RMS Management</a:t>
            </a:r>
            <a:endParaRPr lang="en-US" b="1" dirty="0">
              <a:cs typeface="Arial Narrow" charset="0"/>
            </a:endParaRPr>
          </a:p>
        </p:txBody>
      </p:sp>
      <p:sp>
        <p:nvSpPr>
          <p:cNvPr id="38914" name="Content Placeholder 2"/>
          <p:cNvSpPr>
            <a:spLocks noGrp="1"/>
          </p:cNvSpPr>
          <p:nvPr>
            <p:ph idx="1"/>
          </p:nvPr>
        </p:nvSpPr>
        <p:spPr>
          <a:xfrm>
            <a:off x="1023753" y="1135493"/>
            <a:ext cx="11379200" cy="532493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200" u="sng" dirty="0" smtClean="0">
                <a:cs typeface="Arial Narrow"/>
              </a:rPr>
              <a:t>Evaluation</a:t>
            </a:r>
          </a:p>
          <a:p>
            <a:pPr lvl="1" eaLnBrk="1" hangingPunct="1">
              <a:defRPr/>
            </a:pPr>
            <a:r>
              <a:rPr lang="en-US" sz="2800" dirty="0" smtClean="0">
                <a:cs typeface="Arial Narrow"/>
              </a:rPr>
              <a:t>PE every 1-3 months, imaging every 3 months</a:t>
            </a:r>
          </a:p>
          <a:p>
            <a:pPr lvl="1" eaLnBrk="1" hangingPunct="1">
              <a:defRPr/>
            </a:pPr>
            <a:r>
              <a:rPr lang="en-US" sz="2800" dirty="0" smtClean="0">
                <a:cs typeface="Arial Narrow"/>
              </a:rPr>
              <a:t>For group III RMS on D9803 (n=338)</a:t>
            </a:r>
          </a:p>
          <a:p>
            <a:pPr lvl="2" eaLnBrk="1" hangingPunct="1">
              <a:defRPr/>
            </a:pPr>
            <a:r>
              <a:rPr lang="en-US" sz="2400" dirty="0" smtClean="0">
                <a:cs typeface="Arial Narrow"/>
              </a:rPr>
              <a:t>Response rate (CR + PR) at week 12 = 85%</a:t>
            </a:r>
          </a:p>
          <a:p>
            <a:pPr lvl="2" eaLnBrk="1" hangingPunct="1">
              <a:defRPr/>
            </a:pPr>
            <a:r>
              <a:rPr lang="en-US" sz="2400" dirty="0" smtClean="0">
                <a:cs typeface="Arial Narrow"/>
              </a:rPr>
              <a:t>Response at week 12 not predictive of FFS</a:t>
            </a:r>
          </a:p>
          <a:p>
            <a:pPr marL="914400" lvl="2" indent="0" eaLnBrk="1" hangingPunct="1">
              <a:buFont typeface="Arial" charset="0"/>
              <a:buNone/>
              <a:defRPr/>
            </a:pPr>
            <a:r>
              <a:rPr lang="en-US" sz="2400" dirty="0">
                <a:cs typeface="Arial Narrow"/>
              </a:rPr>
              <a:t>	</a:t>
            </a:r>
            <a:r>
              <a:rPr lang="en-US" sz="2400" dirty="0" smtClean="0">
                <a:cs typeface="Arial Narrow"/>
              </a:rPr>
              <a:t>	</a:t>
            </a:r>
            <a:r>
              <a:rPr lang="en-US" sz="2400" u="sng" dirty="0" smtClean="0">
                <a:cs typeface="Arial Narrow"/>
              </a:rPr>
              <a:t>Response		5-yr FFS</a:t>
            </a:r>
            <a:endParaRPr lang="en-US" sz="2400" dirty="0" smtClean="0">
              <a:cs typeface="Arial Narrow"/>
            </a:endParaRPr>
          </a:p>
          <a:p>
            <a:pPr marL="914400" lvl="2" indent="0" eaLnBrk="1" hangingPunct="1">
              <a:buFont typeface="Arial" charset="0"/>
              <a:buNone/>
              <a:defRPr/>
            </a:pPr>
            <a:r>
              <a:rPr lang="en-US" sz="2400" dirty="0" smtClean="0">
                <a:cs typeface="Arial Narrow"/>
              </a:rPr>
              <a:t>		CR			74%</a:t>
            </a:r>
          </a:p>
          <a:p>
            <a:pPr marL="914400" lvl="2" indent="0" eaLnBrk="1" hangingPunct="1">
              <a:buFont typeface="Arial" charset="0"/>
              <a:buNone/>
              <a:defRPr/>
            </a:pPr>
            <a:r>
              <a:rPr lang="en-US" sz="2400" dirty="0">
                <a:cs typeface="Arial Narrow"/>
              </a:rPr>
              <a:t>	</a:t>
            </a:r>
            <a:r>
              <a:rPr lang="en-US" sz="2400" dirty="0" smtClean="0">
                <a:cs typeface="Arial Narrow"/>
              </a:rPr>
              <a:t>	PR			75%</a:t>
            </a:r>
          </a:p>
          <a:p>
            <a:pPr marL="914400" lvl="2" indent="0" eaLnBrk="1" hangingPunct="1">
              <a:buFont typeface="Arial" charset="0"/>
              <a:buNone/>
              <a:defRPr/>
            </a:pPr>
            <a:r>
              <a:rPr lang="en-US" sz="2400" dirty="0">
                <a:cs typeface="Arial Narrow"/>
              </a:rPr>
              <a:t>	</a:t>
            </a:r>
            <a:r>
              <a:rPr lang="en-US" sz="2400" dirty="0" smtClean="0">
                <a:cs typeface="Arial Narrow"/>
              </a:rPr>
              <a:t>	NR			64% (p=0.49)</a:t>
            </a:r>
          </a:p>
          <a:p>
            <a:pPr marL="914400" lvl="2" indent="0" eaLnBrk="1" hangingPunct="1">
              <a:buFont typeface="Arial" charset="0"/>
              <a:buNone/>
              <a:defRPr/>
            </a:pPr>
            <a:r>
              <a:rPr lang="en-US" sz="2400" dirty="0">
                <a:cs typeface="Arial Narrow"/>
              </a:rPr>
              <a:t>	</a:t>
            </a:r>
            <a:r>
              <a:rPr lang="en-US" sz="2400" dirty="0" smtClean="0">
                <a:cs typeface="Arial Narrow"/>
              </a:rPr>
              <a:t>	(Rodeberg et al., </a:t>
            </a:r>
            <a:r>
              <a:rPr lang="en-US" sz="2400" i="1" dirty="0" smtClean="0">
                <a:cs typeface="Arial Narrow"/>
              </a:rPr>
              <a:t>Eur J Cancer </a:t>
            </a:r>
            <a:r>
              <a:rPr lang="en-US" sz="2400" dirty="0" smtClean="0">
                <a:cs typeface="Arial Narrow"/>
              </a:rPr>
              <a:t>2014; 50:816)</a:t>
            </a:r>
          </a:p>
          <a:p>
            <a:pPr lvl="1" eaLnBrk="1" hangingPunct="1">
              <a:defRPr/>
            </a:pPr>
            <a:r>
              <a:rPr lang="en-US" sz="2800" dirty="0" smtClean="0">
                <a:cs typeface="Arial Narrow"/>
              </a:rPr>
              <a:t>Residual masses may be followed without intervention</a:t>
            </a:r>
            <a:endParaRPr lang="en-US" sz="2800" dirty="0">
              <a:cs typeface="Arial Narrow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3322924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pPr eaLnBrk="1" hangingPunct="1"/>
            <a:r>
              <a:rPr lang="en-US" b="1" dirty="0" smtClean="0"/>
              <a:t>4.  RMS </a:t>
            </a:r>
            <a:r>
              <a:rPr lang="en-US" b="1" dirty="0"/>
              <a:t>Complications/Late Effects</a:t>
            </a:r>
            <a:endParaRPr lang="en-US" dirty="0"/>
          </a:p>
        </p:txBody>
      </p:sp>
      <p:sp>
        <p:nvSpPr>
          <p:cNvPr id="53250" name="Content Placeholder 2"/>
          <p:cNvSpPr>
            <a:spLocks noGrp="1"/>
          </p:cNvSpPr>
          <p:nvPr>
            <p:ph idx="1"/>
          </p:nvPr>
        </p:nvSpPr>
        <p:spPr>
          <a:xfrm>
            <a:off x="812800" y="990601"/>
            <a:ext cx="11379200" cy="5313927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u="sng" dirty="0">
                <a:cs typeface="Arial Narrow" charset="0"/>
              </a:rPr>
              <a:t>Acute toxicity</a:t>
            </a:r>
          </a:p>
          <a:p>
            <a:pPr lvl="2" eaLnBrk="1" hangingPunct="1"/>
            <a:r>
              <a:rPr lang="en-US" sz="2400" dirty="0">
                <a:cs typeface="Arial Narrow" charset="0"/>
              </a:rPr>
              <a:t>Hematologic toxicity: &gt; 85% of patients per VAC course</a:t>
            </a:r>
          </a:p>
          <a:p>
            <a:pPr lvl="2" eaLnBrk="1" hangingPunct="1"/>
            <a:r>
              <a:rPr lang="en-US" sz="2400" dirty="0">
                <a:cs typeface="Arial Narrow" charset="0"/>
              </a:rPr>
              <a:t>Infectious complications: 20% of patients per VAC course</a:t>
            </a:r>
          </a:p>
          <a:p>
            <a:pPr lvl="2" eaLnBrk="1" hangingPunct="1"/>
            <a:r>
              <a:rPr lang="en-US" sz="2400" dirty="0">
                <a:cs typeface="Arial Narrow" charset="0"/>
              </a:rPr>
              <a:t>Sinusoidal obstruction syndrome (VOD):  associated with d</a:t>
            </a:r>
            <a:r>
              <a:rPr lang="en-US" sz="2400" dirty="0" smtClean="0">
                <a:cs typeface="Arial Narrow" charset="0"/>
              </a:rPr>
              <a:t>actinomycin </a:t>
            </a:r>
            <a:r>
              <a:rPr lang="en-US" sz="2400" dirty="0">
                <a:cs typeface="Arial Narrow" charset="0"/>
              </a:rPr>
              <a:t>and </a:t>
            </a:r>
            <a:r>
              <a:rPr lang="en-US" sz="2400" dirty="0" smtClean="0">
                <a:cs typeface="Arial Narrow" charset="0"/>
              </a:rPr>
              <a:t>cyclophosphamide; rate </a:t>
            </a:r>
            <a:r>
              <a:rPr lang="en-US" sz="2400" dirty="0">
                <a:cs typeface="Arial Narrow" charset="0"/>
              </a:rPr>
              <a:t>4-5% on VA or VAC (Arndt et al., </a:t>
            </a:r>
            <a:r>
              <a:rPr lang="en-US" sz="2400" i="1" dirty="0">
                <a:cs typeface="Arial Narrow" charset="0"/>
              </a:rPr>
              <a:t>J Clin Oncol </a:t>
            </a:r>
            <a:r>
              <a:rPr lang="en-US" sz="2400" dirty="0">
                <a:cs typeface="Arial Narrow" charset="0"/>
              </a:rPr>
              <a:t>2004; 22:1894)</a:t>
            </a:r>
            <a:endParaRPr lang="en-US" sz="2400" b="1" dirty="0">
              <a:cs typeface="Arial Narrow" charset="0"/>
            </a:endParaRPr>
          </a:p>
          <a:p>
            <a:pPr lvl="2" eaLnBrk="1" hangingPunct="1"/>
            <a:endParaRPr lang="en-US" sz="1600" b="1" dirty="0">
              <a:latin typeface="Arial Narrow" charset="0"/>
              <a:cs typeface="Arial Narrow" charset="0"/>
            </a:endParaRPr>
          </a:p>
          <a:p>
            <a:pPr eaLnBrk="1" hangingPunct="1"/>
            <a:r>
              <a:rPr lang="en-US" sz="3200" u="sng" dirty="0" smtClean="0">
                <a:cs typeface="Arial Narrow" charset="0"/>
              </a:rPr>
              <a:t>Long-term </a:t>
            </a:r>
            <a:r>
              <a:rPr lang="en-US" sz="3200" u="sng" dirty="0">
                <a:cs typeface="Arial Narrow" charset="0"/>
              </a:rPr>
              <a:t>effects</a:t>
            </a:r>
          </a:p>
          <a:p>
            <a:pPr lvl="2" eaLnBrk="1" hangingPunct="1"/>
            <a:r>
              <a:rPr lang="en-US" sz="2400" dirty="0">
                <a:cs typeface="Arial Narrow" charset="0"/>
              </a:rPr>
              <a:t>Infertility: associated with higher cumulative doses of alkylating agents (Kenney et al., </a:t>
            </a:r>
            <a:r>
              <a:rPr lang="en-US" sz="2400" i="1" dirty="0">
                <a:cs typeface="Arial Narrow" charset="0"/>
              </a:rPr>
              <a:t>Cancer</a:t>
            </a:r>
            <a:r>
              <a:rPr lang="en-US" sz="2400" dirty="0">
                <a:cs typeface="Arial Narrow" charset="0"/>
              </a:rPr>
              <a:t> 2001; 91:613. Green et al.</a:t>
            </a:r>
            <a:r>
              <a:rPr lang="en-US" sz="2400" i="1" dirty="0">
                <a:cs typeface="Arial Narrow" charset="0"/>
              </a:rPr>
              <a:t>, Lancet Oncol </a:t>
            </a:r>
            <a:r>
              <a:rPr lang="en-US" sz="2400" dirty="0">
                <a:cs typeface="Arial Narrow" charset="0"/>
              </a:rPr>
              <a:t>2014; 15:1215)</a:t>
            </a:r>
          </a:p>
          <a:p>
            <a:pPr lvl="2" eaLnBrk="1" hangingPunct="1"/>
            <a:r>
              <a:rPr lang="en-US" sz="2400" dirty="0">
                <a:cs typeface="Arial Narrow" charset="0"/>
              </a:rPr>
              <a:t>SMNs: 2.3% at 30 years: greater risk if ERMS or &lt;2 years of age (Archer et al., </a:t>
            </a:r>
            <a:r>
              <a:rPr lang="en-US" sz="2400" i="1" dirty="0">
                <a:cs typeface="Arial Narrow" charset="0"/>
              </a:rPr>
              <a:t>Pediatr Blood Cancer </a:t>
            </a:r>
            <a:r>
              <a:rPr lang="en-US" sz="2400" dirty="0">
                <a:cs typeface="Arial Narrow" charset="0"/>
              </a:rPr>
              <a:t>2016; 63:196)</a:t>
            </a:r>
          </a:p>
          <a:p>
            <a:pPr lvl="2" eaLnBrk="1" hangingPunct="1"/>
            <a:r>
              <a:rPr lang="en-US" sz="2400" dirty="0">
                <a:cs typeface="Arial Narrow" charset="0"/>
              </a:rPr>
              <a:t>Bone growth arrest/muscular atrophy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033702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Sarcomas: NRSTS (subdomain B4)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Basic Science and Pathophysiology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Epidemiology and Risk Assessment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Diagnosis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Management and Treatment</a:t>
            </a:r>
            <a:endParaRPr lang="en-US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3164364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Sarcomas: NRSTS (subdomain B4)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Basic Science and Pathophysiology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Epidemiology and Risk Assessment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Diagnosis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Management and Treatment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4142534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/>
          <p:cNvSpPr>
            <a:spLocks noGrp="1"/>
          </p:cNvSpPr>
          <p:nvPr>
            <p:ph type="title"/>
          </p:nvPr>
        </p:nvSpPr>
        <p:spPr>
          <a:xfrm>
            <a:off x="586602" y="365125"/>
            <a:ext cx="11030666" cy="1325563"/>
          </a:xfrm>
        </p:spPr>
        <p:txBody>
          <a:bodyPr>
            <a:normAutofit/>
          </a:bodyPr>
          <a:lstStyle/>
          <a:p>
            <a:pPr eaLnBrk="1" hangingPunct="1"/>
            <a:r>
              <a:rPr lang="en-US" b="1" dirty="0" smtClean="0"/>
              <a:t>1-3.  NRSTS Epidemiology/Staging/Prognosis</a:t>
            </a:r>
            <a:r>
              <a:rPr lang="en-US" b="1" dirty="0" smtClean="0">
                <a:solidFill>
                  <a:schemeClr val="accent2"/>
                </a:solidFill>
              </a:rPr>
              <a:t> </a:t>
            </a:r>
            <a:r>
              <a:rPr lang="en-US" b="1" dirty="0" smtClean="0">
                <a:solidFill>
                  <a:schemeClr val="hlink"/>
                </a:solidFill>
              </a:rPr>
              <a:t> </a:t>
            </a:r>
            <a:r>
              <a:rPr lang="en-US" b="1" dirty="0">
                <a:solidFill>
                  <a:schemeClr val="folHlink"/>
                </a:solidFill>
                <a:latin typeface="Times" charset="0"/>
              </a:rPr>
              <a:t/>
            </a:r>
            <a:br>
              <a:rPr lang="en-US" b="1" dirty="0">
                <a:solidFill>
                  <a:schemeClr val="folHlink"/>
                </a:solidFill>
                <a:latin typeface="Times" charset="0"/>
              </a:rPr>
            </a:br>
            <a:endParaRPr lang="en-US" dirty="0">
              <a:latin typeface="Calibri" charset="0"/>
            </a:endParaRPr>
          </a:p>
        </p:txBody>
      </p:sp>
      <p:sp>
        <p:nvSpPr>
          <p:cNvPr id="54274" name="Content Placeholder 2"/>
          <p:cNvSpPr>
            <a:spLocks noGrp="1"/>
          </p:cNvSpPr>
          <p:nvPr>
            <p:ph idx="1"/>
          </p:nvPr>
        </p:nvSpPr>
        <p:spPr>
          <a:xfrm>
            <a:off x="421216" y="1147099"/>
            <a:ext cx="11770784" cy="4525963"/>
          </a:xfrm>
        </p:spPr>
        <p:txBody>
          <a:bodyPr>
            <a:normAutofit fontScale="92500" lnSpcReduction="20000"/>
          </a:bodyPr>
          <a:lstStyle/>
          <a:p>
            <a:pPr lvl="1" eaLnBrk="1" hangingPunct="1"/>
            <a:r>
              <a:rPr lang="en-US" sz="3200" u="sng" dirty="0" smtClean="0">
                <a:cs typeface="Arial Narrow" charset="0"/>
              </a:rPr>
              <a:t>Epidemiology (&gt;50 tumor types)</a:t>
            </a:r>
            <a:endParaRPr lang="en-US" sz="3200" u="sng" dirty="0">
              <a:cs typeface="Arial Narrow" charset="0"/>
            </a:endParaRPr>
          </a:p>
          <a:p>
            <a:pPr lvl="2"/>
            <a:r>
              <a:rPr lang="en-US" sz="2800" dirty="0" smtClean="0">
                <a:cs typeface="Arial Narrow" charset="0"/>
              </a:rPr>
              <a:t>40</a:t>
            </a:r>
            <a:r>
              <a:rPr lang="en-US" sz="2800" dirty="0">
                <a:cs typeface="Arial Narrow" charset="0"/>
              </a:rPr>
              <a:t>% of soft tissue sarcomas &lt; 5 yrs of age, but 77% of soft tissue sarcomas among 15 – 19 yr olds </a:t>
            </a:r>
          </a:p>
          <a:p>
            <a:pPr lvl="1" eaLnBrk="1" hangingPunct="1"/>
            <a:r>
              <a:rPr lang="en-US" sz="3200" u="sng" dirty="0">
                <a:cs typeface="Arial Narrow" charset="0"/>
              </a:rPr>
              <a:t>Clinical presentation/</a:t>
            </a:r>
            <a:r>
              <a:rPr lang="en-US" sz="3200" u="sng" dirty="0" smtClean="0">
                <a:cs typeface="Arial Narrow" charset="0"/>
              </a:rPr>
              <a:t>Staging </a:t>
            </a:r>
          </a:p>
          <a:p>
            <a:pPr lvl="2"/>
            <a:r>
              <a:rPr lang="en-US" sz="2800" dirty="0" smtClean="0">
                <a:cs typeface="Arial Narrow" charset="0"/>
              </a:rPr>
              <a:t>May </a:t>
            </a:r>
            <a:r>
              <a:rPr lang="en-US" sz="2800" dirty="0">
                <a:cs typeface="Arial Narrow" charset="0"/>
              </a:rPr>
              <a:t>arise in any part of the body, most commonly the extremities and </a:t>
            </a:r>
            <a:r>
              <a:rPr lang="en-US" sz="2800" dirty="0" smtClean="0">
                <a:cs typeface="Arial Narrow" charset="0"/>
              </a:rPr>
              <a:t>trunk </a:t>
            </a:r>
          </a:p>
          <a:p>
            <a:pPr lvl="2"/>
            <a:r>
              <a:rPr lang="en-US" sz="2800" dirty="0">
                <a:cs typeface="Arial Narrow" charset="0"/>
              </a:rPr>
              <a:t>M</a:t>
            </a:r>
            <a:r>
              <a:rPr lang="en-US" sz="2800" dirty="0" smtClean="0">
                <a:cs typeface="Arial Narrow" charset="0"/>
              </a:rPr>
              <a:t>etastatic </a:t>
            </a:r>
            <a:r>
              <a:rPr lang="en-US" sz="2800" dirty="0">
                <a:cs typeface="Arial Narrow" charset="0"/>
              </a:rPr>
              <a:t>spread to lungs, bone, lymph </a:t>
            </a:r>
            <a:r>
              <a:rPr lang="en-US" sz="2800" dirty="0" smtClean="0">
                <a:cs typeface="Arial Narrow" charset="0"/>
              </a:rPr>
              <a:t>nodes</a:t>
            </a:r>
          </a:p>
          <a:p>
            <a:pPr lvl="2"/>
            <a:r>
              <a:rPr lang="en-US" sz="2800" dirty="0" smtClean="0">
                <a:cs typeface="Arial Narrow" charset="0"/>
              </a:rPr>
              <a:t>MR/CT of primary site, CT chest, PET scan, nodal evaluation for select tumors  </a:t>
            </a:r>
            <a:endParaRPr lang="en-US" sz="2800" dirty="0">
              <a:cs typeface="Arial Narrow" charset="0"/>
            </a:endParaRPr>
          </a:p>
          <a:p>
            <a:pPr lvl="1" eaLnBrk="1" hangingPunct="1"/>
            <a:r>
              <a:rPr lang="en-US" sz="3200" u="sng" dirty="0" smtClean="0">
                <a:cs typeface="Arial Narrow" charset="0"/>
              </a:rPr>
              <a:t>Prognosis</a:t>
            </a:r>
            <a:r>
              <a:rPr lang="en-US" sz="3200" u="sng" dirty="0">
                <a:cs typeface="Arial Narrow" charset="0"/>
              </a:rPr>
              <a:t>:  </a:t>
            </a:r>
            <a:endParaRPr lang="en-US" sz="3200" u="sng" dirty="0" smtClean="0">
              <a:cs typeface="Arial Narrow" charset="0"/>
            </a:endParaRPr>
          </a:p>
          <a:p>
            <a:pPr lvl="2"/>
            <a:r>
              <a:rPr lang="en-US" sz="2800" dirty="0">
                <a:cs typeface="Arial Narrow" charset="0"/>
              </a:rPr>
              <a:t>D</a:t>
            </a:r>
            <a:r>
              <a:rPr lang="en-US" sz="2800" dirty="0" smtClean="0">
                <a:cs typeface="Arial Narrow" charset="0"/>
              </a:rPr>
              <a:t>epends </a:t>
            </a:r>
            <a:r>
              <a:rPr lang="en-US" sz="2800" dirty="0">
                <a:cs typeface="Arial Narrow" charset="0"/>
              </a:rPr>
              <a:t>on </a:t>
            </a:r>
            <a:r>
              <a:rPr lang="en-US" sz="2800" dirty="0" smtClean="0">
                <a:cs typeface="Arial Narrow" charset="0"/>
              </a:rPr>
              <a:t>stage </a:t>
            </a:r>
            <a:r>
              <a:rPr lang="en-US" sz="2800" dirty="0">
                <a:cs typeface="Arial Narrow" charset="0"/>
              </a:rPr>
              <a:t>(localized vs. metastatic</a:t>
            </a:r>
            <a:r>
              <a:rPr lang="en-US" sz="2800" dirty="0" smtClean="0">
                <a:cs typeface="Arial Narrow" charset="0"/>
              </a:rPr>
              <a:t>), </a:t>
            </a:r>
            <a:r>
              <a:rPr lang="en-US" sz="2800" dirty="0">
                <a:cs typeface="Arial Narrow" charset="0"/>
              </a:rPr>
              <a:t>group (extent of resection), tumor size (≤ 5 cm vs. &gt; 5 cm), </a:t>
            </a:r>
            <a:r>
              <a:rPr lang="en-US" sz="2800" dirty="0" smtClean="0">
                <a:cs typeface="Arial Narrow" charset="0"/>
              </a:rPr>
              <a:t>grade </a:t>
            </a:r>
            <a:r>
              <a:rPr lang="en-US" sz="2800" dirty="0">
                <a:cs typeface="Arial Narrow" charset="0"/>
              </a:rPr>
              <a:t>(mitotic rate, necrosis, nuclear atypia</a:t>
            </a:r>
            <a:r>
              <a:rPr lang="en-US" sz="2800" dirty="0" smtClean="0">
                <a:cs typeface="Arial Narrow" charset="0"/>
              </a:rPr>
              <a:t>), tumor type, and age</a:t>
            </a:r>
          </a:p>
          <a:p>
            <a:pPr lvl="2"/>
            <a:r>
              <a:rPr lang="en-US" sz="2800" dirty="0" smtClean="0">
                <a:cs typeface="Arial Narrow" charset="0"/>
              </a:rPr>
              <a:t>Low-risk (resected localized) 5-yr OS 89%; intermediate-risk (unresected localized) 5-yr OS 56%; high-risk (metastatic): 5-yr OS 15% </a:t>
            </a:r>
            <a:endParaRPr lang="en-US" sz="2800" dirty="0">
              <a:cs typeface="Arial Narrow" charset="0"/>
            </a:endParaRPr>
          </a:p>
          <a:p>
            <a:pPr marL="457200" lvl="1" indent="0" eaLnBrk="1" hangingPunct="1">
              <a:buNone/>
            </a:pPr>
            <a:endParaRPr lang="en-US" sz="2000" dirty="0">
              <a:latin typeface="Arial Narrow" charset="0"/>
              <a:cs typeface="Arial Narrow" charset="0"/>
            </a:endParaRPr>
          </a:p>
        </p:txBody>
      </p:sp>
      <p:sp>
        <p:nvSpPr>
          <p:cNvPr id="54275" name="TextBox 1"/>
          <p:cNvSpPr txBox="1">
            <a:spLocks noChangeArrowheads="1"/>
          </p:cNvSpPr>
          <p:nvPr/>
        </p:nvSpPr>
        <p:spPr bwMode="auto">
          <a:xfrm>
            <a:off x="0" y="5508612"/>
            <a:ext cx="1241214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1" eaLnBrk="1" hangingPunct="1"/>
            <a:r>
              <a:rPr lang="en-US" dirty="0" smtClean="0">
                <a:latin typeface="+mn-lt"/>
                <a:cs typeface="Arial Narrow" charset="0"/>
              </a:rPr>
              <a:t>(Spunt et al., J Clin Onco 1999; 17:3697.  Spunt </a:t>
            </a:r>
            <a:r>
              <a:rPr lang="en-US" dirty="0">
                <a:latin typeface="+mn-lt"/>
                <a:cs typeface="Arial Narrow" charset="0"/>
              </a:rPr>
              <a:t>et al., </a:t>
            </a:r>
            <a:r>
              <a:rPr lang="en-US" i="1" dirty="0">
                <a:latin typeface="+mn-lt"/>
                <a:cs typeface="Arial Narrow" charset="0"/>
              </a:rPr>
              <a:t>J Clin Oncol</a:t>
            </a:r>
            <a:r>
              <a:rPr lang="en-US" dirty="0">
                <a:latin typeface="+mn-lt"/>
                <a:cs typeface="Arial Narrow" charset="0"/>
              </a:rPr>
              <a:t> 2002; 20:3225. </a:t>
            </a:r>
            <a:r>
              <a:rPr lang="en-US" dirty="0" smtClean="0">
                <a:latin typeface="+mn-lt"/>
                <a:cs typeface="Arial Narrow" charset="0"/>
              </a:rPr>
              <a:t> Spunt </a:t>
            </a:r>
            <a:r>
              <a:rPr lang="en-US" dirty="0">
                <a:latin typeface="+mn-lt"/>
                <a:cs typeface="Arial Narrow" charset="0"/>
              </a:rPr>
              <a:t>et al.</a:t>
            </a:r>
            <a:r>
              <a:rPr lang="en-US" i="1" dirty="0">
                <a:latin typeface="+mn-lt"/>
                <a:cs typeface="Arial Narrow" charset="0"/>
              </a:rPr>
              <a:t> Proc Annu Meet Am Soc Clin </a:t>
            </a:r>
            <a:r>
              <a:rPr lang="en-US" i="1" dirty="0" smtClean="0">
                <a:latin typeface="+mn-lt"/>
                <a:cs typeface="Arial Narrow" charset="0"/>
              </a:rPr>
              <a:t>Oncol</a:t>
            </a:r>
            <a:r>
              <a:rPr lang="en-US" dirty="0" smtClean="0">
                <a:latin typeface="+mn-lt"/>
                <a:cs typeface="Arial Narrow" charset="0"/>
              </a:rPr>
              <a:t> 2014</a:t>
            </a:r>
            <a:r>
              <a:rPr lang="en-US" dirty="0">
                <a:latin typeface="+mn-lt"/>
                <a:cs typeface="Arial Narrow" charset="0"/>
              </a:rPr>
              <a:t>; 32:10008) 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933422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15824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b="1" dirty="0" smtClean="0">
                <a:cs typeface="Arial Narrow" charset="0"/>
              </a:rPr>
              <a:t>1-3. Chemotherapy Responsive NRSTS</a:t>
            </a:r>
            <a:endParaRPr lang="en-US" b="1" dirty="0">
              <a:cs typeface="Arial Narrow" charset="0"/>
            </a:endParaRPr>
          </a:p>
        </p:txBody>
      </p:sp>
      <p:sp>
        <p:nvSpPr>
          <p:cNvPr id="55298" name="Content Placeholder 2"/>
          <p:cNvSpPr>
            <a:spLocks noGrp="1"/>
          </p:cNvSpPr>
          <p:nvPr>
            <p:ph idx="1"/>
          </p:nvPr>
        </p:nvSpPr>
        <p:spPr>
          <a:xfrm>
            <a:off x="514274" y="996481"/>
            <a:ext cx="11582400" cy="5510041"/>
          </a:xfrm>
        </p:spPr>
        <p:txBody>
          <a:bodyPr>
            <a:normAutofit lnSpcReduction="10000"/>
          </a:bodyPr>
          <a:lstStyle/>
          <a:p>
            <a:pPr marL="0" indent="0">
              <a:buFont typeface="Arial" charset="0"/>
              <a:buNone/>
            </a:pPr>
            <a:r>
              <a:rPr lang="en-US" b="1" dirty="0" smtClean="0">
                <a:solidFill>
                  <a:schemeClr val="accent5"/>
                </a:solidFill>
              </a:rPr>
              <a:t>Synovial sarcoma:</a:t>
            </a:r>
            <a:r>
              <a:rPr lang="en-US" dirty="0" smtClean="0">
                <a:solidFill>
                  <a:schemeClr val="accent5"/>
                </a:solidFill>
              </a:rPr>
              <a:t>  </a:t>
            </a:r>
            <a:r>
              <a:rPr lang="en-US" dirty="0" smtClean="0"/>
              <a:t>Most common NRSTS; associated with t(X;18)(p11;q11) = SYT-SSX fusion; 56% response rate to chemo (Pappo et al., </a:t>
            </a:r>
            <a:r>
              <a:rPr lang="en-US" i="1" dirty="0" smtClean="0"/>
              <a:t>J Clin Oncol</a:t>
            </a:r>
            <a:r>
              <a:rPr lang="en-US" dirty="0" smtClean="0"/>
              <a:t> 2005; 23:4031)</a:t>
            </a:r>
          </a:p>
          <a:p>
            <a:pPr marL="0" indent="0">
              <a:buFont typeface="Arial" charset="0"/>
              <a:buNone/>
            </a:pPr>
            <a:endParaRPr lang="en-US" b="1" dirty="0" smtClean="0">
              <a:solidFill>
                <a:schemeClr val="accent5"/>
              </a:solidFill>
            </a:endParaRPr>
          </a:p>
          <a:p>
            <a:pPr marL="0" indent="0">
              <a:buFont typeface="Arial" charset="0"/>
              <a:buNone/>
            </a:pPr>
            <a:r>
              <a:rPr lang="en-US" b="1" dirty="0" smtClean="0">
                <a:solidFill>
                  <a:schemeClr val="accent5"/>
                </a:solidFill>
              </a:rPr>
              <a:t>Undifferentiated sarcoma: </a:t>
            </a:r>
            <a:r>
              <a:rPr lang="en-US" b="1" dirty="0">
                <a:solidFill>
                  <a:schemeClr val="accent5"/>
                </a:solidFill>
              </a:rPr>
              <a:t> </a:t>
            </a:r>
            <a:r>
              <a:rPr lang="en-US" dirty="0" smtClean="0"/>
              <a:t>One </a:t>
            </a:r>
            <a:r>
              <a:rPr lang="en-US" dirty="0"/>
              <a:t>of the more common NRSTS; No identifiable line of </a:t>
            </a:r>
            <a:r>
              <a:rPr lang="en-US" dirty="0" smtClean="0"/>
              <a:t>differentiation </a:t>
            </a:r>
            <a:r>
              <a:rPr lang="en-US" dirty="0"/>
              <a:t>when analyzed by available technology</a:t>
            </a:r>
            <a:r>
              <a:rPr lang="en-US" dirty="0" smtClean="0"/>
              <a:t>; gene copy number changes and oncogenic fusions sometimes found, CIC</a:t>
            </a:r>
            <a:r>
              <a:rPr lang="en-US" dirty="0"/>
              <a:t>-</a:t>
            </a:r>
            <a:r>
              <a:rPr lang="en-US" dirty="0" smtClean="0"/>
              <a:t>DUX4, BCOR-CCNB3 (Laetsch et al., </a:t>
            </a:r>
            <a:r>
              <a:rPr lang="en-US" i="1" dirty="0" smtClean="0"/>
              <a:t>Clin Cancer Res </a:t>
            </a:r>
            <a:r>
              <a:rPr lang="en-US" dirty="0" smtClean="0"/>
              <a:t>2018; 24:3888). </a:t>
            </a:r>
          </a:p>
          <a:p>
            <a:pPr marL="0" indent="0">
              <a:buFont typeface="Arial" charset="0"/>
              <a:buNone/>
            </a:pPr>
            <a:endParaRPr lang="en-US" b="1" dirty="0" smtClean="0">
              <a:solidFill>
                <a:schemeClr val="accent1"/>
              </a:solidFill>
            </a:endParaRPr>
          </a:p>
          <a:p>
            <a:pPr marL="0" indent="0">
              <a:buFont typeface="Arial" charset="0"/>
              <a:buNone/>
            </a:pPr>
            <a:r>
              <a:rPr lang="en-US" b="1" dirty="0" smtClean="0">
                <a:solidFill>
                  <a:schemeClr val="accent5"/>
                </a:solidFill>
              </a:rPr>
              <a:t>Infantile fibrosarcoma:</a:t>
            </a:r>
            <a:r>
              <a:rPr lang="en-US" dirty="0" smtClean="0">
                <a:solidFill>
                  <a:schemeClr val="accent5"/>
                </a:solidFill>
              </a:rPr>
              <a:t>  </a:t>
            </a:r>
            <a:r>
              <a:rPr lang="en-US" dirty="0" smtClean="0"/>
              <a:t>Infantile </a:t>
            </a:r>
            <a:r>
              <a:rPr lang="en-US" dirty="0"/>
              <a:t>form (&lt; 2 yrs) associated with t(12;15)(p13;q25) = </a:t>
            </a:r>
            <a:r>
              <a:rPr lang="en-US" dirty="0" smtClean="0"/>
              <a:t>ETV6</a:t>
            </a:r>
            <a:r>
              <a:rPr lang="en-US" dirty="0"/>
              <a:t>-NTRK3 fusion; most common STS in children &lt; 1 yr; </a:t>
            </a:r>
            <a:r>
              <a:rPr lang="en-US" dirty="0" smtClean="0"/>
              <a:t>VA, VAC or larotrectinib </a:t>
            </a:r>
            <a:r>
              <a:rPr lang="en-US" dirty="0"/>
              <a:t>if not </a:t>
            </a:r>
            <a:r>
              <a:rPr lang="en-US" dirty="0" smtClean="0"/>
              <a:t>resected (Laetsch et al., </a:t>
            </a:r>
            <a:r>
              <a:rPr lang="en-US" i="1" dirty="0" smtClean="0"/>
              <a:t>Lancet Oncol </a:t>
            </a:r>
            <a:r>
              <a:rPr lang="en-US" dirty="0" smtClean="0"/>
              <a:t>2018; 19:705)</a:t>
            </a:r>
            <a:endParaRPr lang="en-US" dirty="0"/>
          </a:p>
          <a:p>
            <a:pPr marL="0" indent="0">
              <a:buFont typeface="Arial" charset="0"/>
              <a:buNone/>
            </a:pPr>
            <a:endParaRPr lang="en-US" sz="2400" b="1" dirty="0" smtClean="0"/>
          </a:p>
          <a:p>
            <a:pPr marL="0" indent="0">
              <a:buFont typeface="Arial" charset="0"/>
              <a:buNone/>
            </a:pPr>
            <a:endParaRPr lang="en-US" sz="3100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3758889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/>
          <p:cNvSpPr>
            <a:spLocks noGrp="1"/>
          </p:cNvSpPr>
          <p:nvPr>
            <p:ph type="title"/>
          </p:nvPr>
        </p:nvSpPr>
        <p:spPr>
          <a:xfrm>
            <a:off x="362332" y="207649"/>
            <a:ext cx="1158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b="1" dirty="0" smtClean="0">
                <a:cs typeface="Arial Narrow" charset="0"/>
              </a:rPr>
              <a:t>1-3. NRSTS that are poorly responsive to chemotherapy</a:t>
            </a:r>
            <a:endParaRPr lang="en-US" b="1" dirty="0">
              <a:cs typeface="Arial Narrow" charset="0"/>
            </a:endParaRPr>
          </a:p>
        </p:txBody>
      </p:sp>
      <p:sp>
        <p:nvSpPr>
          <p:cNvPr id="55298" name="Content Placeholder 2"/>
          <p:cNvSpPr>
            <a:spLocks noGrp="1"/>
          </p:cNvSpPr>
          <p:nvPr>
            <p:ph idx="1"/>
          </p:nvPr>
        </p:nvSpPr>
        <p:spPr>
          <a:xfrm>
            <a:off x="501182" y="1243207"/>
            <a:ext cx="11582400" cy="5117511"/>
          </a:xfrm>
        </p:spPr>
        <p:txBody>
          <a:bodyPr>
            <a:normAutofit/>
          </a:bodyPr>
          <a:lstStyle/>
          <a:p>
            <a:pPr marL="0" indent="0">
              <a:buFont typeface="Arial" charset="0"/>
              <a:buNone/>
            </a:pPr>
            <a:r>
              <a:rPr lang="en-US" b="1" dirty="0" smtClean="0">
                <a:solidFill>
                  <a:schemeClr val="accent5"/>
                </a:solidFill>
              </a:rPr>
              <a:t>MPNST:</a:t>
            </a:r>
            <a:r>
              <a:rPr lang="en-US" dirty="0" smtClean="0">
                <a:solidFill>
                  <a:schemeClr val="accent5"/>
                </a:solidFill>
              </a:rPr>
              <a:t>  </a:t>
            </a:r>
            <a:r>
              <a:rPr lang="en-US" dirty="0" smtClean="0"/>
              <a:t>One </a:t>
            </a:r>
            <a:r>
              <a:rPr lang="en-US" dirty="0"/>
              <a:t>of </a:t>
            </a:r>
            <a:r>
              <a:rPr lang="en-US" dirty="0" smtClean="0"/>
              <a:t>the more common NRSTS; 20-50% associated with NF1; 5-16% of NF1 patients develop (Ferrari et al., </a:t>
            </a:r>
            <a:r>
              <a:rPr lang="en-US" i="1" dirty="0" smtClean="0"/>
              <a:t>Paediatr Drugs </a:t>
            </a:r>
            <a:r>
              <a:rPr lang="en-US" dirty="0" smtClean="0"/>
              <a:t>2007; 9:239)</a:t>
            </a:r>
          </a:p>
          <a:p>
            <a:pPr marL="0" indent="0">
              <a:buFont typeface="Arial" charset="0"/>
              <a:buNone/>
            </a:pPr>
            <a:endParaRPr lang="en-US" b="1" dirty="0" smtClean="0">
              <a:solidFill>
                <a:schemeClr val="accent5"/>
              </a:solidFill>
            </a:endParaRPr>
          </a:p>
          <a:p>
            <a:pPr marL="0" indent="0">
              <a:buFont typeface="Arial" charset="0"/>
              <a:buNone/>
            </a:pPr>
            <a:r>
              <a:rPr lang="en-US" b="1" dirty="0" smtClean="0">
                <a:solidFill>
                  <a:schemeClr val="accent5"/>
                </a:solidFill>
              </a:rPr>
              <a:t>Leiomyosarcoma:</a:t>
            </a:r>
            <a:r>
              <a:rPr lang="en-US" dirty="0" smtClean="0">
                <a:solidFill>
                  <a:schemeClr val="accent5"/>
                </a:solidFill>
              </a:rPr>
              <a:t>  </a:t>
            </a:r>
            <a:r>
              <a:rPr lang="en-US" dirty="0" smtClean="0"/>
              <a:t>Associated with immunosuppression and HIV (Beral</a:t>
            </a:r>
            <a:r>
              <a:rPr lang="en-US" dirty="0"/>
              <a:t> </a:t>
            </a:r>
            <a:r>
              <a:rPr lang="en-US" dirty="0" smtClean="0"/>
              <a:t>and Newton, </a:t>
            </a:r>
            <a:r>
              <a:rPr lang="en-US" i="1" dirty="0" smtClean="0"/>
              <a:t>J Natl Cancer Inst Monogr </a:t>
            </a:r>
            <a:r>
              <a:rPr lang="en-US" dirty="0" smtClean="0"/>
              <a:t>1998; 23:1)</a:t>
            </a:r>
          </a:p>
          <a:p>
            <a:pPr marL="0" indent="0">
              <a:buFont typeface="Arial" charset="0"/>
              <a:buNone/>
            </a:pPr>
            <a:endParaRPr lang="en-US" b="1" dirty="0" smtClean="0">
              <a:solidFill>
                <a:schemeClr val="accent5"/>
              </a:solidFill>
            </a:endParaRPr>
          </a:p>
          <a:p>
            <a:pPr marL="0" indent="0">
              <a:buFont typeface="Arial" charset="0"/>
              <a:buNone/>
            </a:pPr>
            <a:r>
              <a:rPr lang="en-US" b="1" dirty="0" smtClean="0">
                <a:solidFill>
                  <a:schemeClr val="accent5"/>
                </a:solidFill>
              </a:rPr>
              <a:t>Alveolar soft part sarcoma:</a:t>
            </a:r>
            <a:r>
              <a:rPr lang="en-US" dirty="0" smtClean="0">
                <a:solidFill>
                  <a:schemeClr val="accent5"/>
                </a:solidFill>
              </a:rPr>
              <a:t>  </a:t>
            </a:r>
            <a:r>
              <a:rPr lang="en-US" dirty="0" smtClean="0"/>
              <a:t>Non-reciprocal t(X;17)(p11.2;q25) = ASPSCR1-TFE3 fusion (Brennan et al., </a:t>
            </a:r>
            <a:r>
              <a:rPr lang="en-US" i="1" dirty="0" smtClean="0"/>
              <a:t>Pediatr Blood Cancer </a:t>
            </a:r>
            <a:r>
              <a:rPr lang="en-US" dirty="0" smtClean="0"/>
              <a:t>2018; 65)  </a:t>
            </a:r>
          </a:p>
          <a:p>
            <a:pPr marL="0" indent="0">
              <a:buFont typeface="Arial" charset="0"/>
              <a:buNone/>
            </a:pPr>
            <a:endParaRPr lang="en-US" b="1" dirty="0" smtClean="0">
              <a:solidFill>
                <a:schemeClr val="accent5"/>
              </a:solidFill>
            </a:endParaRPr>
          </a:p>
          <a:p>
            <a:pPr marL="0" indent="0">
              <a:buFont typeface="Arial" charset="0"/>
              <a:buNone/>
            </a:pPr>
            <a:r>
              <a:rPr lang="en-US" b="1" dirty="0" smtClean="0">
                <a:solidFill>
                  <a:schemeClr val="accent5"/>
                </a:solidFill>
              </a:rPr>
              <a:t>Epithelioid sarcoma:</a:t>
            </a:r>
            <a:r>
              <a:rPr lang="en-US" dirty="0" smtClean="0">
                <a:solidFill>
                  <a:schemeClr val="accent5"/>
                </a:solidFill>
              </a:rPr>
              <a:t>  </a:t>
            </a:r>
            <a:r>
              <a:rPr lang="en-US" dirty="0" smtClean="0"/>
              <a:t>Associated with nodal metastases (Casanova et al., </a:t>
            </a:r>
            <a:r>
              <a:rPr lang="en-US" i="1" dirty="0" smtClean="0"/>
              <a:t>Cancer</a:t>
            </a:r>
            <a:r>
              <a:rPr lang="en-US" dirty="0" smtClean="0"/>
              <a:t> 2006; 106:708)</a:t>
            </a:r>
            <a:endParaRPr lang="en-US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054954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Sarcomas:  NRSTS (subdomain B4)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Basic Science and Pathophysiology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Epidemiology and Risk Assessment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Diagnosis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Management and Treatment</a:t>
            </a:r>
            <a:endParaRPr lang="en-US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4121920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 smtClean="0">
                <a:cs typeface="Arial Narrow" charset="0"/>
              </a:rPr>
              <a:t>4.  NRSTS Treatment Planning</a:t>
            </a:r>
            <a:endParaRPr lang="en-US" b="1" dirty="0">
              <a:cs typeface="Arial Narrow" charset="0"/>
            </a:endParaRPr>
          </a:p>
        </p:txBody>
      </p:sp>
      <p:sp>
        <p:nvSpPr>
          <p:cNvPr id="33794" name="Content Placeholder 2"/>
          <p:cNvSpPr>
            <a:spLocks noGrp="1"/>
          </p:cNvSpPr>
          <p:nvPr>
            <p:ph idx="1"/>
          </p:nvPr>
        </p:nvSpPr>
        <p:spPr>
          <a:xfrm>
            <a:off x="238107" y="1686058"/>
            <a:ext cx="10515600" cy="4351338"/>
          </a:xfrm>
        </p:spPr>
        <p:txBody>
          <a:bodyPr/>
          <a:lstStyle/>
          <a:p>
            <a:pPr lvl="1" eaLnBrk="1" hangingPunct="1">
              <a:defRPr/>
            </a:pPr>
            <a:r>
              <a:rPr lang="en-US" sz="3200" u="sng" dirty="0" smtClean="0">
                <a:cs typeface="Arial Narrow"/>
              </a:rPr>
              <a:t>Treatment philosophy</a:t>
            </a:r>
          </a:p>
          <a:p>
            <a:pPr lvl="2" eaLnBrk="1" hangingPunct="1">
              <a:defRPr/>
            </a:pPr>
            <a:r>
              <a:rPr lang="en-US" sz="3200" dirty="0" smtClean="0">
                <a:cs typeface="Arial Narrow"/>
              </a:rPr>
              <a:t>A multimodality approach, including surgery, radiotherapy for residual disease/risk factors, </a:t>
            </a:r>
          </a:p>
          <a:p>
            <a:pPr marL="914400" lvl="2" indent="0" eaLnBrk="1" hangingPunct="1">
              <a:buNone/>
              <a:defRPr/>
            </a:pPr>
            <a:r>
              <a:rPr lang="en-US" sz="3200" dirty="0">
                <a:cs typeface="Arial Narrow"/>
              </a:rPr>
              <a:t> </a:t>
            </a:r>
            <a:r>
              <a:rPr lang="en-US" sz="3200" dirty="0" smtClean="0">
                <a:cs typeface="Arial Narrow"/>
              </a:rPr>
              <a:t> +/- chemotherapy</a:t>
            </a:r>
          </a:p>
          <a:p>
            <a:pPr marL="914400" lvl="2" indent="0" eaLnBrk="1" hangingPunct="1">
              <a:buNone/>
              <a:defRPr/>
            </a:pPr>
            <a:endParaRPr lang="en-US" sz="2800" dirty="0" smtClean="0">
              <a:cs typeface="Arial Narrow"/>
            </a:endParaRPr>
          </a:p>
          <a:p>
            <a:pPr lvl="1" eaLnBrk="1" hangingPunct="1">
              <a:defRPr/>
            </a:pPr>
            <a:r>
              <a:rPr lang="en-US" sz="3200" u="sng" dirty="0" smtClean="0">
                <a:cs typeface="Arial Narrow"/>
              </a:rPr>
              <a:t>Treatment based on risk group</a:t>
            </a:r>
          </a:p>
          <a:p>
            <a:pPr lvl="2" eaLnBrk="1" hangingPunct="1">
              <a:defRPr/>
            </a:pPr>
            <a:r>
              <a:rPr lang="en-US" sz="3200" dirty="0" smtClean="0">
                <a:cs typeface="Arial Narrow"/>
              </a:rPr>
              <a:t>Defined by stage, group, grade, size and chemotherapy sensitivity</a:t>
            </a:r>
          </a:p>
          <a:p>
            <a:pPr marL="914400" lvl="2" indent="0" eaLnBrk="1" hangingPunct="1">
              <a:buFont typeface="Arial" charset="0"/>
              <a:buNone/>
              <a:defRPr/>
            </a:pPr>
            <a:endParaRPr lang="en-US" dirty="0">
              <a:latin typeface="Calibri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4137212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182737" cy="1325563"/>
          </a:xfrm>
        </p:spPr>
        <p:txBody>
          <a:bodyPr/>
          <a:lstStyle/>
          <a:p>
            <a:r>
              <a:rPr lang="en-US" dirty="0" smtClean="0"/>
              <a:t>Sarcomas: Rhabdomyosarcoma (subdomain B3)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Basic Science and Pathophysiology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Epidemiology and Risk Assessment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Diagnosis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Management and Treatment</a:t>
            </a:r>
            <a:endParaRPr lang="en-US" dirty="0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782849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 smtClean="0"/>
              <a:t>4.  NRSTS Treatment</a:t>
            </a:r>
            <a:r>
              <a:rPr lang="en-US" b="1" dirty="0" smtClean="0">
                <a:solidFill>
                  <a:schemeClr val="accent2"/>
                </a:solidFill>
              </a:rPr>
              <a:t> </a:t>
            </a:r>
            <a:r>
              <a:rPr lang="en-US" b="1" dirty="0" smtClean="0">
                <a:solidFill>
                  <a:schemeClr val="hlink"/>
                </a:solidFill>
              </a:rPr>
              <a:t> </a:t>
            </a:r>
            <a:r>
              <a:rPr lang="en-US" b="1" dirty="0">
                <a:solidFill>
                  <a:schemeClr val="folHlink"/>
                </a:solidFill>
                <a:latin typeface="Times" charset="0"/>
              </a:rPr>
              <a:t/>
            </a:r>
            <a:br>
              <a:rPr lang="en-US" b="1" dirty="0">
                <a:solidFill>
                  <a:schemeClr val="folHlink"/>
                </a:solidFill>
                <a:latin typeface="Times" charset="0"/>
              </a:rPr>
            </a:br>
            <a:endParaRPr lang="en-US" dirty="0">
              <a:latin typeface="Calibri" charset="0"/>
            </a:endParaRPr>
          </a:p>
        </p:txBody>
      </p:sp>
      <p:sp>
        <p:nvSpPr>
          <p:cNvPr id="54274" name="Content Placeholder 2"/>
          <p:cNvSpPr>
            <a:spLocks noGrp="1"/>
          </p:cNvSpPr>
          <p:nvPr>
            <p:ph idx="1"/>
          </p:nvPr>
        </p:nvSpPr>
        <p:spPr>
          <a:xfrm>
            <a:off x="0" y="838201"/>
            <a:ext cx="11770784" cy="4525963"/>
          </a:xfrm>
        </p:spPr>
        <p:txBody>
          <a:bodyPr>
            <a:normAutofit/>
          </a:bodyPr>
          <a:lstStyle/>
          <a:p>
            <a:pPr marL="914400" lvl="2" indent="0">
              <a:buNone/>
            </a:pPr>
            <a:endParaRPr lang="en-US" sz="2800" u="sng" dirty="0" smtClean="0">
              <a:cs typeface="Arial Narrow" charset="0"/>
            </a:endParaRPr>
          </a:p>
          <a:p>
            <a:pPr lvl="1" eaLnBrk="1" hangingPunct="1"/>
            <a:r>
              <a:rPr lang="en-US" sz="3200" u="sng" dirty="0" smtClean="0">
                <a:cs typeface="Arial Narrow" charset="0"/>
              </a:rPr>
              <a:t>Treatment Guidelines by Extent of Resection (Group):  </a:t>
            </a:r>
            <a:endParaRPr lang="en-US" sz="2800" dirty="0">
              <a:cs typeface="Arial Narrow" charset="0"/>
            </a:endParaRPr>
          </a:p>
          <a:p>
            <a:pPr lvl="2" eaLnBrk="1" hangingPunct="1"/>
            <a:r>
              <a:rPr lang="en-US" sz="3000" dirty="0">
                <a:solidFill>
                  <a:schemeClr val="accent5"/>
                </a:solidFill>
                <a:cs typeface="Arial Narrow" charset="0"/>
              </a:rPr>
              <a:t>Group I</a:t>
            </a:r>
            <a:r>
              <a:rPr lang="en-US" sz="3000" dirty="0">
                <a:cs typeface="Arial Narrow" charset="0"/>
              </a:rPr>
              <a:t>; observe unless grade 3 and &gt; 5 cm, then consider RT and/or chemotherapy (</a:t>
            </a:r>
            <a:r>
              <a:rPr lang="en-US" sz="3000" dirty="0" smtClean="0">
                <a:cs typeface="Arial Narrow" charset="0"/>
              </a:rPr>
              <a:t>Doxorubicin </a:t>
            </a:r>
            <a:r>
              <a:rPr lang="en-US" sz="3000" dirty="0">
                <a:cs typeface="Arial Narrow" charset="0"/>
              </a:rPr>
              <a:t>+ </a:t>
            </a:r>
            <a:r>
              <a:rPr lang="en-US" sz="3000" dirty="0" smtClean="0">
                <a:cs typeface="Arial Narrow" charset="0"/>
              </a:rPr>
              <a:t>Ifosfamide)</a:t>
            </a:r>
            <a:endParaRPr lang="en-US" sz="3000" dirty="0">
              <a:cs typeface="Arial Narrow" charset="0"/>
            </a:endParaRPr>
          </a:p>
          <a:p>
            <a:pPr lvl="2" eaLnBrk="1" hangingPunct="1"/>
            <a:r>
              <a:rPr lang="en-US" sz="3000" dirty="0">
                <a:solidFill>
                  <a:schemeClr val="accent5"/>
                </a:solidFill>
                <a:cs typeface="Arial Narrow" charset="0"/>
              </a:rPr>
              <a:t>Group II</a:t>
            </a:r>
            <a:r>
              <a:rPr lang="en-US" sz="3000" dirty="0">
                <a:cs typeface="Arial Narrow" charset="0"/>
              </a:rPr>
              <a:t>; RT alone unless grade 3 and/or &gt; 5 cm, then consider chemotherapy (</a:t>
            </a:r>
            <a:r>
              <a:rPr lang="en-US" sz="3000" dirty="0" smtClean="0">
                <a:cs typeface="Arial Narrow" charset="0"/>
              </a:rPr>
              <a:t>Doxorubicin </a:t>
            </a:r>
            <a:r>
              <a:rPr lang="en-US" sz="3000" dirty="0">
                <a:cs typeface="Arial Narrow" charset="0"/>
              </a:rPr>
              <a:t>+ </a:t>
            </a:r>
            <a:r>
              <a:rPr lang="en-US" sz="3000" dirty="0" smtClean="0">
                <a:cs typeface="Arial Narrow" charset="0"/>
              </a:rPr>
              <a:t>Ifosfamide)</a:t>
            </a:r>
            <a:endParaRPr lang="en-US" sz="3000" dirty="0">
              <a:cs typeface="Arial Narrow" charset="0"/>
            </a:endParaRPr>
          </a:p>
          <a:p>
            <a:pPr lvl="2" eaLnBrk="1" hangingPunct="1"/>
            <a:r>
              <a:rPr lang="en-US" sz="3000" dirty="0">
                <a:solidFill>
                  <a:schemeClr val="accent5"/>
                </a:solidFill>
                <a:cs typeface="Arial Narrow" charset="0"/>
              </a:rPr>
              <a:t>Group III-IV or grade 3 and &gt; 5 cm any group</a:t>
            </a:r>
            <a:r>
              <a:rPr lang="en-US" sz="3000" dirty="0">
                <a:cs typeface="Arial Narrow" charset="0"/>
              </a:rPr>
              <a:t>; </a:t>
            </a:r>
            <a:r>
              <a:rPr lang="en-US" sz="3000" dirty="0" smtClean="0">
                <a:cs typeface="Arial Narrow" charset="0"/>
              </a:rPr>
              <a:t>RT</a:t>
            </a:r>
            <a:r>
              <a:rPr lang="en-US" sz="3000" dirty="0">
                <a:cs typeface="Arial Narrow" charset="0"/>
              </a:rPr>
              <a:t>, delayed </a:t>
            </a:r>
            <a:r>
              <a:rPr lang="en-US" sz="3000" dirty="0" smtClean="0">
                <a:cs typeface="Arial Narrow" charset="0"/>
              </a:rPr>
              <a:t>surgery, consider chemotherapy (Doxorubicin + Ifosfamide)</a:t>
            </a:r>
            <a:endParaRPr lang="en-US" sz="3000" dirty="0">
              <a:cs typeface="Arial Narrow" charset="0"/>
            </a:endParaRPr>
          </a:p>
          <a:p>
            <a:pPr lvl="2" eaLnBrk="1" hangingPunct="1"/>
            <a:r>
              <a:rPr lang="en-US" sz="3000" dirty="0">
                <a:cs typeface="Arial Narrow" charset="0"/>
              </a:rPr>
              <a:t>Role of tyrosine kinase inhibitors </a:t>
            </a:r>
            <a:r>
              <a:rPr lang="en-US" sz="3000" dirty="0" smtClean="0">
                <a:cs typeface="Arial Narrow" charset="0"/>
              </a:rPr>
              <a:t>(Pazopanib</a:t>
            </a:r>
            <a:r>
              <a:rPr lang="en-US" sz="3000" dirty="0">
                <a:cs typeface="Arial Narrow" charset="0"/>
              </a:rPr>
              <a:t>) under investigation</a:t>
            </a:r>
          </a:p>
          <a:p>
            <a:pPr lvl="1" eaLnBrk="1" hangingPunct="1"/>
            <a:endParaRPr lang="en-US" sz="2000" dirty="0">
              <a:latin typeface="Arial Narrow" charset="0"/>
              <a:cs typeface="Arial Narrow" charset="0"/>
            </a:endParaRPr>
          </a:p>
        </p:txBody>
      </p:sp>
      <p:sp>
        <p:nvSpPr>
          <p:cNvPr id="54275" name="TextBox 1"/>
          <p:cNvSpPr txBox="1">
            <a:spLocks noChangeArrowheads="1"/>
          </p:cNvSpPr>
          <p:nvPr/>
        </p:nvSpPr>
        <p:spPr bwMode="auto">
          <a:xfrm>
            <a:off x="-170198" y="5554511"/>
            <a:ext cx="12192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1" eaLnBrk="1" hangingPunct="1"/>
            <a:r>
              <a:rPr lang="en-US" sz="2000" dirty="0">
                <a:latin typeface="Arial Narrow" charset="0"/>
                <a:cs typeface="Arial Narrow" charset="0"/>
              </a:rPr>
              <a:t>(</a:t>
            </a:r>
            <a:r>
              <a:rPr lang="en-US" dirty="0">
                <a:latin typeface="+mn-lt"/>
                <a:cs typeface="Arial Narrow" charset="0"/>
              </a:rPr>
              <a:t>Spunt et al., </a:t>
            </a:r>
            <a:r>
              <a:rPr lang="en-US" i="1" dirty="0">
                <a:latin typeface="+mn-lt"/>
                <a:cs typeface="Arial Narrow" charset="0"/>
              </a:rPr>
              <a:t>J Clin Oncol</a:t>
            </a:r>
            <a:r>
              <a:rPr lang="en-US" dirty="0">
                <a:latin typeface="+mn-lt"/>
                <a:cs typeface="Arial Narrow" charset="0"/>
              </a:rPr>
              <a:t> 2002; 20:3225. Spunt et al.</a:t>
            </a:r>
            <a:r>
              <a:rPr lang="en-US" i="1" dirty="0">
                <a:latin typeface="+mn-lt"/>
                <a:cs typeface="Arial Narrow" charset="0"/>
              </a:rPr>
              <a:t> Proc Annu Meet Am Soc Clin </a:t>
            </a:r>
            <a:r>
              <a:rPr lang="en-US" i="1" dirty="0" smtClean="0">
                <a:latin typeface="+mn-lt"/>
                <a:cs typeface="Arial Narrow" charset="0"/>
              </a:rPr>
              <a:t>Oncol</a:t>
            </a:r>
            <a:r>
              <a:rPr lang="en-US" dirty="0" smtClean="0">
                <a:latin typeface="+mn-lt"/>
                <a:cs typeface="Arial Narrow" charset="0"/>
              </a:rPr>
              <a:t> </a:t>
            </a:r>
            <a:r>
              <a:rPr lang="en-US" dirty="0">
                <a:latin typeface="+mn-lt"/>
                <a:cs typeface="Arial Narrow" charset="0"/>
              </a:rPr>
              <a:t>2014; 32:10008) 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4294384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Sarcomas: Osteosarcoma (subdomain B1)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Basic Science and Pathophysiology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Epidemiology and Risk Assessment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Diagnosis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Management and Treatment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960287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/>
          <p:cNvSpPr>
            <a:spLocks noGrp="1"/>
          </p:cNvSpPr>
          <p:nvPr>
            <p:ph type="title"/>
          </p:nvPr>
        </p:nvSpPr>
        <p:spPr>
          <a:xfrm>
            <a:off x="406400" y="-28575"/>
            <a:ext cx="109728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+mn-lt"/>
                <a:cs typeface="Arial Narrow" charset="0"/>
              </a:rPr>
              <a:t>1.  OS Genetic Abnormalities</a:t>
            </a:r>
            <a:endParaRPr lang="en-US" dirty="0">
              <a:latin typeface="+mn-lt"/>
              <a:cs typeface="Arial Narrow" charset="0"/>
            </a:endParaRPr>
          </a:p>
        </p:txBody>
      </p:sp>
      <p:sp>
        <p:nvSpPr>
          <p:cNvPr id="61442" name="Content Placeholder 2"/>
          <p:cNvSpPr>
            <a:spLocks noGrp="1"/>
          </p:cNvSpPr>
          <p:nvPr>
            <p:ph idx="1"/>
          </p:nvPr>
        </p:nvSpPr>
        <p:spPr>
          <a:xfrm>
            <a:off x="212387" y="758569"/>
            <a:ext cx="11379200" cy="5257065"/>
          </a:xfrm>
        </p:spPr>
        <p:txBody>
          <a:bodyPr>
            <a:normAutofit fontScale="92500" lnSpcReduction="20000"/>
          </a:bodyPr>
          <a:lstStyle/>
          <a:p>
            <a:pPr marL="0" indent="0" eaLnBrk="1" hangingPunct="1">
              <a:buFont typeface="Arial" charset="0"/>
              <a:buNone/>
            </a:pPr>
            <a:endParaRPr lang="en-US" sz="2800" i="1" dirty="0">
              <a:latin typeface="Arial Narrow" charset="0"/>
              <a:cs typeface="Arial Narrow" charset="0"/>
            </a:endParaRPr>
          </a:p>
          <a:p>
            <a:pPr lvl="1" eaLnBrk="1" hangingPunct="1"/>
            <a:r>
              <a:rPr lang="en-US" sz="3200" u="sng" dirty="0">
                <a:cs typeface="Arial Narrow" charset="0"/>
              </a:rPr>
              <a:t>Cytogenetic abnormalities</a:t>
            </a:r>
          </a:p>
          <a:p>
            <a:pPr lvl="2" eaLnBrk="1" hangingPunct="1"/>
            <a:r>
              <a:rPr lang="en-US" sz="2600" dirty="0">
                <a:cs typeface="Arial Narrow" charset="0"/>
              </a:rPr>
              <a:t>Majority have karyotypic abnormalities</a:t>
            </a:r>
          </a:p>
          <a:p>
            <a:pPr lvl="2" eaLnBrk="1" hangingPunct="1"/>
            <a:r>
              <a:rPr lang="en-US" sz="2600" dirty="0">
                <a:cs typeface="Arial Narrow" charset="0"/>
              </a:rPr>
              <a:t>Genetic </a:t>
            </a:r>
            <a:r>
              <a:rPr lang="en-US" sz="2600" dirty="0" smtClean="0">
                <a:cs typeface="Arial Narrow" charset="0"/>
              </a:rPr>
              <a:t>heterogeneity</a:t>
            </a:r>
          </a:p>
          <a:p>
            <a:pPr lvl="2" eaLnBrk="1" hangingPunct="1"/>
            <a:r>
              <a:rPr lang="en-US" sz="2600" dirty="0">
                <a:cs typeface="Arial Narrow" charset="0"/>
              </a:rPr>
              <a:t>C</a:t>
            </a:r>
            <a:r>
              <a:rPr lang="en-US" sz="2600" dirty="0" smtClean="0">
                <a:cs typeface="Arial Narrow" charset="0"/>
              </a:rPr>
              <a:t>hromosomal </a:t>
            </a:r>
            <a:r>
              <a:rPr lang="en-US" sz="2600" dirty="0">
                <a:cs typeface="Arial Narrow" charset="0"/>
              </a:rPr>
              <a:t>instability, including chromothripsis (shattering of small groups of chromosomes and random re-assembly)</a:t>
            </a:r>
          </a:p>
          <a:p>
            <a:pPr lvl="2" eaLnBrk="1" hangingPunct="1"/>
            <a:r>
              <a:rPr lang="en-US" sz="2600" dirty="0">
                <a:cs typeface="Arial Narrow" charset="0"/>
              </a:rPr>
              <a:t>Supernumerary ring chromosome (12q13-15) characteristic of parosteal </a:t>
            </a:r>
            <a:r>
              <a:rPr lang="en-US" sz="2600" dirty="0" smtClean="0">
                <a:cs typeface="Arial Narrow" charset="0"/>
              </a:rPr>
              <a:t>OS</a:t>
            </a:r>
          </a:p>
          <a:p>
            <a:pPr marL="3657600" lvl="8" indent="0">
              <a:buNone/>
            </a:pPr>
            <a:r>
              <a:rPr lang="en-US" sz="2400" dirty="0" smtClean="0">
                <a:latin typeface="Wingdings"/>
                <a:ea typeface="Wingdings"/>
                <a:cs typeface="Wingdings"/>
                <a:sym typeface="Wingdings"/>
              </a:rPr>
              <a:t>						</a:t>
            </a:r>
            <a:endParaRPr lang="en-US" sz="2400" dirty="0">
              <a:solidFill>
                <a:schemeClr val="accent5"/>
              </a:solidFill>
              <a:cs typeface="Arial Narrow" charset="0"/>
            </a:endParaRPr>
          </a:p>
          <a:p>
            <a:pPr lvl="1" eaLnBrk="1" hangingPunct="1"/>
            <a:r>
              <a:rPr lang="en-US" sz="3200" u="sng" dirty="0">
                <a:cs typeface="Arial Narrow" charset="0"/>
              </a:rPr>
              <a:t>Molecular genetic abnormalities</a:t>
            </a:r>
          </a:p>
          <a:p>
            <a:pPr lvl="2" eaLnBrk="1" hangingPunct="1"/>
            <a:r>
              <a:rPr lang="en-US" sz="2600" dirty="0">
                <a:cs typeface="Arial Narrow" charset="0"/>
              </a:rPr>
              <a:t>Tumor suppressor gene </a:t>
            </a:r>
            <a:r>
              <a:rPr lang="en-US" sz="2600" dirty="0" smtClean="0">
                <a:cs typeface="Arial Narrow" charset="0"/>
              </a:rPr>
              <a:t>mutations</a:t>
            </a:r>
            <a:endParaRPr lang="en-US" sz="2600" dirty="0">
              <a:cs typeface="Arial Narrow" charset="0"/>
            </a:endParaRPr>
          </a:p>
          <a:p>
            <a:pPr lvl="3" eaLnBrk="1" hangingPunct="1"/>
            <a:r>
              <a:rPr lang="en-US" sz="2600" dirty="0">
                <a:cs typeface="Arial Narrow" charset="0"/>
              </a:rPr>
              <a:t>Rb: </a:t>
            </a:r>
            <a:r>
              <a:rPr lang="en-US" sz="2600" dirty="0" smtClean="0">
                <a:cs typeface="Arial Narrow" charset="0"/>
              </a:rPr>
              <a:t>germline (Hereditary Rb) </a:t>
            </a:r>
            <a:r>
              <a:rPr lang="en-US" sz="2600" dirty="0">
                <a:cs typeface="Arial Narrow" charset="0"/>
              </a:rPr>
              <a:t>or somatic</a:t>
            </a:r>
          </a:p>
          <a:p>
            <a:pPr lvl="3" eaLnBrk="1" hangingPunct="1"/>
            <a:r>
              <a:rPr lang="en-US" sz="2600" dirty="0">
                <a:cs typeface="Arial Narrow" charset="0"/>
              </a:rPr>
              <a:t>p53: germline (Li-Fraumeni Syndrome) or somatic</a:t>
            </a:r>
          </a:p>
          <a:p>
            <a:pPr lvl="2" eaLnBrk="1" hangingPunct="1"/>
            <a:r>
              <a:rPr lang="en-US" sz="2600" dirty="0">
                <a:cs typeface="Arial Narrow" charset="0"/>
              </a:rPr>
              <a:t>RECQL4 helicase </a:t>
            </a:r>
            <a:r>
              <a:rPr lang="en-US" sz="2600" dirty="0" smtClean="0">
                <a:cs typeface="Arial Narrow" charset="0"/>
              </a:rPr>
              <a:t>mutations (germline) </a:t>
            </a:r>
            <a:endParaRPr lang="en-US" sz="2600" dirty="0">
              <a:cs typeface="Arial Narrow" charset="0"/>
            </a:endParaRPr>
          </a:p>
          <a:p>
            <a:pPr lvl="3" eaLnBrk="1" hangingPunct="1"/>
            <a:r>
              <a:rPr lang="en-US" sz="2600" dirty="0">
                <a:cs typeface="Arial Narrow" charset="0"/>
              </a:rPr>
              <a:t>Rothmund-Thomson Syndrome (aut. rec.); rash, sparse hair, cataracts, small stature, and skeletal abnormalities, 32% develop </a:t>
            </a:r>
            <a:r>
              <a:rPr lang="en-US" sz="2600" dirty="0" smtClean="0">
                <a:cs typeface="Arial Narrow" charset="0"/>
              </a:rPr>
              <a:t>OS (Colombo et al. </a:t>
            </a:r>
            <a:r>
              <a:rPr lang="en-US" sz="2600" i="1" dirty="0" smtClean="0">
                <a:cs typeface="Arial Narrow" charset="0"/>
              </a:rPr>
              <a:t>Int J Mol Sci</a:t>
            </a:r>
            <a:r>
              <a:rPr lang="en-US" sz="2600" dirty="0" smtClean="0">
                <a:cs typeface="Arial Narrow" charset="0"/>
              </a:rPr>
              <a:t>, 2018)</a:t>
            </a:r>
            <a:endParaRPr lang="en-US" sz="2600" dirty="0">
              <a:cs typeface="Arial Narrow" charset="0"/>
            </a:endParaRPr>
          </a:p>
        </p:txBody>
      </p:sp>
      <p:sp>
        <p:nvSpPr>
          <p:cNvPr id="61443" name="TextBox 1"/>
          <p:cNvSpPr txBox="1">
            <a:spLocks noChangeArrowheads="1"/>
          </p:cNvSpPr>
          <p:nvPr/>
        </p:nvSpPr>
        <p:spPr bwMode="auto">
          <a:xfrm>
            <a:off x="-42318" y="5732972"/>
            <a:ext cx="1004036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latin typeface="+mn-lt"/>
              </a:rPr>
              <a:t> (WHO Classification of Tumors of Soft Tissues and Bone: Fletcher et al., IARC Press, Lyon 2013)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032075" y="3402057"/>
            <a:ext cx="104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950513" y="3378756"/>
            <a:ext cx="535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1756519" y="65244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9730060" y="886406"/>
            <a:ext cx="535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0171893" y="768958"/>
            <a:ext cx="745707" cy="664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9927208" y="3355454"/>
            <a:ext cx="745707" cy="664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9332975" y="43108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0079608" y="3507854"/>
            <a:ext cx="745707" cy="664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0511" y="3420150"/>
            <a:ext cx="1083603" cy="1506472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>
          <a:xfrm>
            <a:off x="9647898" y="3073113"/>
            <a:ext cx="0" cy="512637"/>
          </a:xfrm>
          <a:prstGeom prst="straightConnector1">
            <a:avLst/>
          </a:prstGeom>
          <a:ln w="38100" cmpd="sng">
            <a:solidFill>
              <a:schemeClr val="accent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6231" y="6133286"/>
            <a:ext cx="5217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Image courtesy of </a:t>
            </a:r>
            <a:r>
              <a:rPr lang="en-US" i="1" dirty="0" err="1" smtClean="0"/>
              <a:t>Katrin</a:t>
            </a:r>
            <a:r>
              <a:rPr lang="en-US" i="1" dirty="0" smtClean="0"/>
              <a:t> Carlson </a:t>
            </a:r>
            <a:r>
              <a:rPr lang="en-US" i="1" smtClean="0"/>
              <a:t>Leuer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513297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Sarcomas: Osteosarcoma (subdomain B1)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Basic Science and Pathophysiology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Epidemiology and Risk Assessment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Diagnosis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Management and Treatment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1394994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le 1"/>
          <p:cNvSpPr>
            <a:spLocks noGrp="1"/>
          </p:cNvSpPr>
          <p:nvPr>
            <p:ph type="title"/>
          </p:nvPr>
        </p:nvSpPr>
        <p:spPr>
          <a:xfrm>
            <a:off x="311501" y="317198"/>
            <a:ext cx="11645373" cy="1325563"/>
          </a:xfrm>
        </p:spPr>
        <p:txBody>
          <a:bodyPr/>
          <a:lstStyle/>
          <a:p>
            <a:pPr eaLnBrk="1" hangingPunct="1"/>
            <a:r>
              <a:rPr lang="en-US" b="1" dirty="0" smtClean="0"/>
              <a:t>2.  Bone Tumor/OS Annual Rate per Million by Age</a:t>
            </a:r>
            <a:endParaRPr lang="en-US" dirty="0"/>
          </a:p>
        </p:txBody>
      </p:sp>
      <p:sp>
        <p:nvSpPr>
          <p:cNvPr id="64514" name="Content Placeholder 2"/>
          <p:cNvSpPr>
            <a:spLocks noGrp="1"/>
          </p:cNvSpPr>
          <p:nvPr>
            <p:ph idx="1"/>
          </p:nvPr>
        </p:nvSpPr>
        <p:spPr>
          <a:xfrm>
            <a:off x="8083840" y="2456021"/>
            <a:ext cx="3897420" cy="3264130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en-US" sz="3200" dirty="0" smtClean="0">
                <a:cs typeface="Arial Narrow" charset="0"/>
              </a:rPr>
              <a:t>Annually,</a:t>
            </a:r>
          </a:p>
          <a:p>
            <a:pPr marL="0" indent="0" eaLnBrk="1" hangingPunct="1">
              <a:buNone/>
            </a:pPr>
            <a:r>
              <a:rPr lang="en-US" sz="3200" dirty="0" smtClean="0">
                <a:cs typeface="Arial Narrow" charset="0"/>
              </a:rPr>
              <a:t>150 cases &lt;15 </a:t>
            </a:r>
            <a:r>
              <a:rPr lang="en-US" sz="3200" dirty="0">
                <a:cs typeface="Arial Narrow" charset="0"/>
              </a:rPr>
              <a:t>y</a:t>
            </a:r>
            <a:r>
              <a:rPr lang="en-US" sz="3200" dirty="0" smtClean="0">
                <a:cs typeface="Arial Narrow" charset="0"/>
              </a:rPr>
              <a:t>rs </a:t>
            </a:r>
          </a:p>
          <a:p>
            <a:pPr marL="0" indent="0" eaLnBrk="1" hangingPunct="1">
              <a:buNone/>
            </a:pPr>
            <a:r>
              <a:rPr lang="en-US" sz="3200" dirty="0" smtClean="0">
                <a:cs typeface="Arial Narrow" charset="0"/>
              </a:rPr>
              <a:t>400 cases &lt;20 yrs</a:t>
            </a:r>
            <a:endParaRPr lang="en-US" sz="3200" dirty="0">
              <a:cs typeface="Arial Narrow" charset="0"/>
            </a:endParaRPr>
          </a:p>
        </p:txBody>
      </p:sp>
      <p:sp>
        <p:nvSpPr>
          <p:cNvPr id="64515" name="TextBox 1"/>
          <p:cNvSpPr txBox="1">
            <a:spLocks noChangeArrowheads="1"/>
          </p:cNvSpPr>
          <p:nvPr/>
        </p:nvSpPr>
        <p:spPr bwMode="auto">
          <a:xfrm>
            <a:off x="5973233" y="6315075"/>
            <a:ext cx="1846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1800" dirty="0"/>
          </a:p>
        </p:txBody>
      </p:sp>
      <p:pic>
        <p:nvPicPr>
          <p:cNvPr id="64516" name="Picture 6"/>
          <p:cNvPicPr>
            <a:picLocks noChangeAspect="1" noChangeArrowheads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601" y="1517923"/>
            <a:ext cx="6406849" cy="4112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7" name="TextBox 2"/>
          <p:cNvSpPr txBox="1">
            <a:spLocks noChangeArrowheads="1"/>
          </p:cNvSpPr>
          <p:nvPr/>
        </p:nvSpPr>
        <p:spPr bwMode="auto">
          <a:xfrm>
            <a:off x="2402896" y="6404979"/>
            <a:ext cx="6070692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latin typeface="+mn-lt"/>
              </a:rPr>
              <a:t>(SEER Pediatric Monograph, NIH Pub. No.99-4649, 1999)</a:t>
            </a:r>
          </a:p>
          <a:p>
            <a:pPr eaLnBrk="1" hangingPunct="1"/>
            <a:endParaRPr lang="en-US" sz="1800" dirty="0"/>
          </a:p>
        </p:txBody>
      </p:sp>
      <p:sp>
        <p:nvSpPr>
          <p:cNvPr id="2" name="TextBox 1"/>
          <p:cNvSpPr txBox="1"/>
          <p:nvPr/>
        </p:nvSpPr>
        <p:spPr>
          <a:xfrm>
            <a:off x="4214796" y="5911197"/>
            <a:ext cx="9759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Years</a:t>
            </a:r>
            <a:endParaRPr lang="en-US" sz="2800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1373551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1"/>
          <p:cNvSpPr>
            <a:spLocks noGrp="1"/>
          </p:cNvSpPr>
          <p:nvPr>
            <p:ph type="title"/>
          </p:nvPr>
        </p:nvSpPr>
        <p:spPr>
          <a:xfrm>
            <a:off x="615635" y="352031"/>
            <a:ext cx="10515600" cy="1325563"/>
          </a:xfrm>
        </p:spPr>
        <p:txBody>
          <a:bodyPr/>
          <a:lstStyle/>
          <a:p>
            <a:pPr eaLnBrk="1" hangingPunct="1"/>
            <a:r>
              <a:rPr lang="en-US" b="1" dirty="0" smtClean="0">
                <a:cs typeface="Arial Narrow" charset="0"/>
              </a:rPr>
              <a:t>2.  OS </a:t>
            </a:r>
            <a:r>
              <a:rPr lang="en-US" b="1" dirty="0">
                <a:cs typeface="Arial Narrow" charset="0"/>
              </a:rPr>
              <a:t>Predisposing Factors</a:t>
            </a:r>
          </a:p>
        </p:txBody>
      </p:sp>
      <p:sp>
        <p:nvSpPr>
          <p:cNvPr id="65538" name="Content Placeholder 2"/>
          <p:cNvSpPr>
            <a:spLocks noGrp="1"/>
          </p:cNvSpPr>
          <p:nvPr>
            <p:ph idx="1"/>
          </p:nvPr>
        </p:nvSpPr>
        <p:spPr>
          <a:xfrm>
            <a:off x="609600" y="1229930"/>
            <a:ext cx="11582400" cy="5125981"/>
          </a:xfrm>
        </p:spPr>
        <p:txBody>
          <a:bodyPr/>
          <a:lstStyle/>
          <a:p>
            <a:pPr eaLnBrk="1" hangingPunct="1"/>
            <a:endParaRPr lang="en-US" sz="2400" i="1" dirty="0">
              <a:latin typeface="Arial Narrow" charset="0"/>
              <a:cs typeface="Arial Narrow" charset="0"/>
            </a:endParaRPr>
          </a:p>
          <a:p>
            <a:pPr lvl="1" eaLnBrk="1" hangingPunct="1"/>
            <a:r>
              <a:rPr lang="en-US" sz="3200" u="sng" dirty="0">
                <a:cs typeface="Arial Narrow" charset="0"/>
              </a:rPr>
              <a:t>Ionizing radiation</a:t>
            </a:r>
          </a:p>
          <a:p>
            <a:pPr lvl="2" eaLnBrk="1" hangingPunct="1"/>
            <a:r>
              <a:rPr lang="en-US" sz="2800" dirty="0">
                <a:cs typeface="Arial Narrow" charset="0"/>
              </a:rPr>
              <a:t>Cause of 3% of OS</a:t>
            </a:r>
          </a:p>
          <a:p>
            <a:pPr lvl="2" eaLnBrk="1" hangingPunct="1"/>
            <a:r>
              <a:rPr lang="en-US" sz="2800" dirty="0">
                <a:cs typeface="Arial Narrow" charset="0"/>
              </a:rPr>
              <a:t>Median time of 9 – 11 yrs following exposure</a:t>
            </a:r>
          </a:p>
          <a:p>
            <a:pPr lvl="2" eaLnBrk="1" hangingPunct="1"/>
            <a:r>
              <a:rPr lang="en-US" sz="2800" dirty="0">
                <a:cs typeface="Arial Narrow" charset="0"/>
              </a:rPr>
              <a:t>Dose response (RT dose usually 45-60 Gy)</a:t>
            </a:r>
          </a:p>
          <a:p>
            <a:pPr marL="1828800" lvl="4" indent="0" eaLnBrk="1" hangingPunct="1">
              <a:buFont typeface="Arial" charset="0"/>
              <a:buNone/>
            </a:pPr>
            <a:r>
              <a:rPr lang="en-US" sz="2800" b="1" dirty="0">
                <a:cs typeface="Arial Narrow" charset="0"/>
              </a:rPr>
              <a:t>	                             </a:t>
            </a:r>
            <a:r>
              <a:rPr lang="en-US" sz="2800" dirty="0">
                <a:cs typeface="Arial Narrow" charset="0"/>
              </a:rPr>
              <a:t>(Newton et al., </a:t>
            </a:r>
            <a:r>
              <a:rPr lang="en-US" sz="2800" i="1" dirty="0">
                <a:cs typeface="Arial Narrow" charset="0"/>
              </a:rPr>
              <a:t>Cancer</a:t>
            </a:r>
            <a:r>
              <a:rPr lang="en-US" sz="2800" dirty="0">
                <a:cs typeface="Arial Narrow" charset="0"/>
              </a:rPr>
              <a:t> 2001; 67:193)</a:t>
            </a:r>
          </a:p>
          <a:p>
            <a:pPr lvl="1" eaLnBrk="1" hangingPunct="1"/>
            <a:r>
              <a:rPr lang="en-US" sz="3200" u="sng" dirty="0">
                <a:cs typeface="Arial Narrow" charset="0"/>
              </a:rPr>
              <a:t>Hereditary Rb (germline Rb mutations)</a:t>
            </a:r>
          </a:p>
          <a:p>
            <a:pPr lvl="2" eaLnBrk="1" hangingPunct="1"/>
            <a:r>
              <a:rPr lang="en-US" sz="2800" dirty="0">
                <a:cs typeface="Arial Narrow" charset="0"/>
              </a:rPr>
              <a:t>Cumulative incidence of bone sarcoma 7-8% at 20 yrs and 9-10% at 30 yrs</a:t>
            </a:r>
          </a:p>
          <a:p>
            <a:pPr lvl="2" eaLnBrk="1" hangingPunct="1"/>
            <a:r>
              <a:rPr lang="en-US" sz="2800" dirty="0">
                <a:cs typeface="Arial Narrow" charset="0"/>
              </a:rPr>
              <a:t>OS develops within and outside of radiation fields</a:t>
            </a:r>
          </a:p>
          <a:p>
            <a:pPr marL="1828800" lvl="4" indent="0" eaLnBrk="1" hangingPunct="1">
              <a:buFont typeface="Arial" charset="0"/>
              <a:buNone/>
            </a:pPr>
            <a:r>
              <a:rPr lang="en-US" sz="2800" dirty="0">
                <a:cs typeface="Arial Narrow" charset="0"/>
              </a:rPr>
              <a:t>		(Kleinerman et al., </a:t>
            </a:r>
            <a:r>
              <a:rPr lang="en-US" sz="2800" i="1" dirty="0">
                <a:cs typeface="Arial Narrow" charset="0"/>
              </a:rPr>
              <a:t>J Clin Oncol</a:t>
            </a:r>
            <a:r>
              <a:rPr lang="en-US" sz="2800" dirty="0">
                <a:cs typeface="Arial Narrow" charset="0"/>
              </a:rPr>
              <a:t> 2012; 30:950)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63669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tle 1"/>
          <p:cNvSpPr>
            <a:spLocks noGrp="1"/>
          </p:cNvSpPr>
          <p:nvPr>
            <p:ph type="title"/>
          </p:nvPr>
        </p:nvSpPr>
        <p:spPr>
          <a:xfrm>
            <a:off x="602542" y="299655"/>
            <a:ext cx="10515600" cy="1325563"/>
          </a:xfrm>
        </p:spPr>
        <p:txBody>
          <a:bodyPr/>
          <a:lstStyle/>
          <a:p>
            <a:pPr eaLnBrk="1" hangingPunct="1"/>
            <a:r>
              <a:rPr lang="en-US" b="1" dirty="0" smtClean="0">
                <a:cs typeface="Arial Narrow" charset="0"/>
              </a:rPr>
              <a:t>2.  OS </a:t>
            </a:r>
            <a:r>
              <a:rPr lang="en-US" b="1" dirty="0">
                <a:cs typeface="Arial Narrow" charset="0"/>
              </a:rPr>
              <a:t>Clinical Presentation</a:t>
            </a:r>
          </a:p>
        </p:txBody>
      </p:sp>
      <p:sp>
        <p:nvSpPr>
          <p:cNvPr id="66562" name="Content Placeholder 2"/>
          <p:cNvSpPr>
            <a:spLocks noGrp="1"/>
          </p:cNvSpPr>
          <p:nvPr>
            <p:ph idx="1"/>
          </p:nvPr>
        </p:nvSpPr>
        <p:spPr>
          <a:xfrm>
            <a:off x="406400" y="1219201"/>
            <a:ext cx="10972800" cy="4525963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sz="3200" dirty="0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3200" u="sng" dirty="0" smtClean="0">
                <a:cs typeface="Arial Narrow" charset="0"/>
              </a:rPr>
              <a:t>Pain</a:t>
            </a:r>
            <a:r>
              <a:rPr lang="en-US" sz="3200" u="sng" dirty="0">
                <a:cs typeface="Arial Narrow" charset="0"/>
              </a:rPr>
              <a:t>, +/- mass, typically involves metaphyses of long bones</a:t>
            </a:r>
          </a:p>
        </p:txBody>
      </p:sp>
      <p:sp>
        <p:nvSpPr>
          <p:cNvPr id="66563" name="TextBox 1"/>
          <p:cNvSpPr txBox="1">
            <a:spLocks noChangeArrowheads="1"/>
          </p:cNvSpPr>
          <p:nvPr/>
        </p:nvSpPr>
        <p:spPr bwMode="auto">
          <a:xfrm>
            <a:off x="304800" y="2819400"/>
            <a:ext cx="6502400" cy="169277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b="1" dirty="0">
                <a:solidFill>
                  <a:schemeClr val="hlink"/>
                </a:solidFill>
                <a:latin typeface="+mn-lt"/>
              </a:rPr>
              <a:t>Most common primary sites:</a:t>
            </a:r>
            <a:endParaRPr lang="en-US" dirty="0">
              <a:latin typeface="+mn-lt"/>
            </a:endParaRPr>
          </a:p>
          <a:p>
            <a:r>
              <a:rPr lang="en-US" sz="2000" dirty="0">
                <a:latin typeface="+mn-lt"/>
              </a:rPr>
              <a:t>distal femur (55%) &gt; proximal tibia (27%) &gt; proximal humerus (11%) &gt; other sites</a:t>
            </a:r>
          </a:p>
          <a:p>
            <a:endParaRPr lang="en-US" sz="2000" dirty="0">
              <a:latin typeface="+mn-lt"/>
            </a:endParaRPr>
          </a:p>
          <a:p>
            <a:r>
              <a:rPr lang="en-US" sz="2000" dirty="0">
                <a:latin typeface="+mn-lt"/>
              </a:rPr>
              <a:t>(Meyers et al., </a:t>
            </a:r>
            <a:r>
              <a:rPr lang="en-US" sz="2000" i="1" dirty="0">
                <a:latin typeface="+mn-lt"/>
              </a:rPr>
              <a:t>J Clin Oncol</a:t>
            </a:r>
            <a:r>
              <a:rPr lang="en-US" sz="2000" dirty="0">
                <a:latin typeface="+mn-lt"/>
              </a:rPr>
              <a:t> 2005; 23:2004)</a:t>
            </a:r>
            <a:endParaRPr lang="en-US" sz="2000" b="1" dirty="0">
              <a:latin typeface="+mn-lt"/>
            </a:endParaRPr>
          </a:p>
        </p:txBody>
      </p:sp>
      <p:sp>
        <p:nvSpPr>
          <p:cNvPr id="66564" name="TextBox 2"/>
          <p:cNvSpPr txBox="1">
            <a:spLocks noChangeArrowheads="1"/>
          </p:cNvSpPr>
          <p:nvPr/>
        </p:nvSpPr>
        <p:spPr bwMode="auto">
          <a:xfrm>
            <a:off x="7337679" y="2309569"/>
            <a:ext cx="4267200" cy="338554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hlink"/>
                </a:solidFill>
                <a:latin typeface="+mn-lt"/>
              </a:rPr>
              <a:t>Patterns of spread</a:t>
            </a:r>
            <a:endParaRPr lang="en-US" dirty="0">
              <a:latin typeface="+mn-lt"/>
            </a:endParaRPr>
          </a:p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chemeClr val="hlink"/>
                </a:solidFill>
                <a:latin typeface="+mn-lt"/>
              </a:rPr>
              <a:t>Skip lesions:</a:t>
            </a:r>
            <a:r>
              <a:rPr lang="en-US" sz="2000" dirty="0">
                <a:latin typeface="+mn-lt"/>
              </a:rPr>
              <a:t>  Occur in up to 20% of cases several cm from </a:t>
            </a:r>
            <a:r>
              <a:rPr lang="en-US" sz="2000" dirty="0" smtClean="0">
                <a:latin typeface="+mn-lt"/>
              </a:rPr>
              <a:t>primary in the same bone</a:t>
            </a:r>
            <a:endParaRPr lang="en-US" sz="2000" dirty="0">
              <a:latin typeface="+mn-lt"/>
            </a:endParaRPr>
          </a:p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chemeClr val="hlink"/>
                </a:solidFill>
                <a:latin typeface="+mn-lt"/>
              </a:rPr>
              <a:t>Hematogenous:</a:t>
            </a:r>
            <a:r>
              <a:rPr lang="en-US" sz="2000" dirty="0">
                <a:latin typeface="+mn-lt"/>
              </a:rPr>
              <a:t> 15-20% at diagnosis (lung </a:t>
            </a:r>
            <a:r>
              <a:rPr lang="en-US" sz="2000" dirty="0" smtClean="0">
                <a:latin typeface="+mn-lt"/>
              </a:rPr>
              <a:t>&gt; bone) </a:t>
            </a:r>
            <a:endParaRPr lang="en-US" sz="2000" dirty="0">
              <a:latin typeface="+mn-lt"/>
            </a:endParaRPr>
          </a:p>
          <a:p>
            <a:pPr>
              <a:spcBef>
                <a:spcPct val="50000"/>
              </a:spcBef>
            </a:pPr>
            <a:r>
              <a:rPr lang="en-US" sz="2000" dirty="0">
                <a:latin typeface="+mn-lt"/>
              </a:rPr>
              <a:t>(Goorin et al., </a:t>
            </a:r>
            <a:r>
              <a:rPr lang="en-US" sz="2000" i="1" dirty="0">
                <a:latin typeface="+mn-lt"/>
              </a:rPr>
              <a:t>J Clin Oncol</a:t>
            </a:r>
            <a:r>
              <a:rPr lang="en-US" sz="2000" dirty="0">
                <a:latin typeface="+mn-lt"/>
              </a:rPr>
              <a:t> 2002; 20:426. Meyers et al., </a:t>
            </a:r>
            <a:r>
              <a:rPr lang="en-US" sz="2000" i="1" dirty="0">
                <a:latin typeface="+mn-lt"/>
              </a:rPr>
              <a:t>J Clin Oncol</a:t>
            </a:r>
            <a:r>
              <a:rPr lang="en-US" sz="2000" dirty="0">
                <a:latin typeface="+mn-lt"/>
              </a:rPr>
              <a:t> 1993; 11:449) 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1927036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 smtClean="0">
                <a:cs typeface="Arial Narrow" charset="0"/>
              </a:rPr>
              <a:t>2.  OS Staging</a:t>
            </a:r>
            <a:endParaRPr lang="en-US" b="1" dirty="0">
              <a:cs typeface="Arial Narrow" charset="0"/>
            </a:endParaRPr>
          </a:p>
        </p:txBody>
      </p:sp>
      <p:sp>
        <p:nvSpPr>
          <p:cNvPr id="67586" name="Content Placeholder 2"/>
          <p:cNvSpPr>
            <a:spLocks noGrp="1"/>
          </p:cNvSpPr>
          <p:nvPr>
            <p:ph idx="1"/>
          </p:nvPr>
        </p:nvSpPr>
        <p:spPr>
          <a:xfrm>
            <a:off x="822210" y="1574013"/>
            <a:ext cx="11277600" cy="4525963"/>
          </a:xfrm>
        </p:spPr>
        <p:txBody>
          <a:bodyPr/>
          <a:lstStyle/>
          <a:p>
            <a:pPr lvl="1" eaLnBrk="1" hangingPunct="1"/>
            <a:r>
              <a:rPr lang="en-US" sz="3200" u="sng" dirty="0">
                <a:cs typeface="Arial Narrow" charset="0"/>
              </a:rPr>
              <a:t>Staging workup</a:t>
            </a:r>
          </a:p>
          <a:p>
            <a:pPr lvl="2" eaLnBrk="1" hangingPunct="1"/>
            <a:r>
              <a:rPr lang="en-US" sz="2800" dirty="0">
                <a:cs typeface="Arial Narrow" charset="0"/>
              </a:rPr>
              <a:t>Plain films of involved bone</a:t>
            </a:r>
          </a:p>
          <a:p>
            <a:pPr lvl="2" eaLnBrk="1" hangingPunct="1"/>
            <a:r>
              <a:rPr lang="en-US" sz="2800" dirty="0">
                <a:cs typeface="Arial Narrow" charset="0"/>
              </a:rPr>
              <a:t>MRI of involved bone</a:t>
            </a:r>
          </a:p>
          <a:p>
            <a:pPr lvl="2" eaLnBrk="1" hangingPunct="1"/>
            <a:r>
              <a:rPr lang="en-US" sz="2800" dirty="0">
                <a:cs typeface="Arial Narrow" charset="0"/>
              </a:rPr>
              <a:t>CT of chest</a:t>
            </a:r>
          </a:p>
          <a:p>
            <a:pPr lvl="2" eaLnBrk="1" hangingPunct="1"/>
            <a:r>
              <a:rPr lang="en-US" sz="2800" dirty="0">
                <a:cs typeface="Arial Narrow" charset="0"/>
              </a:rPr>
              <a:t>PET scan or </a:t>
            </a:r>
            <a:r>
              <a:rPr lang="en-US" sz="2800" dirty="0" smtClean="0">
                <a:cs typeface="Arial Narrow" charset="0"/>
              </a:rPr>
              <a:t>bone </a:t>
            </a:r>
            <a:r>
              <a:rPr lang="en-US" sz="2800" dirty="0">
                <a:cs typeface="Arial Narrow" charset="0"/>
              </a:rPr>
              <a:t>scan</a:t>
            </a:r>
          </a:p>
          <a:p>
            <a:pPr lvl="1" eaLnBrk="1" hangingPunct="1"/>
            <a:r>
              <a:rPr lang="en-US" sz="3200" u="sng" dirty="0">
                <a:cs typeface="Arial Narrow" charset="0"/>
              </a:rPr>
              <a:t>Stage assignment</a:t>
            </a:r>
          </a:p>
          <a:p>
            <a:pPr lvl="2" eaLnBrk="1" hangingPunct="1"/>
            <a:r>
              <a:rPr lang="en-US" sz="2800" dirty="0">
                <a:cs typeface="Arial Narrow" charset="0"/>
              </a:rPr>
              <a:t>Localized vs. Metastatic</a:t>
            </a:r>
          </a:p>
          <a:p>
            <a:pPr lvl="2" eaLnBrk="1" hangingPunct="1"/>
            <a:r>
              <a:rPr lang="en-US" sz="2800" dirty="0">
                <a:cs typeface="Arial Narrow" charset="0"/>
              </a:rPr>
              <a:t>Resectable vs. Unresectable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3110559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1143000"/>
          </a:xfrm>
        </p:spPr>
        <p:txBody>
          <a:bodyPr/>
          <a:lstStyle/>
          <a:p>
            <a:pPr eaLnBrk="1" hangingPunct="1"/>
            <a:r>
              <a:rPr lang="en-US" b="1" dirty="0" smtClean="0">
                <a:cs typeface="Arial Narrow" charset="0"/>
              </a:rPr>
              <a:t>2.  OS Prognostic Factors at Diagnosis</a:t>
            </a:r>
            <a:endParaRPr lang="en-US" b="1" dirty="0">
              <a:cs typeface="Arial Narrow" charset="0"/>
            </a:endParaRPr>
          </a:p>
        </p:txBody>
      </p:sp>
      <p:sp>
        <p:nvSpPr>
          <p:cNvPr id="65538" name="Content Placeholder 2"/>
          <p:cNvSpPr>
            <a:spLocks noGrp="1"/>
          </p:cNvSpPr>
          <p:nvPr>
            <p:ph idx="1"/>
          </p:nvPr>
        </p:nvSpPr>
        <p:spPr>
          <a:xfrm>
            <a:off x="609600" y="1066800"/>
            <a:ext cx="10972800" cy="5364485"/>
          </a:xfrm>
        </p:spPr>
        <p:txBody>
          <a:bodyPr>
            <a:normAutofit fontScale="85000" lnSpcReduction="20000"/>
          </a:bodyPr>
          <a:lstStyle/>
          <a:p>
            <a:pPr lvl="1" eaLnBrk="1" hangingPunct="1">
              <a:defRPr/>
            </a:pPr>
            <a:r>
              <a:rPr lang="en-US" sz="3800" u="sng" dirty="0" smtClean="0">
                <a:cs typeface="Arial Narrow"/>
              </a:rPr>
              <a:t>OS prognosis by stage</a:t>
            </a:r>
            <a:r>
              <a:rPr lang="en-US" i="1" dirty="0" smtClean="0">
                <a:cs typeface="Arial Narrow"/>
              </a:rPr>
              <a:t>		</a:t>
            </a:r>
          </a:p>
          <a:p>
            <a:pPr marL="3657600" lvl="8" indent="0">
              <a:buNone/>
              <a:defRPr/>
            </a:pPr>
            <a:r>
              <a:rPr lang="en-US" sz="2400" dirty="0" smtClean="0">
                <a:cs typeface="Arial Narrow"/>
              </a:rPr>
              <a:t>		</a:t>
            </a:r>
            <a:r>
              <a:rPr lang="en-US" sz="2800" u="sng" dirty="0" smtClean="0">
                <a:cs typeface="Arial Narrow"/>
              </a:rPr>
              <a:t>3-yr EFS</a:t>
            </a:r>
          </a:p>
          <a:p>
            <a:pPr marL="457200" lvl="1" indent="0" eaLnBrk="1" hangingPunct="1">
              <a:buFont typeface="Arial" charset="0"/>
              <a:buNone/>
              <a:defRPr/>
            </a:pPr>
            <a:r>
              <a:rPr lang="en-US" sz="2000" dirty="0" smtClean="0">
                <a:cs typeface="Arial Narrow"/>
              </a:rPr>
              <a:t>		</a:t>
            </a:r>
            <a:r>
              <a:rPr lang="en-US" sz="2800" dirty="0" smtClean="0">
                <a:cs typeface="Arial Narrow"/>
              </a:rPr>
              <a:t>Localized			65-70%</a:t>
            </a:r>
          </a:p>
          <a:p>
            <a:pPr marL="457200" lvl="1" indent="0" eaLnBrk="1" hangingPunct="1">
              <a:buFont typeface="Arial" charset="0"/>
              <a:buNone/>
              <a:defRPr/>
            </a:pPr>
            <a:r>
              <a:rPr lang="en-US" sz="2800" i="1" dirty="0" smtClean="0">
                <a:cs typeface="Arial Narrow"/>
              </a:rPr>
              <a:t>				</a:t>
            </a:r>
            <a:r>
              <a:rPr lang="en-US" sz="2800" dirty="0" smtClean="0">
                <a:cs typeface="Arial Narrow"/>
              </a:rPr>
              <a:t>(Meyers et al.</a:t>
            </a:r>
            <a:r>
              <a:rPr lang="en-US" sz="2800" i="1" dirty="0" smtClean="0">
                <a:cs typeface="Arial Narrow"/>
              </a:rPr>
              <a:t>, J Clin Oncol </a:t>
            </a:r>
            <a:r>
              <a:rPr lang="en-US" sz="2800" dirty="0" smtClean="0">
                <a:cs typeface="Arial Narrow"/>
              </a:rPr>
              <a:t>2008; 26:633)</a:t>
            </a:r>
          </a:p>
          <a:p>
            <a:pPr marL="457200" lvl="1" indent="0" eaLnBrk="1" hangingPunct="1">
              <a:buFont typeface="Arial" charset="0"/>
              <a:buNone/>
              <a:defRPr/>
            </a:pPr>
            <a:r>
              <a:rPr lang="en-US" sz="2800" i="1" dirty="0" smtClean="0">
                <a:cs typeface="Arial Narrow"/>
              </a:rPr>
              <a:t>					</a:t>
            </a:r>
          </a:p>
          <a:p>
            <a:pPr marL="457200" lvl="1" indent="0" eaLnBrk="1" hangingPunct="1">
              <a:buFont typeface="Arial" charset="0"/>
              <a:buNone/>
              <a:defRPr/>
            </a:pPr>
            <a:r>
              <a:rPr lang="en-US" sz="2800" i="1" dirty="0" smtClean="0">
                <a:cs typeface="Arial Narrow"/>
              </a:rPr>
              <a:t>						</a:t>
            </a:r>
            <a:r>
              <a:rPr lang="en-US" sz="2800" u="sng" dirty="0" smtClean="0">
                <a:cs typeface="Arial Narrow"/>
              </a:rPr>
              <a:t>5-yr EFS</a:t>
            </a:r>
          </a:p>
          <a:p>
            <a:pPr marL="457200" lvl="1" indent="0" eaLnBrk="1" hangingPunct="1">
              <a:buFont typeface="Arial" charset="0"/>
              <a:buNone/>
              <a:defRPr/>
            </a:pPr>
            <a:r>
              <a:rPr lang="en-US" sz="2800" i="1" dirty="0" smtClean="0">
                <a:cs typeface="Arial Narrow"/>
              </a:rPr>
              <a:t>		</a:t>
            </a:r>
            <a:r>
              <a:rPr lang="en-US" sz="2800" dirty="0" smtClean="0">
                <a:cs typeface="Arial Narrow"/>
              </a:rPr>
              <a:t>Metastatic (overall)</a:t>
            </a:r>
            <a:r>
              <a:rPr lang="en-US" sz="2800" i="1" dirty="0" smtClean="0">
                <a:cs typeface="Arial Narrow"/>
              </a:rPr>
              <a:t>		</a:t>
            </a:r>
            <a:r>
              <a:rPr lang="en-US" sz="2800" dirty="0" smtClean="0">
                <a:cs typeface="Arial Narrow"/>
              </a:rPr>
              <a:t>&lt;30%</a:t>
            </a:r>
          </a:p>
          <a:p>
            <a:pPr marL="457200" lvl="1" indent="0" eaLnBrk="1" hangingPunct="1">
              <a:buFont typeface="Arial" charset="0"/>
              <a:buNone/>
              <a:defRPr/>
            </a:pPr>
            <a:r>
              <a:rPr lang="en-US" sz="2800" i="1" dirty="0" smtClean="0">
                <a:cs typeface="Arial Narrow"/>
              </a:rPr>
              <a:t>		</a:t>
            </a:r>
            <a:r>
              <a:rPr lang="en-US" sz="2800" dirty="0" smtClean="0">
                <a:cs typeface="Arial Narrow"/>
              </a:rPr>
              <a:t>Unilateral pulm mets		20-40%</a:t>
            </a:r>
          </a:p>
          <a:p>
            <a:pPr marL="457200" lvl="1" indent="0" eaLnBrk="1" hangingPunct="1">
              <a:buFont typeface="Arial" charset="0"/>
              <a:buNone/>
              <a:defRPr/>
            </a:pPr>
            <a:r>
              <a:rPr lang="en-US" sz="2800" dirty="0" smtClean="0">
                <a:cs typeface="Arial Narrow"/>
              </a:rPr>
              <a:t>		Bone or bilat pulm mets	&lt;15%</a:t>
            </a:r>
          </a:p>
          <a:p>
            <a:pPr marL="457200" lvl="1" indent="0" eaLnBrk="1" hangingPunct="1">
              <a:buFont typeface="Arial" charset="0"/>
              <a:buNone/>
              <a:defRPr/>
            </a:pPr>
            <a:r>
              <a:rPr lang="en-US" sz="2800" dirty="0" smtClean="0">
                <a:cs typeface="Arial Narrow"/>
              </a:rPr>
              <a:t>	(Bacci et al., </a:t>
            </a:r>
            <a:r>
              <a:rPr lang="en-US" sz="2800" i="1" dirty="0" smtClean="0">
                <a:cs typeface="Arial Narrow"/>
              </a:rPr>
              <a:t>J Surg Oncol </a:t>
            </a:r>
            <a:r>
              <a:rPr lang="en-US" sz="2800" dirty="0" smtClean="0">
                <a:cs typeface="Arial Narrow"/>
              </a:rPr>
              <a:t>2008; 98:415. Meyers et al., </a:t>
            </a:r>
            <a:r>
              <a:rPr lang="en-US" sz="2800" i="1" dirty="0" smtClean="0">
                <a:cs typeface="Arial Narrow"/>
              </a:rPr>
              <a:t>J Clin Oncol </a:t>
            </a:r>
            <a:r>
              <a:rPr lang="en-US" sz="2800" dirty="0" smtClean="0">
                <a:cs typeface="Arial Narrow"/>
              </a:rPr>
              <a:t>1993; 11:449)</a:t>
            </a:r>
          </a:p>
          <a:p>
            <a:pPr marL="457200" lvl="1" indent="0" eaLnBrk="1" hangingPunct="1">
              <a:buFont typeface="Arial" charset="0"/>
              <a:buNone/>
              <a:defRPr/>
            </a:pPr>
            <a:endParaRPr lang="en-US" sz="2000" u="sng" dirty="0" smtClean="0">
              <a:cs typeface="Arial Narrow"/>
            </a:endParaRPr>
          </a:p>
          <a:p>
            <a:pPr lvl="1" eaLnBrk="1" hangingPunct="1">
              <a:defRPr/>
            </a:pPr>
            <a:r>
              <a:rPr lang="en-US" sz="3800" u="sng" dirty="0" smtClean="0">
                <a:cs typeface="Arial Narrow"/>
              </a:rPr>
              <a:t>OS prognosis by histology</a:t>
            </a:r>
          </a:p>
          <a:p>
            <a:pPr lvl="2" eaLnBrk="1" hangingPunct="1">
              <a:defRPr/>
            </a:pPr>
            <a:r>
              <a:rPr lang="en-US" sz="2800" dirty="0" smtClean="0">
                <a:cs typeface="Arial Narrow"/>
              </a:rPr>
              <a:t>Parosteal favorable</a:t>
            </a:r>
          </a:p>
          <a:p>
            <a:pPr lvl="2" eaLnBrk="1" hangingPunct="1">
              <a:defRPr/>
            </a:pPr>
            <a:r>
              <a:rPr lang="en-US" sz="2800" dirty="0" smtClean="0">
                <a:cs typeface="Arial Narrow"/>
              </a:rPr>
              <a:t>Fibroblastic (82% 8-yr DFS) or telangiectatic (76% 8-yr DFS) favorable</a:t>
            </a:r>
          </a:p>
          <a:p>
            <a:pPr marL="457200" lvl="1" indent="0" eaLnBrk="1" hangingPunct="1">
              <a:buFont typeface="Arial" charset="0"/>
              <a:buNone/>
              <a:defRPr/>
            </a:pPr>
            <a:r>
              <a:rPr lang="en-US" sz="2800" dirty="0" smtClean="0">
                <a:cs typeface="Arial Narrow"/>
              </a:rPr>
              <a:t>						(Ferrari et al., </a:t>
            </a:r>
            <a:r>
              <a:rPr lang="en-US" sz="2800" i="1" dirty="0" smtClean="0">
                <a:cs typeface="Arial Narrow"/>
              </a:rPr>
              <a:t>Ann Oncol </a:t>
            </a:r>
            <a:r>
              <a:rPr lang="en-US" sz="2800" dirty="0" smtClean="0">
                <a:cs typeface="Arial Narrow"/>
              </a:rPr>
              <a:t>2001; 12:1145)	</a:t>
            </a:r>
            <a:endParaRPr lang="en-US" sz="2800" dirty="0">
              <a:cs typeface="Arial Narrow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423660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Content Placeholder 2"/>
          <p:cNvSpPr>
            <a:spLocks noGrp="1"/>
          </p:cNvSpPr>
          <p:nvPr>
            <p:ph idx="1"/>
          </p:nvPr>
        </p:nvSpPr>
        <p:spPr>
          <a:xfrm>
            <a:off x="622692" y="688346"/>
            <a:ext cx="10972800" cy="3491724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defRPr/>
            </a:pPr>
            <a:r>
              <a:rPr lang="en-US" sz="3200" u="sng" dirty="0" smtClean="0">
                <a:cs typeface="Arial Narrow"/>
              </a:rPr>
              <a:t>OS prognosis by </a:t>
            </a:r>
            <a:r>
              <a:rPr lang="en-US" sz="3200" u="sng" dirty="0">
                <a:cs typeface="Arial Narrow"/>
              </a:rPr>
              <a:t>h</a:t>
            </a:r>
            <a:r>
              <a:rPr lang="en-US" sz="3200" u="sng" dirty="0" smtClean="0">
                <a:cs typeface="Arial Narrow"/>
              </a:rPr>
              <a:t>istopathologic response (% necrosis) to preoperative chemotherapy</a:t>
            </a:r>
          </a:p>
          <a:p>
            <a:pPr lvl="1" eaLnBrk="1" hangingPunct="1">
              <a:defRPr/>
            </a:pPr>
            <a:endParaRPr lang="en-US" sz="2800" dirty="0" smtClean="0">
              <a:cs typeface="Arial Narrow"/>
            </a:endParaRPr>
          </a:p>
          <a:p>
            <a:pPr lvl="1" eaLnBrk="1" hangingPunct="1">
              <a:defRPr/>
            </a:pPr>
            <a:r>
              <a:rPr lang="en-US" sz="2800" dirty="0" smtClean="0">
                <a:cs typeface="Arial Narrow"/>
              </a:rPr>
              <a:t>Following 10 weeks of pre-operative chemo,</a:t>
            </a:r>
          </a:p>
          <a:p>
            <a:pPr lvl="1" eaLnBrk="1" hangingPunct="1">
              <a:defRPr/>
            </a:pPr>
            <a:endParaRPr lang="en-US" sz="2800" dirty="0">
              <a:cs typeface="Arial Narrow"/>
            </a:endParaRPr>
          </a:p>
          <a:p>
            <a:pPr marL="457200" lvl="1" indent="0" eaLnBrk="1" hangingPunct="1">
              <a:buFont typeface="Arial" charset="0"/>
              <a:buNone/>
              <a:defRPr/>
            </a:pPr>
            <a:r>
              <a:rPr lang="en-US" sz="2800" dirty="0" smtClean="0">
                <a:cs typeface="Arial Narrow"/>
              </a:rPr>
              <a:t>	</a:t>
            </a:r>
            <a:r>
              <a:rPr lang="en-US" sz="2800" u="sng" dirty="0" smtClean="0">
                <a:cs typeface="Arial Narrow"/>
              </a:rPr>
              <a:t>Necrosis			3-yr EFS (localized disease)</a:t>
            </a:r>
          </a:p>
          <a:p>
            <a:pPr marL="457200" lvl="1" indent="0" eaLnBrk="1" hangingPunct="1">
              <a:buFont typeface="Arial" charset="0"/>
              <a:buNone/>
              <a:defRPr/>
            </a:pPr>
            <a:r>
              <a:rPr lang="en-US" sz="2800" dirty="0">
                <a:cs typeface="Arial Narrow"/>
              </a:rPr>
              <a:t> </a:t>
            </a:r>
            <a:r>
              <a:rPr lang="en-US" sz="2800" dirty="0" smtClean="0">
                <a:cs typeface="Arial Narrow"/>
              </a:rPr>
              <a:t>    	≥90% (good responder)		77-80%</a:t>
            </a:r>
          </a:p>
          <a:p>
            <a:pPr marL="457200" lvl="1" indent="0" eaLnBrk="1" hangingPunct="1">
              <a:buFont typeface="Arial" charset="0"/>
              <a:buNone/>
              <a:defRPr/>
            </a:pPr>
            <a:r>
              <a:rPr lang="en-US" sz="2800" dirty="0">
                <a:cs typeface="Arial Narrow"/>
              </a:rPr>
              <a:t>	</a:t>
            </a:r>
            <a:endParaRPr lang="en-US" sz="2800" dirty="0" smtClean="0">
              <a:cs typeface="Arial Narrow"/>
            </a:endParaRPr>
          </a:p>
          <a:p>
            <a:pPr marL="457200" lvl="1" indent="0" eaLnBrk="1" hangingPunct="1">
              <a:buFont typeface="Arial" charset="0"/>
              <a:buNone/>
              <a:defRPr/>
            </a:pPr>
            <a:r>
              <a:rPr lang="en-US" sz="2800" dirty="0">
                <a:cs typeface="Arial Narrow"/>
              </a:rPr>
              <a:t>	</a:t>
            </a:r>
            <a:r>
              <a:rPr lang="en-US" sz="2800" dirty="0" smtClean="0">
                <a:cs typeface="Arial Narrow"/>
              </a:rPr>
              <a:t>&lt;90% (poor responder)		57-60%</a:t>
            </a:r>
          </a:p>
          <a:p>
            <a:pPr lvl="1" eaLnBrk="1" hangingPunct="1">
              <a:defRPr/>
            </a:pPr>
            <a:endParaRPr lang="en-US" sz="2800" dirty="0">
              <a:cs typeface="Arial Narrow"/>
            </a:endParaRPr>
          </a:p>
        </p:txBody>
      </p:sp>
      <p:sp>
        <p:nvSpPr>
          <p:cNvPr id="69635" name="TextBox 2"/>
          <p:cNvSpPr txBox="1">
            <a:spLocks noChangeArrowheads="1"/>
          </p:cNvSpPr>
          <p:nvPr/>
        </p:nvSpPr>
        <p:spPr bwMode="auto">
          <a:xfrm>
            <a:off x="873815" y="4877886"/>
            <a:ext cx="1072180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lvl="3" eaLnBrk="1" hangingPunct="1"/>
            <a:r>
              <a:rPr lang="en-US" dirty="0">
                <a:latin typeface="+mn-lt"/>
              </a:rPr>
              <a:t>(Bielack et al., </a:t>
            </a:r>
            <a:r>
              <a:rPr lang="en-US" i="1" dirty="0">
                <a:latin typeface="+mn-lt"/>
              </a:rPr>
              <a:t>J Clin Oncol</a:t>
            </a:r>
            <a:r>
              <a:rPr lang="en-US" dirty="0">
                <a:latin typeface="+mn-lt"/>
              </a:rPr>
              <a:t> 2015; 33:2279. Marina et al., </a:t>
            </a:r>
            <a:r>
              <a:rPr lang="en-US" i="1" dirty="0">
                <a:latin typeface="+mn-lt"/>
              </a:rPr>
              <a:t>Lancet Oncol </a:t>
            </a:r>
            <a:r>
              <a:rPr lang="en-US" dirty="0">
                <a:latin typeface="+mn-lt"/>
              </a:rPr>
              <a:t>2016; 17:1396)</a:t>
            </a:r>
          </a:p>
          <a:p>
            <a:pPr eaLnBrk="1" hangingPunct="1"/>
            <a:endParaRPr lang="en-US" sz="1800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152157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353801" cy="1325563"/>
          </a:xfrm>
        </p:spPr>
        <p:txBody>
          <a:bodyPr/>
          <a:lstStyle/>
          <a:p>
            <a:r>
              <a:rPr lang="en-US" dirty="0" smtClean="0"/>
              <a:t>Sarcomas: Rhabdomyosarcoma (subdomain B3)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Basic Science and Pathophysiology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Epidemiology and Risk Assessment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Diagnosis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Management and Treatment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1210005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Content Placeholder 2"/>
          <p:cNvSpPr>
            <a:spLocks noGrp="1"/>
          </p:cNvSpPr>
          <p:nvPr>
            <p:ph idx="1"/>
          </p:nvPr>
        </p:nvSpPr>
        <p:spPr>
          <a:xfrm>
            <a:off x="613601" y="273321"/>
            <a:ext cx="10972800" cy="4525963"/>
          </a:xfrm>
        </p:spPr>
        <p:txBody>
          <a:bodyPr/>
          <a:lstStyle/>
          <a:p>
            <a:pPr marL="457200" lvl="1" indent="0" eaLnBrk="1" hangingPunct="1">
              <a:buFont typeface="Arial" charset="0"/>
              <a:buNone/>
              <a:defRPr/>
            </a:pPr>
            <a:endParaRPr lang="en-US" sz="2400" dirty="0">
              <a:latin typeface="Arial Narrow" charset="0"/>
              <a:cs typeface="Arial Narrow" charset="0"/>
            </a:endParaRPr>
          </a:p>
          <a:p>
            <a:pPr eaLnBrk="1" hangingPunct="1">
              <a:defRPr/>
            </a:pPr>
            <a:r>
              <a:rPr lang="en-US" sz="3200" u="sng" dirty="0" smtClean="0">
                <a:cs typeface="Arial Narrow" charset="0"/>
              </a:rPr>
              <a:t>OS prognosis by tumor </a:t>
            </a:r>
            <a:r>
              <a:rPr lang="en-US" sz="3200" u="sng" dirty="0">
                <a:cs typeface="Arial Narrow" charset="0"/>
              </a:rPr>
              <a:t>location and size at </a:t>
            </a:r>
            <a:r>
              <a:rPr lang="en-US" sz="3200" u="sng" dirty="0" smtClean="0">
                <a:cs typeface="Arial Narrow" charset="0"/>
              </a:rPr>
              <a:t>diagnosis</a:t>
            </a:r>
            <a:endParaRPr lang="en-US" sz="3200" u="sng" dirty="0">
              <a:cs typeface="Arial Narrow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3278021"/>
              </p:ext>
            </p:extLst>
          </p:nvPr>
        </p:nvGraphicFramePr>
        <p:xfrm>
          <a:off x="1383634" y="1741508"/>
          <a:ext cx="9040194" cy="3507519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013398"/>
                <a:gridCol w="3013398"/>
                <a:gridCol w="3013398"/>
              </a:tblGrid>
              <a:tr h="764247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+mn-lt"/>
                          <a:cs typeface="Arial Narrow"/>
                        </a:rPr>
                        <a:t>Location/Size</a:t>
                      </a:r>
                      <a:endParaRPr lang="en-US" sz="2400" b="1" dirty="0">
                        <a:latin typeface="+mn-lt"/>
                        <a:cs typeface="Arial Narrow"/>
                      </a:endParaRPr>
                    </a:p>
                  </a:txBody>
                  <a:tcPr marL="121920" marR="121920" marT="45726" marB="45726"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+mn-lt"/>
                          <a:cs typeface="Arial Narrow"/>
                        </a:rPr>
                        <a:t>10-yr survival</a:t>
                      </a:r>
                      <a:endParaRPr lang="en-US" sz="2400" b="1" dirty="0">
                        <a:latin typeface="+mn-lt"/>
                        <a:cs typeface="Arial Narrow"/>
                      </a:endParaRPr>
                    </a:p>
                  </a:txBody>
                  <a:tcPr marL="121920" marR="121920" marT="45726" marB="45726"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+mn-lt"/>
                          <a:cs typeface="Arial Narrow"/>
                        </a:rPr>
                        <a:t>RR of adverse event</a:t>
                      </a:r>
                      <a:endParaRPr lang="en-US" sz="2400" b="1" dirty="0">
                        <a:latin typeface="+mn-lt"/>
                        <a:cs typeface="Arial Narrow"/>
                      </a:endParaRPr>
                    </a:p>
                  </a:txBody>
                  <a:tcPr marL="121920" marR="121920" marT="45726" marB="45726"/>
                </a:tc>
              </a:tr>
              <a:tr h="455310">
                <a:tc>
                  <a:txBody>
                    <a:bodyPr/>
                    <a:lstStyle/>
                    <a:p>
                      <a:r>
                        <a:rPr lang="en-US" sz="2400" b="0" dirty="0" smtClean="0">
                          <a:latin typeface="+mn-lt"/>
                          <a:cs typeface="Arial Narrow"/>
                        </a:rPr>
                        <a:t>Axial</a:t>
                      </a:r>
                      <a:endParaRPr lang="en-US" sz="2400" b="0" dirty="0">
                        <a:latin typeface="+mn-lt"/>
                        <a:cs typeface="Arial Narrow"/>
                      </a:endParaRPr>
                    </a:p>
                  </a:txBody>
                  <a:tcPr marL="121920" marR="121920" marT="45726" marB="45726"/>
                </a:tc>
                <a:tc>
                  <a:txBody>
                    <a:bodyPr/>
                    <a:lstStyle/>
                    <a:p>
                      <a:r>
                        <a:rPr lang="en-US" sz="2400" b="0" dirty="0" smtClean="0">
                          <a:latin typeface="+mn-lt"/>
                          <a:cs typeface="Arial Narrow"/>
                        </a:rPr>
                        <a:t>27%</a:t>
                      </a:r>
                      <a:endParaRPr lang="en-US" sz="2400" b="0" dirty="0">
                        <a:latin typeface="+mn-lt"/>
                        <a:cs typeface="Arial Narrow"/>
                      </a:endParaRPr>
                    </a:p>
                  </a:txBody>
                  <a:tcPr marL="121920" marR="121920" marT="45726" marB="45726"/>
                </a:tc>
                <a:tc>
                  <a:txBody>
                    <a:bodyPr/>
                    <a:lstStyle/>
                    <a:p>
                      <a:r>
                        <a:rPr lang="en-US" sz="2400" b="0" dirty="0" smtClean="0">
                          <a:latin typeface="+mn-lt"/>
                          <a:cs typeface="Arial Narrow"/>
                        </a:rPr>
                        <a:t>2.4</a:t>
                      </a:r>
                      <a:endParaRPr lang="en-US" sz="2400" b="0" dirty="0">
                        <a:latin typeface="+mn-lt"/>
                        <a:cs typeface="Arial Narrow"/>
                      </a:endParaRPr>
                    </a:p>
                  </a:txBody>
                  <a:tcPr marL="121920" marR="121920" marT="45726" marB="45726"/>
                </a:tc>
              </a:tr>
              <a:tr h="455310">
                <a:tc>
                  <a:txBody>
                    <a:bodyPr/>
                    <a:lstStyle/>
                    <a:p>
                      <a:r>
                        <a:rPr lang="en-US" sz="2400" b="0" dirty="0" smtClean="0">
                          <a:latin typeface="+mn-lt"/>
                          <a:cs typeface="Arial Narrow"/>
                        </a:rPr>
                        <a:t>Extremity</a:t>
                      </a:r>
                      <a:endParaRPr lang="en-US" sz="2400" b="0" dirty="0">
                        <a:latin typeface="+mn-lt"/>
                        <a:cs typeface="Arial Narrow"/>
                      </a:endParaRPr>
                    </a:p>
                  </a:txBody>
                  <a:tcPr marL="121920" marR="121920" marT="45726" marB="45726"/>
                </a:tc>
                <a:tc>
                  <a:txBody>
                    <a:bodyPr/>
                    <a:lstStyle/>
                    <a:p>
                      <a:r>
                        <a:rPr lang="en-US" sz="2400" b="0" dirty="0" smtClean="0">
                          <a:latin typeface="+mn-lt"/>
                          <a:cs typeface="Arial Narrow"/>
                        </a:rPr>
                        <a:t>62% (p&lt;0.0001)</a:t>
                      </a:r>
                      <a:endParaRPr lang="en-US" sz="2400" b="0" dirty="0">
                        <a:latin typeface="+mn-lt"/>
                        <a:cs typeface="Arial Narrow"/>
                      </a:endParaRPr>
                    </a:p>
                  </a:txBody>
                  <a:tcPr marL="121920" marR="121920" marT="45726" marB="45726"/>
                </a:tc>
                <a:tc>
                  <a:txBody>
                    <a:bodyPr/>
                    <a:lstStyle/>
                    <a:p>
                      <a:r>
                        <a:rPr lang="en-US" sz="2400" b="0" dirty="0" smtClean="0">
                          <a:latin typeface="+mn-lt"/>
                          <a:cs typeface="Arial Narrow"/>
                        </a:rPr>
                        <a:t>1.0 (p=0.0095)</a:t>
                      </a:r>
                      <a:endParaRPr lang="en-US" sz="2400" b="0" dirty="0">
                        <a:latin typeface="+mn-lt"/>
                        <a:cs typeface="Arial Narrow"/>
                      </a:endParaRPr>
                    </a:p>
                  </a:txBody>
                  <a:tcPr marL="121920" marR="121920" marT="45726" marB="45726"/>
                </a:tc>
              </a:tr>
              <a:tr h="455310">
                <a:tc>
                  <a:txBody>
                    <a:bodyPr/>
                    <a:lstStyle/>
                    <a:p>
                      <a:r>
                        <a:rPr lang="en-US" sz="2400" b="0" dirty="0" smtClean="0">
                          <a:latin typeface="+mn-lt"/>
                          <a:cs typeface="Arial Narrow"/>
                        </a:rPr>
                        <a:t>Ext (≥1/3 length)</a:t>
                      </a:r>
                      <a:endParaRPr lang="en-US" sz="2400" b="0" dirty="0">
                        <a:latin typeface="+mn-lt"/>
                        <a:cs typeface="Arial Narrow"/>
                      </a:endParaRPr>
                    </a:p>
                  </a:txBody>
                  <a:tcPr marL="121920" marR="121920" marT="45726" marB="45726"/>
                </a:tc>
                <a:tc>
                  <a:txBody>
                    <a:bodyPr/>
                    <a:lstStyle/>
                    <a:p>
                      <a:r>
                        <a:rPr lang="en-US" sz="2400" b="0" dirty="0" smtClean="0">
                          <a:latin typeface="+mn-lt"/>
                          <a:cs typeface="Arial Narrow"/>
                        </a:rPr>
                        <a:t>52%</a:t>
                      </a:r>
                      <a:endParaRPr lang="en-US" sz="2400" b="0" dirty="0">
                        <a:latin typeface="+mn-lt"/>
                        <a:cs typeface="Arial Narrow"/>
                      </a:endParaRPr>
                    </a:p>
                  </a:txBody>
                  <a:tcPr marL="121920" marR="121920" marT="45726" marB="45726"/>
                </a:tc>
                <a:tc>
                  <a:txBody>
                    <a:bodyPr/>
                    <a:lstStyle/>
                    <a:p>
                      <a:endParaRPr lang="en-US" sz="2400" b="0" dirty="0">
                        <a:latin typeface="+mn-lt"/>
                        <a:cs typeface="Arial Narrow"/>
                      </a:endParaRPr>
                    </a:p>
                  </a:txBody>
                  <a:tcPr marL="121920" marR="121920" marT="45726" marB="45726"/>
                </a:tc>
              </a:tr>
              <a:tr h="455310">
                <a:tc>
                  <a:txBody>
                    <a:bodyPr/>
                    <a:lstStyle/>
                    <a:p>
                      <a:r>
                        <a:rPr lang="en-US" sz="2400" b="0" dirty="0" smtClean="0">
                          <a:latin typeface="+mn-lt"/>
                          <a:cs typeface="Arial Narrow"/>
                        </a:rPr>
                        <a:t>Ext (&lt;1/3 length)</a:t>
                      </a:r>
                      <a:endParaRPr lang="en-US" sz="2400" b="0" dirty="0">
                        <a:latin typeface="+mn-lt"/>
                        <a:cs typeface="Arial Narrow"/>
                      </a:endParaRPr>
                    </a:p>
                  </a:txBody>
                  <a:tcPr marL="121920" marR="121920" marT="45726" marB="45726"/>
                </a:tc>
                <a:tc>
                  <a:txBody>
                    <a:bodyPr/>
                    <a:lstStyle/>
                    <a:p>
                      <a:r>
                        <a:rPr lang="en-US" sz="2400" b="0" dirty="0" smtClean="0">
                          <a:latin typeface="+mn-lt"/>
                          <a:cs typeface="Arial Narrow"/>
                        </a:rPr>
                        <a:t>67% (p&lt;0.0001)</a:t>
                      </a:r>
                      <a:endParaRPr lang="en-US" sz="2400" b="0" dirty="0">
                        <a:latin typeface="+mn-lt"/>
                        <a:cs typeface="Arial Narrow"/>
                      </a:endParaRPr>
                    </a:p>
                  </a:txBody>
                  <a:tcPr marL="121920" marR="121920" marT="45726" marB="45726"/>
                </a:tc>
                <a:tc>
                  <a:txBody>
                    <a:bodyPr/>
                    <a:lstStyle/>
                    <a:p>
                      <a:endParaRPr lang="en-US" sz="2400" b="0" dirty="0">
                        <a:latin typeface="+mn-lt"/>
                        <a:cs typeface="Arial Narrow"/>
                      </a:endParaRPr>
                    </a:p>
                  </a:txBody>
                  <a:tcPr marL="121920" marR="121920" marT="45726" marB="45726"/>
                </a:tc>
              </a:tr>
              <a:tr h="455310">
                <a:tc>
                  <a:txBody>
                    <a:bodyPr/>
                    <a:lstStyle/>
                    <a:p>
                      <a:r>
                        <a:rPr lang="en-US" sz="2400" b="0" dirty="0" smtClean="0">
                          <a:latin typeface="+mn-lt"/>
                          <a:cs typeface="Arial Narrow"/>
                        </a:rPr>
                        <a:t>9+ cm</a:t>
                      </a:r>
                      <a:endParaRPr lang="en-US" sz="2400" b="0" dirty="0">
                        <a:latin typeface="+mn-lt"/>
                        <a:cs typeface="Arial Narrow"/>
                      </a:endParaRPr>
                    </a:p>
                  </a:txBody>
                  <a:tcPr marL="121920" marR="121920" marT="45726" marB="45726"/>
                </a:tc>
                <a:tc>
                  <a:txBody>
                    <a:bodyPr/>
                    <a:lstStyle/>
                    <a:p>
                      <a:endParaRPr lang="en-US" sz="2400" b="0" dirty="0">
                        <a:latin typeface="+mn-lt"/>
                        <a:cs typeface="Arial Narrow"/>
                      </a:endParaRPr>
                    </a:p>
                  </a:txBody>
                  <a:tcPr marL="121920" marR="121920" marT="45726" marB="45726"/>
                </a:tc>
                <a:tc>
                  <a:txBody>
                    <a:bodyPr/>
                    <a:lstStyle/>
                    <a:p>
                      <a:r>
                        <a:rPr lang="en-US" sz="2400" b="0" dirty="0" smtClean="0">
                          <a:latin typeface="+mn-lt"/>
                          <a:cs typeface="Arial Narrow"/>
                        </a:rPr>
                        <a:t>1.5</a:t>
                      </a:r>
                      <a:endParaRPr lang="en-US" sz="2400" b="0" dirty="0">
                        <a:latin typeface="+mn-lt"/>
                        <a:cs typeface="Arial Narrow"/>
                      </a:endParaRPr>
                    </a:p>
                  </a:txBody>
                  <a:tcPr marL="121920" marR="121920" marT="45726" marB="45726"/>
                </a:tc>
              </a:tr>
              <a:tr h="455310">
                <a:tc>
                  <a:txBody>
                    <a:bodyPr/>
                    <a:lstStyle/>
                    <a:p>
                      <a:r>
                        <a:rPr lang="en-US" sz="2400" b="0" dirty="0" smtClean="0">
                          <a:latin typeface="+mn-lt"/>
                          <a:cs typeface="Arial Narrow"/>
                        </a:rPr>
                        <a:t>≤8 cm</a:t>
                      </a:r>
                      <a:endParaRPr lang="en-US" sz="2400" b="0" dirty="0">
                        <a:latin typeface="+mn-lt"/>
                        <a:cs typeface="Arial Narrow"/>
                      </a:endParaRPr>
                    </a:p>
                  </a:txBody>
                  <a:tcPr marL="121920" marR="121920" marT="45726" marB="45726"/>
                </a:tc>
                <a:tc>
                  <a:txBody>
                    <a:bodyPr/>
                    <a:lstStyle/>
                    <a:p>
                      <a:endParaRPr lang="en-US" sz="2400" b="0" dirty="0">
                        <a:latin typeface="+mn-lt"/>
                        <a:cs typeface="Arial Narrow"/>
                      </a:endParaRPr>
                    </a:p>
                  </a:txBody>
                  <a:tcPr marL="121920" marR="121920" marT="45726" marB="45726"/>
                </a:tc>
                <a:tc>
                  <a:txBody>
                    <a:bodyPr/>
                    <a:lstStyle/>
                    <a:p>
                      <a:r>
                        <a:rPr lang="en-US" sz="2400" b="0" dirty="0" smtClean="0">
                          <a:latin typeface="+mn-lt"/>
                          <a:cs typeface="Arial Narrow"/>
                        </a:rPr>
                        <a:t>1.0 (p=0.0044)</a:t>
                      </a:r>
                      <a:endParaRPr lang="en-US" sz="2400" b="0" dirty="0">
                        <a:latin typeface="+mn-lt"/>
                        <a:cs typeface="Arial Narrow"/>
                      </a:endParaRPr>
                    </a:p>
                  </a:txBody>
                  <a:tcPr marL="121920" marR="121920" marT="45726" marB="45726"/>
                </a:tc>
              </a:tr>
            </a:tbl>
          </a:graphicData>
        </a:graphic>
      </p:graphicFrame>
      <p:sp>
        <p:nvSpPr>
          <p:cNvPr id="70684" name="TextBox 3"/>
          <p:cNvSpPr txBox="1">
            <a:spLocks noChangeArrowheads="1"/>
          </p:cNvSpPr>
          <p:nvPr/>
        </p:nvSpPr>
        <p:spPr bwMode="auto">
          <a:xfrm>
            <a:off x="728709" y="5634856"/>
            <a:ext cx="1053724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latin typeface="+mn-lt"/>
              </a:rPr>
              <a:t>(Bielack et al., </a:t>
            </a:r>
            <a:r>
              <a:rPr lang="en-US" i="1" dirty="0">
                <a:latin typeface="+mn-lt"/>
              </a:rPr>
              <a:t>J Clin Oncol</a:t>
            </a:r>
            <a:r>
              <a:rPr lang="en-US" dirty="0">
                <a:latin typeface="+mn-lt"/>
              </a:rPr>
              <a:t> 2002; 20:776.  Meyers et al., </a:t>
            </a:r>
            <a:r>
              <a:rPr lang="en-US" i="1" dirty="0">
                <a:latin typeface="+mn-lt"/>
              </a:rPr>
              <a:t>J Clin Oncol</a:t>
            </a:r>
            <a:r>
              <a:rPr lang="en-US" dirty="0">
                <a:latin typeface="+mn-lt"/>
              </a:rPr>
              <a:t> 2005; 23:2004)</a:t>
            </a:r>
            <a:endParaRPr lang="en-US" i="1" dirty="0">
              <a:latin typeface="+mn-lt"/>
            </a:endParaRPr>
          </a:p>
          <a:p>
            <a:pPr eaLnBrk="1" hangingPunct="1"/>
            <a:endParaRPr lang="en-US" sz="1800" dirty="0"/>
          </a:p>
        </p:txBody>
      </p:sp>
      <p:sp>
        <p:nvSpPr>
          <p:cNvPr id="70685" name="TextBox 1"/>
          <p:cNvSpPr txBox="1">
            <a:spLocks noChangeArrowheads="1"/>
          </p:cNvSpPr>
          <p:nvPr/>
        </p:nvSpPr>
        <p:spPr bwMode="auto">
          <a:xfrm>
            <a:off x="1016000" y="2590801"/>
            <a:ext cx="232616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2000" i="1" dirty="0">
              <a:latin typeface="Arial Narrow" charset="0"/>
            </a:endParaRPr>
          </a:p>
          <a:p>
            <a:pPr eaLnBrk="1" hangingPunct="1"/>
            <a:endParaRPr lang="en-US" sz="1800" dirty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3907376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1143000"/>
          </a:xfrm>
        </p:spPr>
        <p:txBody>
          <a:bodyPr/>
          <a:lstStyle/>
          <a:p>
            <a:pPr eaLnBrk="1" hangingPunct="1"/>
            <a:r>
              <a:rPr lang="en-US" b="1" dirty="0" smtClean="0">
                <a:cs typeface="Arial Narrow" charset="0"/>
              </a:rPr>
              <a:t>2.  OS Prognosis at Recurrence</a:t>
            </a:r>
            <a:endParaRPr lang="en-US" b="1" dirty="0">
              <a:cs typeface="Arial Narrow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64384" y="1230840"/>
            <a:ext cx="11141054" cy="3500366"/>
          </a:xfrm>
        </p:spPr>
        <p:txBody>
          <a:bodyPr>
            <a:normAutofit fontScale="77500" lnSpcReduction="20000"/>
          </a:bodyPr>
          <a:lstStyle/>
          <a:p>
            <a:r>
              <a:rPr lang="en-US" sz="4100" u="sng" dirty="0" smtClean="0"/>
              <a:t>Patients with recurrent OS on phase II trials 1997-2007</a:t>
            </a:r>
          </a:p>
          <a:p>
            <a:pPr lvl="1"/>
            <a:r>
              <a:rPr lang="en-US" sz="3400" dirty="0"/>
              <a:t>4-month EFS for patients with measurable disease = 12%</a:t>
            </a:r>
          </a:p>
          <a:p>
            <a:pPr lvl="1"/>
            <a:r>
              <a:rPr lang="en-US" sz="3400" dirty="0"/>
              <a:t>12-month EFS for patients with fully resected disease = 20%</a:t>
            </a:r>
          </a:p>
          <a:p>
            <a:pPr lvl="1"/>
            <a:endParaRPr lang="en-US" u="sng" dirty="0" smtClean="0"/>
          </a:p>
          <a:p>
            <a:r>
              <a:rPr lang="en-US" sz="4100" u="sng" dirty="0" smtClean="0"/>
              <a:t>Risk factors for shorter survival after relapse</a:t>
            </a:r>
          </a:p>
          <a:p>
            <a:pPr lvl="1"/>
            <a:r>
              <a:rPr lang="en-US" sz="3400" dirty="0" smtClean="0"/>
              <a:t>Age &gt;10 years</a:t>
            </a:r>
          </a:p>
          <a:p>
            <a:pPr lvl="1"/>
            <a:r>
              <a:rPr lang="en-US" sz="3400" dirty="0"/>
              <a:t>M</a:t>
            </a:r>
            <a:r>
              <a:rPr lang="en-US" sz="3400" dirty="0" smtClean="0"/>
              <a:t>etastatic disease at diagnosis</a:t>
            </a:r>
          </a:p>
          <a:p>
            <a:pPr lvl="1"/>
            <a:r>
              <a:rPr lang="en-US" sz="3400" dirty="0" smtClean="0"/>
              <a:t>Lung + bone recurrence</a:t>
            </a:r>
          </a:p>
          <a:p>
            <a:pPr lvl="1"/>
            <a:r>
              <a:rPr lang="en-US" sz="3400" dirty="0"/>
              <a:t>T</a:t>
            </a:r>
            <a:r>
              <a:rPr lang="en-US" sz="3400" dirty="0" smtClean="0"/>
              <a:t>ime to relapse &lt;2 years</a:t>
            </a:r>
          </a:p>
          <a:p>
            <a:pPr marL="457200" lvl="1" indent="0">
              <a:buNone/>
            </a:pPr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00006" y="4986507"/>
            <a:ext cx="115146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(Lagmay et al., </a:t>
            </a:r>
            <a:r>
              <a:rPr lang="en-US" sz="2400" i="1" dirty="0" smtClean="0"/>
              <a:t>J Clin Oncol </a:t>
            </a:r>
            <a:r>
              <a:rPr lang="en-US" sz="2400" dirty="0" smtClean="0"/>
              <a:t>34; 2016; Spaker-Perlman et al., </a:t>
            </a:r>
            <a:r>
              <a:rPr lang="en-US" sz="2400" i="1" dirty="0" smtClean="0"/>
              <a:t>Pediatr Blood Cancer </a:t>
            </a:r>
            <a:r>
              <a:rPr lang="en-US" sz="2400" dirty="0" smtClean="0"/>
              <a:t>25, 2018)</a:t>
            </a:r>
            <a:endParaRPr lang="en-US" sz="2400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4073963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Sarcomas: Osteosarcoma (subdomain B1)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Basic Science and Pathophysiology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Epidemiology and Risk Assessment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Diagnosis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Management and Treatment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1885067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itle 1"/>
          <p:cNvSpPr>
            <a:spLocks noGrp="1"/>
          </p:cNvSpPr>
          <p:nvPr>
            <p:ph type="title"/>
          </p:nvPr>
        </p:nvSpPr>
        <p:spPr>
          <a:xfrm>
            <a:off x="609600" y="-140394"/>
            <a:ext cx="109728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b="1" dirty="0" smtClean="0">
                <a:cs typeface="Arial Narrow" charset="0"/>
              </a:rPr>
              <a:t>3.  OS Pathology</a:t>
            </a:r>
            <a:endParaRPr lang="en-US" b="1" dirty="0">
              <a:cs typeface="Arial Narrow" charset="0"/>
            </a:endParaRPr>
          </a:p>
        </p:txBody>
      </p:sp>
      <p:sp>
        <p:nvSpPr>
          <p:cNvPr id="73730" name="Content Placeholder 2"/>
          <p:cNvSpPr>
            <a:spLocks noGrp="1"/>
          </p:cNvSpPr>
          <p:nvPr>
            <p:ph idx="1"/>
          </p:nvPr>
        </p:nvSpPr>
        <p:spPr>
          <a:xfrm>
            <a:off x="812800" y="874218"/>
            <a:ext cx="11379200" cy="5670651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en-US" sz="3500" u="sng" dirty="0">
                <a:cs typeface="Arial Narrow" charset="0"/>
              </a:rPr>
              <a:t>D</a:t>
            </a:r>
            <a:r>
              <a:rPr lang="en-US" sz="3500" u="sng" dirty="0" smtClean="0">
                <a:cs typeface="Arial Narrow" charset="0"/>
              </a:rPr>
              <a:t>iagnosis requires </a:t>
            </a:r>
            <a:r>
              <a:rPr lang="en-US" sz="3500" u="sng" dirty="0">
                <a:cs typeface="Arial Narrow" charset="0"/>
              </a:rPr>
              <a:t>finding osteoid-producing malignant </a:t>
            </a:r>
            <a:r>
              <a:rPr lang="en-US" sz="3500" u="sng" dirty="0" smtClean="0">
                <a:cs typeface="Arial Narrow" charset="0"/>
              </a:rPr>
              <a:t>cells</a:t>
            </a:r>
          </a:p>
          <a:p>
            <a:pPr eaLnBrk="1" hangingPunct="1"/>
            <a:r>
              <a:rPr lang="en-US" sz="3500" u="sng" dirty="0" smtClean="0">
                <a:cs typeface="Arial Narrow" charset="0"/>
              </a:rPr>
              <a:t>Histopathologic </a:t>
            </a:r>
            <a:r>
              <a:rPr lang="en-US" sz="3500" u="sng" dirty="0">
                <a:cs typeface="Arial Narrow" charset="0"/>
              </a:rPr>
              <a:t>subtypes:  WHO 2013</a:t>
            </a:r>
          </a:p>
          <a:p>
            <a:pPr lvl="2" eaLnBrk="1" hangingPunct="1"/>
            <a:r>
              <a:rPr lang="en-US" sz="3000" b="1" dirty="0">
                <a:solidFill>
                  <a:schemeClr val="accent5"/>
                </a:solidFill>
                <a:cs typeface="Arial Narrow" charset="0"/>
              </a:rPr>
              <a:t>Central (medullary) tumors</a:t>
            </a:r>
          </a:p>
          <a:p>
            <a:pPr lvl="3" eaLnBrk="1" hangingPunct="1"/>
            <a:r>
              <a:rPr lang="en-US" sz="3000" dirty="0">
                <a:cs typeface="Arial Narrow" charset="0"/>
              </a:rPr>
              <a:t>Conventional OS (90%)</a:t>
            </a:r>
          </a:p>
          <a:p>
            <a:pPr lvl="4" eaLnBrk="1" hangingPunct="1"/>
            <a:r>
              <a:rPr lang="en-US" sz="2600" dirty="0">
                <a:cs typeface="Arial Narrow" charset="0"/>
              </a:rPr>
              <a:t>Osteoblastic OS</a:t>
            </a:r>
          </a:p>
          <a:p>
            <a:pPr lvl="4" eaLnBrk="1" hangingPunct="1"/>
            <a:r>
              <a:rPr lang="en-US" sz="2600" dirty="0">
                <a:cs typeface="Arial Narrow" charset="0"/>
              </a:rPr>
              <a:t>Chondroblastic OS</a:t>
            </a:r>
          </a:p>
          <a:p>
            <a:pPr lvl="4" eaLnBrk="1" hangingPunct="1"/>
            <a:r>
              <a:rPr lang="en-US" sz="2600" dirty="0">
                <a:cs typeface="Arial Narrow" charset="0"/>
              </a:rPr>
              <a:t>Fibroblastic OS</a:t>
            </a:r>
          </a:p>
          <a:p>
            <a:pPr lvl="3" eaLnBrk="1" hangingPunct="1"/>
            <a:r>
              <a:rPr lang="en-US" sz="3000" dirty="0">
                <a:cs typeface="Arial Narrow" charset="0"/>
              </a:rPr>
              <a:t>Telangiectatic OS</a:t>
            </a:r>
          </a:p>
          <a:p>
            <a:pPr lvl="3" eaLnBrk="1" hangingPunct="1"/>
            <a:r>
              <a:rPr lang="en-US" sz="3000" dirty="0">
                <a:cs typeface="Arial Narrow" charset="0"/>
              </a:rPr>
              <a:t>Small round cell OS</a:t>
            </a:r>
          </a:p>
          <a:p>
            <a:pPr lvl="3" eaLnBrk="1" hangingPunct="1"/>
            <a:r>
              <a:rPr lang="en-US" sz="3000" dirty="0">
                <a:cs typeface="Arial Narrow" charset="0"/>
              </a:rPr>
              <a:t>Low grade central OS</a:t>
            </a:r>
            <a:endParaRPr lang="en-US" sz="3000" b="1" dirty="0">
              <a:solidFill>
                <a:srgbClr val="0000FF"/>
              </a:solidFill>
              <a:cs typeface="Arial Narrow" charset="0"/>
            </a:endParaRPr>
          </a:p>
          <a:p>
            <a:pPr lvl="2" eaLnBrk="1" hangingPunct="1"/>
            <a:r>
              <a:rPr lang="en-US" sz="3000" b="1" dirty="0">
                <a:solidFill>
                  <a:schemeClr val="accent5"/>
                </a:solidFill>
                <a:cs typeface="Arial Narrow" charset="0"/>
              </a:rPr>
              <a:t>Surface tumors</a:t>
            </a:r>
          </a:p>
          <a:p>
            <a:pPr lvl="3" eaLnBrk="1" hangingPunct="1"/>
            <a:r>
              <a:rPr lang="en-US" sz="3000" dirty="0">
                <a:cs typeface="Arial Narrow" charset="0"/>
              </a:rPr>
              <a:t>Parosteal OS (low grade)</a:t>
            </a:r>
          </a:p>
          <a:p>
            <a:pPr lvl="3" eaLnBrk="1" hangingPunct="1"/>
            <a:r>
              <a:rPr lang="en-US" sz="3000" dirty="0">
                <a:cs typeface="Arial Narrow" charset="0"/>
              </a:rPr>
              <a:t>Periosteal OS (intermediate grade)</a:t>
            </a:r>
          </a:p>
          <a:p>
            <a:pPr lvl="3" eaLnBrk="1" hangingPunct="1"/>
            <a:r>
              <a:rPr lang="en-US" sz="3000" dirty="0">
                <a:cs typeface="Arial Narrow" charset="0"/>
              </a:rPr>
              <a:t>High-grade surface OS</a:t>
            </a:r>
          </a:p>
        </p:txBody>
      </p:sp>
      <p:sp>
        <p:nvSpPr>
          <p:cNvPr id="73731" name="TextBox 1"/>
          <p:cNvSpPr txBox="1">
            <a:spLocks noChangeArrowheads="1"/>
          </p:cNvSpPr>
          <p:nvPr/>
        </p:nvSpPr>
        <p:spPr bwMode="auto">
          <a:xfrm>
            <a:off x="503775" y="6030337"/>
            <a:ext cx="9975395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latin typeface="+mn-lt"/>
              </a:rPr>
              <a:t>(WHO Classification of Tumors of Soft Tissues and Bone: Fletcher et al., IARC Press, Lyon 2013</a:t>
            </a:r>
            <a:r>
              <a:rPr lang="en-US" sz="1800" dirty="0">
                <a:latin typeface="Arial Narrow" charset="0"/>
              </a:rPr>
              <a:t>)</a:t>
            </a:r>
            <a:endParaRPr lang="en-US" sz="1800" dirty="0"/>
          </a:p>
          <a:p>
            <a:pPr eaLnBrk="1" hangingPunct="1"/>
            <a:endParaRPr lang="en-US" sz="1800" dirty="0"/>
          </a:p>
        </p:txBody>
      </p:sp>
      <p:pic>
        <p:nvPicPr>
          <p:cNvPr id="73732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061" y="1828147"/>
            <a:ext cx="5459113" cy="3071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3" name="TextBox 1"/>
          <p:cNvSpPr txBox="1">
            <a:spLocks noChangeArrowheads="1"/>
          </p:cNvSpPr>
          <p:nvPr/>
        </p:nvSpPr>
        <p:spPr bwMode="auto">
          <a:xfrm>
            <a:off x="6829679" y="4905581"/>
            <a:ext cx="5791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latin typeface="+mn-lt"/>
                <a:cs typeface="Arial Narrow" charset="0"/>
              </a:rPr>
              <a:t>Osteoid = unmineralized bone matrix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94063" y="6427543"/>
            <a:ext cx="5217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Image courtesy of Pauline Chou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028695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le 1"/>
          <p:cNvSpPr>
            <a:spLocks noGrp="1"/>
          </p:cNvSpPr>
          <p:nvPr>
            <p:ph type="title"/>
          </p:nvPr>
        </p:nvSpPr>
        <p:spPr>
          <a:xfrm>
            <a:off x="798923" y="129432"/>
            <a:ext cx="10515600" cy="1325563"/>
          </a:xfrm>
        </p:spPr>
        <p:txBody>
          <a:bodyPr/>
          <a:lstStyle/>
          <a:p>
            <a:pPr eaLnBrk="1" hangingPunct="1"/>
            <a:r>
              <a:rPr lang="en-US" b="1" dirty="0" smtClean="0">
                <a:cs typeface="Arial Narrow" charset="0"/>
              </a:rPr>
              <a:t>3.  Radiologic appearance of OS of long bones</a:t>
            </a:r>
            <a:endParaRPr lang="en-US" b="1" dirty="0">
              <a:cs typeface="Arial Narrow" charset="0"/>
            </a:endParaRPr>
          </a:p>
        </p:txBody>
      </p:sp>
      <p:sp>
        <p:nvSpPr>
          <p:cNvPr id="74754" name="Content Placeholder 2"/>
          <p:cNvSpPr>
            <a:spLocks noGrp="1"/>
          </p:cNvSpPr>
          <p:nvPr>
            <p:ph idx="1"/>
          </p:nvPr>
        </p:nvSpPr>
        <p:spPr>
          <a:xfrm>
            <a:off x="609600" y="1035885"/>
            <a:ext cx="11582400" cy="4525963"/>
          </a:xfrm>
        </p:spPr>
        <p:txBody>
          <a:bodyPr/>
          <a:lstStyle/>
          <a:p>
            <a:pPr lvl="1" eaLnBrk="1" hangingPunct="1"/>
            <a:endParaRPr lang="en-US" b="1" dirty="0" smtClean="0">
              <a:latin typeface="Arial Narrow" charset="0"/>
              <a:cs typeface="Arial Narrow" charset="0"/>
            </a:endParaRPr>
          </a:p>
          <a:p>
            <a:pPr lvl="1" eaLnBrk="1" hangingPunct="1"/>
            <a:r>
              <a:rPr lang="en-US" sz="3200" u="sng" dirty="0" smtClean="0">
                <a:cs typeface="Arial Narrow" charset="0"/>
              </a:rPr>
              <a:t>Plain </a:t>
            </a:r>
            <a:r>
              <a:rPr lang="en-US" sz="3200" u="sng" dirty="0">
                <a:cs typeface="Arial Narrow" charset="0"/>
              </a:rPr>
              <a:t>films</a:t>
            </a:r>
          </a:p>
          <a:p>
            <a:pPr lvl="2" eaLnBrk="1" hangingPunct="1"/>
            <a:r>
              <a:rPr lang="en-US" sz="2800" dirty="0">
                <a:cs typeface="Arial Narrow" charset="0"/>
              </a:rPr>
              <a:t>Mixed (osteoblastic + osteolytic) &gt; Osteoblastic &gt; Osteolytic</a:t>
            </a:r>
          </a:p>
          <a:p>
            <a:pPr lvl="2" eaLnBrk="1" hangingPunct="1"/>
            <a:r>
              <a:rPr lang="en-US" sz="2800" dirty="0">
                <a:cs typeface="Arial Narrow" charset="0"/>
              </a:rPr>
              <a:t>Cortical destruction and expansion into soft tissue</a:t>
            </a:r>
          </a:p>
          <a:p>
            <a:pPr lvl="2" eaLnBrk="1" hangingPunct="1"/>
            <a:r>
              <a:rPr lang="en-US" sz="2800" dirty="0">
                <a:cs typeface="Arial Narrow" charset="0"/>
              </a:rPr>
              <a:t>Periosteal reaction:  Codman triangle, sunburst pattern</a:t>
            </a:r>
          </a:p>
          <a:p>
            <a:pPr lvl="1" eaLnBrk="1" hangingPunct="1"/>
            <a:r>
              <a:rPr lang="en-US" sz="3200" u="sng" dirty="0">
                <a:cs typeface="Arial Narrow" charset="0"/>
              </a:rPr>
              <a:t>MRI</a:t>
            </a:r>
          </a:p>
          <a:p>
            <a:pPr lvl="2" eaLnBrk="1" hangingPunct="1"/>
            <a:r>
              <a:rPr lang="en-US" sz="2800" dirty="0">
                <a:cs typeface="Arial Narrow" charset="0"/>
              </a:rPr>
              <a:t>Intramedullary extent of disease</a:t>
            </a:r>
          </a:p>
          <a:p>
            <a:pPr lvl="2" eaLnBrk="1" hangingPunct="1"/>
            <a:r>
              <a:rPr lang="en-US" sz="2800" dirty="0">
                <a:cs typeface="Arial Narrow" charset="0"/>
              </a:rPr>
              <a:t>Associated soft tissue mass</a:t>
            </a:r>
          </a:p>
          <a:p>
            <a:pPr lvl="2" eaLnBrk="1" hangingPunct="1"/>
            <a:r>
              <a:rPr lang="en-US" sz="2800" dirty="0">
                <a:cs typeface="Arial Narrow" charset="0"/>
              </a:rPr>
              <a:t>Skip lesions</a:t>
            </a:r>
          </a:p>
        </p:txBody>
      </p:sp>
      <p:pic>
        <p:nvPicPr>
          <p:cNvPr id="7475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2912" y="3308915"/>
            <a:ext cx="3338424" cy="336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231" y="6133286"/>
            <a:ext cx="5217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Image courtesy of Jonathon </a:t>
            </a:r>
            <a:r>
              <a:rPr lang="en-US" i="1" dirty="0" err="1" smtClean="0"/>
              <a:t>Samet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43915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itle 1"/>
          <p:cNvSpPr>
            <a:spLocks noGrp="1"/>
          </p:cNvSpPr>
          <p:nvPr>
            <p:ph type="title"/>
          </p:nvPr>
        </p:nvSpPr>
        <p:spPr>
          <a:xfrm>
            <a:off x="318212" y="-158771"/>
            <a:ext cx="10972800" cy="1143000"/>
          </a:xfrm>
        </p:spPr>
        <p:txBody>
          <a:bodyPr>
            <a:normAutofit/>
          </a:bodyPr>
          <a:lstStyle/>
          <a:p>
            <a:r>
              <a:rPr lang="en-US" b="1" dirty="0">
                <a:cs typeface="Arial Narrow" charset="0"/>
              </a:rPr>
              <a:t>3. </a:t>
            </a:r>
            <a:r>
              <a:rPr lang="en-US" b="1" dirty="0" smtClean="0">
                <a:cs typeface="Arial Narrow" charset="0"/>
              </a:rPr>
              <a:t>OS periosteal reactions</a:t>
            </a:r>
            <a:endParaRPr lang="en-US" b="1" dirty="0">
              <a:latin typeface="Arial Narrow" charset="0"/>
              <a:cs typeface="Arial Narrow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496800" y="-228600"/>
            <a:ext cx="61384" cy="460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7577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695" y="1600200"/>
            <a:ext cx="4592369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1600200"/>
            <a:ext cx="4313767" cy="497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1" name="TextBox 2"/>
          <p:cNvSpPr txBox="1">
            <a:spLocks noChangeArrowheads="1"/>
          </p:cNvSpPr>
          <p:nvPr/>
        </p:nvSpPr>
        <p:spPr bwMode="auto">
          <a:xfrm>
            <a:off x="508001" y="685800"/>
            <a:ext cx="367703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dirty="0">
                <a:latin typeface="+mn-lt"/>
                <a:cs typeface="Arial Narrow" charset="0"/>
              </a:rPr>
              <a:t>Codman Triangle: </a:t>
            </a:r>
          </a:p>
          <a:p>
            <a:pPr eaLnBrk="1" hangingPunct="1"/>
            <a:r>
              <a:rPr lang="en-US" sz="2800" dirty="0">
                <a:latin typeface="+mn-lt"/>
                <a:cs typeface="Arial Narrow" charset="0"/>
              </a:rPr>
              <a:t>elevation of periosteum</a:t>
            </a:r>
          </a:p>
        </p:txBody>
      </p:sp>
      <p:sp>
        <p:nvSpPr>
          <p:cNvPr id="75782" name="TextBox 3"/>
          <p:cNvSpPr txBox="1">
            <a:spLocks noChangeArrowheads="1"/>
          </p:cNvSpPr>
          <p:nvPr/>
        </p:nvSpPr>
        <p:spPr bwMode="auto">
          <a:xfrm>
            <a:off x="6502400" y="685800"/>
            <a:ext cx="467500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dirty="0">
                <a:latin typeface="+mn-lt"/>
                <a:cs typeface="Arial Narrow" charset="0"/>
              </a:rPr>
              <a:t>Sunburst Pattern: extension of</a:t>
            </a:r>
          </a:p>
          <a:p>
            <a:pPr eaLnBrk="1" hangingPunct="1"/>
            <a:r>
              <a:rPr lang="en-US" sz="2800" dirty="0">
                <a:latin typeface="+mn-lt"/>
                <a:cs typeface="Arial Narrow" charset="0"/>
              </a:rPr>
              <a:t>tumor through the periosteum</a:t>
            </a:r>
          </a:p>
        </p:txBody>
      </p:sp>
      <p:sp>
        <p:nvSpPr>
          <p:cNvPr id="10" name="Right Arrow 9"/>
          <p:cNvSpPr/>
          <p:nvPr/>
        </p:nvSpPr>
        <p:spPr>
          <a:xfrm rot="4228849">
            <a:off x="8245092" y="2523370"/>
            <a:ext cx="2287587" cy="37888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1" name="Right Arrow 10"/>
          <p:cNvSpPr/>
          <p:nvPr/>
        </p:nvSpPr>
        <p:spPr>
          <a:xfrm rot="7837854">
            <a:off x="1619372" y="1830278"/>
            <a:ext cx="908050" cy="15451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897453" y="6534150"/>
            <a:ext cx="5217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Image courtesy of Jonathon </a:t>
            </a:r>
            <a:r>
              <a:rPr lang="en-US" i="1" dirty="0" err="1" smtClean="0"/>
              <a:t>Samet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304488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itle 1"/>
          <p:cNvSpPr>
            <a:spLocks noGrp="1"/>
          </p:cNvSpPr>
          <p:nvPr>
            <p:ph type="title"/>
          </p:nvPr>
        </p:nvSpPr>
        <p:spPr>
          <a:xfrm>
            <a:off x="326710" y="365125"/>
            <a:ext cx="11353800" cy="1325563"/>
          </a:xfrm>
        </p:spPr>
        <p:txBody>
          <a:bodyPr/>
          <a:lstStyle/>
          <a:p>
            <a:pPr eaLnBrk="1" hangingPunct="1"/>
            <a:r>
              <a:rPr lang="en-US" b="1" dirty="0" smtClean="0">
                <a:cs typeface="Arial Narrow" charset="0"/>
              </a:rPr>
              <a:t>3.  Differential diagnosis of suspected OS</a:t>
            </a:r>
            <a:endParaRPr lang="en-US" b="1" dirty="0">
              <a:cs typeface="Arial Narrow" charset="0"/>
            </a:endParaRPr>
          </a:p>
        </p:txBody>
      </p:sp>
      <p:sp>
        <p:nvSpPr>
          <p:cNvPr id="76802" name="Content Placeholder 2"/>
          <p:cNvSpPr>
            <a:spLocks noGrp="1"/>
          </p:cNvSpPr>
          <p:nvPr>
            <p:ph idx="1"/>
          </p:nvPr>
        </p:nvSpPr>
        <p:spPr>
          <a:xfrm>
            <a:off x="609600" y="1219201"/>
            <a:ext cx="10972800" cy="5466798"/>
          </a:xfrm>
        </p:spPr>
        <p:txBody>
          <a:bodyPr>
            <a:normAutofit/>
          </a:bodyPr>
          <a:lstStyle/>
          <a:p>
            <a:pPr marL="457200" lvl="1" indent="0" eaLnBrk="1" hangingPunct="1">
              <a:buNone/>
            </a:pPr>
            <a:endParaRPr lang="en-US" sz="2000" b="1" dirty="0">
              <a:latin typeface="Arial Narrow" charset="0"/>
              <a:cs typeface="Arial Narrow" charset="0"/>
            </a:endParaRPr>
          </a:p>
          <a:p>
            <a:pPr lvl="1" eaLnBrk="1" hangingPunct="1"/>
            <a:r>
              <a:rPr lang="en-US" sz="3200" u="sng" dirty="0" smtClean="0">
                <a:cs typeface="Arial Narrow" charset="0"/>
              </a:rPr>
              <a:t>Malignancy</a:t>
            </a:r>
          </a:p>
          <a:p>
            <a:pPr lvl="2"/>
            <a:r>
              <a:rPr lang="en-US" sz="2400" dirty="0">
                <a:cs typeface="Arial Narrow" charset="0"/>
              </a:rPr>
              <a:t>Osteosarcoma</a:t>
            </a:r>
          </a:p>
          <a:p>
            <a:pPr lvl="2"/>
            <a:r>
              <a:rPr lang="en-US" sz="2400" dirty="0">
                <a:cs typeface="Arial Narrow" charset="0"/>
              </a:rPr>
              <a:t>Ewing sarcoma (osteolytic; but telangiectatic OS may be osteolytic)</a:t>
            </a:r>
          </a:p>
          <a:p>
            <a:pPr lvl="2"/>
            <a:r>
              <a:rPr lang="en-US" sz="2400" dirty="0">
                <a:cs typeface="Arial Narrow" charset="0"/>
              </a:rPr>
              <a:t>Metastasis					</a:t>
            </a:r>
            <a:r>
              <a:rPr lang="en-US" sz="2400" b="1" dirty="0">
                <a:cs typeface="Arial Narrow" charset="0"/>
              </a:rPr>
              <a:t>OS			EWS</a:t>
            </a:r>
            <a:r>
              <a:rPr lang="en-US" sz="2400" dirty="0">
                <a:cs typeface="Arial Narrow" charset="0"/>
              </a:rPr>
              <a:t>	</a:t>
            </a:r>
          </a:p>
          <a:p>
            <a:pPr lvl="2"/>
            <a:r>
              <a:rPr lang="en-US" sz="2400" dirty="0">
                <a:cs typeface="Arial Narrow" charset="0"/>
              </a:rPr>
              <a:t>LCH	</a:t>
            </a:r>
            <a:endParaRPr lang="en-US" sz="2400" u="sng" dirty="0" smtClean="0">
              <a:cs typeface="Arial Narrow" charset="0"/>
            </a:endParaRPr>
          </a:p>
          <a:p>
            <a:pPr lvl="1" eaLnBrk="1" hangingPunct="1"/>
            <a:r>
              <a:rPr lang="en-US" sz="3200" u="sng" dirty="0" smtClean="0">
                <a:cs typeface="Arial Narrow" charset="0"/>
              </a:rPr>
              <a:t>Infection</a:t>
            </a:r>
            <a:endParaRPr lang="en-US" sz="3200" u="sng" dirty="0">
              <a:cs typeface="Arial Narrow" charset="0"/>
            </a:endParaRPr>
          </a:p>
          <a:p>
            <a:pPr lvl="2" eaLnBrk="1" hangingPunct="1"/>
            <a:r>
              <a:rPr lang="en-US" sz="2400" dirty="0" smtClean="0">
                <a:cs typeface="Arial Narrow" charset="0"/>
              </a:rPr>
              <a:t>Osteomyelitis</a:t>
            </a:r>
            <a:endParaRPr lang="en-US" sz="2400" dirty="0">
              <a:cs typeface="Arial Narrow" charset="0"/>
            </a:endParaRPr>
          </a:p>
          <a:p>
            <a:pPr lvl="1" eaLnBrk="1" hangingPunct="1"/>
            <a:r>
              <a:rPr lang="en-US" sz="3200" u="sng" dirty="0">
                <a:cs typeface="Arial Narrow" charset="0"/>
              </a:rPr>
              <a:t>Benign </a:t>
            </a:r>
            <a:r>
              <a:rPr lang="en-US" sz="3200" u="sng" dirty="0" smtClean="0">
                <a:cs typeface="Arial Narrow" charset="0"/>
              </a:rPr>
              <a:t>(</a:t>
            </a:r>
            <a:r>
              <a:rPr lang="en-US" sz="3200" u="sng" dirty="0">
                <a:cs typeface="Arial Narrow" charset="0"/>
              </a:rPr>
              <a:t>less likely)</a:t>
            </a:r>
          </a:p>
          <a:p>
            <a:pPr lvl="2" eaLnBrk="1" hangingPunct="1"/>
            <a:r>
              <a:rPr lang="en-US" sz="2400" dirty="0">
                <a:cs typeface="Arial Narrow" charset="0"/>
              </a:rPr>
              <a:t>Osteoblastoma</a:t>
            </a:r>
          </a:p>
          <a:p>
            <a:pPr lvl="2" eaLnBrk="1" hangingPunct="1"/>
            <a:r>
              <a:rPr lang="en-US" sz="2400" dirty="0">
                <a:cs typeface="Arial Narrow" charset="0"/>
              </a:rPr>
              <a:t>Aneurysmal bone cyst</a:t>
            </a:r>
          </a:p>
          <a:p>
            <a:pPr lvl="2" eaLnBrk="1" hangingPunct="1"/>
            <a:r>
              <a:rPr lang="en-US" sz="2400" dirty="0">
                <a:cs typeface="Arial Narrow" charset="0"/>
              </a:rPr>
              <a:t>Fibrous dysplasia</a:t>
            </a:r>
          </a:p>
        </p:txBody>
      </p:sp>
      <p:pic>
        <p:nvPicPr>
          <p:cNvPr id="7680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4847" y="3414770"/>
            <a:ext cx="2819878" cy="3215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475" y="3415031"/>
            <a:ext cx="2771297" cy="3144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231" y="6133286"/>
            <a:ext cx="5217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Image courtesy of Jonathon </a:t>
            </a:r>
            <a:r>
              <a:rPr lang="en-US" i="1" dirty="0" err="1" smtClean="0"/>
              <a:t>Samet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201573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Sarcomas: Osteosarcoma (subdomain B1)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Basic Science and Pathophysiology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Epidemiology and Risk Assessment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Diagnosis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Management and Treatment</a:t>
            </a:r>
            <a:endParaRPr lang="en-US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615645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pPr eaLnBrk="1" hangingPunct="1"/>
            <a:r>
              <a:rPr lang="en-US" b="1" dirty="0" smtClean="0">
                <a:cs typeface="Arial Narrow" charset="0"/>
              </a:rPr>
              <a:t>4.  OS </a:t>
            </a:r>
            <a:r>
              <a:rPr lang="en-US" b="1" dirty="0">
                <a:cs typeface="Arial Narrow" charset="0"/>
              </a:rPr>
              <a:t>Treatment </a:t>
            </a:r>
          </a:p>
        </p:txBody>
      </p:sp>
      <p:sp>
        <p:nvSpPr>
          <p:cNvPr id="60418" name="Content Placeholder 2"/>
          <p:cNvSpPr>
            <a:spLocks noGrp="1"/>
          </p:cNvSpPr>
          <p:nvPr>
            <p:ph idx="1"/>
          </p:nvPr>
        </p:nvSpPr>
        <p:spPr>
          <a:xfrm>
            <a:off x="878012" y="891925"/>
            <a:ext cx="10972800" cy="5524622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defRPr/>
            </a:pPr>
            <a:r>
              <a:rPr lang="en-US" sz="3200" u="sng" dirty="0" smtClean="0">
                <a:cs typeface="Arial Narrow" charset="0"/>
              </a:rPr>
              <a:t>Treatment Philosophy</a:t>
            </a:r>
          </a:p>
          <a:p>
            <a:pPr lvl="1">
              <a:defRPr/>
            </a:pPr>
            <a:r>
              <a:rPr lang="en-US" sz="3000" dirty="0" smtClean="0">
                <a:cs typeface="Arial Narrow" charset="0"/>
              </a:rPr>
              <a:t>Curative therapy requires surgical resection of all sites of disease as local control and systemic chemotherapy</a:t>
            </a:r>
          </a:p>
          <a:p>
            <a:pPr eaLnBrk="1" hangingPunct="1">
              <a:defRPr/>
            </a:pPr>
            <a:r>
              <a:rPr lang="en-US" sz="3200" u="sng" dirty="0" smtClean="0">
                <a:cs typeface="Arial Narrow" charset="0"/>
              </a:rPr>
              <a:t>Surgery</a:t>
            </a:r>
            <a:endParaRPr lang="en-US" sz="3200" u="sng" dirty="0">
              <a:cs typeface="Arial Narrow" charset="0"/>
            </a:endParaRPr>
          </a:p>
          <a:p>
            <a:pPr lvl="1" eaLnBrk="1" hangingPunct="1">
              <a:defRPr/>
            </a:pPr>
            <a:r>
              <a:rPr lang="en-US" sz="3000" b="1" dirty="0">
                <a:solidFill>
                  <a:schemeClr val="accent5"/>
                </a:solidFill>
                <a:cs typeface="Arial Narrow" charset="0"/>
              </a:rPr>
              <a:t>Role of </a:t>
            </a:r>
            <a:r>
              <a:rPr lang="en-US" sz="3000" b="1" dirty="0" smtClean="0">
                <a:solidFill>
                  <a:schemeClr val="accent5"/>
                </a:solidFill>
                <a:cs typeface="Arial Narrow" charset="0"/>
              </a:rPr>
              <a:t>surgery</a:t>
            </a:r>
            <a:endParaRPr lang="en-US" sz="3000" b="1" dirty="0">
              <a:solidFill>
                <a:schemeClr val="accent5"/>
              </a:solidFill>
              <a:cs typeface="Arial Narrow" charset="0"/>
            </a:endParaRPr>
          </a:p>
          <a:p>
            <a:pPr lvl="2" eaLnBrk="1" hangingPunct="1">
              <a:defRPr/>
            </a:pPr>
            <a:r>
              <a:rPr lang="en-US" sz="2600" dirty="0">
                <a:cs typeface="Arial Narrow" charset="0"/>
              </a:rPr>
              <a:t>Removal of all gross tumor with margins </a:t>
            </a:r>
            <a:r>
              <a:rPr lang="en-US" sz="2600" i="1" dirty="0">
                <a:cs typeface="Arial Narrow" charset="0"/>
              </a:rPr>
              <a:t>en bloc </a:t>
            </a:r>
            <a:r>
              <a:rPr lang="en-US" sz="2600" dirty="0">
                <a:cs typeface="Arial Narrow" charset="0"/>
              </a:rPr>
              <a:t>and biopsy site through normal tissue planes is required</a:t>
            </a:r>
          </a:p>
          <a:p>
            <a:pPr lvl="2" eaLnBrk="1" hangingPunct="1">
              <a:defRPr/>
            </a:pPr>
            <a:r>
              <a:rPr lang="en-US" sz="2600" dirty="0">
                <a:cs typeface="Arial Narrow" charset="0"/>
              </a:rPr>
              <a:t>Metastatic sites must be resected</a:t>
            </a:r>
          </a:p>
          <a:p>
            <a:pPr lvl="1" eaLnBrk="1" hangingPunct="1">
              <a:defRPr/>
            </a:pPr>
            <a:r>
              <a:rPr lang="en-US" sz="2800" b="1" dirty="0">
                <a:solidFill>
                  <a:schemeClr val="accent5"/>
                </a:solidFill>
                <a:cs typeface="Arial Narrow" charset="0"/>
              </a:rPr>
              <a:t>Surgical </a:t>
            </a:r>
            <a:r>
              <a:rPr lang="en-US" sz="2800" b="1" dirty="0" smtClean="0">
                <a:solidFill>
                  <a:schemeClr val="accent5"/>
                </a:solidFill>
                <a:cs typeface="Arial Narrow" charset="0"/>
              </a:rPr>
              <a:t>options</a:t>
            </a:r>
            <a:endParaRPr lang="en-US" sz="2800" dirty="0">
              <a:solidFill>
                <a:schemeClr val="accent5"/>
              </a:solidFill>
              <a:cs typeface="Arial Narrow" charset="0"/>
            </a:endParaRPr>
          </a:p>
          <a:p>
            <a:pPr lvl="2" eaLnBrk="1" hangingPunct="1">
              <a:defRPr/>
            </a:pPr>
            <a:r>
              <a:rPr lang="en-US" sz="2400" dirty="0">
                <a:cs typeface="Arial Narrow" charset="0"/>
              </a:rPr>
              <a:t>Amputation or limb salvage procedure (</a:t>
            </a:r>
            <a:r>
              <a:rPr lang="en-US" sz="2400" dirty="0" smtClean="0">
                <a:cs typeface="Arial Narrow" charset="0"/>
              </a:rPr>
              <a:t>metallic</a:t>
            </a:r>
          </a:p>
          <a:p>
            <a:pPr marL="914400" lvl="2" indent="0" eaLnBrk="1" hangingPunct="1">
              <a:buFont typeface="Arial" charset="0"/>
              <a:buNone/>
              <a:defRPr/>
            </a:pPr>
            <a:r>
              <a:rPr lang="en-US" sz="2400" dirty="0" smtClean="0">
                <a:cs typeface="Arial Narrow" charset="0"/>
              </a:rPr>
              <a:t>    </a:t>
            </a:r>
            <a:r>
              <a:rPr lang="en-US" sz="2400" dirty="0">
                <a:cs typeface="Arial Narrow" charset="0"/>
              </a:rPr>
              <a:t>endoprosthesis, allograft, vascularized or </a:t>
            </a:r>
            <a:endParaRPr lang="en-US" sz="2400" dirty="0" smtClean="0">
              <a:cs typeface="Arial Narrow" charset="0"/>
            </a:endParaRPr>
          </a:p>
          <a:p>
            <a:pPr marL="914400" lvl="2" indent="0" eaLnBrk="1" hangingPunct="1">
              <a:buFont typeface="Arial" charset="0"/>
              <a:buNone/>
              <a:defRPr/>
            </a:pPr>
            <a:r>
              <a:rPr lang="en-US" sz="2400" dirty="0" smtClean="0">
                <a:cs typeface="Arial Narrow" charset="0"/>
              </a:rPr>
              <a:t>    non</a:t>
            </a:r>
            <a:r>
              <a:rPr lang="en-US" sz="2400" dirty="0">
                <a:cs typeface="Arial Narrow" charset="0"/>
              </a:rPr>
              <a:t>-vascularized </a:t>
            </a:r>
            <a:r>
              <a:rPr lang="en-US" sz="2400" dirty="0" smtClean="0">
                <a:cs typeface="Arial Narrow" charset="0"/>
              </a:rPr>
              <a:t>autograft)</a:t>
            </a:r>
            <a:endParaRPr lang="en-US" sz="2400" dirty="0">
              <a:cs typeface="Arial Narrow" charset="0"/>
            </a:endParaRPr>
          </a:p>
          <a:p>
            <a:pPr lvl="2" eaLnBrk="1" hangingPunct="1">
              <a:defRPr/>
            </a:pPr>
            <a:r>
              <a:rPr lang="en-US" sz="2400" dirty="0">
                <a:cs typeface="Arial Narrow" charset="0"/>
              </a:rPr>
              <a:t>Type of procedure depends on tumor location, size</a:t>
            </a:r>
            <a:r>
              <a:rPr lang="en-US" sz="2400" dirty="0" smtClean="0">
                <a:cs typeface="Arial Narrow" charset="0"/>
              </a:rPr>
              <a:t>,</a:t>
            </a:r>
          </a:p>
          <a:p>
            <a:pPr marL="914400" lvl="2" indent="0" eaLnBrk="1" hangingPunct="1">
              <a:buFont typeface="Arial" charset="0"/>
              <a:buNone/>
              <a:defRPr/>
            </a:pPr>
            <a:r>
              <a:rPr lang="en-US" sz="2400" dirty="0">
                <a:cs typeface="Arial Narrow" charset="0"/>
              </a:rPr>
              <a:t> </a:t>
            </a:r>
            <a:r>
              <a:rPr lang="en-US" sz="2400" dirty="0" smtClean="0">
                <a:cs typeface="Arial Narrow" charset="0"/>
              </a:rPr>
              <a:t>   </a:t>
            </a:r>
            <a:r>
              <a:rPr lang="en-US" sz="2400" dirty="0">
                <a:cs typeface="Arial Narrow" charset="0"/>
              </a:rPr>
              <a:t>extra-medullary extent, presence of metastases, age, </a:t>
            </a:r>
            <a:endParaRPr lang="en-US" sz="2400" dirty="0" smtClean="0">
              <a:cs typeface="Arial Narrow" charset="0"/>
            </a:endParaRPr>
          </a:p>
          <a:p>
            <a:pPr marL="914400" lvl="2" indent="0" eaLnBrk="1" hangingPunct="1">
              <a:buFont typeface="Arial" charset="0"/>
              <a:buNone/>
              <a:defRPr/>
            </a:pPr>
            <a:r>
              <a:rPr lang="en-US" sz="2400" dirty="0">
                <a:cs typeface="Arial Narrow" charset="0"/>
              </a:rPr>
              <a:t> </a:t>
            </a:r>
            <a:r>
              <a:rPr lang="en-US" sz="2400" dirty="0" smtClean="0">
                <a:cs typeface="Arial Narrow" charset="0"/>
              </a:rPr>
              <a:t>   skeletal </a:t>
            </a:r>
            <a:r>
              <a:rPr lang="en-US" sz="2400" dirty="0">
                <a:cs typeface="Arial Narrow" charset="0"/>
              </a:rPr>
              <a:t>development, and life-style preference</a:t>
            </a:r>
          </a:p>
          <a:p>
            <a:pPr lvl="1" eaLnBrk="1" hangingPunct="1">
              <a:defRPr/>
            </a:pPr>
            <a:r>
              <a:rPr lang="en-US" sz="2800" b="1" dirty="0">
                <a:solidFill>
                  <a:schemeClr val="accent5"/>
                </a:solidFill>
                <a:cs typeface="Arial Narrow" charset="0"/>
              </a:rPr>
              <a:t>Timing</a:t>
            </a:r>
          </a:p>
          <a:p>
            <a:pPr lvl="2" eaLnBrk="1" hangingPunct="1">
              <a:defRPr/>
            </a:pPr>
            <a:r>
              <a:rPr lang="en-US" sz="2400" dirty="0">
                <a:cs typeface="Arial Narrow" charset="0"/>
              </a:rPr>
              <a:t>Following neoadjuvant chemotherapy (week 10)</a:t>
            </a:r>
          </a:p>
        </p:txBody>
      </p:sp>
      <p:pic>
        <p:nvPicPr>
          <p:cNvPr id="79875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4921" y="3006089"/>
            <a:ext cx="3151618" cy="3851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231" y="6133286"/>
            <a:ext cx="5217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Image courtesy of Jonathon </a:t>
            </a:r>
            <a:r>
              <a:rPr lang="en-US" i="1" dirty="0" err="1" smtClean="0"/>
              <a:t>Samet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707671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Content Placeholder 2"/>
          <p:cNvSpPr>
            <a:spLocks noGrp="1"/>
          </p:cNvSpPr>
          <p:nvPr>
            <p:ph idx="1"/>
          </p:nvPr>
        </p:nvSpPr>
        <p:spPr>
          <a:xfrm>
            <a:off x="523191" y="718878"/>
            <a:ext cx="11582400" cy="5137986"/>
          </a:xfrm>
        </p:spPr>
        <p:txBody>
          <a:bodyPr/>
          <a:lstStyle/>
          <a:p>
            <a:pPr eaLnBrk="1" hangingPunct="1"/>
            <a:r>
              <a:rPr lang="en-US" sz="3200" u="sng" dirty="0">
                <a:cs typeface="Arial Narrow" charset="0"/>
              </a:rPr>
              <a:t>Chemotherapy</a:t>
            </a:r>
          </a:p>
          <a:p>
            <a:pPr lvl="1" eaLnBrk="1" hangingPunct="1"/>
            <a:r>
              <a:rPr lang="en-US" sz="2800" dirty="0">
                <a:cs typeface="Arial Narrow" charset="0"/>
              </a:rPr>
              <a:t>Treatment schedule</a:t>
            </a:r>
          </a:p>
          <a:p>
            <a:pPr lvl="2" eaLnBrk="1" hangingPunct="1"/>
            <a:r>
              <a:rPr lang="en-US" sz="2400" dirty="0">
                <a:cs typeface="Arial Narrow" charset="0"/>
              </a:rPr>
              <a:t>Chemo administered pre-operatively </a:t>
            </a:r>
            <a:r>
              <a:rPr lang="en-US" sz="2400" dirty="0" smtClean="0">
                <a:cs typeface="Arial Narrow" charset="0"/>
              </a:rPr>
              <a:t>and </a:t>
            </a:r>
            <a:r>
              <a:rPr lang="en-US" sz="2400" dirty="0">
                <a:cs typeface="Arial Narrow" charset="0"/>
              </a:rPr>
              <a:t>post-operatively</a:t>
            </a:r>
          </a:p>
          <a:p>
            <a:pPr lvl="2" eaLnBrk="1" hangingPunct="1"/>
            <a:r>
              <a:rPr lang="en-US" sz="2400" dirty="0" smtClean="0">
                <a:cs typeface="Arial Narrow" charset="0"/>
              </a:rPr>
              <a:t>Pre-operative </a:t>
            </a:r>
            <a:r>
              <a:rPr lang="en-US" sz="2400" dirty="0">
                <a:cs typeface="Arial Narrow" charset="0"/>
              </a:rPr>
              <a:t>therapy allows starting therapy more rapidly, may facilitate limb salvage, and provides histologic response</a:t>
            </a:r>
          </a:p>
          <a:p>
            <a:pPr lvl="1" eaLnBrk="1" hangingPunct="1"/>
            <a:r>
              <a:rPr lang="en-US" sz="2800" dirty="0">
                <a:cs typeface="Arial Narrow" charset="0"/>
              </a:rPr>
              <a:t>Agents</a:t>
            </a:r>
          </a:p>
          <a:p>
            <a:pPr lvl="2" eaLnBrk="1" hangingPunct="1"/>
            <a:r>
              <a:rPr lang="en-US" sz="2400" dirty="0">
                <a:cs typeface="Arial Narrow" charset="0"/>
              </a:rPr>
              <a:t>Primarily systemic tumor control</a:t>
            </a:r>
          </a:p>
          <a:p>
            <a:pPr lvl="2" eaLnBrk="1" hangingPunct="1"/>
            <a:r>
              <a:rPr lang="en-US" sz="2400" dirty="0" smtClean="0">
                <a:cs typeface="Arial Narrow" charset="0"/>
              </a:rPr>
              <a:t>Standard therapy:  </a:t>
            </a:r>
            <a:r>
              <a:rPr lang="en-US" sz="2400" dirty="0">
                <a:cs typeface="Arial Narrow" charset="0"/>
              </a:rPr>
              <a:t>HD-MTX, </a:t>
            </a:r>
            <a:r>
              <a:rPr lang="en-US" sz="2400" dirty="0" smtClean="0">
                <a:cs typeface="Arial Narrow" charset="0"/>
              </a:rPr>
              <a:t>Doxorubicin, Cisplatin </a:t>
            </a:r>
            <a:r>
              <a:rPr lang="en-US" sz="2400" dirty="0">
                <a:cs typeface="Arial Narrow" charset="0"/>
              </a:rPr>
              <a:t>(</a:t>
            </a:r>
            <a:r>
              <a:rPr lang="en-US" sz="2400" dirty="0" smtClean="0">
                <a:cs typeface="Arial Narrow" charset="0"/>
              </a:rPr>
              <a:t>MAP)</a:t>
            </a:r>
          </a:p>
          <a:p>
            <a:pPr lvl="2" eaLnBrk="1" hangingPunct="1"/>
            <a:r>
              <a:rPr lang="en-US" sz="2400" dirty="0" smtClean="0">
                <a:cs typeface="Arial Narrow" charset="0"/>
              </a:rPr>
              <a:t>Other active agents:  Ifosfamide, </a:t>
            </a:r>
            <a:r>
              <a:rPr lang="en-US" sz="2400" dirty="0">
                <a:cs typeface="Arial Narrow" charset="0"/>
              </a:rPr>
              <a:t>E</a:t>
            </a:r>
            <a:r>
              <a:rPr lang="en-US" sz="2400" dirty="0" smtClean="0">
                <a:cs typeface="Arial Narrow" charset="0"/>
              </a:rPr>
              <a:t>toposide</a:t>
            </a:r>
            <a:endParaRPr lang="en-US" sz="2400" dirty="0">
              <a:cs typeface="Arial Narrow" charset="0"/>
            </a:endParaRPr>
          </a:p>
        </p:txBody>
      </p:sp>
      <p:sp>
        <p:nvSpPr>
          <p:cNvPr id="81923" name="TextBox 2"/>
          <p:cNvSpPr txBox="1">
            <a:spLocks noChangeArrowheads="1"/>
          </p:cNvSpPr>
          <p:nvPr/>
        </p:nvSpPr>
        <p:spPr bwMode="auto">
          <a:xfrm>
            <a:off x="327399" y="4855485"/>
            <a:ext cx="1060747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latin typeface="+mn-lt"/>
                <a:cs typeface="Arial Narrow" charset="0"/>
              </a:rPr>
              <a:t>(Bielack et al</a:t>
            </a:r>
            <a:r>
              <a:rPr lang="en-US" i="1" dirty="0">
                <a:latin typeface="+mn-lt"/>
                <a:cs typeface="Arial Narrow" charset="0"/>
              </a:rPr>
              <a:t>. J Clin Oncol </a:t>
            </a:r>
            <a:r>
              <a:rPr lang="en-US" dirty="0">
                <a:latin typeface="+mn-lt"/>
                <a:cs typeface="Arial Narrow" charset="0"/>
              </a:rPr>
              <a:t>2015; 33:2279.  Marina et al. </a:t>
            </a:r>
            <a:r>
              <a:rPr lang="en-US" i="1" dirty="0">
                <a:latin typeface="+mn-lt"/>
                <a:cs typeface="Arial Narrow" charset="0"/>
              </a:rPr>
              <a:t>Lancet Oncol</a:t>
            </a:r>
            <a:r>
              <a:rPr lang="en-US" dirty="0">
                <a:latin typeface="+mn-lt"/>
                <a:cs typeface="Arial Narrow" charset="0"/>
              </a:rPr>
              <a:t> 2016; 17:1396</a:t>
            </a:r>
            <a:r>
              <a:rPr lang="en-US" sz="1800" dirty="0">
                <a:latin typeface="Arial Narrow" charset="0"/>
                <a:cs typeface="Arial Narrow" charset="0"/>
              </a:rPr>
              <a:t>)</a:t>
            </a:r>
          </a:p>
          <a:p>
            <a:pPr eaLnBrk="1" hangingPunct="1"/>
            <a:endParaRPr lang="en-US" sz="1800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676649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8574" y="107834"/>
            <a:ext cx="11074400" cy="766826"/>
          </a:xfrm>
        </p:spPr>
        <p:txBody>
          <a:bodyPr>
            <a:normAutofit/>
          </a:bodyPr>
          <a:lstStyle/>
          <a:p>
            <a:pPr marL="1200150" lvl="1" indent="-742950" eaLnBrk="1" hangingPunct="1">
              <a:buFont typeface="Arial" charset="0"/>
              <a:buAutoNum type="arabicPeriod"/>
              <a:defRPr/>
            </a:pPr>
            <a:r>
              <a:rPr lang="en-US" sz="4400" b="1" dirty="0">
                <a:latin typeface="+mj-lt"/>
                <a:cs typeface="Arial Narrow" charset="0"/>
              </a:rPr>
              <a:t>Somatic mutations in </a:t>
            </a:r>
            <a:r>
              <a:rPr lang="en-US" sz="4400" b="1" dirty="0" smtClean="0">
                <a:latin typeface="+mj-lt"/>
                <a:cs typeface="Arial Narrow" charset="0"/>
              </a:rPr>
              <a:t>RMS</a:t>
            </a:r>
            <a:endParaRPr lang="en-US" sz="4400" b="1" dirty="0">
              <a:latin typeface="+mj-lt"/>
              <a:cs typeface="Arial Narrow" charset="0"/>
            </a:endParaRPr>
          </a:p>
        </p:txBody>
      </p:sp>
      <p:grpSp>
        <p:nvGrpSpPr>
          <p:cNvPr id="53251" name="Group 3"/>
          <p:cNvGrpSpPr>
            <a:grpSpLocks/>
          </p:cNvGrpSpPr>
          <p:nvPr/>
        </p:nvGrpSpPr>
        <p:grpSpPr bwMode="auto">
          <a:xfrm>
            <a:off x="711201" y="1828800"/>
            <a:ext cx="7573411" cy="457200"/>
            <a:chOff x="432" y="1248"/>
            <a:chExt cx="4025" cy="288"/>
          </a:xfrm>
        </p:grpSpPr>
        <p:sp>
          <p:nvSpPr>
            <p:cNvPr id="53252" name="Rectangle 4"/>
            <p:cNvSpPr>
              <a:spLocks noChangeArrowheads="1"/>
            </p:cNvSpPr>
            <p:nvPr/>
          </p:nvSpPr>
          <p:spPr bwMode="auto">
            <a:xfrm>
              <a:off x="1920" y="1248"/>
              <a:ext cx="1584" cy="288"/>
            </a:xfrm>
            <a:prstGeom prst="rect">
              <a:avLst/>
            </a:prstGeom>
            <a:gradFill rotWithShape="0">
              <a:gsLst>
                <a:gs pos="0">
                  <a:srgbClr val="99CCFF">
                    <a:gamma/>
                    <a:shade val="75686"/>
                    <a:invGamma/>
                  </a:srgbClr>
                </a:gs>
                <a:gs pos="50000">
                  <a:srgbClr val="99CCFF"/>
                </a:gs>
                <a:gs pos="100000">
                  <a:srgbClr val="99CCFF">
                    <a:gamma/>
                    <a:shade val="75686"/>
                    <a:invGamma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b="1" i="1" dirty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53253" name="Text Box 5"/>
            <p:cNvSpPr txBox="1">
              <a:spLocks noChangeArrowheads="1"/>
            </p:cNvSpPr>
            <p:nvPr/>
          </p:nvSpPr>
          <p:spPr bwMode="auto">
            <a:xfrm>
              <a:off x="3671" y="1248"/>
              <a:ext cx="786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2000" i="1" dirty="0">
                  <a:cs typeface="+mn-cs"/>
                </a:rPr>
                <a:t>PAX3 </a:t>
              </a:r>
              <a:r>
                <a:rPr lang="en-US" sz="2000" dirty="0">
                  <a:cs typeface="+mn-cs"/>
                </a:rPr>
                <a:t>(2q35)</a:t>
              </a:r>
            </a:p>
          </p:txBody>
        </p:sp>
        <p:grpSp>
          <p:nvGrpSpPr>
            <p:cNvPr id="24629" name="Group 6"/>
            <p:cNvGrpSpPr>
              <a:grpSpLocks/>
            </p:cNvGrpSpPr>
            <p:nvPr/>
          </p:nvGrpSpPr>
          <p:grpSpPr bwMode="auto">
            <a:xfrm>
              <a:off x="432" y="1248"/>
              <a:ext cx="1488" cy="288"/>
              <a:chOff x="432" y="1248"/>
              <a:chExt cx="1488" cy="288"/>
            </a:xfrm>
          </p:grpSpPr>
          <p:sp>
            <p:nvSpPr>
              <p:cNvPr id="53255" name="Rectangle 7"/>
              <p:cNvSpPr>
                <a:spLocks noChangeArrowheads="1"/>
              </p:cNvSpPr>
              <p:nvPr/>
            </p:nvSpPr>
            <p:spPr bwMode="auto">
              <a:xfrm>
                <a:off x="528" y="1248"/>
                <a:ext cx="721" cy="288"/>
              </a:xfrm>
              <a:prstGeom prst="rect">
                <a:avLst/>
              </a:prstGeom>
              <a:gradFill rotWithShape="0">
                <a:gsLst>
                  <a:gs pos="0">
                    <a:schemeClr val="accent1">
                      <a:gamma/>
                      <a:shade val="51373"/>
                      <a:invGamma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gamma/>
                      <a:shade val="51373"/>
                      <a:invGamma/>
                    </a:schemeClr>
                  </a:gs>
                </a:gsLst>
                <a:lin ang="540000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b="1" dirty="0">
                    <a:solidFill>
                      <a:srgbClr val="000000"/>
                    </a:solidFill>
                    <a:cs typeface="+mn-cs"/>
                  </a:rPr>
                  <a:t>PB</a:t>
                </a:r>
              </a:p>
            </p:txBody>
          </p:sp>
          <p:sp>
            <p:nvSpPr>
              <p:cNvPr id="53256" name="Rectangle 8"/>
              <p:cNvSpPr>
                <a:spLocks noChangeArrowheads="1"/>
              </p:cNvSpPr>
              <p:nvPr/>
            </p:nvSpPr>
            <p:spPr bwMode="auto">
              <a:xfrm>
                <a:off x="1344" y="1248"/>
                <a:ext cx="96" cy="288"/>
              </a:xfrm>
              <a:prstGeom prst="rect">
                <a:avLst/>
              </a:prstGeom>
              <a:gradFill rotWithShape="0">
                <a:gsLst>
                  <a:gs pos="0">
                    <a:srgbClr val="969696">
                      <a:gamma/>
                      <a:shade val="65882"/>
                      <a:invGamma/>
                    </a:srgbClr>
                  </a:gs>
                  <a:gs pos="50000">
                    <a:srgbClr val="969696"/>
                  </a:gs>
                  <a:gs pos="100000">
                    <a:srgbClr val="969696">
                      <a:gamma/>
                      <a:shade val="65882"/>
                      <a:invGamma/>
                    </a:srgbClr>
                  </a:gs>
                </a:gsLst>
                <a:lin ang="540000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53257" name="Rectangle 9"/>
              <p:cNvSpPr>
                <a:spLocks noChangeArrowheads="1"/>
              </p:cNvSpPr>
              <p:nvPr/>
            </p:nvSpPr>
            <p:spPr bwMode="auto">
              <a:xfrm>
                <a:off x="1537" y="1248"/>
                <a:ext cx="388" cy="288"/>
              </a:xfrm>
              <a:prstGeom prst="rect">
                <a:avLst/>
              </a:prstGeom>
              <a:gradFill rotWithShape="0">
                <a:gsLst>
                  <a:gs pos="0">
                    <a:srgbClr val="969696">
                      <a:gamma/>
                      <a:shade val="51373"/>
                      <a:invGamma/>
                    </a:srgbClr>
                  </a:gs>
                  <a:gs pos="50000">
                    <a:srgbClr val="969696"/>
                  </a:gs>
                  <a:gs pos="100000">
                    <a:srgbClr val="969696">
                      <a:gamma/>
                      <a:shade val="51373"/>
                      <a:invGamma/>
                    </a:srgbClr>
                  </a:gs>
                </a:gsLst>
                <a:lin ang="540000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b="1" dirty="0">
                    <a:solidFill>
                      <a:srgbClr val="000000"/>
                    </a:solidFill>
                    <a:cs typeface="+mn-cs"/>
                  </a:rPr>
                  <a:t>HD</a:t>
                </a:r>
                <a:endParaRPr lang="en-US" sz="1600" b="1" dirty="0">
                  <a:cs typeface="+mn-cs"/>
                </a:endParaRPr>
              </a:p>
            </p:txBody>
          </p:sp>
          <p:sp>
            <p:nvSpPr>
              <p:cNvPr id="53258" name="Rectangle 10"/>
              <p:cNvSpPr>
                <a:spLocks noChangeArrowheads="1"/>
              </p:cNvSpPr>
              <p:nvPr/>
            </p:nvSpPr>
            <p:spPr bwMode="auto">
              <a:xfrm>
                <a:off x="1249" y="1248"/>
                <a:ext cx="99" cy="288"/>
              </a:xfrm>
              <a:prstGeom prst="rect">
                <a:avLst/>
              </a:prstGeom>
              <a:gradFill rotWithShape="0">
                <a:gsLst>
                  <a:gs pos="0">
                    <a:srgbClr val="99CCFF">
                      <a:gamma/>
                      <a:shade val="75686"/>
                      <a:invGamma/>
                    </a:srgbClr>
                  </a:gs>
                  <a:gs pos="50000">
                    <a:srgbClr val="99CCFF"/>
                  </a:gs>
                  <a:gs pos="100000">
                    <a:srgbClr val="99CCFF">
                      <a:gamma/>
                      <a:shade val="75686"/>
                      <a:invGamma/>
                    </a:srgbClr>
                  </a:gs>
                </a:gsLst>
                <a:lin ang="540000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53259" name="Rectangle 11"/>
              <p:cNvSpPr>
                <a:spLocks noChangeArrowheads="1"/>
              </p:cNvSpPr>
              <p:nvPr/>
            </p:nvSpPr>
            <p:spPr bwMode="auto">
              <a:xfrm>
                <a:off x="1440" y="1248"/>
                <a:ext cx="97" cy="288"/>
              </a:xfrm>
              <a:prstGeom prst="rect">
                <a:avLst/>
              </a:prstGeom>
              <a:gradFill rotWithShape="0">
                <a:gsLst>
                  <a:gs pos="0">
                    <a:srgbClr val="99CCFF">
                      <a:gamma/>
                      <a:shade val="75686"/>
                      <a:invGamma/>
                    </a:srgbClr>
                  </a:gs>
                  <a:gs pos="50000">
                    <a:srgbClr val="99CCFF"/>
                  </a:gs>
                  <a:gs pos="100000">
                    <a:srgbClr val="99CCFF">
                      <a:gamma/>
                      <a:shade val="75686"/>
                      <a:invGamma/>
                    </a:srgbClr>
                  </a:gs>
                </a:gsLst>
                <a:lin ang="540000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53260" name="Rectangle 12"/>
              <p:cNvSpPr>
                <a:spLocks noChangeArrowheads="1"/>
              </p:cNvSpPr>
              <p:nvPr/>
            </p:nvSpPr>
            <p:spPr bwMode="auto">
              <a:xfrm>
                <a:off x="432" y="1248"/>
                <a:ext cx="96" cy="288"/>
              </a:xfrm>
              <a:prstGeom prst="rect">
                <a:avLst/>
              </a:prstGeom>
              <a:gradFill rotWithShape="0">
                <a:gsLst>
                  <a:gs pos="0">
                    <a:srgbClr val="99CCFF">
                      <a:gamma/>
                      <a:shade val="75686"/>
                      <a:invGamma/>
                    </a:srgbClr>
                  </a:gs>
                  <a:gs pos="50000">
                    <a:srgbClr val="99CCFF"/>
                  </a:gs>
                  <a:gs pos="100000">
                    <a:srgbClr val="99CCFF">
                      <a:gamma/>
                      <a:shade val="75686"/>
                      <a:invGamma/>
                    </a:srgbClr>
                  </a:gs>
                </a:gsLst>
                <a:lin ang="540000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</p:grpSp>
      </p:grpSp>
      <p:grpSp>
        <p:nvGrpSpPr>
          <p:cNvPr id="53261" name="Group 13"/>
          <p:cNvGrpSpPr>
            <a:grpSpLocks/>
          </p:cNvGrpSpPr>
          <p:nvPr/>
        </p:nvGrpSpPr>
        <p:grpSpPr bwMode="auto">
          <a:xfrm>
            <a:off x="711201" y="2362200"/>
            <a:ext cx="11165417" cy="1062038"/>
            <a:chOff x="432" y="1536"/>
            <a:chExt cx="5934" cy="669"/>
          </a:xfrm>
        </p:grpSpPr>
        <p:sp>
          <p:nvSpPr>
            <p:cNvPr id="53262" name="Text Box 14"/>
            <p:cNvSpPr txBox="1">
              <a:spLocks noChangeArrowheads="1"/>
            </p:cNvSpPr>
            <p:nvPr/>
          </p:nvSpPr>
          <p:spPr bwMode="auto">
            <a:xfrm>
              <a:off x="5022" y="1536"/>
              <a:ext cx="1344" cy="6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defRPr/>
              </a:pPr>
              <a:r>
                <a:rPr lang="en-US" sz="2100" b="1" i="1" dirty="0">
                  <a:cs typeface="+mn-cs"/>
                </a:rPr>
                <a:t>PAX3-FOXO1</a:t>
              </a:r>
              <a:r>
                <a:rPr lang="en-US" sz="2100" b="1" dirty="0">
                  <a:cs typeface="+mn-cs"/>
                </a:rPr>
                <a:t> </a:t>
              </a:r>
            </a:p>
            <a:p>
              <a:pPr algn="ctr" eaLnBrk="0" hangingPunct="0">
                <a:defRPr/>
              </a:pPr>
              <a:r>
                <a:rPr lang="en-US" sz="2100" b="1" dirty="0">
                  <a:cs typeface="+mn-cs"/>
                </a:rPr>
                <a:t>t(2;13)</a:t>
              </a:r>
            </a:p>
            <a:p>
              <a:pPr algn="ctr" eaLnBrk="0" hangingPunct="0">
                <a:defRPr/>
              </a:pPr>
              <a:r>
                <a:rPr lang="en-US" sz="2100" b="1" dirty="0">
                  <a:cs typeface="+mn-cs"/>
                </a:rPr>
                <a:t>60%</a:t>
              </a:r>
            </a:p>
          </p:txBody>
        </p:sp>
        <p:grpSp>
          <p:nvGrpSpPr>
            <p:cNvPr id="24617" name="Group 15"/>
            <p:cNvGrpSpPr>
              <a:grpSpLocks/>
            </p:cNvGrpSpPr>
            <p:nvPr/>
          </p:nvGrpSpPr>
          <p:grpSpPr bwMode="auto">
            <a:xfrm>
              <a:off x="432" y="1728"/>
              <a:ext cx="1488" cy="288"/>
              <a:chOff x="432" y="1248"/>
              <a:chExt cx="1488" cy="288"/>
            </a:xfrm>
          </p:grpSpPr>
          <p:sp>
            <p:nvSpPr>
              <p:cNvPr id="53264" name="Rectangle 16"/>
              <p:cNvSpPr>
                <a:spLocks noChangeArrowheads="1"/>
              </p:cNvSpPr>
              <p:nvPr/>
            </p:nvSpPr>
            <p:spPr bwMode="auto">
              <a:xfrm>
                <a:off x="528" y="1248"/>
                <a:ext cx="721" cy="288"/>
              </a:xfrm>
              <a:prstGeom prst="rect">
                <a:avLst/>
              </a:prstGeom>
              <a:gradFill rotWithShape="0">
                <a:gsLst>
                  <a:gs pos="0">
                    <a:schemeClr val="accent1">
                      <a:gamma/>
                      <a:shade val="51373"/>
                      <a:invGamma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gamma/>
                      <a:shade val="51373"/>
                      <a:invGamma/>
                    </a:schemeClr>
                  </a:gs>
                </a:gsLst>
                <a:lin ang="540000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b="1" dirty="0">
                    <a:solidFill>
                      <a:srgbClr val="000000"/>
                    </a:solidFill>
                    <a:cs typeface="+mn-cs"/>
                  </a:rPr>
                  <a:t>PB</a:t>
                </a:r>
              </a:p>
            </p:txBody>
          </p:sp>
          <p:sp>
            <p:nvSpPr>
              <p:cNvPr id="53265" name="Rectangle 17"/>
              <p:cNvSpPr>
                <a:spLocks noChangeArrowheads="1"/>
              </p:cNvSpPr>
              <p:nvPr/>
            </p:nvSpPr>
            <p:spPr bwMode="auto">
              <a:xfrm>
                <a:off x="1344" y="1248"/>
                <a:ext cx="96" cy="288"/>
              </a:xfrm>
              <a:prstGeom prst="rect">
                <a:avLst/>
              </a:prstGeom>
              <a:gradFill rotWithShape="0">
                <a:gsLst>
                  <a:gs pos="0">
                    <a:srgbClr val="969696">
                      <a:gamma/>
                      <a:shade val="65882"/>
                      <a:invGamma/>
                    </a:srgbClr>
                  </a:gs>
                  <a:gs pos="50000">
                    <a:srgbClr val="969696"/>
                  </a:gs>
                  <a:gs pos="100000">
                    <a:srgbClr val="969696">
                      <a:gamma/>
                      <a:shade val="65882"/>
                      <a:invGamma/>
                    </a:srgbClr>
                  </a:gs>
                </a:gsLst>
                <a:lin ang="540000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53266" name="Rectangle 18"/>
              <p:cNvSpPr>
                <a:spLocks noChangeArrowheads="1"/>
              </p:cNvSpPr>
              <p:nvPr/>
            </p:nvSpPr>
            <p:spPr bwMode="auto">
              <a:xfrm>
                <a:off x="1537" y="1248"/>
                <a:ext cx="388" cy="288"/>
              </a:xfrm>
              <a:prstGeom prst="rect">
                <a:avLst/>
              </a:prstGeom>
              <a:gradFill rotWithShape="0">
                <a:gsLst>
                  <a:gs pos="0">
                    <a:srgbClr val="969696">
                      <a:gamma/>
                      <a:shade val="51373"/>
                      <a:invGamma/>
                    </a:srgbClr>
                  </a:gs>
                  <a:gs pos="50000">
                    <a:srgbClr val="969696"/>
                  </a:gs>
                  <a:gs pos="100000">
                    <a:srgbClr val="969696">
                      <a:gamma/>
                      <a:shade val="51373"/>
                      <a:invGamma/>
                    </a:srgbClr>
                  </a:gs>
                </a:gsLst>
                <a:lin ang="540000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b="1" dirty="0">
                    <a:solidFill>
                      <a:srgbClr val="000000"/>
                    </a:solidFill>
                    <a:cs typeface="+mn-cs"/>
                  </a:rPr>
                  <a:t>HD</a:t>
                </a:r>
                <a:endParaRPr lang="en-US" sz="1600" b="1" dirty="0">
                  <a:cs typeface="+mn-cs"/>
                </a:endParaRPr>
              </a:p>
            </p:txBody>
          </p:sp>
          <p:sp>
            <p:nvSpPr>
              <p:cNvPr id="53267" name="Rectangle 19"/>
              <p:cNvSpPr>
                <a:spLocks noChangeArrowheads="1"/>
              </p:cNvSpPr>
              <p:nvPr/>
            </p:nvSpPr>
            <p:spPr bwMode="auto">
              <a:xfrm>
                <a:off x="1249" y="1248"/>
                <a:ext cx="99" cy="288"/>
              </a:xfrm>
              <a:prstGeom prst="rect">
                <a:avLst/>
              </a:prstGeom>
              <a:gradFill rotWithShape="0">
                <a:gsLst>
                  <a:gs pos="0">
                    <a:srgbClr val="99CCFF">
                      <a:gamma/>
                      <a:shade val="75686"/>
                      <a:invGamma/>
                    </a:srgbClr>
                  </a:gs>
                  <a:gs pos="50000">
                    <a:srgbClr val="99CCFF"/>
                  </a:gs>
                  <a:gs pos="100000">
                    <a:srgbClr val="99CCFF">
                      <a:gamma/>
                      <a:shade val="75686"/>
                      <a:invGamma/>
                    </a:srgbClr>
                  </a:gs>
                </a:gsLst>
                <a:lin ang="540000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53268" name="Rectangle 20"/>
              <p:cNvSpPr>
                <a:spLocks noChangeArrowheads="1"/>
              </p:cNvSpPr>
              <p:nvPr/>
            </p:nvSpPr>
            <p:spPr bwMode="auto">
              <a:xfrm>
                <a:off x="1440" y="1248"/>
                <a:ext cx="97" cy="288"/>
              </a:xfrm>
              <a:prstGeom prst="rect">
                <a:avLst/>
              </a:prstGeom>
              <a:gradFill rotWithShape="0">
                <a:gsLst>
                  <a:gs pos="0">
                    <a:srgbClr val="99CCFF">
                      <a:gamma/>
                      <a:shade val="75686"/>
                      <a:invGamma/>
                    </a:srgbClr>
                  </a:gs>
                  <a:gs pos="50000">
                    <a:srgbClr val="99CCFF"/>
                  </a:gs>
                  <a:gs pos="100000">
                    <a:srgbClr val="99CCFF">
                      <a:gamma/>
                      <a:shade val="75686"/>
                      <a:invGamma/>
                    </a:srgbClr>
                  </a:gs>
                </a:gsLst>
                <a:lin ang="540000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53269" name="Rectangle 21"/>
              <p:cNvSpPr>
                <a:spLocks noChangeArrowheads="1"/>
              </p:cNvSpPr>
              <p:nvPr/>
            </p:nvSpPr>
            <p:spPr bwMode="auto">
              <a:xfrm>
                <a:off x="432" y="1248"/>
                <a:ext cx="96" cy="288"/>
              </a:xfrm>
              <a:prstGeom prst="rect">
                <a:avLst/>
              </a:prstGeom>
              <a:gradFill rotWithShape="0">
                <a:gsLst>
                  <a:gs pos="0">
                    <a:srgbClr val="99CCFF">
                      <a:gamma/>
                      <a:shade val="75686"/>
                      <a:invGamma/>
                    </a:srgbClr>
                  </a:gs>
                  <a:gs pos="50000">
                    <a:srgbClr val="99CCFF"/>
                  </a:gs>
                  <a:gs pos="100000">
                    <a:srgbClr val="99CCFF">
                      <a:gamma/>
                      <a:shade val="75686"/>
                      <a:invGamma/>
                    </a:srgbClr>
                  </a:gs>
                </a:gsLst>
                <a:lin ang="540000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</p:grpSp>
        <p:sp>
          <p:nvSpPr>
            <p:cNvPr id="53270" name="Rectangle 22"/>
            <p:cNvSpPr>
              <a:spLocks noChangeArrowheads="1"/>
            </p:cNvSpPr>
            <p:nvPr/>
          </p:nvSpPr>
          <p:spPr bwMode="auto">
            <a:xfrm>
              <a:off x="1920" y="1728"/>
              <a:ext cx="720" cy="288"/>
            </a:xfrm>
            <a:prstGeom prst="rect">
              <a:avLst/>
            </a:prstGeom>
            <a:gradFill rotWithShape="0">
              <a:gsLst>
                <a:gs pos="0">
                  <a:srgbClr val="99CCFF">
                    <a:gamma/>
                    <a:shade val="75686"/>
                    <a:invGamma/>
                  </a:srgbClr>
                </a:gs>
                <a:gs pos="50000">
                  <a:srgbClr val="99CCFF"/>
                </a:gs>
                <a:gs pos="100000">
                  <a:srgbClr val="99CCFF">
                    <a:gamma/>
                    <a:shade val="75686"/>
                    <a:invGamma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b="1" i="1" dirty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53271" name="Rectangle 23"/>
            <p:cNvSpPr>
              <a:spLocks noChangeArrowheads="1"/>
            </p:cNvSpPr>
            <p:nvPr/>
          </p:nvSpPr>
          <p:spPr bwMode="auto">
            <a:xfrm>
              <a:off x="2880" y="1728"/>
              <a:ext cx="2257" cy="288"/>
            </a:xfrm>
            <a:prstGeom prst="rect">
              <a:avLst/>
            </a:prstGeom>
            <a:gradFill rotWithShape="0">
              <a:gsLst>
                <a:gs pos="0">
                  <a:srgbClr val="FFCC99">
                    <a:gamma/>
                    <a:shade val="71373"/>
                    <a:invGamma/>
                  </a:srgbClr>
                </a:gs>
                <a:gs pos="50000">
                  <a:srgbClr val="FFCC99"/>
                </a:gs>
                <a:gs pos="100000">
                  <a:srgbClr val="FFCC99">
                    <a:gamma/>
                    <a:shade val="71373"/>
                    <a:invGamma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b="1" dirty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53272" name="Rectangle 24"/>
            <p:cNvSpPr>
              <a:spLocks noChangeArrowheads="1"/>
            </p:cNvSpPr>
            <p:nvPr/>
          </p:nvSpPr>
          <p:spPr bwMode="auto">
            <a:xfrm>
              <a:off x="2640" y="1728"/>
              <a:ext cx="240" cy="288"/>
            </a:xfrm>
            <a:prstGeom prst="rect">
              <a:avLst/>
            </a:prstGeom>
            <a:gradFill rotWithShape="0">
              <a:gsLst>
                <a:gs pos="0">
                  <a:srgbClr val="FFFF00">
                    <a:gamma/>
                    <a:shade val="54510"/>
                    <a:invGamma/>
                  </a:srgbClr>
                </a:gs>
                <a:gs pos="50000">
                  <a:srgbClr val="FFFF00"/>
                </a:gs>
                <a:gs pos="100000">
                  <a:srgbClr val="FFFF00">
                    <a:gamma/>
                    <a:shade val="54510"/>
                    <a:invGamma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</p:grpSp>
      <p:grpSp>
        <p:nvGrpSpPr>
          <p:cNvPr id="53273" name="Group 25"/>
          <p:cNvGrpSpPr>
            <a:grpSpLocks/>
          </p:cNvGrpSpPr>
          <p:nvPr/>
        </p:nvGrpSpPr>
        <p:grpSpPr bwMode="auto">
          <a:xfrm>
            <a:off x="2698751" y="3581400"/>
            <a:ext cx="8646077" cy="457200"/>
            <a:chOff x="1488" y="2208"/>
            <a:chExt cx="4595" cy="288"/>
          </a:xfrm>
        </p:grpSpPr>
        <p:sp>
          <p:nvSpPr>
            <p:cNvPr id="53274" name="Rectangle 26"/>
            <p:cNvSpPr>
              <a:spLocks noChangeArrowheads="1"/>
            </p:cNvSpPr>
            <p:nvPr/>
          </p:nvSpPr>
          <p:spPr bwMode="auto">
            <a:xfrm>
              <a:off x="2304" y="2208"/>
              <a:ext cx="576" cy="288"/>
            </a:xfrm>
            <a:prstGeom prst="rect">
              <a:avLst/>
            </a:prstGeom>
            <a:gradFill rotWithShape="0">
              <a:gsLst>
                <a:gs pos="0">
                  <a:srgbClr val="FFFF00">
                    <a:gamma/>
                    <a:shade val="54510"/>
                    <a:invGamma/>
                  </a:srgbClr>
                </a:gs>
                <a:gs pos="50000">
                  <a:srgbClr val="FFFF00"/>
                </a:gs>
                <a:gs pos="100000">
                  <a:srgbClr val="FFFF00">
                    <a:gamma/>
                    <a:shade val="54510"/>
                    <a:invGamma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53275" name="Rectangle 27"/>
            <p:cNvSpPr>
              <a:spLocks noChangeArrowheads="1"/>
            </p:cNvSpPr>
            <p:nvPr/>
          </p:nvSpPr>
          <p:spPr bwMode="auto">
            <a:xfrm>
              <a:off x="2880" y="2208"/>
              <a:ext cx="2255" cy="288"/>
            </a:xfrm>
            <a:prstGeom prst="rect">
              <a:avLst/>
            </a:prstGeom>
            <a:gradFill rotWithShape="0">
              <a:gsLst>
                <a:gs pos="0">
                  <a:srgbClr val="FFCC99">
                    <a:gamma/>
                    <a:shade val="71373"/>
                    <a:invGamma/>
                  </a:srgbClr>
                </a:gs>
                <a:gs pos="50000">
                  <a:srgbClr val="FFCC99"/>
                </a:gs>
                <a:gs pos="100000">
                  <a:srgbClr val="FFCC99">
                    <a:gamma/>
                    <a:shade val="71373"/>
                    <a:invGamma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b="1" dirty="0">
                  <a:solidFill>
                    <a:srgbClr val="000000"/>
                  </a:solidFill>
                  <a:latin typeface="+mn-lt"/>
                  <a:cs typeface="Arial Narrow"/>
                </a:rPr>
                <a:t>FOXO1 Activation</a:t>
              </a:r>
            </a:p>
          </p:txBody>
        </p:sp>
        <p:sp>
          <p:nvSpPr>
            <p:cNvPr id="53276" name="Rectangle 28"/>
            <p:cNvSpPr>
              <a:spLocks noChangeArrowheads="1"/>
            </p:cNvSpPr>
            <p:nvPr/>
          </p:nvSpPr>
          <p:spPr bwMode="auto">
            <a:xfrm>
              <a:off x="1488" y="2208"/>
              <a:ext cx="816" cy="288"/>
            </a:xfrm>
            <a:prstGeom prst="rect">
              <a:avLst/>
            </a:prstGeom>
            <a:gradFill rotWithShape="0">
              <a:gsLst>
                <a:gs pos="0">
                  <a:srgbClr val="FFCC99">
                    <a:gamma/>
                    <a:shade val="65882"/>
                    <a:invGamma/>
                  </a:srgbClr>
                </a:gs>
                <a:gs pos="50000">
                  <a:srgbClr val="FFCC99"/>
                </a:gs>
                <a:gs pos="100000">
                  <a:srgbClr val="FFCC99">
                    <a:gamma/>
                    <a:shade val="65882"/>
                    <a:invGamma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53277" name="Text Box 29"/>
            <p:cNvSpPr txBox="1">
              <a:spLocks noChangeArrowheads="1"/>
            </p:cNvSpPr>
            <p:nvPr/>
          </p:nvSpPr>
          <p:spPr bwMode="auto">
            <a:xfrm>
              <a:off x="2400" y="2208"/>
              <a:ext cx="40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en-US" b="1" dirty="0">
                  <a:solidFill>
                    <a:srgbClr val="000208"/>
                  </a:solidFill>
                  <a:cs typeface="+mn-cs"/>
                </a:rPr>
                <a:t>FD</a:t>
              </a:r>
              <a:endParaRPr lang="en-US" sz="1600" b="1" dirty="0">
                <a:cs typeface="+mn-cs"/>
              </a:endParaRPr>
            </a:p>
          </p:txBody>
        </p:sp>
        <p:sp>
          <p:nvSpPr>
            <p:cNvPr id="53278" name="Text Box 30"/>
            <p:cNvSpPr txBox="1">
              <a:spLocks noChangeArrowheads="1"/>
            </p:cNvSpPr>
            <p:nvPr/>
          </p:nvSpPr>
          <p:spPr bwMode="auto">
            <a:xfrm>
              <a:off x="5136" y="2217"/>
              <a:ext cx="947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2000" i="1" dirty="0">
                  <a:cs typeface="+mn-cs"/>
                </a:rPr>
                <a:t>FOXO1</a:t>
              </a:r>
              <a:r>
                <a:rPr lang="en-US" sz="2000" dirty="0">
                  <a:cs typeface="+mn-cs"/>
                </a:rPr>
                <a:t> (13q14)</a:t>
              </a:r>
            </a:p>
          </p:txBody>
        </p:sp>
      </p:grpSp>
      <p:grpSp>
        <p:nvGrpSpPr>
          <p:cNvPr id="53279" name="Group 31"/>
          <p:cNvGrpSpPr>
            <a:grpSpLocks/>
          </p:cNvGrpSpPr>
          <p:nvPr/>
        </p:nvGrpSpPr>
        <p:grpSpPr bwMode="auto">
          <a:xfrm>
            <a:off x="711201" y="4191000"/>
            <a:ext cx="11165417" cy="1062038"/>
            <a:chOff x="384" y="2736"/>
            <a:chExt cx="5275" cy="669"/>
          </a:xfrm>
        </p:grpSpPr>
        <p:grpSp>
          <p:nvGrpSpPr>
            <p:cNvPr id="24600" name="Group 32"/>
            <p:cNvGrpSpPr>
              <a:grpSpLocks/>
            </p:cNvGrpSpPr>
            <p:nvPr/>
          </p:nvGrpSpPr>
          <p:grpSpPr bwMode="auto">
            <a:xfrm>
              <a:off x="384" y="2928"/>
              <a:ext cx="1323" cy="288"/>
              <a:chOff x="384" y="2928"/>
              <a:chExt cx="1323" cy="288"/>
            </a:xfrm>
          </p:grpSpPr>
          <p:sp>
            <p:nvSpPr>
              <p:cNvPr id="53281" name="Rectangle 33"/>
              <p:cNvSpPr>
                <a:spLocks noChangeArrowheads="1"/>
              </p:cNvSpPr>
              <p:nvPr/>
            </p:nvSpPr>
            <p:spPr bwMode="auto">
              <a:xfrm>
                <a:off x="469" y="2928"/>
                <a:ext cx="641" cy="288"/>
              </a:xfrm>
              <a:prstGeom prst="rect">
                <a:avLst/>
              </a:prstGeom>
              <a:gradFill rotWithShape="0">
                <a:gsLst>
                  <a:gs pos="0">
                    <a:schemeClr val="accent1">
                      <a:gamma/>
                      <a:shade val="51373"/>
                      <a:invGamma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gamma/>
                      <a:shade val="51373"/>
                      <a:invGamma/>
                    </a:schemeClr>
                  </a:gs>
                </a:gsLst>
                <a:lin ang="540000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b="1" dirty="0">
                    <a:solidFill>
                      <a:srgbClr val="000000"/>
                    </a:solidFill>
                    <a:cs typeface="+mn-cs"/>
                  </a:rPr>
                  <a:t>PB</a:t>
                </a:r>
              </a:p>
            </p:txBody>
          </p:sp>
          <p:sp>
            <p:nvSpPr>
              <p:cNvPr id="53282" name="Rectangle 34"/>
              <p:cNvSpPr>
                <a:spLocks noChangeArrowheads="1"/>
              </p:cNvSpPr>
              <p:nvPr/>
            </p:nvSpPr>
            <p:spPr bwMode="auto">
              <a:xfrm>
                <a:off x="1195" y="2928"/>
                <a:ext cx="85" cy="288"/>
              </a:xfrm>
              <a:prstGeom prst="rect">
                <a:avLst/>
              </a:prstGeom>
              <a:gradFill rotWithShape="0">
                <a:gsLst>
                  <a:gs pos="0">
                    <a:srgbClr val="969696">
                      <a:gamma/>
                      <a:shade val="65882"/>
                      <a:invGamma/>
                    </a:srgbClr>
                  </a:gs>
                  <a:gs pos="50000">
                    <a:srgbClr val="969696"/>
                  </a:gs>
                  <a:gs pos="100000">
                    <a:srgbClr val="969696">
                      <a:gamma/>
                      <a:shade val="65882"/>
                      <a:invGamma/>
                    </a:srgbClr>
                  </a:gs>
                </a:gsLst>
                <a:lin ang="540000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53283" name="Rectangle 35"/>
              <p:cNvSpPr>
                <a:spLocks noChangeArrowheads="1"/>
              </p:cNvSpPr>
              <p:nvPr/>
            </p:nvSpPr>
            <p:spPr bwMode="auto">
              <a:xfrm>
                <a:off x="1366" y="2928"/>
                <a:ext cx="341" cy="288"/>
              </a:xfrm>
              <a:prstGeom prst="rect">
                <a:avLst/>
              </a:prstGeom>
              <a:gradFill rotWithShape="0">
                <a:gsLst>
                  <a:gs pos="0">
                    <a:srgbClr val="969696">
                      <a:gamma/>
                      <a:shade val="51373"/>
                      <a:invGamma/>
                    </a:srgbClr>
                  </a:gs>
                  <a:gs pos="50000">
                    <a:srgbClr val="969696"/>
                  </a:gs>
                  <a:gs pos="100000">
                    <a:srgbClr val="969696">
                      <a:gamma/>
                      <a:shade val="51373"/>
                      <a:invGamma/>
                    </a:srgbClr>
                  </a:gs>
                </a:gsLst>
                <a:lin ang="540000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b="1" dirty="0">
                    <a:solidFill>
                      <a:srgbClr val="000000"/>
                    </a:solidFill>
                    <a:cs typeface="+mn-cs"/>
                  </a:rPr>
                  <a:t>HD</a:t>
                </a:r>
                <a:endParaRPr lang="en-US" sz="1600" b="1" dirty="0">
                  <a:cs typeface="+mn-cs"/>
                </a:endParaRPr>
              </a:p>
            </p:txBody>
          </p:sp>
          <p:sp>
            <p:nvSpPr>
              <p:cNvPr id="53284" name="Rectangle 36"/>
              <p:cNvSpPr>
                <a:spLocks noChangeArrowheads="1"/>
              </p:cNvSpPr>
              <p:nvPr/>
            </p:nvSpPr>
            <p:spPr bwMode="auto">
              <a:xfrm>
                <a:off x="1110" y="2928"/>
                <a:ext cx="85" cy="288"/>
              </a:xfrm>
              <a:prstGeom prst="rect">
                <a:avLst/>
              </a:prstGeom>
              <a:gradFill rotWithShape="0">
                <a:gsLst>
                  <a:gs pos="0">
                    <a:srgbClr val="00CC66">
                      <a:gamma/>
                      <a:shade val="75686"/>
                      <a:invGamma/>
                    </a:srgbClr>
                  </a:gs>
                  <a:gs pos="50000">
                    <a:srgbClr val="00CC66"/>
                  </a:gs>
                  <a:gs pos="100000">
                    <a:srgbClr val="00CC66">
                      <a:gamma/>
                      <a:shade val="75686"/>
                      <a:invGamma/>
                    </a:srgbClr>
                  </a:gs>
                </a:gsLst>
                <a:lin ang="540000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53285" name="Rectangle 37"/>
              <p:cNvSpPr>
                <a:spLocks noChangeArrowheads="1"/>
              </p:cNvSpPr>
              <p:nvPr/>
            </p:nvSpPr>
            <p:spPr bwMode="auto">
              <a:xfrm>
                <a:off x="1280" y="2928"/>
                <a:ext cx="86" cy="288"/>
              </a:xfrm>
              <a:prstGeom prst="rect">
                <a:avLst/>
              </a:prstGeom>
              <a:gradFill rotWithShape="0">
                <a:gsLst>
                  <a:gs pos="0">
                    <a:srgbClr val="00CC66">
                      <a:gamma/>
                      <a:shade val="75686"/>
                      <a:invGamma/>
                    </a:srgbClr>
                  </a:gs>
                  <a:gs pos="50000">
                    <a:srgbClr val="00CC66"/>
                  </a:gs>
                  <a:gs pos="100000">
                    <a:srgbClr val="00CC66">
                      <a:gamma/>
                      <a:shade val="75686"/>
                      <a:invGamma/>
                    </a:srgbClr>
                  </a:gs>
                </a:gsLst>
                <a:lin ang="540000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53286" name="Rectangle 38"/>
              <p:cNvSpPr>
                <a:spLocks noChangeArrowheads="1"/>
              </p:cNvSpPr>
              <p:nvPr/>
            </p:nvSpPr>
            <p:spPr bwMode="auto">
              <a:xfrm>
                <a:off x="384" y="2928"/>
                <a:ext cx="85" cy="288"/>
              </a:xfrm>
              <a:prstGeom prst="rect">
                <a:avLst/>
              </a:prstGeom>
              <a:gradFill rotWithShape="0">
                <a:gsLst>
                  <a:gs pos="0">
                    <a:srgbClr val="00CC66">
                      <a:gamma/>
                      <a:shade val="75686"/>
                      <a:invGamma/>
                    </a:srgbClr>
                  </a:gs>
                  <a:gs pos="50000">
                    <a:srgbClr val="00CC66"/>
                  </a:gs>
                  <a:gs pos="100000">
                    <a:srgbClr val="00CC66">
                      <a:gamma/>
                      <a:shade val="75686"/>
                      <a:invGamma/>
                    </a:srgbClr>
                  </a:gs>
                </a:gsLst>
                <a:lin ang="540000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</p:grpSp>
        <p:sp>
          <p:nvSpPr>
            <p:cNvPr id="53287" name="Rectangle 39"/>
            <p:cNvSpPr>
              <a:spLocks noChangeArrowheads="1"/>
            </p:cNvSpPr>
            <p:nvPr/>
          </p:nvSpPr>
          <p:spPr bwMode="auto">
            <a:xfrm>
              <a:off x="2347" y="2928"/>
              <a:ext cx="213" cy="288"/>
            </a:xfrm>
            <a:prstGeom prst="rect">
              <a:avLst/>
            </a:prstGeom>
            <a:gradFill rotWithShape="0">
              <a:gsLst>
                <a:gs pos="0">
                  <a:srgbClr val="FFFF00">
                    <a:gamma/>
                    <a:shade val="54510"/>
                    <a:invGamma/>
                  </a:srgbClr>
                </a:gs>
                <a:gs pos="50000">
                  <a:srgbClr val="FFFF00"/>
                </a:gs>
                <a:gs pos="100000">
                  <a:srgbClr val="FFFF00">
                    <a:gamma/>
                    <a:shade val="54510"/>
                    <a:invGamma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53288" name="Rectangle 40"/>
            <p:cNvSpPr>
              <a:spLocks noChangeArrowheads="1"/>
            </p:cNvSpPr>
            <p:nvPr/>
          </p:nvSpPr>
          <p:spPr bwMode="auto">
            <a:xfrm>
              <a:off x="1707" y="2928"/>
              <a:ext cx="640" cy="288"/>
            </a:xfrm>
            <a:prstGeom prst="rect">
              <a:avLst/>
            </a:prstGeom>
            <a:gradFill rotWithShape="0">
              <a:gsLst>
                <a:gs pos="0">
                  <a:srgbClr val="00CC66">
                    <a:gamma/>
                    <a:shade val="75686"/>
                    <a:invGamma/>
                  </a:srgbClr>
                </a:gs>
                <a:gs pos="50000">
                  <a:srgbClr val="00CC66"/>
                </a:gs>
                <a:gs pos="100000">
                  <a:srgbClr val="00CC66">
                    <a:gamma/>
                    <a:shade val="75686"/>
                    <a:invGamma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b="1" i="1" dirty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53289" name="Rectangle 41"/>
            <p:cNvSpPr>
              <a:spLocks noChangeArrowheads="1"/>
            </p:cNvSpPr>
            <p:nvPr/>
          </p:nvSpPr>
          <p:spPr bwMode="auto">
            <a:xfrm>
              <a:off x="2560" y="2928"/>
              <a:ext cx="2005" cy="288"/>
            </a:xfrm>
            <a:prstGeom prst="rect">
              <a:avLst/>
            </a:prstGeom>
            <a:gradFill rotWithShape="0">
              <a:gsLst>
                <a:gs pos="0">
                  <a:srgbClr val="FFCC99">
                    <a:gamma/>
                    <a:shade val="71373"/>
                    <a:invGamma/>
                  </a:srgbClr>
                </a:gs>
                <a:gs pos="50000">
                  <a:srgbClr val="FFCC99"/>
                </a:gs>
                <a:gs pos="100000">
                  <a:srgbClr val="FFCC99">
                    <a:gamma/>
                    <a:shade val="71373"/>
                    <a:invGamma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b="1" dirty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53290" name="Text Box 42"/>
            <p:cNvSpPr txBox="1">
              <a:spLocks noChangeArrowheads="1"/>
            </p:cNvSpPr>
            <p:nvPr/>
          </p:nvSpPr>
          <p:spPr bwMode="auto">
            <a:xfrm>
              <a:off x="4560" y="2736"/>
              <a:ext cx="1099" cy="6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defRPr/>
              </a:pPr>
              <a:r>
                <a:rPr lang="en-US" sz="2100" b="1" i="1" dirty="0">
                  <a:cs typeface="+mn-cs"/>
                </a:rPr>
                <a:t>PAX7-FOXO1</a:t>
              </a:r>
              <a:r>
                <a:rPr lang="en-US" sz="2100" b="1" dirty="0">
                  <a:cs typeface="+mn-cs"/>
                </a:rPr>
                <a:t> </a:t>
              </a:r>
            </a:p>
            <a:p>
              <a:pPr algn="ctr" eaLnBrk="0" hangingPunct="0">
                <a:defRPr/>
              </a:pPr>
              <a:r>
                <a:rPr lang="en-US" sz="2100" b="1" dirty="0">
                  <a:cs typeface="+mn-cs"/>
                </a:rPr>
                <a:t>t(1;13)</a:t>
              </a:r>
            </a:p>
            <a:p>
              <a:pPr algn="ctr" eaLnBrk="0" hangingPunct="0">
                <a:defRPr/>
              </a:pPr>
              <a:r>
                <a:rPr lang="en-US" sz="2100" b="1" dirty="0">
                  <a:cs typeface="+mn-cs"/>
                </a:rPr>
                <a:t>20%</a:t>
              </a:r>
            </a:p>
          </p:txBody>
        </p:sp>
      </p:grpSp>
      <p:grpSp>
        <p:nvGrpSpPr>
          <p:cNvPr id="53291" name="Group 43"/>
          <p:cNvGrpSpPr>
            <a:grpSpLocks/>
          </p:cNvGrpSpPr>
          <p:nvPr/>
        </p:nvGrpSpPr>
        <p:grpSpPr bwMode="auto">
          <a:xfrm>
            <a:off x="711201" y="5410200"/>
            <a:ext cx="8081433" cy="457200"/>
            <a:chOff x="384" y="3504"/>
            <a:chExt cx="3818" cy="288"/>
          </a:xfrm>
        </p:grpSpPr>
        <p:sp>
          <p:nvSpPr>
            <p:cNvPr id="53292" name="Text Box 44"/>
            <p:cNvSpPr txBox="1">
              <a:spLocks noChangeArrowheads="1"/>
            </p:cNvSpPr>
            <p:nvPr/>
          </p:nvSpPr>
          <p:spPr bwMode="auto">
            <a:xfrm>
              <a:off x="3503" y="3513"/>
              <a:ext cx="699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2000" i="1" dirty="0">
                  <a:cs typeface="+mn-cs"/>
                </a:rPr>
                <a:t>PAX7</a:t>
              </a:r>
              <a:r>
                <a:rPr lang="en-US" sz="2000" dirty="0">
                  <a:cs typeface="+mn-cs"/>
                </a:rPr>
                <a:t> (1p36)</a:t>
              </a:r>
            </a:p>
          </p:txBody>
        </p:sp>
        <p:grpSp>
          <p:nvGrpSpPr>
            <p:cNvPr id="24592" name="Group 45"/>
            <p:cNvGrpSpPr>
              <a:grpSpLocks/>
            </p:cNvGrpSpPr>
            <p:nvPr/>
          </p:nvGrpSpPr>
          <p:grpSpPr bwMode="auto">
            <a:xfrm>
              <a:off x="384" y="3504"/>
              <a:ext cx="1323" cy="288"/>
              <a:chOff x="384" y="3504"/>
              <a:chExt cx="1323" cy="288"/>
            </a:xfrm>
          </p:grpSpPr>
          <p:sp>
            <p:nvSpPr>
              <p:cNvPr id="53294" name="Rectangle 46"/>
              <p:cNvSpPr>
                <a:spLocks noChangeArrowheads="1"/>
              </p:cNvSpPr>
              <p:nvPr/>
            </p:nvSpPr>
            <p:spPr bwMode="auto">
              <a:xfrm>
                <a:off x="469" y="3504"/>
                <a:ext cx="641" cy="288"/>
              </a:xfrm>
              <a:prstGeom prst="rect">
                <a:avLst/>
              </a:prstGeom>
              <a:gradFill rotWithShape="0">
                <a:gsLst>
                  <a:gs pos="0">
                    <a:schemeClr val="accent1">
                      <a:gamma/>
                      <a:shade val="51373"/>
                      <a:invGamma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gamma/>
                      <a:shade val="51373"/>
                      <a:invGamma/>
                    </a:schemeClr>
                  </a:gs>
                </a:gsLst>
                <a:lin ang="540000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b="1" dirty="0">
                    <a:solidFill>
                      <a:srgbClr val="000000"/>
                    </a:solidFill>
                    <a:cs typeface="+mn-cs"/>
                  </a:rPr>
                  <a:t>PB</a:t>
                </a:r>
              </a:p>
            </p:txBody>
          </p:sp>
          <p:sp>
            <p:nvSpPr>
              <p:cNvPr id="53295" name="Rectangle 47"/>
              <p:cNvSpPr>
                <a:spLocks noChangeArrowheads="1"/>
              </p:cNvSpPr>
              <p:nvPr/>
            </p:nvSpPr>
            <p:spPr bwMode="auto">
              <a:xfrm>
                <a:off x="1195" y="3504"/>
                <a:ext cx="85" cy="288"/>
              </a:xfrm>
              <a:prstGeom prst="rect">
                <a:avLst/>
              </a:prstGeom>
              <a:gradFill rotWithShape="0">
                <a:gsLst>
                  <a:gs pos="0">
                    <a:srgbClr val="969696">
                      <a:gamma/>
                      <a:shade val="65882"/>
                      <a:invGamma/>
                    </a:srgbClr>
                  </a:gs>
                  <a:gs pos="50000">
                    <a:srgbClr val="969696"/>
                  </a:gs>
                  <a:gs pos="100000">
                    <a:srgbClr val="969696">
                      <a:gamma/>
                      <a:shade val="65882"/>
                      <a:invGamma/>
                    </a:srgbClr>
                  </a:gs>
                </a:gsLst>
                <a:lin ang="540000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53296" name="Rectangle 48"/>
              <p:cNvSpPr>
                <a:spLocks noChangeArrowheads="1"/>
              </p:cNvSpPr>
              <p:nvPr/>
            </p:nvSpPr>
            <p:spPr bwMode="auto">
              <a:xfrm>
                <a:off x="1366" y="3504"/>
                <a:ext cx="341" cy="288"/>
              </a:xfrm>
              <a:prstGeom prst="rect">
                <a:avLst/>
              </a:prstGeom>
              <a:gradFill rotWithShape="0">
                <a:gsLst>
                  <a:gs pos="0">
                    <a:srgbClr val="969696">
                      <a:gamma/>
                      <a:shade val="51373"/>
                      <a:invGamma/>
                    </a:srgbClr>
                  </a:gs>
                  <a:gs pos="50000">
                    <a:srgbClr val="969696"/>
                  </a:gs>
                  <a:gs pos="100000">
                    <a:srgbClr val="969696">
                      <a:gamma/>
                      <a:shade val="51373"/>
                      <a:invGamma/>
                    </a:srgbClr>
                  </a:gs>
                </a:gsLst>
                <a:lin ang="540000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b="1" dirty="0">
                    <a:solidFill>
                      <a:srgbClr val="000000"/>
                    </a:solidFill>
                    <a:cs typeface="+mn-cs"/>
                  </a:rPr>
                  <a:t>HD</a:t>
                </a:r>
                <a:endParaRPr lang="en-US" sz="1600" b="1" dirty="0">
                  <a:cs typeface="+mn-cs"/>
                </a:endParaRPr>
              </a:p>
            </p:txBody>
          </p:sp>
          <p:sp>
            <p:nvSpPr>
              <p:cNvPr id="53297" name="Rectangle 49"/>
              <p:cNvSpPr>
                <a:spLocks noChangeArrowheads="1"/>
              </p:cNvSpPr>
              <p:nvPr/>
            </p:nvSpPr>
            <p:spPr bwMode="auto">
              <a:xfrm>
                <a:off x="1110" y="3504"/>
                <a:ext cx="85" cy="288"/>
              </a:xfrm>
              <a:prstGeom prst="rect">
                <a:avLst/>
              </a:prstGeom>
              <a:gradFill rotWithShape="0">
                <a:gsLst>
                  <a:gs pos="0">
                    <a:srgbClr val="00CC66">
                      <a:gamma/>
                      <a:shade val="75686"/>
                      <a:invGamma/>
                    </a:srgbClr>
                  </a:gs>
                  <a:gs pos="50000">
                    <a:srgbClr val="00CC66"/>
                  </a:gs>
                  <a:gs pos="100000">
                    <a:srgbClr val="00CC66">
                      <a:gamma/>
                      <a:shade val="75686"/>
                      <a:invGamma/>
                    </a:srgbClr>
                  </a:gs>
                </a:gsLst>
                <a:lin ang="540000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53298" name="Rectangle 50"/>
              <p:cNvSpPr>
                <a:spLocks noChangeArrowheads="1"/>
              </p:cNvSpPr>
              <p:nvPr/>
            </p:nvSpPr>
            <p:spPr bwMode="auto">
              <a:xfrm>
                <a:off x="1280" y="3504"/>
                <a:ext cx="86" cy="288"/>
              </a:xfrm>
              <a:prstGeom prst="rect">
                <a:avLst/>
              </a:prstGeom>
              <a:gradFill rotWithShape="0">
                <a:gsLst>
                  <a:gs pos="0">
                    <a:srgbClr val="00CC66">
                      <a:gamma/>
                      <a:shade val="75686"/>
                      <a:invGamma/>
                    </a:srgbClr>
                  </a:gs>
                  <a:gs pos="50000">
                    <a:srgbClr val="00CC66"/>
                  </a:gs>
                  <a:gs pos="100000">
                    <a:srgbClr val="00CC66">
                      <a:gamma/>
                      <a:shade val="75686"/>
                      <a:invGamma/>
                    </a:srgbClr>
                  </a:gs>
                </a:gsLst>
                <a:lin ang="540000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53299" name="Rectangle 51"/>
              <p:cNvSpPr>
                <a:spLocks noChangeArrowheads="1"/>
              </p:cNvSpPr>
              <p:nvPr/>
            </p:nvSpPr>
            <p:spPr bwMode="auto">
              <a:xfrm>
                <a:off x="384" y="3504"/>
                <a:ext cx="85" cy="288"/>
              </a:xfrm>
              <a:prstGeom prst="rect">
                <a:avLst/>
              </a:prstGeom>
              <a:gradFill rotWithShape="0">
                <a:gsLst>
                  <a:gs pos="0">
                    <a:srgbClr val="00CC66">
                      <a:gamma/>
                      <a:shade val="75686"/>
                      <a:invGamma/>
                    </a:srgbClr>
                  </a:gs>
                  <a:gs pos="50000">
                    <a:srgbClr val="00CC66"/>
                  </a:gs>
                  <a:gs pos="100000">
                    <a:srgbClr val="00CC66">
                      <a:gamma/>
                      <a:shade val="75686"/>
                      <a:invGamma/>
                    </a:srgbClr>
                  </a:gs>
                </a:gsLst>
                <a:lin ang="540000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</p:grpSp>
        <p:sp>
          <p:nvSpPr>
            <p:cNvPr id="53300" name="Rectangle 52"/>
            <p:cNvSpPr>
              <a:spLocks noChangeArrowheads="1"/>
            </p:cNvSpPr>
            <p:nvPr/>
          </p:nvSpPr>
          <p:spPr bwMode="auto">
            <a:xfrm>
              <a:off x="1707" y="3504"/>
              <a:ext cx="1664" cy="288"/>
            </a:xfrm>
            <a:prstGeom prst="rect">
              <a:avLst/>
            </a:prstGeom>
            <a:gradFill rotWithShape="0">
              <a:gsLst>
                <a:gs pos="0">
                  <a:srgbClr val="00CC66">
                    <a:gamma/>
                    <a:shade val="74118"/>
                    <a:invGamma/>
                  </a:srgbClr>
                </a:gs>
                <a:gs pos="50000">
                  <a:srgbClr val="00CC66"/>
                </a:gs>
                <a:gs pos="100000">
                  <a:srgbClr val="00CC66">
                    <a:gamma/>
                    <a:shade val="74118"/>
                    <a:invGamma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b="1" i="1" dirty="0">
                <a:solidFill>
                  <a:srgbClr val="000000"/>
                </a:solidFill>
                <a:cs typeface="+mn-cs"/>
              </a:endParaRPr>
            </a:p>
          </p:txBody>
        </p:sp>
      </p:grpSp>
      <p:grpSp>
        <p:nvGrpSpPr>
          <p:cNvPr id="53301" name="Group 53"/>
          <p:cNvGrpSpPr>
            <a:grpSpLocks/>
          </p:cNvGrpSpPr>
          <p:nvPr/>
        </p:nvGrpSpPr>
        <p:grpSpPr bwMode="auto">
          <a:xfrm>
            <a:off x="3691466" y="1752601"/>
            <a:ext cx="1174935" cy="4781550"/>
            <a:chOff x="2016" y="1200"/>
            <a:chExt cx="624" cy="3012"/>
          </a:xfrm>
        </p:grpSpPr>
        <p:sp>
          <p:nvSpPr>
            <p:cNvPr id="53302" name="Text Box 54"/>
            <p:cNvSpPr txBox="1">
              <a:spLocks noChangeArrowheads="1"/>
            </p:cNvSpPr>
            <p:nvPr/>
          </p:nvSpPr>
          <p:spPr bwMode="auto">
            <a:xfrm>
              <a:off x="2016" y="3979"/>
              <a:ext cx="623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b="1" dirty="0">
                  <a:latin typeface="Arial Narrow" charset="0"/>
                  <a:cs typeface="+mn-cs"/>
                </a:rPr>
                <a:t>Breakpoint</a:t>
              </a:r>
              <a:endParaRPr lang="en-US" sz="1600" b="1" dirty="0">
                <a:cs typeface="+mn-cs"/>
              </a:endParaRPr>
            </a:p>
          </p:txBody>
        </p:sp>
        <p:sp>
          <p:nvSpPr>
            <p:cNvPr id="53303" name="Line 55"/>
            <p:cNvSpPr>
              <a:spLocks noChangeShapeType="1"/>
            </p:cNvSpPr>
            <p:nvPr/>
          </p:nvSpPr>
          <p:spPr bwMode="auto">
            <a:xfrm>
              <a:off x="2640" y="1200"/>
              <a:ext cx="0" cy="2784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</p:grpSp>
      <p:sp>
        <p:nvSpPr>
          <p:cNvPr id="53305" name="Rectangle 57"/>
          <p:cNvSpPr>
            <a:spLocks noChangeArrowheads="1"/>
          </p:cNvSpPr>
          <p:nvPr/>
        </p:nvSpPr>
        <p:spPr bwMode="auto">
          <a:xfrm>
            <a:off x="3754315" y="6549237"/>
            <a:ext cx="580667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>
                <a:cs typeface="+mn-cs"/>
              </a:rPr>
              <a:t>(Barr et al., </a:t>
            </a:r>
            <a:r>
              <a:rPr lang="en-US" sz="1400" i="1" dirty="0">
                <a:cs typeface="+mn-cs"/>
              </a:rPr>
              <a:t>J Mol Diagn</a:t>
            </a:r>
            <a:r>
              <a:rPr lang="en-US" sz="1400" dirty="0">
                <a:cs typeface="+mn-cs"/>
              </a:rPr>
              <a:t> 2006; 8:202)  </a:t>
            </a:r>
            <a:r>
              <a:rPr lang="en-US" sz="1400" dirty="0" smtClean="0">
                <a:cs typeface="+mn-cs"/>
              </a:rPr>
              <a:t>(</a:t>
            </a:r>
            <a:r>
              <a:rPr lang="en-US" sz="1400" i="1" dirty="0" smtClean="0">
                <a:cs typeface="+mn-cs"/>
              </a:rPr>
              <a:t>Courtesy of William </a:t>
            </a:r>
            <a:r>
              <a:rPr lang="en-US" sz="1400" i="1" dirty="0">
                <a:cs typeface="+mn-cs"/>
              </a:rPr>
              <a:t>Meyer</a:t>
            </a:r>
            <a:r>
              <a:rPr lang="en-US" sz="1400" dirty="0">
                <a:cs typeface="+mn-cs"/>
              </a:rPr>
              <a:t>)</a:t>
            </a:r>
          </a:p>
        </p:txBody>
      </p:sp>
      <p:sp>
        <p:nvSpPr>
          <p:cNvPr id="24586" name="TextBox 1"/>
          <p:cNvSpPr txBox="1">
            <a:spLocks noChangeArrowheads="1"/>
          </p:cNvSpPr>
          <p:nvPr/>
        </p:nvSpPr>
        <p:spPr bwMode="auto">
          <a:xfrm>
            <a:off x="4400551" y="565151"/>
            <a:ext cx="1846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dirty="0">
              <a:latin typeface="Arial" charset="0"/>
            </a:endParaRPr>
          </a:p>
        </p:txBody>
      </p:sp>
      <p:sp>
        <p:nvSpPr>
          <p:cNvPr id="24587" name="TextBox 1"/>
          <p:cNvSpPr txBox="1">
            <a:spLocks noChangeArrowheads="1"/>
          </p:cNvSpPr>
          <p:nvPr/>
        </p:nvSpPr>
        <p:spPr bwMode="auto">
          <a:xfrm>
            <a:off x="5916084" y="4140201"/>
            <a:ext cx="1846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1800" dirty="0"/>
          </a:p>
        </p:txBody>
      </p:sp>
      <p:sp>
        <p:nvSpPr>
          <p:cNvPr id="24588" name="TextBox 1"/>
          <p:cNvSpPr txBox="1">
            <a:spLocks noChangeArrowheads="1"/>
          </p:cNvSpPr>
          <p:nvPr/>
        </p:nvSpPr>
        <p:spPr bwMode="auto">
          <a:xfrm>
            <a:off x="13383684" y="1146175"/>
            <a:ext cx="1846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1800" dirty="0"/>
          </a:p>
        </p:txBody>
      </p:sp>
      <p:sp>
        <p:nvSpPr>
          <p:cNvPr id="2" name="TextBox 1"/>
          <p:cNvSpPr txBox="1"/>
          <p:nvPr/>
        </p:nvSpPr>
        <p:spPr>
          <a:xfrm>
            <a:off x="1329873" y="790789"/>
            <a:ext cx="513564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ea typeface="Wingdings"/>
                <a:cs typeface="Wingdings"/>
                <a:sym typeface="Wingdings"/>
              </a:rPr>
              <a:t></a:t>
            </a:r>
            <a:r>
              <a:rPr lang="en-US" sz="1600" b="1" dirty="0"/>
              <a:t> </a:t>
            </a:r>
            <a:r>
              <a:rPr lang="en-US" sz="3200" u="sng" dirty="0"/>
              <a:t>PAX-FOXO1 fusions in ARMS</a:t>
            </a:r>
            <a:endParaRPr lang="en-US" sz="3200" dirty="0"/>
          </a:p>
        </p:txBody>
      </p:sp>
      <p:sp>
        <p:nvSpPr>
          <p:cNvPr id="62" name="Rectangle 4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274910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3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8660328"/>
              </p:ext>
            </p:extLst>
          </p:nvPr>
        </p:nvGraphicFramePr>
        <p:xfrm>
          <a:off x="1005344" y="1817040"/>
          <a:ext cx="10170656" cy="3653486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542664"/>
                <a:gridCol w="2542664"/>
                <a:gridCol w="2542664"/>
                <a:gridCol w="2542664"/>
              </a:tblGrid>
              <a:tr h="1256084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Variant</a:t>
                      </a:r>
                      <a:endParaRPr lang="en-US" sz="2800" dirty="0"/>
                    </a:p>
                  </a:txBody>
                  <a:tcPr marL="121920" marR="121920" marT="45696" marB="45696"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Typical Location</a:t>
                      </a:r>
                      <a:endParaRPr lang="en-US" sz="2800" dirty="0"/>
                    </a:p>
                  </a:txBody>
                  <a:tcPr marL="121920" marR="121920" marT="45696" marB="45696"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Grade</a:t>
                      </a:r>
                      <a:endParaRPr lang="en-US" sz="2800" dirty="0"/>
                    </a:p>
                  </a:txBody>
                  <a:tcPr marL="121920" marR="121920" marT="45696" marB="45696"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Treatment</a:t>
                      </a:r>
                      <a:endParaRPr lang="en-US" sz="2800" dirty="0"/>
                    </a:p>
                  </a:txBody>
                  <a:tcPr marL="121920" marR="121920" marT="45696" marB="45696"/>
                </a:tc>
              </a:tr>
              <a:tr h="1198701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Parosteal</a:t>
                      </a:r>
                      <a:endParaRPr lang="en-US" sz="2800" dirty="0"/>
                    </a:p>
                  </a:txBody>
                  <a:tcPr marL="121920" marR="121920" marT="45696" marB="45696"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Distal</a:t>
                      </a:r>
                      <a:r>
                        <a:rPr lang="en-US" sz="2800" baseline="0" dirty="0" smtClean="0"/>
                        <a:t> femur</a:t>
                      </a:r>
                      <a:endParaRPr lang="en-US" sz="2800" dirty="0"/>
                    </a:p>
                  </a:txBody>
                  <a:tcPr marL="121920" marR="121920" marT="45696" marB="45696"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Low</a:t>
                      </a:r>
                      <a:endParaRPr lang="en-US" sz="2800" dirty="0"/>
                    </a:p>
                  </a:txBody>
                  <a:tcPr marL="121920" marR="121920" marT="45696" marB="45696"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Resection</a:t>
                      </a:r>
                      <a:endParaRPr lang="en-US" sz="2800" dirty="0"/>
                    </a:p>
                  </a:txBody>
                  <a:tcPr marL="121920" marR="121920" marT="45696" marB="45696"/>
                </a:tc>
              </a:tr>
              <a:tr h="1198701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Periosteal</a:t>
                      </a:r>
                      <a:endParaRPr lang="en-US" sz="2800" dirty="0"/>
                    </a:p>
                  </a:txBody>
                  <a:tcPr marL="121920" marR="121920" marT="45696" marB="45696"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Proximal</a:t>
                      </a:r>
                      <a:r>
                        <a:rPr lang="en-US" sz="2800" baseline="0" dirty="0" smtClean="0"/>
                        <a:t> tibia</a:t>
                      </a:r>
                      <a:endParaRPr lang="en-US" sz="2800" dirty="0"/>
                    </a:p>
                  </a:txBody>
                  <a:tcPr marL="121920" marR="121920" marT="45696" marB="45696"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Intermed.</a:t>
                      </a:r>
                      <a:endParaRPr lang="en-US" sz="2800" dirty="0"/>
                    </a:p>
                  </a:txBody>
                  <a:tcPr marL="121920" marR="121920" marT="45696" marB="45696"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Resection</a:t>
                      </a:r>
                    </a:p>
                    <a:p>
                      <a:r>
                        <a:rPr lang="en-US" sz="2800" dirty="0" smtClean="0"/>
                        <a:t>+/- chemo</a:t>
                      </a:r>
                      <a:endParaRPr lang="en-US" sz="2800" dirty="0"/>
                    </a:p>
                  </a:txBody>
                  <a:tcPr marL="121920" marR="121920" marT="45696" marB="45696"/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4.  Treatment of rare OS variants</a:t>
            </a:r>
            <a:endParaRPr lang="en-US" b="1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1386820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Title 1"/>
          <p:cNvSpPr>
            <a:spLocks noGrp="1"/>
          </p:cNvSpPr>
          <p:nvPr>
            <p:ph type="title"/>
          </p:nvPr>
        </p:nvSpPr>
        <p:spPr>
          <a:xfrm>
            <a:off x="598360" y="109581"/>
            <a:ext cx="10972800" cy="1143001"/>
          </a:xfrm>
        </p:spPr>
        <p:txBody>
          <a:bodyPr/>
          <a:lstStyle/>
          <a:p>
            <a:pPr eaLnBrk="1" hangingPunct="1"/>
            <a:r>
              <a:rPr lang="en-US" b="1" dirty="0" smtClean="0">
                <a:cs typeface="Arial Narrow" charset="0"/>
              </a:rPr>
              <a:t>4.  OS Management</a:t>
            </a:r>
            <a:endParaRPr lang="en-US" b="1" dirty="0">
              <a:cs typeface="Arial Narrow" charset="0"/>
            </a:endParaRPr>
          </a:p>
        </p:txBody>
      </p:sp>
      <p:sp>
        <p:nvSpPr>
          <p:cNvPr id="83970" name="Content Placeholder 2"/>
          <p:cNvSpPr>
            <a:spLocks noGrp="1"/>
          </p:cNvSpPr>
          <p:nvPr>
            <p:ph idx="1"/>
          </p:nvPr>
        </p:nvSpPr>
        <p:spPr>
          <a:xfrm>
            <a:off x="1219200" y="1139162"/>
            <a:ext cx="10972800" cy="5418775"/>
          </a:xfrm>
        </p:spPr>
        <p:txBody>
          <a:bodyPr/>
          <a:lstStyle/>
          <a:p>
            <a:pPr eaLnBrk="1" hangingPunct="1"/>
            <a:r>
              <a:rPr lang="en-US" sz="3200" u="sng" dirty="0" smtClean="0">
                <a:cs typeface="Arial Narrow" charset="0"/>
              </a:rPr>
              <a:t>Follow-up Evaluation</a:t>
            </a:r>
            <a:endParaRPr lang="en-US" sz="3200" u="sng" dirty="0">
              <a:cs typeface="Arial Narrow" charset="0"/>
            </a:endParaRPr>
          </a:p>
          <a:p>
            <a:pPr lvl="1" eaLnBrk="1" hangingPunct="1"/>
            <a:r>
              <a:rPr lang="en-US" sz="2800" dirty="0">
                <a:cs typeface="Arial Narrow" charset="0"/>
              </a:rPr>
              <a:t>PE every 1-3 months, imaging every 3 months</a:t>
            </a:r>
          </a:p>
          <a:p>
            <a:pPr lvl="1" eaLnBrk="1" hangingPunct="1"/>
            <a:r>
              <a:rPr lang="en-US" sz="2800" dirty="0">
                <a:cs typeface="Arial Narrow" charset="0"/>
              </a:rPr>
              <a:t>Pre-operative clinical response</a:t>
            </a:r>
          </a:p>
          <a:p>
            <a:pPr lvl="2" eaLnBrk="1" hangingPunct="1"/>
            <a:r>
              <a:rPr lang="en-US" sz="2400" dirty="0">
                <a:cs typeface="Arial Narrow" charset="0"/>
              </a:rPr>
              <a:t>Decrease pain/mass</a:t>
            </a:r>
          </a:p>
          <a:p>
            <a:pPr lvl="1" eaLnBrk="1" hangingPunct="1"/>
            <a:r>
              <a:rPr lang="en-US" sz="2800" dirty="0">
                <a:cs typeface="Arial Narrow" charset="0"/>
              </a:rPr>
              <a:t>Pre-operative radiographic response</a:t>
            </a:r>
          </a:p>
          <a:p>
            <a:pPr lvl="2" eaLnBrk="1" hangingPunct="1"/>
            <a:r>
              <a:rPr lang="en-US" sz="2400" dirty="0">
                <a:cs typeface="Arial Narrow" charset="0"/>
              </a:rPr>
              <a:t>Increased ossification</a:t>
            </a:r>
          </a:p>
          <a:p>
            <a:pPr lvl="2" eaLnBrk="1" hangingPunct="1"/>
            <a:r>
              <a:rPr lang="en-US" sz="2400" dirty="0">
                <a:cs typeface="Arial Narrow" charset="0"/>
              </a:rPr>
              <a:t>Sclerosis or calcification of border</a:t>
            </a:r>
          </a:p>
          <a:p>
            <a:pPr lvl="2" eaLnBrk="1" hangingPunct="1"/>
            <a:r>
              <a:rPr lang="en-US" sz="2400" dirty="0">
                <a:cs typeface="Arial Narrow" charset="0"/>
              </a:rPr>
              <a:t>Reduction in soft tissue mass</a:t>
            </a:r>
          </a:p>
          <a:p>
            <a:pPr lvl="1" eaLnBrk="1" hangingPunct="1"/>
            <a:r>
              <a:rPr lang="en-US" sz="2800" dirty="0">
                <a:cs typeface="Arial Narrow" charset="0"/>
              </a:rPr>
              <a:t>Pathologic response</a:t>
            </a:r>
          </a:p>
          <a:p>
            <a:pPr lvl="2" eaLnBrk="1" hangingPunct="1"/>
            <a:r>
              <a:rPr lang="en-US" sz="2400" dirty="0">
                <a:cs typeface="Arial Narrow" charset="0"/>
              </a:rPr>
              <a:t>Assessment of necrosis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492628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Title 1"/>
          <p:cNvSpPr>
            <a:spLocks noGrp="1"/>
          </p:cNvSpPr>
          <p:nvPr>
            <p:ph type="title"/>
          </p:nvPr>
        </p:nvSpPr>
        <p:spPr>
          <a:xfrm>
            <a:off x="759647" y="168714"/>
            <a:ext cx="10515600" cy="1325563"/>
          </a:xfrm>
        </p:spPr>
        <p:txBody>
          <a:bodyPr/>
          <a:lstStyle/>
          <a:p>
            <a:pPr eaLnBrk="1" hangingPunct="1"/>
            <a:r>
              <a:rPr lang="en-US" b="1" dirty="0" smtClean="0">
                <a:cs typeface="Arial Narrow" charset="0"/>
              </a:rPr>
              <a:t>4.  OS </a:t>
            </a:r>
            <a:r>
              <a:rPr lang="en-US" b="1" dirty="0">
                <a:cs typeface="Arial Narrow" charset="0"/>
              </a:rPr>
              <a:t>Complications/Late Effects</a:t>
            </a:r>
          </a:p>
        </p:txBody>
      </p:sp>
      <p:sp>
        <p:nvSpPr>
          <p:cNvPr id="84994" name="Content Placeholder 2"/>
          <p:cNvSpPr>
            <a:spLocks noGrp="1"/>
          </p:cNvSpPr>
          <p:nvPr>
            <p:ph idx="1"/>
          </p:nvPr>
        </p:nvSpPr>
        <p:spPr>
          <a:xfrm>
            <a:off x="609600" y="914578"/>
            <a:ext cx="11582400" cy="5214187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endParaRPr lang="en-US" sz="2800" i="1" dirty="0">
              <a:latin typeface="Arial Narrow" charset="0"/>
              <a:cs typeface="Arial Narrow" charset="0"/>
            </a:endParaRPr>
          </a:p>
          <a:p>
            <a:pPr lvl="1" eaLnBrk="1" hangingPunct="1"/>
            <a:r>
              <a:rPr lang="en-US" sz="3200" u="sng" dirty="0">
                <a:cs typeface="Arial Narrow" charset="0"/>
              </a:rPr>
              <a:t>Surgical</a:t>
            </a:r>
          </a:p>
          <a:p>
            <a:pPr lvl="2" eaLnBrk="1" hangingPunct="1"/>
            <a:r>
              <a:rPr lang="en-US" sz="2800" dirty="0">
                <a:cs typeface="Arial Narrow" charset="0"/>
              </a:rPr>
              <a:t>Studies continue to look at functional outcomes for patients undergoing limb salvage vs. amputation (Nagarajan et al., </a:t>
            </a:r>
            <a:r>
              <a:rPr lang="en-US" sz="2800" i="1" dirty="0">
                <a:cs typeface="Arial Narrow" charset="0"/>
              </a:rPr>
              <a:t>J Cancer Surviv</a:t>
            </a:r>
            <a:r>
              <a:rPr lang="en-US" sz="2800" dirty="0">
                <a:cs typeface="Arial Narrow" charset="0"/>
              </a:rPr>
              <a:t> 2009; 3:59)</a:t>
            </a:r>
          </a:p>
          <a:p>
            <a:pPr lvl="1" eaLnBrk="1" hangingPunct="1"/>
            <a:r>
              <a:rPr lang="en-US" sz="3200" u="sng" dirty="0">
                <a:cs typeface="Arial Narrow" charset="0"/>
              </a:rPr>
              <a:t>Chemotherapy</a:t>
            </a:r>
          </a:p>
          <a:p>
            <a:pPr lvl="2" eaLnBrk="1" hangingPunct="1"/>
            <a:r>
              <a:rPr lang="en-US" sz="2800" dirty="0">
                <a:cs typeface="Arial Narrow" charset="0"/>
              </a:rPr>
              <a:t>Anthracycline-induced cardiomyopathy; </a:t>
            </a:r>
            <a:r>
              <a:rPr lang="en-US" sz="2800" dirty="0" smtClean="0">
                <a:cs typeface="Arial Narrow" charset="0"/>
              </a:rPr>
              <a:t>cumulative incidence of 7.5</a:t>
            </a:r>
            <a:r>
              <a:rPr lang="en-US" sz="2800" dirty="0">
                <a:cs typeface="Arial Narrow" charset="0"/>
              </a:rPr>
              <a:t>-10% </a:t>
            </a:r>
            <a:r>
              <a:rPr lang="en-US" sz="2800" dirty="0" smtClean="0">
                <a:cs typeface="Arial Narrow" charset="0"/>
              </a:rPr>
              <a:t>in </a:t>
            </a:r>
            <a:r>
              <a:rPr lang="en-US" sz="2800" dirty="0">
                <a:cs typeface="Arial Narrow" charset="0"/>
              </a:rPr>
              <a:t>sarcoma patients following approximately 300 mg/m</a:t>
            </a:r>
            <a:r>
              <a:rPr lang="en-US" sz="2800" baseline="30000" dirty="0">
                <a:cs typeface="Arial Narrow" charset="0"/>
              </a:rPr>
              <a:t>2</a:t>
            </a:r>
            <a:r>
              <a:rPr lang="en-US" sz="2800" dirty="0">
                <a:cs typeface="Arial Narrow" charset="0"/>
              </a:rPr>
              <a:t> (Paulides et al., </a:t>
            </a:r>
            <a:r>
              <a:rPr lang="en-US" sz="2800" i="1" dirty="0">
                <a:cs typeface="Arial Narrow" charset="0"/>
              </a:rPr>
              <a:t>Pediatr Blood Cancer </a:t>
            </a:r>
            <a:r>
              <a:rPr lang="en-US" sz="2800" dirty="0">
                <a:cs typeface="Arial Narrow" charset="0"/>
              </a:rPr>
              <a:t>2006; 46:489.  van Dalen et al., </a:t>
            </a:r>
            <a:r>
              <a:rPr lang="en-US" sz="2800" i="1" dirty="0">
                <a:cs typeface="Arial Narrow" charset="0"/>
              </a:rPr>
              <a:t>Eur J Cancer </a:t>
            </a:r>
            <a:r>
              <a:rPr lang="en-US" sz="2800" dirty="0">
                <a:cs typeface="Arial Narrow" charset="0"/>
              </a:rPr>
              <a:t>2006; 42:3191)</a:t>
            </a:r>
          </a:p>
          <a:p>
            <a:pPr lvl="2" eaLnBrk="1" hangingPunct="1"/>
            <a:r>
              <a:rPr lang="en-US" sz="2800" dirty="0">
                <a:cs typeface="Arial Narrow" charset="0"/>
              </a:rPr>
              <a:t>Cisplatin-induced ototoxicity; 11% of patients (Meyers et al.</a:t>
            </a:r>
            <a:r>
              <a:rPr lang="en-US" sz="2800" i="1" dirty="0">
                <a:cs typeface="Arial Narrow" charset="0"/>
              </a:rPr>
              <a:t>, J Clin Oncol </a:t>
            </a:r>
            <a:r>
              <a:rPr lang="en-US" sz="2800" dirty="0">
                <a:cs typeface="Arial Narrow" charset="0"/>
              </a:rPr>
              <a:t>2005; 23:2004)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787790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Sarcomas: Ewing Sarcoma (subdomain B2)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Basic Science and Pathophysiology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Epidemiology and Risk Assessment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Diagnosis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Management and Treatment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608138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 smtClean="0">
                <a:cs typeface="Arial Narrow" charset="0"/>
              </a:rPr>
              <a:t>1.  Ewing </a:t>
            </a:r>
            <a:r>
              <a:rPr lang="en-US" b="1" dirty="0">
                <a:cs typeface="Arial Narrow" charset="0"/>
              </a:rPr>
              <a:t>Family Tumors</a:t>
            </a:r>
          </a:p>
        </p:txBody>
      </p:sp>
      <p:sp>
        <p:nvSpPr>
          <p:cNvPr id="86018" name="Content Placeholder 2"/>
          <p:cNvSpPr>
            <a:spLocks noGrp="1"/>
          </p:cNvSpPr>
          <p:nvPr>
            <p:ph idx="1"/>
          </p:nvPr>
        </p:nvSpPr>
        <p:spPr>
          <a:xfrm>
            <a:off x="1165502" y="1733966"/>
            <a:ext cx="10515600" cy="4351338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dirty="0">
                <a:cs typeface="Arial Narrow" charset="0"/>
              </a:rPr>
              <a:t>Ewing Sarcoma of Bone</a:t>
            </a:r>
          </a:p>
          <a:p>
            <a:pPr eaLnBrk="1" hangingPunct="1"/>
            <a:r>
              <a:rPr lang="en-US" sz="3200" dirty="0">
                <a:cs typeface="Arial Narrow" charset="0"/>
              </a:rPr>
              <a:t>Extraosseous Ewing Sarcoma</a:t>
            </a:r>
          </a:p>
          <a:p>
            <a:pPr eaLnBrk="1" hangingPunct="1"/>
            <a:r>
              <a:rPr lang="en-US" sz="3200" dirty="0">
                <a:cs typeface="Arial Narrow" charset="0"/>
              </a:rPr>
              <a:t>Primitive Neuroectodermal Tumor</a:t>
            </a:r>
          </a:p>
          <a:p>
            <a:pPr eaLnBrk="1" hangingPunct="1"/>
            <a:r>
              <a:rPr lang="en-US" sz="3200" dirty="0">
                <a:cs typeface="Arial Narrow" charset="0"/>
              </a:rPr>
              <a:t>Askin Tumor (PNET of the chest wall)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875644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itle 1"/>
          <p:cNvSpPr>
            <a:spLocks noGrp="1"/>
          </p:cNvSpPr>
          <p:nvPr>
            <p:ph type="title" idx="4294967295"/>
          </p:nvPr>
        </p:nvSpPr>
        <p:spPr>
          <a:xfrm>
            <a:off x="304800" y="228600"/>
            <a:ext cx="11379200" cy="808038"/>
          </a:xfrm>
        </p:spPr>
        <p:txBody>
          <a:bodyPr/>
          <a:lstStyle/>
          <a:p>
            <a:pPr eaLnBrk="1" hangingPunct="1"/>
            <a:r>
              <a:rPr lang="en-US" sz="4000" b="1" dirty="0" smtClean="0"/>
              <a:t>1.  Cytogenetic abnormalities associated with EWS</a:t>
            </a:r>
            <a:endParaRPr lang="en-US" sz="4000" b="1" dirty="0"/>
          </a:p>
        </p:txBody>
      </p:sp>
      <p:sp>
        <p:nvSpPr>
          <p:cNvPr id="88066" name="Content Placeholder 2"/>
          <p:cNvSpPr>
            <a:spLocks noGrp="1"/>
          </p:cNvSpPr>
          <p:nvPr>
            <p:ph idx="4294967295"/>
          </p:nvPr>
        </p:nvSpPr>
        <p:spPr>
          <a:xfrm>
            <a:off x="731579" y="883991"/>
            <a:ext cx="11379200" cy="1219200"/>
          </a:xfrm>
        </p:spPr>
        <p:txBody>
          <a:bodyPr/>
          <a:lstStyle/>
          <a:p>
            <a:pPr marL="0" indent="0" eaLnBrk="1" hangingPunct="1">
              <a:buClr>
                <a:srgbClr val="9E001E"/>
              </a:buClr>
              <a:buNone/>
            </a:pPr>
            <a:r>
              <a:rPr lang="en-US" sz="2400" i="1" dirty="0">
                <a:latin typeface="Arial Narrow" charset="0"/>
              </a:rPr>
              <a:t> </a:t>
            </a:r>
            <a:r>
              <a:rPr lang="en-US" sz="2400" i="1" dirty="0" smtClean="0">
                <a:latin typeface="Arial Narrow" charset="0"/>
              </a:rPr>
              <a:t> </a:t>
            </a:r>
            <a:r>
              <a:rPr lang="en-US" sz="2400" dirty="0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400" dirty="0">
                <a:latin typeface="Arial Narrow" charset="0"/>
                <a:sym typeface="Wingdings"/>
              </a:rPr>
              <a:t> </a:t>
            </a:r>
            <a:r>
              <a:rPr lang="en-US" sz="3200" u="sng" dirty="0" smtClean="0">
                <a:sym typeface="Wingdings"/>
              </a:rPr>
              <a:t>EWSR1-FLI1 fusion</a:t>
            </a:r>
            <a:endParaRPr lang="en-US" sz="3200" u="sng" dirty="0"/>
          </a:p>
        </p:txBody>
      </p:sp>
      <p:sp>
        <p:nvSpPr>
          <p:cNvPr id="218116" name="Line 4"/>
          <p:cNvSpPr>
            <a:spLocks noChangeShapeType="1"/>
          </p:cNvSpPr>
          <p:nvPr/>
        </p:nvSpPr>
        <p:spPr bwMode="auto">
          <a:xfrm>
            <a:off x="7224184" y="1371600"/>
            <a:ext cx="0" cy="2286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F8D8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grpSp>
        <p:nvGrpSpPr>
          <p:cNvPr id="88068" name="Group 5"/>
          <p:cNvGrpSpPr>
            <a:grpSpLocks/>
          </p:cNvGrpSpPr>
          <p:nvPr/>
        </p:nvGrpSpPr>
        <p:grpSpPr bwMode="auto">
          <a:xfrm>
            <a:off x="0" y="0"/>
            <a:ext cx="12496800" cy="1143000"/>
            <a:chOff x="144" y="-96"/>
            <a:chExt cx="5904" cy="720"/>
          </a:xfrm>
        </p:grpSpPr>
        <p:sp>
          <p:nvSpPr>
            <p:cNvPr id="218118" name="Rectangle 6"/>
            <p:cNvSpPr>
              <a:spLocks noChangeArrowheads="1"/>
            </p:cNvSpPr>
            <p:nvPr/>
          </p:nvSpPr>
          <p:spPr bwMode="auto">
            <a:xfrm>
              <a:off x="288" y="-96"/>
              <a:ext cx="5760" cy="7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eaLnBrk="0" hangingPunct="0">
                <a:defRPr/>
              </a:pPr>
              <a:r>
                <a:rPr lang="en-US" b="1" dirty="0">
                  <a:solidFill>
                    <a:schemeClr val="accent2"/>
                  </a:solidFill>
                  <a:cs typeface="+mn-cs"/>
                </a:rPr>
                <a:t>                </a:t>
              </a:r>
              <a:endParaRPr lang="en-US" b="1" dirty="0">
                <a:latin typeface="Times" charset="0"/>
                <a:cs typeface="+mn-cs"/>
              </a:endParaRPr>
            </a:p>
          </p:txBody>
        </p:sp>
        <p:sp>
          <p:nvSpPr>
            <p:cNvPr id="218119" name="Line 7"/>
            <p:cNvSpPr>
              <a:spLocks noChangeShapeType="1"/>
            </p:cNvSpPr>
            <p:nvPr/>
          </p:nvSpPr>
          <p:spPr bwMode="auto">
            <a:xfrm>
              <a:off x="144" y="480"/>
              <a:ext cx="5424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91240B29-F687-4f45-9708-019B960494DF}">
                <a14:hiddenLine xmlns:a14="http://schemas.microsoft.com/office/drawing/2010/main" xmlns="" w="28575">
                  <a:solidFill>
                    <a:schemeClr val="tx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</p:grpSp>
      <p:grpSp>
        <p:nvGrpSpPr>
          <p:cNvPr id="88069" name="Group 8"/>
          <p:cNvGrpSpPr>
            <a:grpSpLocks/>
          </p:cNvGrpSpPr>
          <p:nvPr/>
        </p:nvGrpSpPr>
        <p:grpSpPr bwMode="auto">
          <a:xfrm>
            <a:off x="4572000" y="4733926"/>
            <a:ext cx="2032000" cy="371475"/>
            <a:chOff x="2112" y="2358"/>
            <a:chExt cx="960" cy="234"/>
          </a:xfrm>
        </p:grpSpPr>
        <p:sp>
          <p:nvSpPr>
            <p:cNvPr id="218121" name="Rectangle 9"/>
            <p:cNvSpPr>
              <a:spLocks noChangeArrowheads="1"/>
            </p:cNvSpPr>
            <p:nvPr/>
          </p:nvSpPr>
          <p:spPr bwMode="auto">
            <a:xfrm>
              <a:off x="2112" y="2400"/>
              <a:ext cx="96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F8D8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dirty="0">
                <a:solidFill>
                  <a:srgbClr val="46FF3C"/>
                </a:solidFill>
                <a:cs typeface="+mn-cs"/>
              </a:endParaRPr>
            </a:p>
          </p:txBody>
        </p:sp>
        <p:sp>
          <p:nvSpPr>
            <p:cNvPr id="218122" name="Line 10"/>
            <p:cNvSpPr>
              <a:spLocks noChangeShapeType="1"/>
            </p:cNvSpPr>
            <p:nvPr/>
          </p:nvSpPr>
          <p:spPr bwMode="auto">
            <a:xfrm>
              <a:off x="2592" y="2358"/>
              <a:ext cx="0" cy="48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91240B29-F687-4f45-9708-019B960494DF}">
                <a14:hiddenLine xmlns:a14="http://schemas.microsoft.com/office/drawing/2010/main" xmlns="" w="19050">
                  <a:solidFill>
                    <a:srgbClr val="F8D8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</p:grpSp>
      <p:grpSp>
        <p:nvGrpSpPr>
          <p:cNvPr id="88070" name="Group 11"/>
          <p:cNvGrpSpPr>
            <a:grpSpLocks/>
          </p:cNvGrpSpPr>
          <p:nvPr/>
        </p:nvGrpSpPr>
        <p:grpSpPr bwMode="auto">
          <a:xfrm>
            <a:off x="4978400" y="3733800"/>
            <a:ext cx="2032000" cy="609600"/>
            <a:chOff x="2304" y="1728"/>
            <a:chExt cx="960" cy="384"/>
          </a:xfrm>
        </p:grpSpPr>
        <p:sp>
          <p:nvSpPr>
            <p:cNvPr id="218124" name="Rectangle 12"/>
            <p:cNvSpPr>
              <a:spLocks noChangeArrowheads="1"/>
            </p:cNvSpPr>
            <p:nvPr/>
          </p:nvSpPr>
          <p:spPr bwMode="auto">
            <a:xfrm>
              <a:off x="2304" y="1728"/>
              <a:ext cx="96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F8D8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lang="en-US" sz="1400" b="1" dirty="0">
                  <a:solidFill>
                    <a:srgbClr val="46FF3C"/>
                  </a:solidFill>
                  <a:cs typeface="+mn-cs"/>
                </a:rPr>
                <a:t/>
              </a:r>
              <a:br>
                <a:rPr lang="en-US" sz="1400" b="1" dirty="0">
                  <a:solidFill>
                    <a:srgbClr val="46FF3C"/>
                  </a:solidFill>
                  <a:cs typeface="+mn-cs"/>
                </a:rPr>
              </a:br>
              <a:endParaRPr lang="en-US" sz="1400" b="1" dirty="0">
                <a:solidFill>
                  <a:srgbClr val="46FF3C"/>
                </a:solidFill>
                <a:cs typeface="+mn-cs"/>
              </a:endParaRPr>
            </a:p>
          </p:txBody>
        </p:sp>
        <p:sp>
          <p:nvSpPr>
            <p:cNvPr id="218125" name="Line 13"/>
            <p:cNvSpPr>
              <a:spLocks noChangeShapeType="1"/>
            </p:cNvSpPr>
            <p:nvPr/>
          </p:nvSpPr>
          <p:spPr bwMode="auto">
            <a:xfrm>
              <a:off x="2592" y="1968"/>
              <a:ext cx="0" cy="144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91240B29-F687-4f45-9708-019B960494DF}">
                <a14:hiddenLine xmlns:a14="http://schemas.microsoft.com/office/drawing/2010/main" xmlns="" w="19050">
                  <a:solidFill>
                    <a:srgbClr val="F8D800"/>
                  </a:solidFill>
                  <a:round/>
                  <a:headEnd/>
                  <a:tailEnd type="triangl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</p:grpSp>
      <p:grpSp>
        <p:nvGrpSpPr>
          <p:cNvPr id="218126" name="Group 14"/>
          <p:cNvGrpSpPr>
            <a:grpSpLocks/>
          </p:cNvGrpSpPr>
          <p:nvPr/>
        </p:nvGrpSpPr>
        <p:grpSpPr bwMode="auto">
          <a:xfrm>
            <a:off x="609600" y="3886200"/>
            <a:ext cx="10769600" cy="1104900"/>
            <a:chOff x="288" y="2448"/>
            <a:chExt cx="5088" cy="696"/>
          </a:xfrm>
        </p:grpSpPr>
        <p:sp>
          <p:nvSpPr>
            <p:cNvPr id="218127" name="Rectangle 15"/>
            <p:cNvSpPr>
              <a:spLocks noChangeArrowheads="1"/>
            </p:cNvSpPr>
            <p:nvPr/>
          </p:nvSpPr>
          <p:spPr bwMode="auto">
            <a:xfrm>
              <a:off x="288" y="2880"/>
              <a:ext cx="33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F8D8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1400" b="1" dirty="0">
                  <a:cs typeface="+mn-cs"/>
                </a:rPr>
                <a:t>NH</a:t>
              </a:r>
              <a:r>
                <a:rPr lang="en-US" sz="1400" b="1" baseline="-25000" dirty="0">
                  <a:cs typeface="+mn-cs"/>
                </a:rPr>
                <a:t>2</a:t>
              </a:r>
              <a:endParaRPr lang="en-US" sz="1400" b="1" baseline="-25000" dirty="0">
                <a:solidFill>
                  <a:srgbClr val="46FF3C"/>
                </a:solidFill>
                <a:cs typeface="+mn-cs"/>
              </a:endParaRPr>
            </a:p>
          </p:txBody>
        </p:sp>
        <p:sp>
          <p:nvSpPr>
            <p:cNvPr id="218128" name="Rectangle 16"/>
            <p:cNvSpPr>
              <a:spLocks noChangeArrowheads="1"/>
            </p:cNvSpPr>
            <p:nvPr/>
          </p:nvSpPr>
          <p:spPr bwMode="auto">
            <a:xfrm>
              <a:off x="624" y="2712"/>
              <a:ext cx="1445" cy="240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218129" name="Rectangle 17"/>
            <p:cNvSpPr>
              <a:spLocks noChangeArrowheads="1"/>
            </p:cNvSpPr>
            <p:nvPr/>
          </p:nvSpPr>
          <p:spPr bwMode="auto">
            <a:xfrm>
              <a:off x="2064" y="2712"/>
              <a:ext cx="571" cy="240"/>
            </a:xfrm>
            <a:prstGeom prst="rect">
              <a:avLst/>
            </a:prstGeom>
            <a:solidFill>
              <a:srgbClr val="00008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218130" name="Rectangle 18"/>
            <p:cNvSpPr>
              <a:spLocks noChangeArrowheads="1"/>
            </p:cNvSpPr>
            <p:nvPr/>
          </p:nvSpPr>
          <p:spPr bwMode="auto">
            <a:xfrm>
              <a:off x="2640" y="2712"/>
              <a:ext cx="816" cy="240"/>
            </a:xfrm>
            <a:prstGeom prst="rect">
              <a:avLst/>
            </a:prstGeom>
            <a:solidFill>
              <a:srgbClr val="FF66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218131" name="Rectangle 19"/>
            <p:cNvSpPr>
              <a:spLocks noChangeArrowheads="1"/>
            </p:cNvSpPr>
            <p:nvPr/>
          </p:nvSpPr>
          <p:spPr bwMode="auto">
            <a:xfrm>
              <a:off x="3456" y="2712"/>
              <a:ext cx="624" cy="240"/>
            </a:xfrm>
            <a:prstGeom prst="rect">
              <a:avLst/>
            </a:prstGeom>
            <a:solidFill>
              <a:srgbClr val="FFE67D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218132" name="Rectangle 20"/>
            <p:cNvSpPr>
              <a:spLocks noChangeArrowheads="1"/>
            </p:cNvSpPr>
            <p:nvPr/>
          </p:nvSpPr>
          <p:spPr bwMode="auto">
            <a:xfrm>
              <a:off x="4080" y="2712"/>
              <a:ext cx="1296" cy="240"/>
            </a:xfrm>
            <a:prstGeom prst="rect">
              <a:avLst/>
            </a:prstGeom>
            <a:solidFill>
              <a:srgbClr val="FF66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218133" name="Rectangle 21"/>
            <p:cNvSpPr>
              <a:spLocks noChangeArrowheads="1"/>
            </p:cNvSpPr>
            <p:nvPr/>
          </p:nvSpPr>
          <p:spPr bwMode="auto">
            <a:xfrm>
              <a:off x="5040" y="2952"/>
              <a:ext cx="33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F8D8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1400" b="1" dirty="0">
                  <a:cs typeface="+mn-cs"/>
                </a:rPr>
                <a:t>COOH</a:t>
              </a:r>
            </a:p>
          </p:txBody>
        </p:sp>
        <p:sp>
          <p:nvSpPr>
            <p:cNvPr id="218134" name="Rectangle 22"/>
            <p:cNvSpPr>
              <a:spLocks noChangeArrowheads="1"/>
            </p:cNvSpPr>
            <p:nvPr/>
          </p:nvSpPr>
          <p:spPr bwMode="auto">
            <a:xfrm>
              <a:off x="864" y="2448"/>
              <a:ext cx="816" cy="2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F8D8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b="1" i="1" dirty="0">
                  <a:solidFill>
                    <a:srgbClr val="120EFF"/>
                  </a:solidFill>
                  <a:cs typeface="+mn-cs"/>
                </a:rPr>
                <a:t>EWSR1/FLI1 t(11:22)(q24:q12)</a:t>
              </a:r>
              <a:endParaRPr lang="en-US" b="1" i="1" dirty="0">
                <a:solidFill>
                  <a:srgbClr val="46FF3C"/>
                </a:solidFill>
                <a:cs typeface="+mn-cs"/>
              </a:endParaRPr>
            </a:p>
          </p:txBody>
        </p:sp>
      </p:grpSp>
      <p:sp>
        <p:nvSpPr>
          <p:cNvPr id="218135" name="Rectangle 23"/>
          <p:cNvSpPr>
            <a:spLocks noChangeArrowheads="1"/>
          </p:cNvSpPr>
          <p:nvPr/>
        </p:nvSpPr>
        <p:spPr bwMode="auto">
          <a:xfrm>
            <a:off x="1320800" y="4305300"/>
            <a:ext cx="10058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defRPr/>
            </a:pPr>
            <a:endParaRPr lang="en-US" dirty="0">
              <a:latin typeface="Times" charset="0"/>
              <a:cs typeface="+mn-cs"/>
            </a:endParaRPr>
          </a:p>
        </p:txBody>
      </p:sp>
      <p:grpSp>
        <p:nvGrpSpPr>
          <p:cNvPr id="218136" name="Group 24"/>
          <p:cNvGrpSpPr>
            <a:grpSpLocks/>
          </p:cNvGrpSpPr>
          <p:nvPr/>
        </p:nvGrpSpPr>
        <p:grpSpPr bwMode="auto">
          <a:xfrm>
            <a:off x="4726517" y="2895600"/>
            <a:ext cx="1128183" cy="3649663"/>
            <a:chOff x="2233" y="1824"/>
            <a:chExt cx="533" cy="2299"/>
          </a:xfrm>
        </p:grpSpPr>
        <p:sp>
          <p:nvSpPr>
            <p:cNvPr id="218137" name="Line 25"/>
            <p:cNvSpPr>
              <a:spLocks noChangeShapeType="1"/>
            </p:cNvSpPr>
            <p:nvPr/>
          </p:nvSpPr>
          <p:spPr bwMode="auto">
            <a:xfrm>
              <a:off x="2640" y="1824"/>
              <a:ext cx="0" cy="2064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218138" name="Text Box 26"/>
            <p:cNvSpPr txBox="1">
              <a:spLocks noChangeArrowheads="1"/>
            </p:cNvSpPr>
            <p:nvPr/>
          </p:nvSpPr>
          <p:spPr bwMode="auto">
            <a:xfrm>
              <a:off x="2233" y="3910"/>
              <a:ext cx="533" cy="213"/>
            </a:xfrm>
            <a:prstGeom prst="rect">
              <a:avLst/>
            </a:prstGeom>
            <a:noFill/>
            <a:ln w="9525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1600" b="1" dirty="0">
                  <a:cs typeface="+mn-cs"/>
                </a:rPr>
                <a:t>Breakpoint</a:t>
              </a:r>
            </a:p>
          </p:txBody>
        </p:sp>
      </p:grpSp>
      <p:sp>
        <p:nvSpPr>
          <p:cNvPr id="218139" name="Line 27"/>
          <p:cNvSpPr>
            <a:spLocks noChangeShapeType="1"/>
          </p:cNvSpPr>
          <p:nvPr/>
        </p:nvSpPr>
        <p:spPr bwMode="auto">
          <a:xfrm>
            <a:off x="4684184" y="2835275"/>
            <a:ext cx="0" cy="2286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F8D8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218140" name="Rectangle 28"/>
          <p:cNvSpPr>
            <a:spLocks noChangeArrowheads="1"/>
          </p:cNvSpPr>
          <p:nvPr/>
        </p:nvSpPr>
        <p:spPr bwMode="auto">
          <a:xfrm>
            <a:off x="5024968" y="3705225"/>
            <a:ext cx="1071033" cy="34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F8D8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 sz="1400" b="1" dirty="0">
              <a:solidFill>
                <a:schemeClr val="bg1"/>
              </a:solidFill>
              <a:cs typeface="+mn-cs"/>
            </a:endParaRPr>
          </a:p>
        </p:txBody>
      </p:sp>
      <p:sp>
        <p:nvSpPr>
          <p:cNvPr id="218141" name="Line 29"/>
          <p:cNvSpPr>
            <a:spLocks noChangeShapeType="1"/>
          </p:cNvSpPr>
          <p:nvPr/>
        </p:nvSpPr>
        <p:spPr bwMode="auto">
          <a:xfrm>
            <a:off x="5581651" y="3683000"/>
            <a:ext cx="0" cy="87313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F8D8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218142" name="Rectangle 30"/>
          <p:cNvSpPr>
            <a:spLocks noChangeArrowheads="1"/>
          </p:cNvSpPr>
          <p:nvPr/>
        </p:nvSpPr>
        <p:spPr bwMode="auto">
          <a:xfrm>
            <a:off x="1593851" y="3810000"/>
            <a:ext cx="1846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dirty="0">
              <a:latin typeface="Times" charset="0"/>
              <a:cs typeface="+mn-cs"/>
            </a:endParaRPr>
          </a:p>
        </p:txBody>
      </p:sp>
      <p:grpSp>
        <p:nvGrpSpPr>
          <p:cNvPr id="218143" name="Group 31"/>
          <p:cNvGrpSpPr>
            <a:grpSpLocks/>
          </p:cNvGrpSpPr>
          <p:nvPr/>
        </p:nvGrpSpPr>
        <p:grpSpPr bwMode="auto">
          <a:xfrm>
            <a:off x="609600" y="2590801"/>
            <a:ext cx="10871200" cy="1387475"/>
            <a:chOff x="288" y="1632"/>
            <a:chExt cx="5136" cy="874"/>
          </a:xfrm>
        </p:grpSpPr>
        <p:sp>
          <p:nvSpPr>
            <p:cNvPr id="218144" name="Rectangle 32"/>
            <p:cNvSpPr>
              <a:spLocks noChangeArrowheads="1"/>
            </p:cNvSpPr>
            <p:nvPr/>
          </p:nvSpPr>
          <p:spPr bwMode="auto">
            <a:xfrm>
              <a:off x="5088" y="2314"/>
              <a:ext cx="33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F8D8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1400" b="1" dirty="0">
                  <a:cs typeface="+mn-cs"/>
                </a:rPr>
                <a:t>COOH</a:t>
              </a:r>
            </a:p>
          </p:txBody>
        </p:sp>
        <p:sp>
          <p:nvSpPr>
            <p:cNvPr id="218145" name="Rectangle 33"/>
            <p:cNvSpPr>
              <a:spLocks noChangeArrowheads="1"/>
            </p:cNvSpPr>
            <p:nvPr/>
          </p:nvSpPr>
          <p:spPr bwMode="auto">
            <a:xfrm>
              <a:off x="2243" y="1782"/>
              <a:ext cx="87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218146" name="Rectangle 34"/>
            <p:cNvSpPr>
              <a:spLocks noChangeArrowheads="1"/>
            </p:cNvSpPr>
            <p:nvPr/>
          </p:nvSpPr>
          <p:spPr bwMode="auto">
            <a:xfrm>
              <a:off x="288" y="2208"/>
              <a:ext cx="33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F8D8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1400" b="1" dirty="0">
                  <a:cs typeface="+mn-cs"/>
                </a:rPr>
                <a:t>NH</a:t>
              </a:r>
              <a:r>
                <a:rPr lang="en-US" sz="1400" b="1" baseline="-25000" dirty="0">
                  <a:cs typeface="+mn-cs"/>
                </a:rPr>
                <a:t>2</a:t>
              </a:r>
              <a:endParaRPr lang="en-US" sz="1400" b="1" baseline="-25000" dirty="0">
                <a:solidFill>
                  <a:schemeClr val="bg1"/>
                </a:solidFill>
                <a:cs typeface="+mn-cs"/>
              </a:endParaRPr>
            </a:p>
          </p:txBody>
        </p:sp>
        <p:sp>
          <p:nvSpPr>
            <p:cNvPr id="218147" name="Rectangle 35"/>
            <p:cNvSpPr>
              <a:spLocks noChangeArrowheads="1"/>
            </p:cNvSpPr>
            <p:nvPr/>
          </p:nvSpPr>
          <p:spPr bwMode="auto">
            <a:xfrm>
              <a:off x="288" y="1806"/>
              <a:ext cx="1056" cy="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F8D8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b="1" i="1" dirty="0">
                  <a:solidFill>
                    <a:srgbClr val="120EFF"/>
                  </a:solidFill>
                  <a:cs typeface="+mn-cs"/>
                </a:rPr>
                <a:t>EWSR1 (22q12)</a:t>
              </a:r>
              <a:endParaRPr lang="en-US" b="1" i="1" dirty="0">
                <a:solidFill>
                  <a:schemeClr val="bg1"/>
                </a:solidFill>
                <a:cs typeface="+mn-cs"/>
              </a:endParaRPr>
            </a:p>
          </p:txBody>
        </p:sp>
        <p:sp>
          <p:nvSpPr>
            <p:cNvPr id="218148" name="Rectangle 36"/>
            <p:cNvSpPr>
              <a:spLocks noChangeArrowheads="1"/>
            </p:cNvSpPr>
            <p:nvPr/>
          </p:nvSpPr>
          <p:spPr bwMode="auto">
            <a:xfrm>
              <a:off x="624" y="2074"/>
              <a:ext cx="1445" cy="240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218149" name="Rectangle 37"/>
            <p:cNvSpPr>
              <a:spLocks noChangeArrowheads="1"/>
            </p:cNvSpPr>
            <p:nvPr/>
          </p:nvSpPr>
          <p:spPr bwMode="auto">
            <a:xfrm>
              <a:off x="2069" y="2074"/>
              <a:ext cx="568" cy="240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218150" name="Rectangle 38"/>
            <p:cNvSpPr>
              <a:spLocks noChangeArrowheads="1"/>
            </p:cNvSpPr>
            <p:nvPr/>
          </p:nvSpPr>
          <p:spPr bwMode="auto">
            <a:xfrm>
              <a:off x="2637" y="2074"/>
              <a:ext cx="516" cy="240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218151" name="Rectangle 39"/>
            <p:cNvSpPr>
              <a:spLocks noChangeArrowheads="1"/>
            </p:cNvSpPr>
            <p:nvPr/>
          </p:nvSpPr>
          <p:spPr bwMode="auto">
            <a:xfrm>
              <a:off x="3153" y="2074"/>
              <a:ext cx="723" cy="240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218152" name="Rectangle 40"/>
            <p:cNvSpPr>
              <a:spLocks noChangeArrowheads="1"/>
            </p:cNvSpPr>
            <p:nvPr/>
          </p:nvSpPr>
          <p:spPr bwMode="auto">
            <a:xfrm>
              <a:off x="3876" y="2074"/>
              <a:ext cx="1548" cy="240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218153" name="Rectangle 41"/>
            <p:cNvSpPr>
              <a:spLocks noChangeArrowheads="1"/>
            </p:cNvSpPr>
            <p:nvPr/>
          </p:nvSpPr>
          <p:spPr bwMode="auto">
            <a:xfrm>
              <a:off x="1632" y="1632"/>
              <a:ext cx="129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F8D8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lang="en-US" sz="1400" b="1" i="1" dirty="0">
                  <a:cs typeface="+mn-cs"/>
                </a:rPr>
                <a:t>EWS </a:t>
              </a:r>
              <a:r>
                <a:rPr lang="en-US" sz="1400" b="1" dirty="0">
                  <a:cs typeface="+mn-cs"/>
                </a:rPr>
                <a:t>Regulatory Domain</a:t>
              </a:r>
              <a:endParaRPr lang="en-US" sz="1200" b="1" i="1" dirty="0">
                <a:solidFill>
                  <a:schemeClr val="bg1"/>
                </a:solidFill>
                <a:cs typeface="+mn-cs"/>
              </a:endParaRPr>
            </a:p>
          </p:txBody>
        </p:sp>
        <p:sp>
          <p:nvSpPr>
            <p:cNvPr id="218154" name="Rectangle 42"/>
            <p:cNvSpPr>
              <a:spLocks noChangeArrowheads="1"/>
            </p:cNvSpPr>
            <p:nvPr/>
          </p:nvSpPr>
          <p:spPr bwMode="auto">
            <a:xfrm>
              <a:off x="3120" y="1632"/>
              <a:ext cx="129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F8D8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lang="en-US" sz="1400" b="1" i="1" dirty="0">
                  <a:cs typeface="+mn-cs"/>
                </a:rPr>
                <a:t>RNA </a:t>
              </a:r>
              <a:r>
                <a:rPr lang="en-US" sz="1400" b="1" dirty="0">
                  <a:cs typeface="+mn-cs"/>
                </a:rPr>
                <a:t>Binding Domain</a:t>
              </a:r>
              <a:endParaRPr lang="en-US" sz="1400" b="1" i="1" dirty="0">
                <a:solidFill>
                  <a:schemeClr val="bg1"/>
                </a:solidFill>
                <a:cs typeface="+mn-cs"/>
              </a:endParaRPr>
            </a:p>
          </p:txBody>
        </p:sp>
        <p:sp>
          <p:nvSpPr>
            <p:cNvPr id="218155" name="Rectangle 43"/>
            <p:cNvSpPr>
              <a:spLocks noChangeArrowheads="1"/>
            </p:cNvSpPr>
            <p:nvPr/>
          </p:nvSpPr>
          <p:spPr bwMode="auto">
            <a:xfrm>
              <a:off x="2064" y="2074"/>
              <a:ext cx="571" cy="240"/>
            </a:xfrm>
            <a:prstGeom prst="rect">
              <a:avLst/>
            </a:prstGeom>
            <a:solidFill>
              <a:srgbClr val="00008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218156" name="Rectangle 44"/>
            <p:cNvSpPr>
              <a:spLocks noChangeArrowheads="1"/>
            </p:cNvSpPr>
            <p:nvPr/>
          </p:nvSpPr>
          <p:spPr bwMode="auto">
            <a:xfrm>
              <a:off x="3120" y="2074"/>
              <a:ext cx="768" cy="240"/>
            </a:xfrm>
            <a:prstGeom prst="rect">
              <a:avLst/>
            </a:prstGeom>
            <a:solidFill>
              <a:srgbClr val="00008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</p:grpSp>
      <p:grpSp>
        <p:nvGrpSpPr>
          <p:cNvPr id="88079" name="Group 45"/>
          <p:cNvGrpSpPr>
            <a:grpSpLocks/>
          </p:cNvGrpSpPr>
          <p:nvPr/>
        </p:nvGrpSpPr>
        <p:grpSpPr bwMode="auto">
          <a:xfrm>
            <a:off x="4936067" y="5857875"/>
            <a:ext cx="1058333" cy="323850"/>
            <a:chOff x="2188" y="3648"/>
            <a:chExt cx="500" cy="204"/>
          </a:xfrm>
        </p:grpSpPr>
        <p:sp>
          <p:nvSpPr>
            <p:cNvPr id="218158" name="Rectangle 46"/>
            <p:cNvSpPr>
              <a:spLocks noChangeArrowheads="1"/>
            </p:cNvSpPr>
            <p:nvPr/>
          </p:nvSpPr>
          <p:spPr bwMode="auto">
            <a:xfrm>
              <a:off x="2188" y="3660"/>
              <a:ext cx="5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F8D8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200" b="1" dirty="0">
                <a:solidFill>
                  <a:schemeClr val="bg1"/>
                </a:solidFill>
                <a:cs typeface="+mn-cs"/>
              </a:endParaRPr>
            </a:p>
          </p:txBody>
        </p:sp>
        <p:sp>
          <p:nvSpPr>
            <p:cNvPr id="218159" name="Line 47"/>
            <p:cNvSpPr>
              <a:spLocks noChangeShapeType="1"/>
            </p:cNvSpPr>
            <p:nvPr/>
          </p:nvSpPr>
          <p:spPr bwMode="auto">
            <a:xfrm>
              <a:off x="2448" y="3648"/>
              <a:ext cx="0" cy="48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91240B29-F687-4f45-9708-019B960494DF}">
                <a14:hiddenLine xmlns:a14="http://schemas.microsoft.com/office/drawing/2010/main" xmlns="" w="19050">
                  <a:solidFill>
                    <a:srgbClr val="F8D8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</p:grpSp>
      <p:grpSp>
        <p:nvGrpSpPr>
          <p:cNvPr id="218160" name="Group 48"/>
          <p:cNvGrpSpPr>
            <a:grpSpLocks/>
          </p:cNvGrpSpPr>
          <p:nvPr/>
        </p:nvGrpSpPr>
        <p:grpSpPr bwMode="auto">
          <a:xfrm>
            <a:off x="914400" y="5019676"/>
            <a:ext cx="10566400" cy="1152525"/>
            <a:chOff x="432" y="3162"/>
            <a:chExt cx="4992" cy="726"/>
          </a:xfrm>
        </p:grpSpPr>
        <p:sp>
          <p:nvSpPr>
            <p:cNvPr id="218161" name="Rectangle 49"/>
            <p:cNvSpPr>
              <a:spLocks noChangeArrowheads="1"/>
            </p:cNvSpPr>
            <p:nvPr/>
          </p:nvSpPr>
          <p:spPr bwMode="auto">
            <a:xfrm>
              <a:off x="3552" y="3450"/>
              <a:ext cx="576" cy="240"/>
            </a:xfrm>
            <a:prstGeom prst="rect">
              <a:avLst/>
            </a:prstGeom>
            <a:solidFill>
              <a:srgbClr val="FFE67D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218162" name="Rectangle 50"/>
            <p:cNvSpPr>
              <a:spLocks noChangeArrowheads="1"/>
            </p:cNvSpPr>
            <p:nvPr/>
          </p:nvSpPr>
          <p:spPr bwMode="auto">
            <a:xfrm>
              <a:off x="4128" y="3450"/>
              <a:ext cx="1296" cy="240"/>
            </a:xfrm>
            <a:prstGeom prst="rect">
              <a:avLst/>
            </a:prstGeom>
            <a:solidFill>
              <a:srgbClr val="FF66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218163" name="Rectangle 51"/>
            <p:cNvSpPr>
              <a:spLocks noChangeArrowheads="1"/>
            </p:cNvSpPr>
            <p:nvPr/>
          </p:nvSpPr>
          <p:spPr bwMode="auto">
            <a:xfrm>
              <a:off x="432" y="3168"/>
              <a:ext cx="816" cy="2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F8D8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b="1" i="1" dirty="0">
                  <a:solidFill>
                    <a:srgbClr val="120EFF"/>
                  </a:solidFill>
                  <a:cs typeface="+mn-cs"/>
                </a:rPr>
                <a:t>FLI1 (11q24)</a:t>
              </a:r>
              <a:endParaRPr lang="en-US" b="1" i="1" dirty="0">
                <a:solidFill>
                  <a:srgbClr val="E2E100"/>
                </a:solidFill>
                <a:cs typeface="+mn-cs"/>
              </a:endParaRPr>
            </a:p>
          </p:txBody>
        </p:sp>
        <p:sp>
          <p:nvSpPr>
            <p:cNvPr id="218164" name="Rectangle 52"/>
            <p:cNvSpPr>
              <a:spLocks noChangeArrowheads="1"/>
            </p:cNvSpPr>
            <p:nvPr/>
          </p:nvSpPr>
          <p:spPr bwMode="auto">
            <a:xfrm>
              <a:off x="576" y="3696"/>
              <a:ext cx="33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F8D8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1400" b="1" dirty="0">
                  <a:cs typeface="+mn-cs"/>
                </a:rPr>
                <a:t>NH</a:t>
              </a:r>
              <a:r>
                <a:rPr lang="en-US" sz="1400" b="1" baseline="-25000" dirty="0">
                  <a:cs typeface="+mn-cs"/>
                </a:rPr>
                <a:t>2</a:t>
              </a:r>
              <a:endParaRPr lang="en-US" sz="1400" b="1" baseline="-25000" dirty="0">
                <a:solidFill>
                  <a:schemeClr val="bg1"/>
                </a:solidFill>
                <a:cs typeface="+mn-cs"/>
              </a:endParaRPr>
            </a:p>
          </p:txBody>
        </p:sp>
        <p:sp>
          <p:nvSpPr>
            <p:cNvPr id="218165" name="Rectangle 53"/>
            <p:cNvSpPr>
              <a:spLocks noChangeArrowheads="1"/>
            </p:cNvSpPr>
            <p:nvPr/>
          </p:nvSpPr>
          <p:spPr bwMode="auto">
            <a:xfrm>
              <a:off x="5088" y="3690"/>
              <a:ext cx="33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F8D8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1400" b="1" dirty="0">
                  <a:cs typeface="+mn-cs"/>
                </a:rPr>
                <a:t>COOH</a:t>
              </a:r>
              <a:endParaRPr lang="en-US" sz="1400" b="1" dirty="0">
                <a:solidFill>
                  <a:schemeClr val="bg1"/>
                </a:solidFill>
                <a:cs typeface="+mn-cs"/>
              </a:endParaRPr>
            </a:p>
          </p:txBody>
        </p:sp>
        <p:sp>
          <p:nvSpPr>
            <p:cNvPr id="218166" name="Rectangle 54"/>
            <p:cNvSpPr>
              <a:spLocks noChangeArrowheads="1"/>
            </p:cNvSpPr>
            <p:nvPr/>
          </p:nvSpPr>
          <p:spPr bwMode="auto">
            <a:xfrm>
              <a:off x="864" y="3450"/>
              <a:ext cx="2688" cy="240"/>
            </a:xfrm>
            <a:prstGeom prst="rect">
              <a:avLst/>
            </a:prstGeom>
            <a:solidFill>
              <a:srgbClr val="FF66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grpSp>
          <p:nvGrpSpPr>
            <p:cNvPr id="88095" name="Group 55"/>
            <p:cNvGrpSpPr>
              <a:grpSpLocks/>
            </p:cNvGrpSpPr>
            <p:nvPr/>
          </p:nvGrpSpPr>
          <p:grpSpPr bwMode="auto">
            <a:xfrm>
              <a:off x="3360" y="3162"/>
              <a:ext cx="960" cy="288"/>
              <a:chOff x="3216" y="3120"/>
              <a:chExt cx="960" cy="288"/>
            </a:xfrm>
          </p:grpSpPr>
          <p:sp>
            <p:nvSpPr>
              <p:cNvPr id="218168" name="Rectangle 56"/>
              <p:cNvSpPr>
                <a:spLocks noChangeArrowheads="1"/>
              </p:cNvSpPr>
              <p:nvPr/>
            </p:nvSpPr>
            <p:spPr bwMode="auto">
              <a:xfrm>
                <a:off x="3216" y="3120"/>
                <a:ext cx="960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F8D8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en-US" sz="1400" b="1" i="1" dirty="0">
                    <a:cs typeface="+mn-cs"/>
                  </a:rPr>
                  <a:t>Ets DNA</a:t>
                </a:r>
                <a:r>
                  <a:rPr lang="en-US" sz="1400" b="1" dirty="0">
                    <a:cs typeface="+mn-cs"/>
                  </a:rPr>
                  <a:t> Binding Domain</a:t>
                </a:r>
              </a:p>
            </p:txBody>
          </p:sp>
          <p:sp>
            <p:nvSpPr>
              <p:cNvPr id="218169" name="Line 57"/>
              <p:cNvSpPr>
                <a:spLocks noChangeShapeType="1"/>
              </p:cNvSpPr>
              <p:nvPr/>
            </p:nvSpPr>
            <p:spPr bwMode="auto">
              <a:xfrm>
                <a:off x="3696" y="3264"/>
                <a:ext cx="0" cy="144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91240B29-F687-4f45-9708-019B960494DF}">
                  <a14:hiddenLine xmlns:a14="http://schemas.microsoft.com/office/drawing/2010/main" xmlns="" w="19050">
                    <a:solidFill>
                      <a:srgbClr val="F8D800"/>
                    </a:solidFill>
                    <a:round/>
                    <a:headEnd/>
                    <a:tailEnd type="triangl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</p:grpSp>
      </p:grpSp>
      <p:grpSp>
        <p:nvGrpSpPr>
          <p:cNvPr id="88081" name="Group 58"/>
          <p:cNvGrpSpPr>
            <a:grpSpLocks/>
          </p:cNvGrpSpPr>
          <p:nvPr/>
        </p:nvGrpSpPr>
        <p:grpSpPr bwMode="auto">
          <a:xfrm>
            <a:off x="7213600" y="5857875"/>
            <a:ext cx="2032000" cy="476250"/>
            <a:chOff x="3264" y="3648"/>
            <a:chExt cx="960" cy="300"/>
          </a:xfrm>
        </p:grpSpPr>
        <p:sp>
          <p:nvSpPr>
            <p:cNvPr id="218171" name="Rectangle 59"/>
            <p:cNvSpPr>
              <a:spLocks noChangeArrowheads="1"/>
            </p:cNvSpPr>
            <p:nvPr/>
          </p:nvSpPr>
          <p:spPr bwMode="auto">
            <a:xfrm>
              <a:off x="3264" y="3756"/>
              <a:ext cx="96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F8D8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dirty="0">
                <a:solidFill>
                  <a:schemeClr val="bg1"/>
                </a:solidFill>
                <a:cs typeface="+mn-cs"/>
              </a:endParaRPr>
            </a:p>
          </p:txBody>
        </p:sp>
        <p:sp>
          <p:nvSpPr>
            <p:cNvPr id="218172" name="Line 60"/>
            <p:cNvSpPr>
              <a:spLocks noChangeShapeType="1"/>
            </p:cNvSpPr>
            <p:nvPr/>
          </p:nvSpPr>
          <p:spPr bwMode="auto">
            <a:xfrm flipV="1">
              <a:off x="3744" y="3648"/>
              <a:ext cx="0" cy="144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91240B29-F687-4f45-9708-019B960494DF}">
                <a14:hiddenLine xmlns:a14="http://schemas.microsoft.com/office/drawing/2010/main" xmlns="" w="19050">
                  <a:solidFill>
                    <a:srgbClr val="F8D800"/>
                  </a:solidFill>
                  <a:round/>
                  <a:headEnd/>
                  <a:tailEnd type="triangl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</p:grpSp>
      <p:grpSp>
        <p:nvGrpSpPr>
          <p:cNvPr id="218173" name="Group 61"/>
          <p:cNvGrpSpPr>
            <a:grpSpLocks/>
          </p:cNvGrpSpPr>
          <p:nvPr/>
        </p:nvGrpSpPr>
        <p:grpSpPr bwMode="auto">
          <a:xfrm>
            <a:off x="2946401" y="6019801"/>
            <a:ext cx="5300134" cy="461963"/>
            <a:chOff x="1392" y="3792"/>
            <a:chExt cx="2504" cy="291"/>
          </a:xfrm>
        </p:grpSpPr>
        <p:sp>
          <p:nvSpPr>
            <p:cNvPr id="218174" name="Rectangle 62"/>
            <p:cNvSpPr>
              <a:spLocks noChangeArrowheads="1"/>
            </p:cNvSpPr>
            <p:nvPr/>
          </p:nvSpPr>
          <p:spPr bwMode="auto">
            <a:xfrm>
              <a:off x="3600" y="3792"/>
              <a:ext cx="296" cy="29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2400" dirty="0">
                  <a:cs typeface="+mn-cs"/>
                </a:rPr>
                <a:t>ETS</a:t>
              </a:r>
              <a:endParaRPr lang="en-US" sz="2400" dirty="0">
                <a:latin typeface="Times" charset="0"/>
                <a:cs typeface="+mn-cs"/>
              </a:endParaRPr>
            </a:p>
          </p:txBody>
        </p:sp>
        <p:sp>
          <p:nvSpPr>
            <p:cNvPr id="218175" name="Rectangle 63"/>
            <p:cNvSpPr>
              <a:spLocks noChangeArrowheads="1"/>
            </p:cNvSpPr>
            <p:nvPr/>
          </p:nvSpPr>
          <p:spPr bwMode="auto">
            <a:xfrm>
              <a:off x="1392" y="3792"/>
              <a:ext cx="300" cy="29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2400" dirty="0">
                  <a:cs typeface="+mn-cs"/>
                </a:rPr>
                <a:t>TET</a:t>
              </a:r>
              <a:endParaRPr lang="en-US" sz="2400" dirty="0">
                <a:latin typeface="Times" charset="0"/>
                <a:cs typeface="+mn-cs"/>
              </a:endParaRPr>
            </a:p>
          </p:txBody>
        </p:sp>
      </p:grpSp>
      <p:sp>
        <p:nvSpPr>
          <p:cNvPr id="218176" name="Rectangle 64"/>
          <p:cNvSpPr>
            <a:spLocks noChangeArrowheads="1"/>
          </p:cNvSpPr>
          <p:nvPr/>
        </p:nvSpPr>
        <p:spPr bwMode="auto">
          <a:xfrm>
            <a:off x="3702051" y="4784725"/>
            <a:ext cx="1846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dirty="0">
              <a:latin typeface="Times" charset="0"/>
              <a:cs typeface="+mn-cs"/>
            </a:endParaRPr>
          </a:p>
        </p:txBody>
      </p:sp>
      <p:sp>
        <p:nvSpPr>
          <p:cNvPr id="218177" name="Rectangle 65"/>
          <p:cNvSpPr>
            <a:spLocks noChangeArrowheads="1"/>
          </p:cNvSpPr>
          <p:nvPr/>
        </p:nvSpPr>
        <p:spPr bwMode="auto">
          <a:xfrm>
            <a:off x="6396081" y="1620821"/>
            <a:ext cx="495926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cs typeface="+mn-cs"/>
              </a:rPr>
              <a:t>(Delattre et al., </a:t>
            </a:r>
            <a:r>
              <a:rPr lang="en-US" sz="2400" i="1" dirty="0">
                <a:cs typeface="+mn-cs"/>
              </a:rPr>
              <a:t>Nature</a:t>
            </a:r>
            <a:r>
              <a:rPr lang="en-US" sz="2400" dirty="0">
                <a:cs typeface="+mn-cs"/>
              </a:rPr>
              <a:t> 1992; 359:162)</a:t>
            </a:r>
          </a:p>
        </p:txBody>
      </p:sp>
      <p:sp>
        <p:nvSpPr>
          <p:cNvPr id="66" name="Rectangle 65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1250415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Title 1"/>
          <p:cNvSpPr>
            <a:spLocks noGrp="1"/>
          </p:cNvSpPr>
          <p:nvPr>
            <p:ph type="title"/>
          </p:nvPr>
        </p:nvSpPr>
        <p:spPr>
          <a:xfrm>
            <a:off x="860679" y="219031"/>
            <a:ext cx="10515600" cy="1325563"/>
          </a:xfrm>
        </p:spPr>
        <p:txBody>
          <a:bodyPr/>
          <a:lstStyle/>
          <a:p>
            <a:pPr eaLnBrk="1" hangingPunct="1"/>
            <a:r>
              <a:rPr lang="en-US" b="1" dirty="0">
                <a:cs typeface="Arial Narrow" charset="0"/>
              </a:rPr>
              <a:t>1</a:t>
            </a:r>
            <a:r>
              <a:rPr lang="en-US" b="1" dirty="0" smtClean="0">
                <a:cs typeface="Arial Narrow" charset="0"/>
              </a:rPr>
              <a:t>.  EWS fusions and assays</a:t>
            </a:r>
            <a:endParaRPr lang="en-US" b="1" dirty="0">
              <a:cs typeface="Arial Narrow" charset="0"/>
            </a:endParaRPr>
          </a:p>
        </p:txBody>
      </p:sp>
      <p:sp>
        <p:nvSpPr>
          <p:cNvPr id="90114" name="Content Placeholder 2"/>
          <p:cNvSpPr>
            <a:spLocks noGrp="1"/>
          </p:cNvSpPr>
          <p:nvPr>
            <p:ph idx="1"/>
          </p:nvPr>
        </p:nvSpPr>
        <p:spPr>
          <a:xfrm>
            <a:off x="682273" y="1026503"/>
            <a:ext cx="10972800" cy="5262345"/>
          </a:xfrm>
        </p:spPr>
        <p:txBody>
          <a:bodyPr>
            <a:normAutofit lnSpcReduction="10000"/>
          </a:bodyPr>
          <a:lstStyle/>
          <a:p>
            <a:pPr marL="0" indent="0" eaLnBrk="1" hangingPunct="1">
              <a:buNone/>
            </a:pPr>
            <a:endParaRPr lang="en-US" sz="2800" dirty="0">
              <a:latin typeface="Arial Narrow" charset="0"/>
              <a:cs typeface="Arial Narrow" charset="0"/>
            </a:endParaRPr>
          </a:p>
          <a:p>
            <a:pPr lvl="1" eaLnBrk="1" hangingPunct="1"/>
            <a:r>
              <a:rPr lang="en-US" sz="3200" u="sng" dirty="0">
                <a:cs typeface="Arial Narrow" charset="0"/>
              </a:rPr>
              <a:t>Many different </a:t>
            </a:r>
            <a:r>
              <a:rPr lang="en-US" sz="3200" u="sng" dirty="0" smtClean="0">
                <a:cs typeface="Arial Narrow" charset="0"/>
              </a:rPr>
              <a:t>fusions </a:t>
            </a:r>
            <a:r>
              <a:rPr lang="en-US" sz="3200" u="sng" dirty="0">
                <a:cs typeface="Arial Narrow" charset="0"/>
              </a:rPr>
              <a:t>in EWS (TET-ETS), including</a:t>
            </a:r>
          </a:p>
          <a:p>
            <a:pPr lvl="2" eaLnBrk="1" hangingPunct="1"/>
            <a:r>
              <a:rPr lang="en-US" sz="2600" dirty="0">
                <a:cs typeface="Arial Narrow" charset="0"/>
              </a:rPr>
              <a:t>t(11;22) = EWSR1-FLI1		85%</a:t>
            </a:r>
          </a:p>
          <a:p>
            <a:pPr lvl="2" eaLnBrk="1" hangingPunct="1"/>
            <a:r>
              <a:rPr lang="en-US" sz="2600" dirty="0">
                <a:cs typeface="Arial Narrow" charset="0"/>
              </a:rPr>
              <a:t>t(21;22) = EWSR1-ERG		5-10%</a:t>
            </a:r>
          </a:p>
          <a:p>
            <a:pPr lvl="2" eaLnBrk="1" hangingPunct="1"/>
            <a:r>
              <a:rPr lang="en-US" sz="2600" dirty="0">
                <a:cs typeface="Arial Narrow" charset="0"/>
              </a:rPr>
              <a:t>t(2;22) = EWSR1-FEV		rare</a:t>
            </a:r>
          </a:p>
          <a:p>
            <a:pPr lvl="2" eaLnBrk="1" hangingPunct="1"/>
            <a:r>
              <a:rPr lang="en-US" sz="2600" dirty="0">
                <a:cs typeface="Arial Narrow" charset="0"/>
              </a:rPr>
              <a:t>t(7;22) = EWSR1-ETV1		rare</a:t>
            </a:r>
          </a:p>
          <a:p>
            <a:pPr lvl="2" eaLnBrk="1" hangingPunct="1"/>
            <a:r>
              <a:rPr lang="en-US" sz="2600" dirty="0">
                <a:cs typeface="Arial Narrow" charset="0"/>
              </a:rPr>
              <a:t>t(17;22) = EWSR1-E1AF		rare</a:t>
            </a:r>
          </a:p>
          <a:p>
            <a:pPr lvl="2" eaLnBrk="1" hangingPunct="1"/>
            <a:r>
              <a:rPr lang="en-US" sz="2600" dirty="0">
                <a:cs typeface="Arial Narrow" charset="0"/>
              </a:rPr>
              <a:t>t(16;21) = FUS-ERG		rare</a:t>
            </a:r>
          </a:p>
          <a:p>
            <a:pPr lvl="2" eaLnBrk="1" hangingPunct="1"/>
            <a:r>
              <a:rPr lang="en-US" sz="2600" dirty="0">
                <a:cs typeface="Arial Narrow" charset="0"/>
              </a:rPr>
              <a:t>t(2;16) = FUS-FEV		</a:t>
            </a:r>
            <a:r>
              <a:rPr lang="en-US" sz="2600" dirty="0" smtClean="0">
                <a:cs typeface="Arial Narrow" charset="0"/>
              </a:rPr>
              <a:t>	rare</a:t>
            </a:r>
            <a:endParaRPr lang="en-US" sz="2800" dirty="0">
              <a:cs typeface="Arial Narrow" charset="0"/>
            </a:endParaRPr>
          </a:p>
          <a:p>
            <a:pPr lvl="1" eaLnBrk="1" hangingPunct="1"/>
            <a:r>
              <a:rPr lang="en-US" sz="3200" u="sng" dirty="0">
                <a:cs typeface="Arial Narrow" charset="0"/>
              </a:rPr>
              <a:t>RT </a:t>
            </a:r>
            <a:r>
              <a:rPr lang="en-US" sz="3200" u="sng" dirty="0" smtClean="0">
                <a:cs typeface="Arial Narrow" charset="0"/>
              </a:rPr>
              <a:t>PCR </a:t>
            </a:r>
          </a:p>
          <a:p>
            <a:pPr lvl="2"/>
            <a:r>
              <a:rPr lang="en-US" sz="2400" dirty="0">
                <a:cs typeface="Arial Narrow" charset="0"/>
              </a:rPr>
              <a:t>P</a:t>
            </a:r>
            <a:r>
              <a:rPr lang="en-US" sz="2400" dirty="0" smtClean="0">
                <a:cs typeface="Arial Narrow" charset="0"/>
              </a:rPr>
              <a:t>rimers </a:t>
            </a:r>
            <a:r>
              <a:rPr lang="en-US" sz="2400" dirty="0">
                <a:cs typeface="Arial Narrow" charset="0"/>
              </a:rPr>
              <a:t>detect specific translocation</a:t>
            </a:r>
          </a:p>
          <a:p>
            <a:pPr lvl="1" eaLnBrk="1" hangingPunct="1"/>
            <a:r>
              <a:rPr lang="en-US" sz="3200" u="sng" dirty="0" smtClean="0">
                <a:cs typeface="Arial Narrow" charset="0"/>
              </a:rPr>
              <a:t>FISH</a:t>
            </a:r>
            <a:r>
              <a:rPr lang="en-US" sz="3200" b="1" dirty="0" smtClean="0">
                <a:cs typeface="Arial Narrow" charset="0"/>
              </a:rPr>
              <a:t> </a:t>
            </a:r>
          </a:p>
          <a:p>
            <a:pPr lvl="2"/>
            <a:r>
              <a:rPr lang="en-US" sz="2400" dirty="0" smtClean="0">
                <a:cs typeface="Arial Narrow" charset="0"/>
              </a:rPr>
              <a:t>EWSR1 </a:t>
            </a:r>
            <a:r>
              <a:rPr lang="en-US" sz="2400" dirty="0">
                <a:cs typeface="Arial Narrow" charset="0"/>
              </a:rPr>
              <a:t>break-apart probes detect translocations involving EWSR1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527355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Sarcomas: Ewing Sarcoma (subdomain B2)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Basic Science and Pathophysiology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Epidemiology and Risk Assessment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Diagnosis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Management and Treatment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846295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Title 1"/>
          <p:cNvSpPr>
            <a:spLocks noGrp="1"/>
          </p:cNvSpPr>
          <p:nvPr>
            <p:ph type="title"/>
          </p:nvPr>
        </p:nvSpPr>
        <p:spPr>
          <a:xfrm>
            <a:off x="609600" y="17463"/>
            <a:ext cx="10972800" cy="1143000"/>
          </a:xfrm>
        </p:spPr>
        <p:txBody>
          <a:bodyPr/>
          <a:lstStyle/>
          <a:p>
            <a:pPr eaLnBrk="1" hangingPunct="1"/>
            <a:r>
              <a:rPr lang="en-US" b="1" dirty="0" smtClean="0">
                <a:cs typeface="Arial Narrow" charset="0"/>
              </a:rPr>
              <a:t>2.  EWS Incidence Rates by Age and Race</a:t>
            </a:r>
            <a:endParaRPr lang="en-US" b="1" dirty="0">
              <a:cs typeface="Arial Narrow" charset="0"/>
            </a:endParaRPr>
          </a:p>
        </p:txBody>
      </p:sp>
      <p:sp>
        <p:nvSpPr>
          <p:cNvPr id="87042" name="TextBox 1"/>
          <p:cNvSpPr txBox="1">
            <a:spLocks noChangeArrowheads="1"/>
          </p:cNvSpPr>
          <p:nvPr/>
        </p:nvSpPr>
        <p:spPr bwMode="auto">
          <a:xfrm>
            <a:off x="5926667" y="3087688"/>
            <a:ext cx="1846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1800" dirty="0"/>
          </a:p>
        </p:txBody>
      </p:sp>
      <p:pic>
        <p:nvPicPr>
          <p:cNvPr id="8704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0" t="15538" r="8911" b="8182"/>
          <a:stretch>
            <a:fillRect/>
          </a:stretch>
        </p:blipFill>
        <p:spPr bwMode="auto">
          <a:xfrm>
            <a:off x="1698389" y="1525132"/>
            <a:ext cx="5990140" cy="3636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5" name="TextBox 3"/>
          <p:cNvSpPr txBox="1">
            <a:spLocks noChangeArrowheads="1"/>
          </p:cNvSpPr>
          <p:nvPr/>
        </p:nvSpPr>
        <p:spPr bwMode="auto">
          <a:xfrm rot="-5400000">
            <a:off x="445279" y="2950808"/>
            <a:ext cx="161820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Age (years)</a:t>
            </a:r>
            <a:endParaRPr lang="en-US" dirty="0">
              <a:solidFill>
                <a:srgbClr val="291A10"/>
              </a:solidFill>
            </a:endParaRPr>
          </a:p>
          <a:p>
            <a:pPr eaLnBrk="1" hangingPunct="1"/>
            <a:endParaRPr lang="en-US" sz="1800" dirty="0"/>
          </a:p>
        </p:txBody>
      </p:sp>
      <p:sp>
        <p:nvSpPr>
          <p:cNvPr id="87046" name="TextBox 5"/>
          <p:cNvSpPr txBox="1">
            <a:spLocks noChangeArrowheads="1"/>
          </p:cNvSpPr>
          <p:nvPr/>
        </p:nvSpPr>
        <p:spPr bwMode="auto">
          <a:xfrm>
            <a:off x="2996550" y="5365946"/>
            <a:ext cx="412204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latin typeface="+mn-lt"/>
              </a:rPr>
              <a:t>Average annual rate per million</a:t>
            </a:r>
            <a:endParaRPr lang="en-US" dirty="0">
              <a:solidFill>
                <a:srgbClr val="291A10"/>
              </a:solidFill>
              <a:latin typeface="+mn-lt"/>
            </a:endParaRPr>
          </a:p>
          <a:p>
            <a:pPr eaLnBrk="1" hangingPunct="1"/>
            <a:endParaRPr lang="en-US" sz="1800" dirty="0"/>
          </a:p>
        </p:txBody>
      </p:sp>
      <p:sp>
        <p:nvSpPr>
          <p:cNvPr id="87047" name="TextBox 6"/>
          <p:cNvSpPr txBox="1">
            <a:spLocks noChangeArrowheads="1"/>
          </p:cNvSpPr>
          <p:nvPr/>
        </p:nvSpPr>
        <p:spPr bwMode="auto">
          <a:xfrm>
            <a:off x="1807684" y="6180892"/>
            <a:ext cx="6070692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latin typeface="+mn-lt"/>
              </a:rPr>
              <a:t>(SEER Pediatric Monograph, NIH Pub. No.99-4649, 1999)</a:t>
            </a:r>
          </a:p>
          <a:p>
            <a:pPr eaLnBrk="1" hangingPunct="1"/>
            <a:endParaRPr lang="en-US" sz="1800" dirty="0"/>
          </a:p>
        </p:txBody>
      </p:sp>
      <p:sp>
        <p:nvSpPr>
          <p:cNvPr id="2" name="TextBox 1"/>
          <p:cNvSpPr txBox="1"/>
          <p:nvPr/>
        </p:nvSpPr>
        <p:spPr>
          <a:xfrm>
            <a:off x="7855225" y="2494840"/>
            <a:ext cx="41344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200 cases &lt; 20 yrs annually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2959268" y="1114294"/>
            <a:ext cx="400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Black 			White</a:t>
            </a:r>
            <a:endParaRPr lang="en-US" sz="2400" dirty="0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4138294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Title 1"/>
          <p:cNvSpPr>
            <a:spLocks noGrp="1"/>
          </p:cNvSpPr>
          <p:nvPr>
            <p:ph type="title"/>
          </p:nvPr>
        </p:nvSpPr>
        <p:spPr>
          <a:xfrm>
            <a:off x="550175" y="260373"/>
            <a:ext cx="10515600" cy="1325563"/>
          </a:xfrm>
        </p:spPr>
        <p:txBody>
          <a:bodyPr/>
          <a:lstStyle/>
          <a:p>
            <a:pPr eaLnBrk="1" hangingPunct="1"/>
            <a:r>
              <a:rPr lang="en-US" b="1" dirty="0" smtClean="0">
                <a:cs typeface="Arial Narrow" charset="0"/>
              </a:rPr>
              <a:t>2. EWS </a:t>
            </a:r>
            <a:r>
              <a:rPr lang="en-US" b="1" dirty="0">
                <a:cs typeface="Arial Narrow" charset="0"/>
              </a:rPr>
              <a:t>Clinical Presentation</a:t>
            </a:r>
          </a:p>
        </p:txBody>
      </p:sp>
      <p:sp>
        <p:nvSpPr>
          <p:cNvPr id="92162" name="Content Placeholder 2"/>
          <p:cNvSpPr>
            <a:spLocks noGrp="1"/>
          </p:cNvSpPr>
          <p:nvPr>
            <p:ph idx="1"/>
          </p:nvPr>
        </p:nvSpPr>
        <p:spPr>
          <a:xfrm>
            <a:off x="936902" y="1345413"/>
            <a:ext cx="10972800" cy="4525963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u="sng" dirty="0" smtClean="0">
                <a:cs typeface="Arial Narrow" charset="0"/>
              </a:rPr>
              <a:t>Pain, +/- palpable mass, may involve bone or soft tissues</a:t>
            </a:r>
            <a:endParaRPr lang="en-US" sz="3200" u="sng" dirty="0">
              <a:cs typeface="Arial Narrow" charset="0"/>
            </a:endParaRPr>
          </a:p>
        </p:txBody>
      </p:sp>
      <p:sp>
        <p:nvSpPr>
          <p:cNvPr id="92163" name="TextBox 1"/>
          <p:cNvSpPr txBox="1">
            <a:spLocks noChangeArrowheads="1"/>
          </p:cNvSpPr>
          <p:nvPr/>
        </p:nvSpPr>
        <p:spPr bwMode="auto">
          <a:xfrm>
            <a:off x="3105151" y="6315076"/>
            <a:ext cx="18466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Arial Narrow" charset="0"/>
              </a:rPr>
              <a:t>		</a:t>
            </a:r>
            <a:endParaRPr lang="en-US" sz="1800" dirty="0"/>
          </a:p>
        </p:txBody>
      </p:sp>
      <p:sp>
        <p:nvSpPr>
          <p:cNvPr id="92164" name="TextBox 2"/>
          <p:cNvSpPr txBox="1">
            <a:spLocks noChangeArrowheads="1"/>
          </p:cNvSpPr>
          <p:nvPr/>
        </p:nvSpPr>
        <p:spPr bwMode="auto">
          <a:xfrm>
            <a:off x="852622" y="2312189"/>
            <a:ext cx="5384800" cy="29238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b="1" dirty="0">
                <a:solidFill>
                  <a:schemeClr val="hlink"/>
                </a:solidFill>
                <a:latin typeface="+mn-lt"/>
              </a:rPr>
              <a:t>Primary site</a:t>
            </a:r>
            <a:r>
              <a:rPr lang="en-US" dirty="0">
                <a:latin typeface="+mn-lt"/>
              </a:rPr>
              <a:t>		</a:t>
            </a:r>
          </a:p>
          <a:p>
            <a:r>
              <a:rPr lang="en-US" sz="2000" dirty="0">
                <a:latin typeface="+mn-lt"/>
              </a:rPr>
              <a:t>D</a:t>
            </a:r>
            <a:r>
              <a:rPr lang="en-US" sz="2000" dirty="0" smtClean="0">
                <a:latin typeface="+mn-lt"/>
              </a:rPr>
              <a:t>iaphyses </a:t>
            </a:r>
            <a:r>
              <a:rPr lang="en-US" sz="2000" dirty="0">
                <a:latin typeface="+mn-lt"/>
              </a:rPr>
              <a:t>and central axis (47 -74%) involved more frequently than with osteosarcoma				</a:t>
            </a:r>
          </a:p>
          <a:p>
            <a:endParaRPr lang="en-US" sz="2000" dirty="0" smtClean="0">
              <a:latin typeface="+mn-lt"/>
            </a:endParaRPr>
          </a:p>
          <a:p>
            <a:r>
              <a:rPr lang="en-US" sz="2000" dirty="0" smtClean="0">
                <a:latin typeface="+mn-lt"/>
              </a:rPr>
              <a:t>Most </a:t>
            </a:r>
            <a:r>
              <a:rPr lang="en-US" sz="2000" dirty="0">
                <a:latin typeface="+mn-lt"/>
              </a:rPr>
              <a:t>commonly: pelvis (23%), femur (18%), rib (13%</a:t>
            </a:r>
            <a:r>
              <a:rPr lang="en-US" sz="2000" dirty="0" smtClean="0">
                <a:latin typeface="+mn-lt"/>
              </a:rPr>
              <a:t>)</a:t>
            </a:r>
          </a:p>
          <a:p>
            <a:endParaRPr lang="en-US" sz="2000" dirty="0">
              <a:latin typeface="+mn-lt"/>
            </a:endParaRPr>
          </a:p>
          <a:p>
            <a:r>
              <a:rPr lang="en-US" sz="2000" dirty="0">
                <a:latin typeface="+mn-lt"/>
              </a:rPr>
              <a:t>(Grier et al., </a:t>
            </a:r>
            <a:r>
              <a:rPr lang="en-US" sz="2000" i="1" dirty="0">
                <a:latin typeface="+mn-lt"/>
              </a:rPr>
              <a:t>N Eng J Med</a:t>
            </a:r>
            <a:r>
              <a:rPr lang="en-US" sz="2000" dirty="0">
                <a:latin typeface="+mn-lt"/>
              </a:rPr>
              <a:t> 2003; 348:694)</a:t>
            </a:r>
          </a:p>
        </p:txBody>
      </p:sp>
      <p:sp>
        <p:nvSpPr>
          <p:cNvPr id="92165" name="TextBox 3"/>
          <p:cNvSpPr txBox="1">
            <a:spLocks noChangeArrowheads="1"/>
          </p:cNvSpPr>
          <p:nvPr/>
        </p:nvSpPr>
        <p:spPr bwMode="auto">
          <a:xfrm>
            <a:off x="7010400" y="1981200"/>
            <a:ext cx="4981946" cy="37240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b="1" dirty="0">
                <a:solidFill>
                  <a:schemeClr val="hlink"/>
                </a:solidFill>
                <a:latin typeface="+mn-lt"/>
              </a:rPr>
              <a:t>Systemic involvement</a:t>
            </a:r>
            <a:endParaRPr lang="en-US" dirty="0">
              <a:solidFill>
                <a:srgbClr val="F8D800"/>
              </a:solidFill>
              <a:latin typeface="+mn-lt"/>
            </a:endParaRPr>
          </a:p>
          <a:p>
            <a:endParaRPr lang="en-US" dirty="0">
              <a:solidFill>
                <a:srgbClr val="F8D800"/>
              </a:solidFill>
              <a:latin typeface="+mn-lt"/>
            </a:endParaRPr>
          </a:p>
          <a:p>
            <a:r>
              <a:rPr lang="en-US" b="1" dirty="0">
                <a:solidFill>
                  <a:schemeClr val="hlink"/>
                </a:solidFill>
                <a:latin typeface="+mn-lt"/>
              </a:rPr>
              <a:t>Symptoms:</a:t>
            </a:r>
            <a:endParaRPr lang="en-US" b="1" dirty="0">
              <a:latin typeface="+mn-lt"/>
            </a:endParaRPr>
          </a:p>
          <a:p>
            <a:r>
              <a:rPr lang="en-US" dirty="0">
                <a:latin typeface="+mn-lt"/>
              </a:rPr>
              <a:t>Fever, weight loss</a:t>
            </a:r>
          </a:p>
          <a:p>
            <a:endParaRPr lang="en-US" dirty="0">
              <a:latin typeface="+mn-lt"/>
            </a:endParaRPr>
          </a:p>
          <a:p>
            <a:r>
              <a:rPr lang="en-US" b="1" dirty="0">
                <a:solidFill>
                  <a:schemeClr val="hlink"/>
                </a:solidFill>
                <a:latin typeface="+mn-lt"/>
              </a:rPr>
              <a:t>Pattern of spread:</a:t>
            </a:r>
            <a:endParaRPr lang="en-US" b="1" dirty="0">
              <a:solidFill>
                <a:srgbClr val="46FF3C"/>
              </a:solidFill>
              <a:latin typeface="+mn-lt"/>
            </a:endParaRPr>
          </a:p>
          <a:p>
            <a:r>
              <a:rPr lang="en-US" dirty="0">
                <a:latin typeface="+mn-lt"/>
              </a:rPr>
              <a:t>20% metastatic </a:t>
            </a:r>
          </a:p>
          <a:p>
            <a:r>
              <a:rPr lang="en-US" dirty="0">
                <a:latin typeface="+mn-lt"/>
              </a:rPr>
              <a:t>	</a:t>
            </a:r>
            <a:r>
              <a:rPr lang="en-US" dirty="0" smtClean="0">
                <a:latin typeface="+mn-lt"/>
              </a:rPr>
              <a:t>lung &gt; bone &gt; BM </a:t>
            </a:r>
          </a:p>
          <a:p>
            <a:r>
              <a:rPr lang="en-US" dirty="0">
                <a:latin typeface="+mn-lt"/>
              </a:rPr>
              <a:t>	</a:t>
            </a:r>
          </a:p>
          <a:p>
            <a:r>
              <a:rPr lang="en-US" sz="2000" dirty="0">
                <a:latin typeface="+mn-lt"/>
              </a:rPr>
              <a:t>(Bernstein et al., </a:t>
            </a:r>
            <a:r>
              <a:rPr lang="en-US" sz="2000" i="1" dirty="0">
                <a:latin typeface="+mn-lt"/>
              </a:rPr>
              <a:t>J Clin Oncol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smtClean="0">
                <a:latin typeface="+mn-lt"/>
              </a:rPr>
              <a:t>2006</a:t>
            </a:r>
            <a:r>
              <a:rPr lang="en-US" sz="2000" dirty="0">
                <a:latin typeface="+mn-lt"/>
              </a:rPr>
              <a:t>; 24:152)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1539553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Content Placeholder 2"/>
          <p:cNvSpPr>
            <a:spLocks noGrp="1"/>
          </p:cNvSpPr>
          <p:nvPr>
            <p:ph idx="1"/>
          </p:nvPr>
        </p:nvSpPr>
        <p:spPr>
          <a:xfrm>
            <a:off x="0" y="304801"/>
            <a:ext cx="11988800" cy="5205611"/>
          </a:xfrm>
        </p:spPr>
        <p:txBody>
          <a:bodyPr>
            <a:normAutofit/>
          </a:bodyPr>
          <a:lstStyle/>
          <a:p>
            <a:pPr marL="457200" lvl="1" indent="0" eaLnBrk="1" hangingPunct="1">
              <a:buNone/>
              <a:defRPr/>
            </a:pPr>
            <a:endParaRPr lang="en-US" sz="3200" u="sng" dirty="0" smtClean="0">
              <a:cs typeface="Arial Narrow" charset="0"/>
            </a:endParaRPr>
          </a:p>
          <a:p>
            <a:pPr lvl="2" eaLnBrk="1" hangingPunct="1">
              <a:defRPr/>
            </a:pPr>
            <a:r>
              <a:rPr lang="en-US" sz="3200" u="sng" dirty="0" smtClean="0">
                <a:cs typeface="Arial Narrow" charset="0"/>
              </a:rPr>
              <a:t>Fewer </a:t>
            </a:r>
            <a:r>
              <a:rPr lang="en-US" sz="3200" u="sng" dirty="0">
                <a:cs typeface="Arial Narrow" charset="0"/>
              </a:rPr>
              <a:t>mutations in PAX-FOXO1 fusion </a:t>
            </a:r>
            <a:r>
              <a:rPr lang="en-US" sz="3200" u="sng" dirty="0" smtClean="0">
                <a:cs typeface="Arial Narrow" charset="0"/>
              </a:rPr>
              <a:t>positive RMS</a:t>
            </a:r>
          </a:p>
          <a:p>
            <a:pPr marL="1371600" lvl="3" indent="0" eaLnBrk="1" hangingPunct="1">
              <a:buNone/>
              <a:defRPr/>
            </a:pPr>
            <a:r>
              <a:rPr lang="en-US" sz="2800" dirty="0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800" dirty="0" smtClean="0">
                <a:cs typeface="Arial Narrow" charset="0"/>
              </a:rPr>
              <a:t>Average </a:t>
            </a:r>
            <a:r>
              <a:rPr lang="en-US" sz="2800" dirty="0">
                <a:cs typeface="Arial Narrow" charset="0"/>
              </a:rPr>
              <a:t>of </a:t>
            </a:r>
            <a:r>
              <a:rPr lang="en-US" sz="2800" dirty="0" smtClean="0">
                <a:cs typeface="Arial Narrow" charset="0"/>
              </a:rPr>
              <a:t>6 in fusion positive vs. 18 </a:t>
            </a:r>
            <a:r>
              <a:rPr lang="en-US" sz="2800" dirty="0">
                <a:cs typeface="Arial Narrow" charset="0"/>
              </a:rPr>
              <a:t>in fusion </a:t>
            </a:r>
            <a:r>
              <a:rPr lang="en-US" sz="2800" dirty="0" smtClean="0">
                <a:cs typeface="Arial Narrow" charset="0"/>
              </a:rPr>
              <a:t>negative tumors</a:t>
            </a:r>
          </a:p>
          <a:p>
            <a:pPr lvl="2" eaLnBrk="1" hangingPunct="1">
              <a:defRPr/>
            </a:pPr>
            <a:r>
              <a:rPr lang="en-US" sz="3200" u="sng" dirty="0" smtClean="0">
                <a:cs typeface="Arial Narrow" charset="0"/>
              </a:rPr>
              <a:t>Abnormalities in ERMS (fusion negative RMS)</a:t>
            </a:r>
          </a:p>
          <a:p>
            <a:pPr marL="1371600" lvl="3" indent="0" eaLnBrk="1" hangingPunct="1">
              <a:buNone/>
              <a:defRPr/>
            </a:pPr>
            <a:r>
              <a:rPr lang="en-US" sz="2800" dirty="0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800" dirty="0" smtClean="0">
                <a:cs typeface="Arial Narrow" charset="0"/>
              </a:rPr>
              <a:t>Aneuploidy</a:t>
            </a:r>
            <a:r>
              <a:rPr lang="en-US" sz="2800" b="1" dirty="0" smtClean="0">
                <a:cs typeface="Arial Narrow" charset="0"/>
              </a:rPr>
              <a:t> </a:t>
            </a:r>
          </a:p>
          <a:p>
            <a:pPr marL="1371600" lvl="3" indent="0" eaLnBrk="1" hangingPunct="1">
              <a:buNone/>
              <a:defRPr/>
            </a:pPr>
            <a:r>
              <a:rPr lang="en-US" sz="2800" dirty="0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800" dirty="0" smtClean="0">
                <a:cs typeface="Arial Narrow" charset="0"/>
              </a:rPr>
              <a:t>Activating mutations of the RAS pathway </a:t>
            </a:r>
            <a:r>
              <a:rPr lang="en-US" sz="2800" dirty="0">
                <a:cs typeface="Arial Narrow" charset="0"/>
              </a:rPr>
              <a:t>(</a:t>
            </a:r>
            <a:r>
              <a:rPr lang="en-US" sz="2800" dirty="0" smtClean="0">
                <a:cs typeface="Arial Narrow" charset="0"/>
              </a:rPr>
              <a:t>FGF4, NRAS, KRAS, HRAS, 	NF1, PIK3CA, and others)</a:t>
            </a:r>
          </a:p>
          <a:p>
            <a:pPr marL="1371600" lvl="3" indent="0" eaLnBrk="1" hangingPunct="1">
              <a:buNone/>
              <a:defRPr/>
            </a:pPr>
            <a:r>
              <a:rPr lang="en-US" sz="2800" dirty="0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800" dirty="0" smtClean="0">
                <a:cs typeface="Arial Narrow" charset="0"/>
              </a:rPr>
              <a:t>Loss of heterozygosity (LOH) or loss of imprinting (LOI) at 11p15.5 	associated with enhanced IGF2 expression</a:t>
            </a:r>
          </a:p>
          <a:p>
            <a:pPr marL="1371600" lvl="3" indent="0" eaLnBrk="1" hangingPunct="1">
              <a:buNone/>
              <a:defRPr/>
            </a:pPr>
            <a:r>
              <a:rPr lang="en-US" sz="2800" dirty="0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800" dirty="0" smtClean="0">
                <a:cs typeface="Arial Narrow" charset="0"/>
              </a:rPr>
              <a:t>p53 mutations associated with anaplasia</a:t>
            </a:r>
          </a:p>
          <a:p>
            <a:pPr marL="914400" lvl="2" indent="0" eaLnBrk="1" hangingPunct="1">
              <a:buFont typeface="Arial" charset="0"/>
              <a:buNone/>
              <a:defRPr/>
            </a:pPr>
            <a:endParaRPr lang="en-US" sz="2800" dirty="0">
              <a:latin typeface="Arial Narrow" charset="0"/>
              <a:cs typeface="Arial Narrow" charset="0"/>
            </a:endParaRPr>
          </a:p>
          <a:p>
            <a:pPr marL="914400" lvl="2" indent="0" eaLnBrk="1" hangingPunct="1">
              <a:buFont typeface="Arial" charset="0"/>
              <a:buNone/>
              <a:defRPr/>
            </a:pPr>
            <a:endParaRPr lang="en-US" sz="2800" dirty="0">
              <a:latin typeface="Arial Narrow" charset="0"/>
              <a:cs typeface="Arial Narrow" charset="0"/>
            </a:endParaRPr>
          </a:p>
        </p:txBody>
      </p:sp>
      <p:sp>
        <p:nvSpPr>
          <p:cNvPr id="23554" name="TextBox 1"/>
          <p:cNvSpPr txBox="1">
            <a:spLocks noChangeArrowheads="1"/>
          </p:cNvSpPr>
          <p:nvPr/>
        </p:nvSpPr>
        <p:spPr bwMode="auto">
          <a:xfrm>
            <a:off x="734505" y="5412078"/>
            <a:ext cx="97332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latin typeface="+mn-lt"/>
                <a:cs typeface="Arial Narrow" charset="0"/>
              </a:rPr>
              <a:t>(Shern et al., </a:t>
            </a:r>
            <a:r>
              <a:rPr lang="en-US" i="1" dirty="0">
                <a:latin typeface="+mn-lt"/>
                <a:cs typeface="Arial Narrow" charset="0"/>
              </a:rPr>
              <a:t>Cancer Disc </a:t>
            </a:r>
            <a:r>
              <a:rPr lang="en-US" dirty="0">
                <a:latin typeface="+mn-lt"/>
                <a:cs typeface="Arial Narrow" charset="0"/>
              </a:rPr>
              <a:t>2014; 4:</a:t>
            </a:r>
            <a:r>
              <a:rPr lang="en-US" dirty="0" smtClean="0">
                <a:latin typeface="+mn-lt"/>
                <a:cs typeface="Arial Narrow" charset="0"/>
              </a:rPr>
              <a:t>216. Chen et al., </a:t>
            </a:r>
            <a:r>
              <a:rPr lang="en-US" i="1" dirty="0" smtClean="0">
                <a:latin typeface="+mn-lt"/>
                <a:cs typeface="Arial Narrow" charset="0"/>
              </a:rPr>
              <a:t>Cancer Cell </a:t>
            </a:r>
            <a:r>
              <a:rPr lang="en-US" dirty="0" smtClean="0">
                <a:latin typeface="+mn-lt"/>
                <a:cs typeface="Arial Narrow" charset="0"/>
              </a:rPr>
              <a:t>2013; 24:710)</a:t>
            </a:r>
            <a:endParaRPr lang="en-US" dirty="0">
              <a:latin typeface="+mn-lt"/>
              <a:cs typeface="Arial Narrow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4222974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 smtClean="0">
                <a:cs typeface="Arial Narrow" charset="0"/>
              </a:rPr>
              <a:t>2. EWS Staging</a:t>
            </a:r>
            <a:endParaRPr lang="en-US" b="1" dirty="0">
              <a:cs typeface="Arial Narrow" charset="0"/>
            </a:endParaRPr>
          </a:p>
        </p:txBody>
      </p:sp>
      <p:sp>
        <p:nvSpPr>
          <p:cNvPr id="93186" name="Content Placeholder 2"/>
          <p:cNvSpPr>
            <a:spLocks noGrp="1"/>
          </p:cNvSpPr>
          <p:nvPr>
            <p:ph idx="1"/>
          </p:nvPr>
        </p:nvSpPr>
        <p:spPr>
          <a:xfrm>
            <a:off x="753613" y="1439435"/>
            <a:ext cx="10972800" cy="4525963"/>
          </a:xfrm>
        </p:spPr>
        <p:txBody>
          <a:bodyPr/>
          <a:lstStyle/>
          <a:p>
            <a:pPr lvl="1" eaLnBrk="1" hangingPunct="1"/>
            <a:r>
              <a:rPr lang="en-US" sz="3200" u="sng" dirty="0" smtClean="0">
                <a:cs typeface="Arial Narrow" charset="0"/>
              </a:rPr>
              <a:t>Staging </a:t>
            </a:r>
            <a:r>
              <a:rPr lang="en-US" sz="3200" u="sng" dirty="0">
                <a:cs typeface="Arial Narrow" charset="0"/>
              </a:rPr>
              <a:t>workup</a:t>
            </a:r>
          </a:p>
          <a:p>
            <a:pPr lvl="2" eaLnBrk="1" hangingPunct="1"/>
            <a:r>
              <a:rPr lang="en-US" sz="2800" dirty="0">
                <a:cs typeface="Arial Narrow" charset="0"/>
              </a:rPr>
              <a:t>Plain films of primary site</a:t>
            </a:r>
          </a:p>
          <a:p>
            <a:pPr lvl="2" eaLnBrk="1" hangingPunct="1"/>
            <a:r>
              <a:rPr lang="en-US" sz="2800" dirty="0">
                <a:cs typeface="Arial Narrow" charset="0"/>
              </a:rPr>
              <a:t>MRI or CT of primary site</a:t>
            </a:r>
          </a:p>
          <a:p>
            <a:pPr lvl="2" eaLnBrk="1" hangingPunct="1"/>
            <a:r>
              <a:rPr lang="en-US" sz="2800" dirty="0">
                <a:cs typeface="Arial Narrow" charset="0"/>
              </a:rPr>
              <a:t>CT of </a:t>
            </a:r>
            <a:r>
              <a:rPr lang="en-US" sz="2800" dirty="0" smtClean="0">
                <a:cs typeface="Arial Narrow" charset="0"/>
              </a:rPr>
              <a:t>chest</a:t>
            </a:r>
            <a:endParaRPr lang="en-US" sz="2800" dirty="0">
              <a:cs typeface="Arial Narrow" charset="0"/>
            </a:endParaRPr>
          </a:p>
          <a:p>
            <a:pPr lvl="2" eaLnBrk="1" hangingPunct="1"/>
            <a:r>
              <a:rPr lang="en-US" sz="2800" dirty="0" smtClean="0">
                <a:cs typeface="Arial Narrow" charset="0"/>
              </a:rPr>
              <a:t>PET scan</a:t>
            </a:r>
            <a:r>
              <a:rPr lang="en-US" sz="2800" dirty="0">
                <a:cs typeface="Arial Narrow" charset="0"/>
              </a:rPr>
              <a:t> </a:t>
            </a:r>
            <a:r>
              <a:rPr lang="en-US" sz="2800" dirty="0" smtClean="0">
                <a:cs typeface="Arial Narrow" charset="0"/>
              </a:rPr>
              <a:t>or bone scan</a:t>
            </a:r>
            <a:endParaRPr lang="en-US" sz="2800" dirty="0">
              <a:cs typeface="Arial Narrow" charset="0"/>
            </a:endParaRPr>
          </a:p>
          <a:p>
            <a:pPr lvl="2" eaLnBrk="1" hangingPunct="1"/>
            <a:r>
              <a:rPr lang="en-US" sz="2800" dirty="0" smtClean="0">
                <a:cs typeface="Arial Narrow" charset="0"/>
              </a:rPr>
              <a:t>Bilateral bone </a:t>
            </a:r>
            <a:r>
              <a:rPr lang="en-US" sz="2800" dirty="0">
                <a:cs typeface="Arial Narrow" charset="0"/>
              </a:rPr>
              <a:t>marrow aspirate/</a:t>
            </a:r>
            <a:r>
              <a:rPr lang="en-US" sz="2800" dirty="0" smtClean="0">
                <a:cs typeface="Arial Narrow" charset="0"/>
              </a:rPr>
              <a:t>biopsy</a:t>
            </a:r>
            <a:endParaRPr lang="en-US" sz="2800" b="1" dirty="0">
              <a:cs typeface="Arial Narrow" charset="0"/>
            </a:endParaRPr>
          </a:p>
          <a:p>
            <a:pPr lvl="1" eaLnBrk="1" hangingPunct="1"/>
            <a:r>
              <a:rPr lang="en-US" sz="3200" u="sng" dirty="0">
                <a:cs typeface="Arial Narrow" charset="0"/>
              </a:rPr>
              <a:t>Stage assignment</a:t>
            </a:r>
          </a:p>
          <a:p>
            <a:pPr lvl="2" eaLnBrk="1" hangingPunct="1"/>
            <a:r>
              <a:rPr lang="en-US" sz="2800" dirty="0">
                <a:cs typeface="Arial Narrow" charset="0"/>
              </a:rPr>
              <a:t>Localized vs. Metastatic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667645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 smtClean="0">
                <a:cs typeface="Arial Narrow" charset="0"/>
              </a:rPr>
              <a:t>2. EWS Prognostic Factors at Diagnosis</a:t>
            </a:r>
            <a:endParaRPr lang="en-US" b="1" dirty="0">
              <a:cs typeface="Arial Narrow" charset="0"/>
            </a:endParaRPr>
          </a:p>
        </p:txBody>
      </p:sp>
      <p:sp>
        <p:nvSpPr>
          <p:cNvPr id="101378" name="Content Placeholder 2"/>
          <p:cNvSpPr>
            <a:spLocks noGrp="1"/>
          </p:cNvSpPr>
          <p:nvPr>
            <p:ph idx="1"/>
          </p:nvPr>
        </p:nvSpPr>
        <p:spPr>
          <a:xfrm>
            <a:off x="609600" y="1447801"/>
            <a:ext cx="10972800" cy="4525963"/>
          </a:xfrm>
        </p:spPr>
        <p:txBody>
          <a:bodyPr/>
          <a:lstStyle/>
          <a:p>
            <a:pPr lvl="1" eaLnBrk="1" hangingPunct="1"/>
            <a:r>
              <a:rPr lang="en-US" sz="3200" u="sng" dirty="0" smtClean="0">
                <a:cs typeface="Arial Narrow" charset="0"/>
              </a:rPr>
              <a:t>EWS prognosis by stage</a:t>
            </a:r>
            <a:r>
              <a:rPr lang="en-US" sz="3200" b="1" dirty="0">
                <a:cs typeface="Arial Narrow" charset="0"/>
              </a:rPr>
              <a:t>	</a:t>
            </a:r>
            <a:endParaRPr lang="en-US" sz="3200" b="1" dirty="0" smtClean="0">
              <a:cs typeface="Arial Narrow" charset="0"/>
            </a:endParaRPr>
          </a:p>
          <a:p>
            <a:pPr marL="3657600" lvl="8" indent="0">
              <a:buNone/>
            </a:pPr>
            <a:r>
              <a:rPr lang="en-US" b="1" dirty="0">
                <a:cs typeface="Arial Narrow" charset="0"/>
              </a:rPr>
              <a:t>	</a:t>
            </a:r>
            <a:r>
              <a:rPr lang="en-US" b="1" dirty="0" smtClean="0">
                <a:cs typeface="Arial Narrow" charset="0"/>
              </a:rPr>
              <a:t>	</a:t>
            </a:r>
            <a:r>
              <a:rPr lang="en-US" sz="2400" u="sng" dirty="0" smtClean="0">
                <a:cs typeface="Arial Narrow" charset="0"/>
              </a:rPr>
              <a:t>5</a:t>
            </a:r>
            <a:r>
              <a:rPr lang="en-US" sz="2400" u="sng" dirty="0">
                <a:cs typeface="Arial Narrow" charset="0"/>
              </a:rPr>
              <a:t>-yr EFS</a:t>
            </a:r>
          </a:p>
          <a:p>
            <a:pPr marL="1828800" lvl="4" indent="0" eaLnBrk="1" hangingPunct="1">
              <a:buFont typeface="Arial" charset="0"/>
              <a:buNone/>
            </a:pPr>
            <a:r>
              <a:rPr lang="en-US" sz="2400" dirty="0">
                <a:cs typeface="Arial Narrow" charset="0"/>
              </a:rPr>
              <a:t>localized		    </a:t>
            </a:r>
            <a:r>
              <a:rPr lang="en-US" sz="2400" dirty="0" smtClean="0">
                <a:cs typeface="Arial Narrow" charset="0"/>
              </a:rPr>
              <a:t>	73</a:t>
            </a:r>
            <a:r>
              <a:rPr lang="en-US" sz="2400" dirty="0">
                <a:cs typeface="Arial Narrow" charset="0"/>
              </a:rPr>
              <a:t>%  (AEWS0031)</a:t>
            </a:r>
          </a:p>
          <a:p>
            <a:pPr marL="1828800" lvl="4" indent="0" eaLnBrk="1" hangingPunct="1">
              <a:buFont typeface="Arial" charset="0"/>
              <a:buNone/>
            </a:pPr>
            <a:r>
              <a:rPr lang="en-US" sz="2400" dirty="0">
                <a:cs typeface="Arial Narrow" charset="0"/>
              </a:rPr>
              <a:t>metastatic		    </a:t>
            </a:r>
            <a:r>
              <a:rPr lang="en-US" sz="2400" dirty="0" smtClean="0">
                <a:cs typeface="Arial Narrow" charset="0"/>
              </a:rPr>
              <a:t>	22</a:t>
            </a:r>
            <a:r>
              <a:rPr lang="en-US" sz="2400" dirty="0">
                <a:cs typeface="Arial Narrow" charset="0"/>
              </a:rPr>
              <a:t>%  (IESS-3)</a:t>
            </a:r>
          </a:p>
          <a:p>
            <a:pPr marL="1828800" lvl="4" indent="0" eaLnBrk="1" hangingPunct="1">
              <a:buFont typeface="Arial" charset="0"/>
              <a:buNone/>
            </a:pPr>
            <a:endParaRPr lang="en-US" sz="1600" u="sng" dirty="0">
              <a:cs typeface="Arial Narrow" charset="0"/>
            </a:endParaRPr>
          </a:p>
          <a:p>
            <a:pPr lvl="1" eaLnBrk="1" hangingPunct="1"/>
            <a:r>
              <a:rPr lang="en-US" sz="3200" u="sng" dirty="0" smtClean="0">
                <a:cs typeface="Arial Narrow" charset="0"/>
              </a:rPr>
              <a:t>EWS prognosis by site</a:t>
            </a:r>
            <a:r>
              <a:rPr lang="en-US" sz="3200" u="sng" dirty="0">
                <a:cs typeface="Arial Narrow" charset="0"/>
              </a:rPr>
              <a:t>	</a:t>
            </a:r>
            <a:r>
              <a:rPr lang="en-US" sz="3200" b="1" dirty="0">
                <a:cs typeface="Arial Narrow" charset="0"/>
              </a:rPr>
              <a:t>	</a:t>
            </a:r>
            <a:endParaRPr lang="en-US" sz="3200" b="1" dirty="0" smtClean="0">
              <a:cs typeface="Arial Narrow" charset="0"/>
            </a:endParaRPr>
          </a:p>
          <a:p>
            <a:pPr marL="3200400" lvl="7" indent="0">
              <a:buNone/>
            </a:pPr>
            <a:r>
              <a:rPr lang="en-US" b="1" dirty="0">
                <a:cs typeface="Arial Narrow" charset="0"/>
              </a:rPr>
              <a:t>	</a:t>
            </a:r>
            <a:r>
              <a:rPr lang="en-US" b="1" dirty="0" smtClean="0">
                <a:cs typeface="Arial Narrow" charset="0"/>
              </a:rPr>
              <a:t>		</a:t>
            </a:r>
            <a:r>
              <a:rPr lang="en-US" sz="2400" u="sng" dirty="0" smtClean="0">
                <a:cs typeface="Arial Narrow" charset="0"/>
              </a:rPr>
              <a:t>5</a:t>
            </a:r>
            <a:r>
              <a:rPr lang="en-US" sz="2400" u="sng" dirty="0">
                <a:cs typeface="Arial Narrow" charset="0"/>
              </a:rPr>
              <a:t>-yr EFS</a:t>
            </a:r>
            <a:r>
              <a:rPr lang="en-US" sz="2400" dirty="0">
                <a:cs typeface="Arial Narrow" charset="0"/>
              </a:rPr>
              <a:t> (IESS-3)</a:t>
            </a:r>
          </a:p>
          <a:p>
            <a:pPr marL="1828800" lvl="4" indent="0" eaLnBrk="1" hangingPunct="1">
              <a:buFont typeface="Arial" charset="0"/>
              <a:buNone/>
            </a:pPr>
            <a:r>
              <a:rPr lang="en-US" sz="2400" dirty="0">
                <a:cs typeface="Arial Narrow" charset="0"/>
              </a:rPr>
              <a:t>distal extremity		68%</a:t>
            </a:r>
          </a:p>
          <a:p>
            <a:pPr marL="1828800" lvl="4" indent="0" eaLnBrk="1" hangingPunct="1">
              <a:buFont typeface="Arial" charset="0"/>
              <a:buNone/>
            </a:pPr>
            <a:r>
              <a:rPr lang="en-US" sz="2400" dirty="0">
                <a:cs typeface="Arial Narrow" charset="0"/>
              </a:rPr>
              <a:t>proximal extremity	</a:t>
            </a:r>
            <a:r>
              <a:rPr lang="en-US" sz="2400" dirty="0" smtClean="0">
                <a:cs typeface="Arial Narrow" charset="0"/>
              </a:rPr>
              <a:t>	61</a:t>
            </a:r>
            <a:r>
              <a:rPr lang="en-US" sz="2400" dirty="0">
                <a:cs typeface="Arial Narrow" charset="0"/>
              </a:rPr>
              <a:t>%</a:t>
            </a:r>
          </a:p>
          <a:p>
            <a:pPr marL="1828800" lvl="4" indent="0" eaLnBrk="1" hangingPunct="1">
              <a:buFont typeface="Arial" charset="0"/>
              <a:buNone/>
            </a:pPr>
            <a:r>
              <a:rPr lang="en-US" sz="2400" dirty="0">
                <a:cs typeface="Arial Narrow" charset="0"/>
              </a:rPr>
              <a:t>pelvis			</a:t>
            </a:r>
            <a:r>
              <a:rPr lang="en-US" sz="2400" dirty="0" smtClean="0">
                <a:cs typeface="Arial Narrow" charset="0"/>
              </a:rPr>
              <a:t>	50</a:t>
            </a:r>
            <a:r>
              <a:rPr lang="en-US" sz="2400" dirty="0">
                <a:cs typeface="Arial Narrow" charset="0"/>
              </a:rPr>
              <a:t>%  p=0.003</a:t>
            </a:r>
          </a:p>
        </p:txBody>
      </p:sp>
      <p:sp>
        <p:nvSpPr>
          <p:cNvPr id="101379" name="TextBox 1"/>
          <p:cNvSpPr txBox="1">
            <a:spLocks noChangeArrowheads="1"/>
          </p:cNvSpPr>
          <p:nvPr/>
        </p:nvSpPr>
        <p:spPr bwMode="auto">
          <a:xfrm>
            <a:off x="700760" y="5662599"/>
            <a:ext cx="104386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latin typeface="+mn-lt"/>
                <a:cs typeface="Arial Narrow" charset="0"/>
              </a:rPr>
              <a:t>(Womer et al., </a:t>
            </a:r>
            <a:r>
              <a:rPr lang="en-US" i="1" dirty="0">
                <a:latin typeface="+mn-lt"/>
                <a:cs typeface="Arial Narrow" charset="0"/>
              </a:rPr>
              <a:t>J Clin Oncol </a:t>
            </a:r>
            <a:r>
              <a:rPr lang="en-US" dirty="0">
                <a:latin typeface="+mn-lt"/>
                <a:cs typeface="Arial Narrow" charset="0"/>
              </a:rPr>
              <a:t>2012 30;4148. </a:t>
            </a:r>
            <a:r>
              <a:rPr lang="en-US" dirty="0">
                <a:latin typeface="+mn-lt"/>
              </a:rPr>
              <a:t>Grier et al., </a:t>
            </a:r>
            <a:r>
              <a:rPr lang="en-US" i="1" dirty="0">
                <a:latin typeface="+mn-lt"/>
              </a:rPr>
              <a:t>N Engl J Med</a:t>
            </a:r>
            <a:r>
              <a:rPr lang="en-US" dirty="0">
                <a:latin typeface="+mn-lt"/>
              </a:rPr>
              <a:t> 2003; 348:694)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48919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Content Placeholder 2"/>
          <p:cNvSpPr>
            <a:spLocks noGrp="1"/>
          </p:cNvSpPr>
          <p:nvPr>
            <p:ph idx="1"/>
          </p:nvPr>
        </p:nvSpPr>
        <p:spPr>
          <a:xfrm>
            <a:off x="508000" y="762001"/>
            <a:ext cx="10972800" cy="4525963"/>
          </a:xfrm>
        </p:spPr>
        <p:txBody>
          <a:bodyPr>
            <a:normAutofit lnSpcReduction="10000"/>
          </a:bodyPr>
          <a:lstStyle/>
          <a:p>
            <a:pPr lvl="1" eaLnBrk="1" hangingPunct="1"/>
            <a:r>
              <a:rPr lang="en-US" sz="3200" u="sng" dirty="0" smtClean="0">
                <a:cs typeface="Arial Narrow" charset="0"/>
              </a:rPr>
              <a:t>EWS prognosis by age</a:t>
            </a:r>
            <a:endParaRPr lang="en-US" sz="3200" u="sng" dirty="0">
              <a:cs typeface="Arial Narrow" charset="0"/>
            </a:endParaRPr>
          </a:p>
          <a:p>
            <a:pPr marL="1828800" lvl="4" indent="0" eaLnBrk="1" hangingPunct="1">
              <a:buFont typeface="Arial" charset="0"/>
              <a:buNone/>
            </a:pPr>
            <a:r>
              <a:rPr lang="en-US" b="1" dirty="0">
                <a:latin typeface="Arial Narrow" charset="0"/>
                <a:cs typeface="Arial Narrow" charset="0"/>
              </a:rPr>
              <a:t>		</a:t>
            </a:r>
            <a:endParaRPr lang="en-US" b="1" dirty="0" smtClean="0">
              <a:latin typeface="Arial Narrow" charset="0"/>
              <a:cs typeface="Arial Narrow" charset="0"/>
            </a:endParaRPr>
          </a:p>
          <a:p>
            <a:pPr marL="1828800" lvl="4" indent="0" eaLnBrk="1" hangingPunct="1">
              <a:buFont typeface="Arial" charset="0"/>
              <a:buNone/>
            </a:pPr>
            <a:r>
              <a:rPr lang="en-US" sz="2400" b="1" dirty="0">
                <a:latin typeface="Arial Narrow" charset="0"/>
                <a:cs typeface="Arial Narrow" charset="0"/>
              </a:rPr>
              <a:t>	</a:t>
            </a:r>
            <a:r>
              <a:rPr lang="en-US" sz="2400" b="1" dirty="0" smtClean="0">
                <a:latin typeface="Arial Narrow" charset="0"/>
                <a:cs typeface="Arial Narrow" charset="0"/>
              </a:rPr>
              <a:t>	</a:t>
            </a:r>
            <a:r>
              <a:rPr lang="en-US" sz="2400" u="sng" dirty="0" smtClean="0">
                <a:cs typeface="Arial Narrow" charset="0"/>
              </a:rPr>
              <a:t>5</a:t>
            </a:r>
            <a:r>
              <a:rPr lang="en-US" sz="2400" u="sng" dirty="0">
                <a:cs typeface="Arial Narrow" charset="0"/>
              </a:rPr>
              <a:t>-yr EFS</a:t>
            </a:r>
            <a:r>
              <a:rPr lang="en-US" sz="2400" dirty="0">
                <a:cs typeface="Arial Narrow" charset="0"/>
              </a:rPr>
              <a:t> (IESS-3)</a:t>
            </a:r>
          </a:p>
          <a:p>
            <a:pPr marL="1828800" lvl="4" indent="0" eaLnBrk="1" hangingPunct="1">
              <a:buFont typeface="Arial" charset="0"/>
              <a:buNone/>
            </a:pPr>
            <a:r>
              <a:rPr lang="en-US" sz="2400" dirty="0">
                <a:cs typeface="Arial Narrow" charset="0"/>
              </a:rPr>
              <a:t>&lt;10 yrs		70%</a:t>
            </a:r>
          </a:p>
          <a:p>
            <a:pPr marL="1828800" lvl="4" indent="0" eaLnBrk="1" hangingPunct="1">
              <a:buFont typeface="Arial" charset="0"/>
              <a:buNone/>
            </a:pPr>
            <a:r>
              <a:rPr lang="en-US" sz="2400" dirty="0">
                <a:cs typeface="Arial Narrow" charset="0"/>
              </a:rPr>
              <a:t>10-17 yrs 	60%</a:t>
            </a:r>
          </a:p>
          <a:p>
            <a:pPr marL="1828800" lvl="4" indent="0" eaLnBrk="1" hangingPunct="1">
              <a:buFont typeface="Arial" charset="0"/>
              <a:buNone/>
            </a:pPr>
            <a:r>
              <a:rPr lang="en-US" sz="2400" dirty="0">
                <a:cs typeface="Arial Narrow" charset="0"/>
              </a:rPr>
              <a:t>&gt;18 yrs		44%</a:t>
            </a:r>
          </a:p>
          <a:p>
            <a:pPr marL="1828800" lvl="4" indent="0" eaLnBrk="1" hangingPunct="1">
              <a:buFont typeface="Arial" charset="0"/>
              <a:buNone/>
            </a:pPr>
            <a:endParaRPr lang="en-US" b="1" dirty="0">
              <a:latin typeface="Arial Narrow" charset="0"/>
              <a:cs typeface="Arial Narrow" charset="0"/>
            </a:endParaRPr>
          </a:p>
          <a:p>
            <a:pPr lvl="1" eaLnBrk="1" hangingPunct="1"/>
            <a:r>
              <a:rPr lang="en-US" sz="3200" u="sng" dirty="0" smtClean="0">
                <a:cs typeface="Arial Narrow" charset="0"/>
              </a:rPr>
              <a:t>EWS prognosis by tumor </a:t>
            </a:r>
            <a:r>
              <a:rPr lang="en-US" sz="3200" u="sng" dirty="0">
                <a:cs typeface="Arial Narrow" charset="0"/>
              </a:rPr>
              <a:t>size</a:t>
            </a:r>
          </a:p>
          <a:p>
            <a:pPr marL="1828800" lvl="4" indent="0" eaLnBrk="1" hangingPunct="1">
              <a:buFont typeface="Arial" charset="0"/>
              <a:buNone/>
            </a:pPr>
            <a:r>
              <a:rPr lang="en-US" b="1" dirty="0">
                <a:cs typeface="Arial Narrow" charset="0"/>
              </a:rPr>
              <a:t>		</a:t>
            </a:r>
            <a:endParaRPr lang="en-US" b="1" dirty="0" smtClean="0">
              <a:cs typeface="Arial Narrow" charset="0"/>
            </a:endParaRPr>
          </a:p>
          <a:p>
            <a:pPr marL="1828800" lvl="4" indent="0" eaLnBrk="1" hangingPunct="1">
              <a:buFont typeface="Arial" charset="0"/>
              <a:buNone/>
            </a:pPr>
            <a:r>
              <a:rPr lang="en-US" sz="2400" b="1" dirty="0">
                <a:cs typeface="Arial Narrow" charset="0"/>
              </a:rPr>
              <a:t>	</a:t>
            </a:r>
            <a:r>
              <a:rPr lang="en-US" sz="2400" b="1" dirty="0" smtClean="0">
                <a:cs typeface="Arial Narrow" charset="0"/>
              </a:rPr>
              <a:t>	</a:t>
            </a:r>
            <a:r>
              <a:rPr lang="en-US" sz="2400" u="sng" dirty="0" smtClean="0">
                <a:cs typeface="Arial Narrow" charset="0"/>
              </a:rPr>
              <a:t>5</a:t>
            </a:r>
            <a:r>
              <a:rPr lang="en-US" sz="2400" u="sng" dirty="0">
                <a:cs typeface="Arial Narrow" charset="0"/>
              </a:rPr>
              <a:t>-yr EFS</a:t>
            </a:r>
            <a:r>
              <a:rPr lang="en-US" sz="2400" dirty="0">
                <a:cs typeface="Arial Narrow" charset="0"/>
              </a:rPr>
              <a:t> (IESS-3)</a:t>
            </a:r>
            <a:endParaRPr lang="en-US" sz="2400" u="sng" dirty="0">
              <a:cs typeface="Arial Narrow" charset="0"/>
            </a:endParaRPr>
          </a:p>
          <a:p>
            <a:pPr marL="1828800" lvl="4" indent="0" eaLnBrk="1" hangingPunct="1">
              <a:buFont typeface="Arial" charset="0"/>
              <a:buNone/>
            </a:pPr>
            <a:r>
              <a:rPr lang="en-US" sz="2400" dirty="0">
                <a:cs typeface="Arial Narrow" charset="0"/>
              </a:rPr>
              <a:t>&lt;8 cm		75%</a:t>
            </a:r>
          </a:p>
          <a:p>
            <a:pPr marL="1828800" lvl="4" indent="0" eaLnBrk="1" hangingPunct="1">
              <a:buFont typeface="Arial" charset="0"/>
              <a:buNone/>
            </a:pPr>
            <a:r>
              <a:rPr lang="en-US" sz="2400" dirty="0">
                <a:cs typeface="Arial Narrow" charset="0"/>
              </a:rPr>
              <a:t>≥8 cm		55%</a:t>
            </a:r>
          </a:p>
        </p:txBody>
      </p:sp>
      <p:sp>
        <p:nvSpPr>
          <p:cNvPr id="102402" name="TextBox 1"/>
          <p:cNvSpPr txBox="1">
            <a:spLocks noChangeArrowheads="1"/>
          </p:cNvSpPr>
          <p:nvPr/>
        </p:nvSpPr>
        <p:spPr bwMode="auto">
          <a:xfrm>
            <a:off x="5804837" y="5366191"/>
            <a:ext cx="531617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lvl="2" eaLnBrk="1" hangingPunct="1"/>
            <a:r>
              <a:rPr lang="en-US" dirty="0">
                <a:latin typeface="+mn-lt"/>
              </a:rPr>
              <a:t>(Grier et al., </a:t>
            </a:r>
            <a:r>
              <a:rPr lang="en-US" i="1" dirty="0">
                <a:latin typeface="+mn-lt"/>
              </a:rPr>
              <a:t>N Engl J Med</a:t>
            </a:r>
            <a:r>
              <a:rPr lang="en-US" dirty="0">
                <a:latin typeface="+mn-lt"/>
              </a:rPr>
              <a:t> 2003; 348:694)</a:t>
            </a:r>
          </a:p>
          <a:p>
            <a:pPr eaLnBrk="1" hangingPunct="1"/>
            <a:endParaRPr lang="en-US" sz="1800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802372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Sarcomas:  Ewing Sarcoma (subdomain B2)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Basic Science and Pathophysiology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Epidemiology and Risk Assessment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Diagnosis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Management and Treatment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3662551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Title 1"/>
          <p:cNvSpPr>
            <a:spLocks noGrp="1"/>
          </p:cNvSpPr>
          <p:nvPr>
            <p:ph type="title"/>
          </p:nvPr>
        </p:nvSpPr>
        <p:spPr>
          <a:xfrm>
            <a:off x="733463" y="312749"/>
            <a:ext cx="10515600" cy="1325563"/>
          </a:xfrm>
        </p:spPr>
        <p:txBody>
          <a:bodyPr>
            <a:normAutofit/>
          </a:bodyPr>
          <a:lstStyle/>
          <a:p>
            <a:pPr eaLnBrk="1" hangingPunct="1"/>
            <a:r>
              <a:rPr lang="en-US" b="1" dirty="0" smtClean="0">
                <a:cs typeface="Arial Narrow" charset="0"/>
              </a:rPr>
              <a:t>3. EWS Pathology</a:t>
            </a:r>
            <a:endParaRPr lang="en-US" b="1" dirty="0">
              <a:cs typeface="Arial Narrow" charset="0"/>
            </a:endParaRPr>
          </a:p>
        </p:txBody>
      </p:sp>
      <p:sp>
        <p:nvSpPr>
          <p:cNvPr id="91138" name="Content Placeholder 2"/>
          <p:cNvSpPr>
            <a:spLocks noGrp="1"/>
          </p:cNvSpPr>
          <p:nvPr>
            <p:ph idx="1"/>
          </p:nvPr>
        </p:nvSpPr>
        <p:spPr>
          <a:xfrm>
            <a:off x="508000" y="1219201"/>
            <a:ext cx="11277600" cy="4525963"/>
          </a:xfrm>
        </p:spPr>
        <p:txBody>
          <a:bodyPr/>
          <a:lstStyle/>
          <a:p>
            <a:pPr marL="0" indent="0" eaLnBrk="1" hangingPunct="1">
              <a:buNone/>
            </a:pPr>
            <a:endParaRPr lang="en-US" sz="2400" i="1" dirty="0">
              <a:latin typeface="Arial Narrow" charset="0"/>
              <a:cs typeface="Arial Narrow" charset="0"/>
            </a:endParaRPr>
          </a:p>
          <a:p>
            <a:pPr lvl="1" eaLnBrk="1" hangingPunct="1"/>
            <a:r>
              <a:rPr lang="en-US" sz="3200" u="sng" dirty="0">
                <a:cs typeface="Arial Narrow" charset="0"/>
              </a:rPr>
              <a:t>EWS/PNET are </a:t>
            </a:r>
            <a:r>
              <a:rPr lang="en-US" sz="3200" u="sng" dirty="0" smtClean="0">
                <a:cs typeface="Arial Narrow" charset="0"/>
              </a:rPr>
              <a:t>small round blue cell tumors</a:t>
            </a:r>
            <a:endParaRPr lang="en-US" sz="3200" u="sng" dirty="0">
              <a:cs typeface="Arial Narrow" charset="0"/>
            </a:endParaRPr>
          </a:p>
          <a:p>
            <a:pPr lvl="2" eaLnBrk="1" hangingPunct="1"/>
            <a:r>
              <a:rPr lang="en-US" sz="2800" dirty="0">
                <a:cs typeface="Arial Narrow" charset="0"/>
              </a:rPr>
              <a:t>CD99 +, Vimentin +</a:t>
            </a:r>
          </a:p>
          <a:p>
            <a:pPr lvl="2" eaLnBrk="1" hangingPunct="1"/>
            <a:r>
              <a:rPr lang="en-US" sz="2800" dirty="0">
                <a:cs typeface="Arial Narrow" charset="0"/>
              </a:rPr>
              <a:t>Exclude lymphoma, NBL, RMS</a:t>
            </a:r>
          </a:p>
          <a:p>
            <a:pPr lvl="1" eaLnBrk="1" hangingPunct="1"/>
            <a:r>
              <a:rPr lang="en-US" sz="3200" u="sng" dirty="0">
                <a:cs typeface="Arial Narrow" charset="0"/>
              </a:rPr>
              <a:t>EWS</a:t>
            </a:r>
          </a:p>
          <a:p>
            <a:pPr lvl="2" eaLnBrk="1" hangingPunct="1"/>
            <a:r>
              <a:rPr lang="en-US" sz="2800" dirty="0">
                <a:cs typeface="Arial Narrow" charset="0"/>
              </a:rPr>
              <a:t>Without differentiation</a:t>
            </a:r>
          </a:p>
          <a:p>
            <a:pPr lvl="1" eaLnBrk="1" hangingPunct="1"/>
            <a:r>
              <a:rPr lang="en-US" sz="3200" u="sng" dirty="0">
                <a:cs typeface="Arial Narrow" charset="0"/>
              </a:rPr>
              <a:t>PNET</a:t>
            </a:r>
          </a:p>
          <a:p>
            <a:pPr lvl="2" eaLnBrk="1" hangingPunct="1"/>
            <a:r>
              <a:rPr lang="en-US" sz="2800" dirty="0">
                <a:cs typeface="Arial Narrow" charset="0"/>
              </a:rPr>
              <a:t>Neural differentiation; rosettes </a:t>
            </a:r>
            <a:endParaRPr lang="en-US" sz="2800" dirty="0" smtClean="0">
              <a:cs typeface="Arial Narrow" charset="0"/>
            </a:endParaRPr>
          </a:p>
          <a:p>
            <a:pPr marL="914400" lvl="2" indent="0" eaLnBrk="1" hangingPunct="1">
              <a:buNone/>
            </a:pPr>
            <a:r>
              <a:rPr lang="en-US" sz="2800" dirty="0">
                <a:cs typeface="Arial Narrow" charset="0"/>
              </a:rPr>
              <a:t> </a:t>
            </a:r>
            <a:r>
              <a:rPr lang="en-US" sz="2800" dirty="0" smtClean="0">
                <a:cs typeface="Arial Narrow" charset="0"/>
              </a:rPr>
              <a:t>  and</a:t>
            </a:r>
            <a:r>
              <a:rPr lang="en-US" sz="2800" dirty="0">
                <a:cs typeface="Arial Narrow" charset="0"/>
              </a:rPr>
              <a:t>/or + for NSE, synaptophysi</a:t>
            </a:r>
            <a:r>
              <a:rPr lang="en-US" sz="2800" dirty="0">
                <a:latin typeface="Arial Narrow" charset="0"/>
                <a:cs typeface="Arial Narrow" charset="0"/>
              </a:rPr>
              <a:t>n</a:t>
            </a:r>
          </a:p>
        </p:txBody>
      </p:sp>
      <p:pic>
        <p:nvPicPr>
          <p:cNvPr id="91139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1716" y="2252175"/>
            <a:ext cx="5284906" cy="2972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231" y="6133286"/>
            <a:ext cx="5217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Image courtesy of Pauline Chou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638005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 smtClean="0">
                <a:cs typeface="Arial Narrow" charset="0"/>
              </a:rPr>
              <a:t>3. Radiologic appearance of EWS</a:t>
            </a:r>
            <a:endParaRPr lang="en-US" b="1" dirty="0">
              <a:cs typeface="Arial Narrow" charset="0"/>
            </a:endParaRPr>
          </a:p>
        </p:txBody>
      </p:sp>
      <p:sp>
        <p:nvSpPr>
          <p:cNvPr id="94210" name="Content Placeholder 2"/>
          <p:cNvSpPr>
            <a:spLocks noGrp="1"/>
          </p:cNvSpPr>
          <p:nvPr>
            <p:ph idx="1"/>
          </p:nvPr>
        </p:nvSpPr>
        <p:spPr>
          <a:xfrm>
            <a:off x="1219200" y="1411843"/>
            <a:ext cx="10972800" cy="4525963"/>
          </a:xfrm>
        </p:spPr>
        <p:txBody>
          <a:bodyPr/>
          <a:lstStyle/>
          <a:p>
            <a:pPr eaLnBrk="1" hangingPunct="1"/>
            <a:r>
              <a:rPr lang="en-US" sz="3200" u="sng" dirty="0">
                <a:cs typeface="Arial Narrow" charset="0"/>
              </a:rPr>
              <a:t>P</a:t>
            </a:r>
            <a:r>
              <a:rPr lang="en-US" sz="3200" u="sng" dirty="0" smtClean="0">
                <a:cs typeface="Arial Narrow" charset="0"/>
              </a:rPr>
              <a:t>lain films</a:t>
            </a:r>
            <a:endParaRPr lang="en-US" b="1" dirty="0">
              <a:latin typeface="Arial Narrow" charset="0"/>
              <a:cs typeface="Arial Narrow" charset="0"/>
            </a:endParaRPr>
          </a:p>
          <a:p>
            <a:pPr lvl="2" eaLnBrk="1" hangingPunct="1"/>
            <a:r>
              <a:rPr lang="en-US" sz="2800" dirty="0">
                <a:cs typeface="Arial Narrow" charset="0"/>
              </a:rPr>
              <a:t>Permeative lytic lesion with a wide zone of transition and periosteal </a:t>
            </a:r>
            <a:r>
              <a:rPr lang="en-US" sz="2800" dirty="0" smtClean="0">
                <a:cs typeface="Arial Narrow" charset="0"/>
              </a:rPr>
              <a:t>reaction</a:t>
            </a:r>
            <a:endParaRPr lang="en-US" sz="2800" dirty="0">
              <a:cs typeface="Arial Narrow" charset="0"/>
            </a:endParaRPr>
          </a:p>
          <a:p>
            <a:pPr lvl="2" eaLnBrk="1" hangingPunct="1"/>
            <a:r>
              <a:rPr lang="en-US" sz="2800" dirty="0">
                <a:cs typeface="Arial Narrow" charset="0"/>
              </a:rPr>
              <a:t>Sclerotic lesions are </a:t>
            </a:r>
            <a:r>
              <a:rPr lang="en-US" sz="2800" dirty="0" smtClean="0">
                <a:cs typeface="Arial Narrow" charset="0"/>
              </a:rPr>
              <a:t>rare </a:t>
            </a:r>
            <a:r>
              <a:rPr lang="en-US" sz="2800" dirty="0">
                <a:cs typeface="Arial Narrow" charset="0"/>
              </a:rPr>
              <a:t>and may be </a:t>
            </a:r>
            <a:endParaRPr lang="en-US" sz="2800" dirty="0" smtClean="0">
              <a:cs typeface="Arial Narrow" charset="0"/>
            </a:endParaRPr>
          </a:p>
          <a:p>
            <a:pPr marL="914400" lvl="2" indent="0" eaLnBrk="1" hangingPunct="1">
              <a:buNone/>
            </a:pPr>
            <a:r>
              <a:rPr lang="en-US" sz="2800" dirty="0">
                <a:cs typeface="Arial Narrow" charset="0"/>
              </a:rPr>
              <a:t>  </a:t>
            </a:r>
            <a:r>
              <a:rPr lang="en-US" sz="2800" dirty="0" smtClean="0">
                <a:cs typeface="Arial Narrow" charset="0"/>
              </a:rPr>
              <a:t> mistaken </a:t>
            </a:r>
            <a:r>
              <a:rPr lang="en-US" sz="2800" dirty="0">
                <a:cs typeface="Arial Narrow" charset="0"/>
              </a:rPr>
              <a:t>for </a:t>
            </a:r>
            <a:r>
              <a:rPr lang="en-US" sz="2800" dirty="0" smtClean="0">
                <a:cs typeface="Arial Narrow" charset="0"/>
              </a:rPr>
              <a:t>OS</a:t>
            </a:r>
          </a:p>
          <a:p>
            <a:pPr lvl="2" eaLnBrk="1" hangingPunct="1"/>
            <a:r>
              <a:rPr lang="en-US" sz="2800" dirty="0" smtClean="0">
                <a:cs typeface="Arial Narrow" charset="0"/>
              </a:rPr>
              <a:t>Aggressive periosteal reaction:  </a:t>
            </a:r>
          </a:p>
          <a:p>
            <a:pPr marL="914400" lvl="2" indent="0" eaLnBrk="1" hangingPunct="1">
              <a:buNone/>
            </a:pPr>
            <a:r>
              <a:rPr lang="en-US" sz="2800" dirty="0" smtClean="0">
                <a:cs typeface="Arial Narrow" charset="0"/>
              </a:rPr>
              <a:t>  Codman triangle, sunburst pattern, or </a:t>
            </a:r>
          </a:p>
          <a:p>
            <a:pPr marL="914400" lvl="2" indent="0" eaLnBrk="1" hangingPunct="1">
              <a:buNone/>
            </a:pPr>
            <a:r>
              <a:rPr lang="en-US" sz="2800" dirty="0" smtClean="0">
                <a:cs typeface="Arial Narrow" charset="0"/>
              </a:rPr>
              <a:t>  onion-skin pattern</a:t>
            </a:r>
            <a:endParaRPr lang="en-US" sz="2800" dirty="0">
              <a:cs typeface="Arial Narrow" charset="0"/>
            </a:endParaRPr>
          </a:p>
          <a:p>
            <a:pPr lvl="2" eaLnBrk="1" hangingPunct="1"/>
            <a:r>
              <a:rPr lang="en-US" sz="2800" dirty="0">
                <a:cs typeface="Arial Narrow" charset="0"/>
              </a:rPr>
              <a:t>Differential </a:t>
            </a:r>
            <a:r>
              <a:rPr lang="en-US" sz="2800" dirty="0" smtClean="0">
                <a:cs typeface="Arial Narrow" charset="0"/>
              </a:rPr>
              <a:t>includes OS, metastasis</a:t>
            </a:r>
            <a:r>
              <a:rPr lang="en-US" sz="2800" dirty="0">
                <a:cs typeface="Arial Narrow" charset="0"/>
              </a:rPr>
              <a:t>, </a:t>
            </a:r>
            <a:endParaRPr lang="en-US" sz="2800" dirty="0" smtClean="0">
              <a:cs typeface="Arial Narrow" charset="0"/>
            </a:endParaRPr>
          </a:p>
          <a:p>
            <a:pPr marL="914400" lvl="2" indent="0" eaLnBrk="1" hangingPunct="1">
              <a:buNone/>
            </a:pPr>
            <a:r>
              <a:rPr lang="en-US" sz="2800" dirty="0" smtClean="0">
                <a:cs typeface="Arial Narrow" charset="0"/>
              </a:rPr>
              <a:t>   LCH</a:t>
            </a:r>
            <a:r>
              <a:rPr lang="en-US" sz="2800" dirty="0">
                <a:cs typeface="Arial Narrow" charset="0"/>
              </a:rPr>
              <a:t>, </a:t>
            </a:r>
            <a:r>
              <a:rPr lang="en-US" sz="2800" dirty="0" smtClean="0">
                <a:cs typeface="Arial Narrow" charset="0"/>
              </a:rPr>
              <a:t>or osteomyelitis</a:t>
            </a:r>
            <a:endParaRPr lang="en-US" sz="2800" dirty="0">
              <a:cs typeface="Arial Narrow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496800" y="-228600"/>
            <a:ext cx="61384" cy="460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8167810" y="577883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2674" y="2534734"/>
            <a:ext cx="3609878" cy="4116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231" y="6133286"/>
            <a:ext cx="5217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Image courtesy of Jonathon </a:t>
            </a:r>
            <a:r>
              <a:rPr lang="en-US" i="1" dirty="0" err="1" smtClean="0"/>
              <a:t>Samet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079725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Title 1"/>
          <p:cNvSpPr>
            <a:spLocks noGrp="1"/>
          </p:cNvSpPr>
          <p:nvPr>
            <p:ph type="title"/>
          </p:nvPr>
        </p:nvSpPr>
        <p:spPr>
          <a:xfrm>
            <a:off x="609600" y="34925"/>
            <a:ext cx="10972800" cy="1143000"/>
          </a:xfrm>
        </p:spPr>
        <p:txBody>
          <a:bodyPr/>
          <a:lstStyle/>
          <a:p>
            <a:pPr eaLnBrk="1" hangingPunct="1"/>
            <a:r>
              <a:rPr lang="en-US" b="1" dirty="0" smtClean="0">
                <a:cs typeface="Arial Narrow" charset="0"/>
              </a:rPr>
              <a:t>3.  EWS Periosteal Reaction</a:t>
            </a:r>
            <a:endParaRPr lang="en-US" b="1" dirty="0">
              <a:cs typeface="Arial Narrow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496800" y="-228600"/>
            <a:ext cx="61384" cy="460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9523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453" y="1066800"/>
            <a:ext cx="4103947" cy="567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6" name="TextBox 2"/>
          <p:cNvSpPr txBox="1">
            <a:spLocks noChangeArrowheads="1"/>
          </p:cNvSpPr>
          <p:nvPr/>
        </p:nvSpPr>
        <p:spPr bwMode="auto">
          <a:xfrm>
            <a:off x="6807200" y="2819400"/>
            <a:ext cx="45720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b="1" dirty="0">
                <a:solidFill>
                  <a:schemeClr val="accent5"/>
                </a:solidFill>
                <a:latin typeface="+mn-lt"/>
                <a:cs typeface="Arial Narrow" charset="0"/>
              </a:rPr>
              <a:t>Sunburst Pattern</a:t>
            </a:r>
            <a:r>
              <a:rPr lang="en-US" sz="3200" dirty="0">
                <a:solidFill>
                  <a:schemeClr val="accent5"/>
                </a:solidFill>
                <a:latin typeface="+mn-lt"/>
                <a:cs typeface="Arial Narrow" charset="0"/>
              </a:rPr>
              <a:t>:</a:t>
            </a:r>
          </a:p>
          <a:p>
            <a:pPr eaLnBrk="1" hangingPunct="1"/>
            <a:r>
              <a:rPr lang="en-US" sz="3200" dirty="0">
                <a:latin typeface="+mn-lt"/>
                <a:cs typeface="Arial Narrow" charset="0"/>
              </a:rPr>
              <a:t>extension of</a:t>
            </a:r>
          </a:p>
          <a:p>
            <a:pPr eaLnBrk="1" hangingPunct="1"/>
            <a:r>
              <a:rPr lang="en-US" sz="3200" dirty="0">
                <a:latin typeface="+mn-lt"/>
                <a:cs typeface="Arial Narrow" charset="0"/>
              </a:rPr>
              <a:t>tumor through the periosteum</a:t>
            </a:r>
          </a:p>
          <a:p>
            <a:pPr eaLnBrk="1" hangingPunct="1"/>
            <a:endParaRPr lang="en-US" sz="3200" dirty="0">
              <a:latin typeface="Arial Narrow" charset="0"/>
              <a:cs typeface="Arial Narrow" charset="0"/>
            </a:endParaRPr>
          </a:p>
        </p:txBody>
      </p:sp>
      <p:sp>
        <p:nvSpPr>
          <p:cNvPr id="9" name="Right Arrow 8"/>
          <p:cNvSpPr/>
          <p:nvPr/>
        </p:nvSpPr>
        <p:spPr>
          <a:xfrm rot="10800000">
            <a:off x="3690428" y="3493962"/>
            <a:ext cx="3048000" cy="1524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5238" name="TextBox 1"/>
          <p:cNvSpPr txBox="1">
            <a:spLocks noChangeArrowheads="1"/>
          </p:cNvSpPr>
          <p:nvPr/>
        </p:nvSpPr>
        <p:spPr bwMode="auto">
          <a:xfrm>
            <a:off x="-1974851" y="600075"/>
            <a:ext cx="1846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1800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-86214" y="65849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836739" y="6282755"/>
            <a:ext cx="5217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Image courtesy of Jonathon </a:t>
            </a:r>
            <a:r>
              <a:rPr lang="en-US" i="1" dirty="0" err="1" smtClean="0"/>
              <a:t>Samet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523668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Title 1"/>
          <p:cNvSpPr>
            <a:spLocks noGrp="1"/>
          </p:cNvSpPr>
          <p:nvPr>
            <p:ph type="title"/>
          </p:nvPr>
        </p:nvSpPr>
        <p:spPr>
          <a:xfrm>
            <a:off x="609600" y="34925"/>
            <a:ext cx="10972800" cy="1143000"/>
          </a:xfrm>
        </p:spPr>
        <p:txBody>
          <a:bodyPr/>
          <a:lstStyle/>
          <a:p>
            <a:pPr eaLnBrk="1" hangingPunct="1"/>
            <a:r>
              <a:rPr lang="en-US" b="1" dirty="0" smtClean="0">
                <a:cs typeface="Arial Narrow" charset="0"/>
              </a:rPr>
              <a:t>3.  EWS Periosteal Reaction</a:t>
            </a:r>
            <a:endParaRPr lang="en-US" b="1" dirty="0">
              <a:cs typeface="Arial Narrow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496800" y="-228600"/>
            <a:ext cx="61384" cy="460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6259" name="TextBox 3"/>
          <p:cNvSpPr txBox="1">
            <a:spLocks noChangeArrowheads="1"/>
          </p:cNvSpPr>
          <p:nvPr/>
        </p:nvSpPr>
        <p:spPr bwMode="auto">
          <a:xfrm>
            <a:off x="629842" y="3200400"/>
            <a:ext cx="553652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b="1" dirty="0">
                <a:solidFill>
                  <a:schemeClr val="accent5"/>
                </a:solidFill>
                <a:latin typeface="+mn-lt"/>
                <a:cs typeface="Arial Narrow" charset="0"/>
              </a:rPr>
              <a:t>Onion-skin Pattern:</a:t>
            </a:r>
          </a:p>
          <a:p>
            <a:pPr algn="ctr" eaLnBrk="1" hangingPunct="1"/>
            <a:r>
              <a:rPr lang="en-US" sz="3200" dirty="0">
                <a:latin typeface="+mn-lt"/>
                <a:cs typeface="Arial Narrow" charset="0"/>
              </a:rPr>
              <a:t>laminated periosteal reaction</a:t>
            </a:r>
          </a:p>
          <a:p>
            <a:pPr algn="ctr" eaLnBrk="1" hangingPunct="1"/>
            <a:endParaRPr lang="en-US" sz="3200" dirty="0">
              <a:latin typeface="Arial Narrow" charset="0"/>
              <a:cs typeface="Arial Narrow" charset="0"/>
            </a:endParaRPr>
          </a:p>
        </p:txBody>
      </p:sp>
      <p:sp>
        <p:nvSpPr>
          <p:cNvPr id="96260" name="TextBox 1"/>
          <p:cNvSpPr txBox="1">
            <a:spLocks noChangeArrowheads="1"/>
          </p:cNvSpPr>
          <p:nvPr/>
        </p:nvSpPr>
        <p:spPr bwMode="auto">
          <a:xfrm>
            <a:off x="-1974851" y="600075"/>
            <a:ext cx="1846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1800" dirty="0"/>
          </a:p>
        </p:txBody>
      </p:sp>
      <p:pic>
        <p:nvPicPr>
          <p:cNvPr id="9626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802" y="990600"/>
            <a:ext cx="393505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ight Arrow 8"/>
          <p:cNvSpPr/>
          <p:nvPr/>
        </p:nvSpPr>
        <p:spPr>
          <a:xfrm>
            <a:off x="6514529" y="3821238"/>
            <a:ext cx="3048000" cy="1524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231" y="6133286"/>
            <a:ext cx="5217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Image courtesy of Jonathon </a:t>
            </a:r>
            <a:r>
              <a:rPr lang="en-US" i="1" dirty="0" err="1" smtClean="0"/>
              <a:t>Samet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185211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Sarcomas:  Ewing Sarcoma (subdomain B2)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Basic Science and Pathophysiology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Epidemiology and Risk Assessment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Diagnosis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Management and Treatment</a:t>
            </a:r>
            <a:endParaRPr lang="en-US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343259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Title 1"/>
          <p:cNvSpPr>
            <a:spLocks noGrp="1"/>
          </p:cNvSpPr>
          <p:nvPr>
            <p:ph type="title"/>
          </p:nvPr>
        </p:nvSpPr>
        <p:spPr>
          <a:xfrm>
            <a:off x="563267" y="325843"/>
            <a:ext cx="10515600" cy="1325563"/>
          </a:xfrm>
        </p:spPr>
        <p:txBody>
          <a:bodyPr/>
          <a:lstStyle/>
          <a:p>
            <a:pPr eaLnBrk="1" hangingPunct="1"/>
            <a:r>
              <a:rPr lang="en-US" b="1" dirty="0" smtClean="0">
                <a:cs typeface="Arial Narrow" charset="0"/>
              </a:rPr>
              <a:t>4.  EWS Treatment Planning</a:t>
            </a:r>
            <a:endParaRPr lang="en-US" b="1" dirty="0">
              <a:cs typeface="Arial Narrow" charset="0"/>
            </a:endParaRPr>
          </a:p>
        </p:txBody>
      </p:sp>
      <p:sp>
        <p:nvSpPr>
          <p:cNvPr id="78850" name="Content Placeholder 2"/>
          <p:cNvSpPr>
            <a:spLocks noGrp="1"/>
          </p:cNvSpPr>
          <p:nvPr>
            <p:ph idx="1"/>
          </p:nvPr>
        </p:nvSpPr>
        <p:spPr>
          <a:xfrm>
            <a:off x="1101371" y="1434707"/>
            <a:ext cx="10972800" cy="4525963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u="sng" dirty="0" smtClean="0">
                <a:cs typeface="Arial Narrow"/>
              </a:rPr>
              <a:t>Treatment philosophy of EWS </a:t>
            </a:r>
            <a:endParaRPr lang="en-US" sz="3200" b="1" dirty="0" smtClean="0">
              <a:latin typeface="Arial Narrow"/>
              <a:cs typeface="Arial Narrow"/>
            </a:endParaRPr>
          </a:p>
          <a:p>
            <a:pPr lvl="2" eaLnBrk="1" hangingPunct="1">
              <a:defRPr/>
            </a:pPr>
            <a:r>
              <a:rPr lang="en-US" sz="2800" dirty="0" smtClean="0">
                <a:cs typeface="Arial Narrow"/>
              </a:rPr>
              <a:t>A multidisciplinary approach must provide local control and systemic therapy:  SURGERY, RADIOTHERAPY, CHEMO, (SCT)</a:t>
            </a:r>
          </a:p>
          <a:p>
            <a:pPr lvl="2" eaLnBrk="1" hangingPunct="1">
              <a:defRPr/>
            </a:pPr>
            <a:endParaRPr lang="en-US" sz="2800" dirty="0" smtClean="0">
              <a:cs typeface="Arial Narrow"/>
            </a:endParaRPr>
          </a:p>
          <a:p>
            <a:pPr lvl="2" eaLnBrk="1" hangingPunct="1">
              <a:defRPr/>
            </a:pPr>
            <a:r>
              <a:rPr lang="en-US" sz="2800" dirty="0" smtClean="0">
                <a:cs typeface="Arial Narrow"/>
              </a:rPr>
              <a:t>Treatment based on stage, site</a:t>
            </a:r>
          </a:p>
          <a:p>
            <a:pPr lvl="2" eaLnBrk="1" hangingPunct="1">
              <a:defRPr/>
            </a:pPr>
            <a:endParaRPr lang="en-US" sz="2800" dirty="0" smtClean="0">
              <a:cs typeface="Arial Narrow"/>
            </a:endParaRPr>
          </a:p>
          <a:p>
            <a:pPr lvl="2" eaLnBrk="1" hangingPunct="1">
              <a:defRPr/>
            </a:pPr>
            <a:r>
              <a:rPr lang="en-US" sz="2800" dirty="0" smtClean="0">
                <a:cs typeface="Arial Narrow"/>
              </a:rPr>
              <a:t>Local control measures should not compromise systemic therapy because when treatment fails it is usually due to the development of metastatic disease</a:t>
            </a:r>
          </a:p>
          <a:p>
            <a:pPr marL="914400" lvl="2" indent="0" eaLnBrk="1" hangingPunct="1">
              <a:buFont typeface="Arial" charset="0"/>
              <a:buNone/>
              <a:defRPr/>
            </a:pPr>
            <a:endParaRPr lang="en-US" sz="2000" dirty="0">
              <a:latin typeface="Calibri" charset="0"/>
            </a:endParaRPr>
          </a:p>
        </p:txBody>
      </p:sp>
      <p:sp>
        <p:nvSpPr>
          <p:cNvPr id="97283" name="TextBox 1"/>
          <p:cNvSpPr txBox="1">
            <a:spLocks noChangeArrowheads="1"/>
          </p:cNvSpPr>
          <p:nvPr/>
        </p:nvSpPr>
        <p:spPr bwMode="auto">
          <a:xfrm>
            <a:off x="-1035050" y="176214"/>
            <a:ext cx="1846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1800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189798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>
          <a:xfrm>
            <a:off x="711200" y="0"/>
            <a:ext cx="109728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b="1" dirty="0" smtClean="0">
                <a:cs typeface="Arial Narrow" charset="0"/>
              </a:rPr>
              <a:t>1.  Germline </a:t>
            </a:r>
            <a:r>
              <a:rPr lang="en-US" b="1" dirty="0">
                <a:cs typeface="Arial Narrow" charset="0"/>
              </a:rPr>
              <a:t>Mutations Associated with RMS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0067295"/>
              </p:ext>
            </p:extLst>
          </p:nvPr>
        </p:nvGraphicFramePr>
        <p:xfrm>
          <a:off x="711200" y="990600"/>
          <a:ext cx="10871200" cy="5184776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232479"/>
                <a:gridCol w="3057525"/>
                <a:gridCol w="2645001"/>
                <a:gridCol w="2936195"/>
              </a:tblGrid>
              <a:tr h="621149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Syndrome</a:t>
                      </a:r>
                      <a:endParaRPr lang="en-US" sz="2400" dirty="0">
                        <a:latin typeface="+mn-lt"/>
                        <a:cs typeface="Arial Narrow"/>
                      </a:endParaRPr>
                    </a:p>
                  </a:txBody>
                  <a:tcPr marL="121920" marR="121920" marT="45726" marB="45726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Features</a:t>
                      </a:r>
                      <a:endParaRPr lang="en-US" sz="2400" dirty="0">
                        <a:latin typeface="+mn-lt"/>
                        <a:cs typeface="Arial Narrow"/>
                      </a:endParaRPr>
                    </a:p>
                  </a:txBody>
                  <a:tcPr marL="121920" marR="121920" marT="45726" marB="45726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Gene</a:t>
                      </a:r>
                      <a:endParaRPr lang="en-US" sz="2400" dirty="0">
                        <a:latin typeface="+mn-lt"/>
                        <a:cs typeface="Arial Narrow"/>
                      </a:endParaRPr>
                    </a:p>
                  </a:txBody>
                  <a:tcPr marL="121920" marR="121920" marT="45726" marB="45726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Mechanism</a:t>
                      </a:r>
                      <a:endParaRPr lang="en-US" sz="2400" dirty="0">
                        <a:latin typeface="+mn-lt"/>
                        <a:cs typeface="Arial Narrow"/>
                      </a:endParaRPr>
                    </a:p>
                  </a:txBody>
                  <a:tcPr marL="121920" marR="121920" marT="45726" marB="45726"/>
                </a:tc>
              </a:tr>
              <a:tr h="502148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Li-Fraumeni</a:t>
                      </a:r>
                      <a:endParaRPr lang="en-US" sz="2400" dirty="0">
                        <a:latin typeface="+mn-lt"/>
                        <a:cs typeface="Arial Narrow"/>
                      </a:endParaRPr>
                    </a:p>
                  </a:txBody>
                  <a:tcPr marL="121920" marR="121920" marT="45726" marB="45726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Cancer predisp.</a:t>
                      </a:r>
                      <a:endParaRPr lang="en-US" sz="2400" dirty="0">
                        <a:latin typeface="+mn-lt"/>
                        <a:cs typeface="Arial Narrow"/>
                      </a:endParaRPr>
                    </a:p>
                  </a:txBody>
                  <a:tcPr marL="121920" marR="121920" marT="45726" marB="45726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p53</a:t>
                      </a:r>
                      <a:endParaRPr lang="en-US" sz="2400" dirty="0">
                        <a:latin typeface="+mn-lt"/>
                        <a:cs typeface="Arial Narrow"/>
                      </a:endParaRPr>
                    </a:p>
                  </a:txBody>
                  <a:tcPr marL="121920" marR="121920" marT="45726" marB="45726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AD mutations</a:t>
                      </a:r>
                      <a:endParaRPr lang="en-US" sz="2400" dirty="0">
                        <a:latin typeface="+mn-lt"/>
                        <a:cs typeface="Arial Narrow"/>
                      </a:endParaRPr>
                    </a:p>
                  </a:txBody>
                  <a:tcPr marL="121920" marR="121920" marT="45726" marB="45726"/>
                </a:tc>
              </a:tr>
              <a:tr h="502148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BWS</a:t>
                      </a:r>
                      <a:endParaRPr lang="en-US" sz="2400" dirty="0">
                        <a:latin typeface="+mn-lt"/>
                        <a:cs typeface="Arial Narrow"/>
                      </a:endParaRPr>
                    </a:p>
                  </a:txBody>
                  <a:tcPr marL="121920" marR="121920" marT="45726" marB="45726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Overgrowth</a:t>
                      </a:r>
                      <a:endParaRPr lang="en-US" sz="2400" dirty="0">
                        <a:latin typeface="+mn-lt"/>
                        <a:cs typeface="Arial Narrow"/>
                      </a:endParaRPr>
                    </a:p>
                  </a:txBody>
                  <a:tcPr marL="121920" marR="121920" marT="45726" marB="45726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IGF2</a:t>
                      </a:r>
                      <a:endParaRPr lang="en-US" sz="2400" dirty="0">
                        <a:latin typeface="+mn-lt"/>
                        <a:cs typeface="Arial Narrow"/>
                      </a:endParaRPr>
                    </a:p>
                  </a:txBody>
                  <a:tcPr marL="121920" marR="121920" marT="45726" marB="45726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11p15 LOH/LOI</a:t>
                      </a:r>
                      <a:endParaRPr lang="en-US" sz="2400" dirty="0">
                        <a:latin typeface="+mn-lt"/>
                        <a:cs typeface="Arial Narrow"/>
                      </a:endParaRPr>
                    </a:p>
                  </a:txBody>
                  <a:tcPr marL="121920" marR="121920" marT="45726" marB="45726"/>
                </a:tc>
              </a:tr>
              <a:tr h="86598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Costello</a:t>
                      </a:r>
                      <a:endParaRPr lang="en-US" sz="2400" dirty="0">
                        <a:latin typeface="+mn-lt"/>
                        <a:cs typeface="Arial Narrow"/>
                      </a:endParaRPr>
                    </a:p>
                  </a:txBody>
                  <a:tcPr marL="121920" marR="121920" marT="45726" marB="45726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Facial,</a:t>
                      </a:r>
                      <a:r>
                        <a:rPr lang="en-US" sz="2400" baseline="0" dirty="0" smtClean="0"/>
                        <a:t> cutaneous, skeletal, cardiac</a:t>
                      </a:r>
                      <a:endParaRPr lang="en-US" sz="2400" dirty="0">
                        <a:latin typeface="+mn-lt"/>
                        <a:cs typeface="Arial Narrow"/>
                      </a:endParaRPr>
                    </a:p>
                  </a:txBody>
                  <a:tcPr marL="121920" marR="121920" marT="45726" marB="45726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HRAS</a:t>
                      </a:r>
                      <a:endParaRPr lang="en-US" sz="2400" dirty="0">
                        <a:latin typeface="+mn-lt"/>
                        <a:cs typeface="Arial Narrow"/>
                      </a:endParaRPr>
                    </a:p>
                  </a:txBody>
                  <a:tcPr marL="121920" marR="121920" marT="45726" marB="45726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AD mutations</a:t>
                      </a:r>
                      <a:endParaRPr lang="en-US" sz="2400" dirty="0">
                        <a:latin typeface="+mn-lt"/>
                        <a:cs typeface="Arial Narrow"/>
                      </a:endParaRPr>
                    </a:p>
                  </a:txBody>
                  <a:tcPr marL="121920" marR="121920" marT="45726" marB="45726"/>
                </a:tc>
              </a:tr>
              <a:tr h="823075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Noonan</a:t>
                      </a:r>
                      <a:endParaRPr lang="en-US" sz="2400" dirty="0">
                        <a:latin typeface="+mn-lt"/>
                        <a:cs typeface="Arial Narrow"/>
                      </a:endParaRPr>
                    </a:p>
                  </a:txBody>
                  <a:tcPr marL="121920" marR="121920" marT="45726" marB="45726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CHD, pectus, facial</a:t>
                      </a:r>
                      <a:r>
                        <a:rPr lang="en-US" sz="2400" baseline="0" dirty="0" smtClean="0"/>
                        <a:t> features </a:t>
                      </a:r>
                      <a:endParaRPr lang="en-US" sz="2400" dirty="0">
                        <a:latin typeface="+mn-lt"/>
                        <a:cs typeface="Arial Narrow"/>
                      </a:endParaRPr>
                    </a:p>
                  </a:txBody>
                  <a:tcPr marL="121920" marR="121920" marT="45726" marB="45726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RAS-MAPK pathway</a:t>
                      </a:r>
                      <a:endParaRPr lang="en-US" sz="2400" dirty="0">
                        <a:latin typeface="+mn-lt"/>
                        <a:cs typeface="Arial Narrow"/>
                      </a:endParaRPr>
                    </a:p>
                  </a:txBody>
                  <a:tcPr marL="121920" marR="121920" marT="45726" marB="45726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AD mutations</a:t>
                      </a:r>
                      <a:endParaRPr lang="en-US" sz="2400" dirty="0">
                        <a:latin typeface="+mn-lt"/>
                        <a:cs typeface="Arial Narrow"/>
                      </a:endParaRPr>
                    </a:p>
                  </a:txBody>
                  <a:tcPr marL="121920" marR="121920" marT="45726" marB="45726"/>
                </a:tc>
              </a:tr>
              <a:tr h="86598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NF1</a:t>
                      </a:r>
                      <a:endParaRPr lang="en-US" sz="2400" dirty="0">
                        <a:latin typeface="+mn-lt"/>
                        <a:cs typeface="Arial Narrow"/>
                      </a:endParaRPr>
                    </a:p>
                  </a:txBody>
                  <a:tcPr marL="121920" marR="121920" marT="45726" marB="45726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Café-au-lait</a:t>
                      </a:r>
                      <a:r>
                        <a:rPr lang="en-US" sz="2400" baseline="0" dirty="0" smtClean="0"/>
                        <a:t> spots,</a:t>
                      </a:r>
                    </a:p>
                    <a:p>
                      <a:r>
                        <a:rPr lang="en-US" sz="2400" baseline="0" dirty="0" smtClean="0"/>
                        <a:t>phakomatosis</a:t>
                      </a:r>
                      <a:endParaRPr lang="en-US" sz="2400" dirty="0">
                        <a:latin typeface="+mn-lt"/>
                        <a:cs typeface="Arial Narrow"/>
                      </a:endParaRPr>
                    </a:p>
                  </a:txBody>
                  <a:tcPr marL="121920" marR="121920" marT="45726" marB="45726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NF1</a:t>
                      </a:r>
                      <a:endParaRPr lang="en-US" sz="2400" dirty="0">
                        <a:latin typeface="+mn-lt"/>
                        <a:cs typeface="Arial Narrow"/>
                      </a:endParaRPr>
                    </a:p>
                  </a:txBody>
                  <a:tcPr marL="121920" marR="121920" marT="45726" marB="45726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AD mutations</a:t>
                      </a:r>
                      <a:endParaRPr lang="en-US" sz="2400" dirty="0">
                        <a:latin typeface="+mn-lt"/>
                        <a:cs typeface="Arial Narrow"/>
                      </a:endParaRPr>
                    </a:p>
                  </a:txBody>
                  <a:tcPr marL="121920" marR="121920" marT="45726" marB="45726"/>
                </a:tc>
              </a:tr>
              <a:tr h="502148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Gorlin</a:t>
                      </a:r>
                      <a:endParaRPr lang="en-US" sz="2400" dirty="0">
                        <a:latin typeface="+mn-lt"/>
                        <a:cs typeface="Arial Narrow"/>
                      </a:endParaRPr>
                    </a:p>
                  </a:txBody>
                  <a:tcPr marL="121920" marR="121920" marT="45726" marB="45726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BCC</a:t>
                      </a:r>
                      <a:endParaRPr lang="en-US" sz="2400" dirty="0">
                        <a:latin typeface="+mn-lt"/>
                        <a:cs typeface="Arial Narrow"/>
                      </a:endParaRPr>
                    </a:p>
                  </a:txBody>
                  <a:tcPr marL="121920" marR="121920" marT="45726" marB="45726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PTCH1</a:t>
                      </a:r>
                      <a:endParaRPr lang="en-US" sz="2400" dirty="0">
                        <a:latin typeface="+mn-lt"/>
                        <a:cs typeface="Arial Narrow"/>
                      </a:endParaRPr>
                    </a:p>
                  </a:txBody>
                  <a:tcPr marL="121920" marR="121920" marT="45726" marB="45726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AD mutations</a:t>
                      </a:r>
                      <a:endParaRPr lang="en-US" sz="2400" dirty="0">
                        <a:latin typeface="+mn-lt"/>
                        <a:cs typeface="Arial Narrow"/>
                      </a:endParaRPr>
                    </a:p>
                  </a:txBody>
                  <a:tcPr marL="121920" marR="121920" marT="45726" marB="45726"/>
                </a:tc>
              </a:tr>
              <a:tr h="502148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PBB</a:t>
                      </a:r>
                      <a:endParaRPr lang="en-US" sz="2400" dirty="0">
                        <a:latin typeface="+mn-lt"/>
                        <a:cs typeface="Arial Narrow"/>
                      </a:endParaRPr>
                    </a:p>
                  </a:txBody>
                  <a:tcPr marL="121920" marR="121920" marT="45726" marB="45726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Cancer predisp.</a:t>
                      </a:r>
                      <a:endParaRPr lang="en-US" sz="2400" dirty="0">
                        <a:latin typeface="+mn-lt"/>
                        <a:cs typeface="Arial Narrow"/>
                      </a:endParaRPr>
                    </a:p>
                  </a:txBody>
                  <a:tcPr marL="121920" marR="121920" marT="45726" marB="45726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Dicer1</a:t>
                      </a:r>
                      <a:endParaRPr lang="en-US" sz="2400" dirty="0">
                        <a:latin typeface="+mn-lt"/>
                        <a:cs typeface="Arial Narrow"/>
                      </a:endParaRPr>
                    </a:p>
                  </a:txBody>
                  <a:tcPr marL="121920" marR="121920" marT="45726" marB="45726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AD mutations</a:t>
                      </a:r>
                      <a:endParaRPr lang="en-US" sz="2400" dirty="0">
                        <a:latin typeface="+mn-lt"/>
                        <a:cs typeface="Arial Narrow"/>
                      </a:endParaRPr>
                    </a:p>
                  </a:txBody>
                  <a:tcPr marL="121920" marR="121920" marT="45726" marB="45726"/>
                </a:tc>
              </a:tr>
            </a:tbl>
          </a:graphicData>
        </a:graphic>
      </p:graphicFrame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3593005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Title 1"/>
          <p:cNvSpPr>
            <a:spLocks noGrp="1"/>
          </p:cNvSpPr>
          <p:nvPr>
            <p:ph type="title"/>
          </p:nvPr>
        </p:nvSpPr>
        <p:spPr>
          <a:xfrm>
            <a:off x="406161" y="312749"/>
            <a:ext cx="10515600" cy="1325563"/>
          </a:xfrm>
        </p:spPr>
        <p:txBody>
          <a:bodyPr/>
          <a:lstStyle/>
          <a:p>
            <a:pPr eaLnBrk="1" hangingPunct="1"/>
            <a:r>
              <a:rPr lang="en-US" b="1" dirty="0" smtClean="0">
                <a:cs typeface="Arial Narrow" charset="0"/>
              </a:rPr>
              <a:t>4.  EWS </a:t>
            </a:r>
            <a:r>
              <a:rPr lang="en-US" b="1" dirty="0">
                <a:cs typeface="Arial Narrow" charset="0"/>
              </a:rPr>
              <a:t>Treatment – Local Control</a:t>
            </a:r>
          </a:p>
        </p:txBody>
      </p:sp>
      <p:sp>
        <p:nvSpPr>
          <p:cNvPr id="98306" name="Content Placeholder 2"/>
          <p:cNvSpPr>
            <a:spLocks noGrp="1"/>
          </p:cNvSpPr>
          <p:nvPr>
            <p:ph idx="1"/>
          </p:nvPr>
        </p:nvSpPr>
        <p:spPr>
          <a:xfrm>
            <a:off x="2117" y="1219201"/>
            <a:ext cx="12189883" cy="5209969"/>
          </a:xfrm>
        </p:spPr>
        <p:txBody>
          <a:bodyPr>
            <a:normAutofit/>
          </a:bodyPr>
          <a:lstStyle/>
          <a:p>
            <a:pPr lvl="1" eaLnBrk="1" hangingPunct="1"/>
            <a:endParaRPr lang="en-US" sz="2400" b="1" dirty="0" smtClean="0">
              <a:latin typeface="Arial Narrow" charset="0"/>
              <a:cs typeface="Arial Narrow" charset="0"/>
            </a:endParaRPr>
          </a:p>
          <a:p>
            <a:pPr lvl="1" eaLnBrk="1" hangingPunct="1"/>
            <a:r>
              <a:rPr lang="en-US" sz="3200" u="sng" dirty="0" smtClean="0">
                <a:cs typeface="Arial Narrow" charset="0"/>
              </a:rPr>
              <a:t>Local control for EWS: </a:t>
            </a:r>
            <a:r>
              <a:rPr lang="en-US" sz="3200" u="sng" dirty="0">
                <a:cs typeface="Arial Narrow" charset="0"/>
              </a:rPr>
              <a:t>surgery and/or radiation therapy</a:t>
            </a:r>
          </a:p>
          <a:p>
            <a:pPr lvl="2" eaLnBrk="1" hangingPunct="1"/>
            <a:r>
              <a:rPr lang="en-US" sz="2400" dirty="0">
                <a:cs typeface="Arial Narrow" charset="0"/>
              </a:rPr>
              <a:t>No randomized studies comparing surgery and RT</a:t>
            </a:r>
          </a:p>
          <a:p>
            <a:pPr lvl="2" eaLnBrk="1" hangingPunct="1"/>
            <a:r>
              <a:rPr lang="en-US" sz="2400" dirty="0">
                <a:cs typeface="Arial Narrow" charset="0"/>
              </a:rPr>
              <a:t>Current trend favors surgery when possible</a:t>
            </a:r>
          </a:p>
          <a:p>
            <a:pPr lvl="3" eaLnBrk="1" hangingPunct="1"/>
            <a:r>
              <a:rPr lang="en-US" sz="2400" dirty="0">
                <a:solidFill>
                  <a:schemeClr val="accent5"/>
                </a:solidFill>
                <a:cs typeface="Arial Narrow" charset="0"/>
              </a:rPr>
              <a:t>IESS-1:</a:t>
            </a:r>
            <a:r>
              <a:rPr lang="en-US" sz="2400" dirty="0">
                <a:cs typeface="Arial Narrow" charset="0"/>
              </a:rPr>
              <a:t>  21% underwent surgery (Nesbit et al., </a:t>
            </a:r>
            <a:r>
              <a:rPr lang="en-US" sz="2400" i="1" dirty="0">
                <a:cs typeface="Arial Narrow" charset="0"/>
              </a:rPr>
              <a:t>J Clin Oncol </a:t>
            </a:r>
            <a:r>
              <a:rPr lang="en-US" sz="2400" dirty="0">
                <a:cs typeface="Arial Narrow" charset="0"/>
              </a:rPr>
              <a:t>1990; 8:1664)</a:t>
            </a:r>
          </a:p>
          <a:p>
            <a:pPr lvl="3" eaLnBrk="1" hangingPunct="1"/>
            <a:r>
              <a:rPr lang="en-US" sz="2400" dirty="0">
                <a:solidFill>
                  <a:schemeClr val="accent5"/>
                </a:solidFill>
                <a:cs typeface="Arial Narrow" charset="0"/>
              </a:rPr>
              <a:t>IESS-2:</a:t>
            </a:r>
            <a:r>
              <a:rPr lang="en-US" sz="2400" dirty="0">
                <a:cs typeface="Arial Narrow" charset="0"/>
              </a:rPr>
              <a:t>  42% underwent surgery (Burgert et al., </a:t>
            </a:r>
            <a:r>
              <a:rPr lang="en-US" sz="2400" i="1" dirty="0">
                <a:cs typeface="Arial Narrow" charset="0"/>
              </a:rPr>
              <a:t>J Clin Oncol </a:t>
            </a:r>
            <a:r>
              <a:rPr lang="en-US" sz="2400" dirty="0">
                <a:cs typeface="Arial Narrow" charset="0"/>
              </a:rPr>
              <a:t>1990; 8:1514)</a:t>
            </a:r>
          </a:p>
          <a:p>
            <a:pPr lvl="3" eaLnBrk="1" hangingPunct="1"/>
            <a:r>
              <a:rPr lang="en-US" sz="2400" dirty="0">
                <a:solidFill>
                  <a:schemeClr val="accent5"/>
                </a:solidFill>
                <a:cs typeface="Arial Narrow" charset="0"/>
              </a:rPr>
              <a:t>IESS-3:  </a:t>
            </a:r>
            <a:r>
              <a:rPr lang="en-US" sz="2400" dirty="0">
                <a:cs typeface="Arial Narrow" charset="0"/>
              </a:rPr>
              <a:t>61% underwent surgery (Grier et al., </a:t>
            </a:r>
            <a:r>
              <a:rPr lang="en-US" sz="2400" i="1" dirty="0">
                <a:cs typeface="Arial Narrow" charset="0"/>
              </a:rPr>
              <a:t>N Engl J Med </a:t>
            </a:r>
            <a:r>
              <a:rPr lang="en-US" sz="2400" dirty="0">
                <a:cs typeface="Arial Narrow" charset="0"/>
              </a:rPr>
              <a:t>2003; 348:692)</a:t>
            </a:r>
          </a:p>
          <a:p>
            <a:pPr lvl="3" eaLnBrk="1" hangingPunct="1"/>
            <a:r>
              <a:rPr lang="en-US" sz="2400" dirty="0">
                <a:solidFill>
                  <a:schemeClr val="accent5"/>
                </a:solidFill>
                <a:cs typeface="Arial Narrow" charset="0"/>
              </a:rPr>
              <a:t>AEWS0031:</a:t>
            </a:r>
            <a:r>
              <a:rPr lang="en-US" sz="2400" dirty="0">
                <a:cs typeface="Arial Narrow" charset="0"/>
              </a:rPr>
              <a:t> 79% underwent surgery (Womer et al, </a:t>
            </a:r>
            <a:r>
              <a:rPr lang="en-US" sz="2400" i="1" dirty="0">
                <a:cs typeface="Arial Narrow" charset="0"/>
              </a:rPr>
              <a:t>J Clin Oncol </a:t>
            </a:r>
            <a:r>
              <a:rPr lang="en-US" sz="2400" dirty="0">
                <a:cs typeface="Arial Narrow" charset="0"/>
              </a:rPr>
              <a:t>2012; 30:4148)</a:t>
            </a:r>
          </a:p>
          <a:p>
            <a:pPr lvl="2" eaLnBrk="1" hangingPunct="1"/>
            <a:r>
              <a:rPr lang="en-US" sz="2400" dirty="0">
                <a:cs typeface="Arial Narrow" charset="0"/>
              </a:rPr>
              <a:t>Combined surgery/RT approach sometimes used</a:t>
            </a:r>
          </a:p>
          <a:p>
            <a:pPr lvl="2" eaLnBrk="1" hangingPunct="1"/>
            <a:r>
              <a:rPr lang="en-US" sz="2400" dirty="0">
                <a:cs typeface="Arial Narrow" charset="0"/>
              </a:rPr>
              <a:t>Definitive local control usually done after several weeks of chemo (week 12 – 14)</a:t>
            </a:r>
          </a:p>
          <a:p>
            <a:pPr lvl="2" eaLnBrk="1" hangingPunct="1"/>
            <a:r>
              <a:rPr lang="en-US" sz="2400" dirty="0">
                <a:cs typeface="Arial Narrow" charset="0"/>
              </a:rPr>
              <a:t>RT doses usually 36.0 – 50.4 Gy; depending on site, whether delayed primary resection done, nodal involvement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632182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Title 1"/>
          <p:cNvSpPr>
            <a:spLocks noGrp="1"/>
          </p:cNvSpPr>
          <p:nvPr>
            <p:ph type="title"/>
          </p:nvPr>
        </p:nvSpPr>
        <p:spPr>
          <a:xfrm>
            <a:off x="714566" y="342649"/>
            <a:ext cx="10515600" cy="1325563"/>
          </a:xfrm>
        </p:spPr>
        <p:txBody>
          <a:bodyPr/>
          <a:lstStyle/>
          <a:p>
            <a:pPr eaLnBrk="1" hangingPunct="1"/>
            <a:r>
              <a:rPr lang="en-US" b="1" dirty="0" smtClean="0">
                <a:cs typeface="Arial Narrow" charset="0"/>
              </a:rPr>
              <a:t>4.  EWS Treatment </a:t>
            </a:r>
            <a:r>
              <a:rPr lang="en-US" b="1" dirty="0">
                <a:cs typeface="Arial Narrow" charset="0"/>
              </a:rPr>
              <a:t>– Systemic Therapy</a:t>
            </a:r>
          </a:p>
        </p:txBody>
      </p:sp>
      <p:sp>
        <p:nvSpPr>
          <p:cNvPr id="80898" name="Content Placeholder 2"/>
          <p:cNvSpPr>
            <a:spLocks noGrp="1"/>
          </p:cNvSpPr>
          <p:nvPr>
            <p:ph idx="1"/>
          </p:nvPr>
        </p:nvSpPr>
        <p:spPr>
          <a:xfrm>
            <a:off x="812800" y="1544187"/>
            <a:ext cx="11379200" cy="4525963"/>
          </a:xfrm>
        </p:spPr>
        <p:txBody>
          <a:bodyPr/>
          <a:lstStyle/>
          <a:p>
            <a:pPr lvl="1" eaLnBrk="1" hangingPunct="1">
              <a:defRPr/>
            </a:pPr>
            <a:r>
              <a:rPr lang="en-US" sz="3200" u="sng" smtClean="0">
                <a:cs typeface="Arial Narrow"/>
              </a:rPr>
              <a:t>Systemic therapy</a:t>
            </a:r>
            <a:r>
              <a:rPr lang="en-US" sz="3200" u="sng" dirty="0" smtClean="0">
                <a:cs typeface="Arial Narrow"/>
              </a:rPr>
              <a:t>:  chemotherapy, SCT</a:t>
            </a:r>
          </a:p>
          <a:p>
            <a:pPr lvl="2" eaLnBrk="1" hangingPunct="1">
              <a:defRPr/>
            </a:pPr>
            <a:r>
              <a:rPr lang="en-US" sz="2800" dirty="0" smtClean="0">
                <a:cs typeface="Arial Narrow"/>
              </a:rPr>
              <a:t>All patients require chemotherapy</a:t>
            </a:r>
          </a:p>
          <a:p>
            <a:pPr lvl="2" eaLnBrk="1" hangingPunct="1">
              <a:defRPr/>
            </a:pPr>
            <a:r>
              <a:rPr lang="en-US" sz="2800" dirty="0" smtClean="0">
                <a:cs typeface="Arial Narrow"/>
              </a:rPr>
              <a:t>Pre-operative and post-operative chemotherapy</a:t>
            </a:r>
          </a:p>
          <a:p>
            <a:pPr lvl="2" eaLnBrk="1" hangingPunct="1">
              <a:defRPr/>
            </a:pPr>
            <a:r>
              <a:rPr lang="en-US" sz="2800" dirty="0" smtClean="0">
                <a:cs typeface="Arial Narrow"/>
              </a:rPr>
              <a:t>Standard therapy:  Vincristine, Doxorubicin, Cyclophosphamide, Ifosfamide, Etoposide (VDC + IE)</a:t>
            </a:r>
          </a:p>
          <a:p>
            <a:pPr lvl="2" eaLnBrk="1" hangingPunct="1">
              <a:defRPr/>
            </a:pPr>
            <a:r>
              <a:rPr lang="en-US" sz="2800" dirty="0" smtClean="0">
                <a:cs typeface="Arial Narrow"/>
              </a:rPr>
              <a:t>Improved outcomes using interval compression</a:t>
            </a:r>
          </a:p>
          <a:p>
            <a:pPr lvl="2" eaLnBrk="1" hangingPunct="1">
              <a:defRPr/>
            </a:pPr>
            <a:r>
              <a:rPr lang="en-US" sz="2800" dirty="0" smtClean="0">
                <a:cs typeface="Arial Narrow"/>
              </a:rPr>
              <a:t>Other active agents:  Topotecan, Irinotecan, Temozolomide</a:t>
            </a:r>
          </a:p>
          <a:p>
            <a:pPr lvl="2" eaLnBrk="1" hangingPunct="1">
              <a:defRPr/>
            </a:pPr>
            <a:r>
              <a:rPr lang="en-US" sz="2800" dirty="0" smtClean="0">
                <a:cs typeface="Arial Narrow"/>
              </a:rPr>
              <a:t>SCT:  possible role for high-risk localized EWS, but efficacy may depend on chemotherapy that is used</a:t>
            </a:r>
          </a:p>
          <a:p>
            <a:pPr marL="914400" lvl="2" indent="0" eaLnBrk="1" hangingPunct="1">
              <a:buFont typeface="Arial" charset="0"/>
              <a:buNone/>
              <a:defRPr/>
            </a:pPr>
            <a:endParaRPr lang="en-US" sz="2800" dirty="0" smtClean="0">
              <a:latin typeface="Arial Narrow"/>
              <a:cs typeface="Arial Narrow"/>
            </a:endParaRPr>
          </a:p>
          <a:p>
            <a:pPr lvl="2" eaLnBrk="1" hangingPunct="1">
              <a:defRPr/>
            </a:pPr>
            <a:endParaRPr lang="en-US" sz="2800" dirty="0">
              <a:latin typeface="Arial Narrow"/>
              <a:cs typeface="Arial Narrow"/>
            </a:endParaRPr>
          </a:p>
        </p:txBody>
      </p:sp>
      <p:sp>
        <p:nvSpPr>
          <p:cNvPr id="99331" name="TextBox 1"/>
          <p:cNvSpPr txBox="1">
            <a:spLocks noChangeArrowheads="1"/>
          </p:cNvSpPr>
          <p:nvPr/>
        </p:nvSpPr>
        <p:spPr bwMode="auto">
          <a:xfrm>
            <a:off x="579886" y="5606190"/>
            <a:ext cx="110743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dirty="0">
                <a:latin typeface="+mn-lt"/>
                <a:cs typeface="Arial Narrow" charset="0"/>
              </a:rPr>
              <a:t>(Womer et al., </a:t>
            </a:r>
            <a:r>
              <a:rPr lang="en-US" sz="2800" i="1" dirty="0">
                <a:latin typeface="+mn-lt"/>
                <a:cs typeface="Arial Narrow" charset="0"/>
              </a:rPr>
              <a:t>J Clin Oncol </a:t>
            </a:r>
            <a:r>
              <a:rPr lang="en-US" sz="2800" dirty="0">
                <a:latin typeface="+mn-lt"/>
                <a:cs typeface="Arial Narrow" charset="0"/>
              </a:rPr>
              <a:t>2012 </a:t>
            </a:r>
            <a:r>
              <a:rPr lang="en-US" sz="2800" dirty="0" smtClean="0">
                <a:latin typeface="+mn-lt"/>
                <a:cs typeface="Arial Narrow" charset="0"/>
              </a:rPr>
              <a:t>30;4148.  Whelan et al.,</a:t>
            </a:r>
            <a:r>
              <a:rPr lang="en-US" sz="2800" dirty="0">
                <a:latin typeface="+mn-lt"/>
                <a:cs typeface="Arial Narrow" charset="0"/>
              </a:rPr>
              <a:t> </a:t>
            </a:r>
            <a:r>
              <a:rPr lang="en-US" sz="2800" i="1" dirty="0" smtClean="0">
                <a:latin typeface="+mn-lt"/>
                <a:cs typeface="Arial Narrow" charset="0"/>
              </a:rPr>
              <a:t>J Clin Oncol </a:t>
            </a:r>
            <a:r>
              <a:rPr lang="en-US" sz="2800" dirty="0" smtClean="0">
                <a:latin typeface="+mn-lt"/>
                <a:cs typeface="Arial Narrow" charset="0"/>
              </a:rPr>
              <a:t>2018)</a:t>
            </a:r>
            <a:endParaRPr lang="en-US" sz="2800" dirty="0">
              <a:latin typeface="+mn-lt"/>
              <a:cs typeface="Arial Narrow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3210425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itle 1"/>
          <p:cNvSpPr>
            <a:spLocks noGrp="1"/>
          </p:cNvSpPr>
          <p:nvPr>
            <p:ph type="title"/>
          </p:nvPr>
        </p:nvSpPr>
        <p:spPr>
          <a:xfrm>
            <a:off x="570323" y="89904"/>
            <a:ext cx="10972800" cy="1143001"/>
          </a:xfrm>
        </p:spPr>
        <p:txBody>
          <a:bodyPr/>
          <a:lstStyle/>
          <a:p>
            <a:pPr eaLnBrk="1" hangingPunct="1"/>
            <a:r>
              <a:rPr lang="en-US" b="1" dirty="0" smtClean="0">
                <a:cs typeface="Arial Narrow" charset="0"/>
              </a:rPr>
              <a:t>4.  EWS Management</a:t>
            </a:r>
            <a:endParaRPr lang="en-US" b="1" dirty="0">
              <a:cs typeface="Arial Narrow" charset="0"/>
            </a:endParaRPr>
          </a:p>
        </p:txBody>
      </p:sp>
      <p:sp>
        <p:nvSpPr>
          <p:cNvPr id="100354" name="Content Placeholder 2"/>
          <p:cNvSpPr>
            <a:spLocks noGrp="1"/>
          </p:cNvSpPr>
          <p:nvPr>
            <p:ph idx="1"/>
          </p:nvPr>
        </p:nvSpPr>
        <p:spPr>
          <a:xfrm>
            <a:off x="897626" y="1143001"/>
            <a:ext cx="10972800" cy="4525963"/>
          </a:xfrm>
        </p:spPr>
        <p:txBody>
          <a:bodyPr/>
          <a:lstStyle/>
          <a:p>
            <a:pPr eaLnBrk="1" hangingPunct="1"/>
            <a:r>
              <a:rPr lang="en-US" sz="3200" u="sng" dirty="0">
                <a:cs typeface="Arial Narrow" charset="0"/>
              </a:rPr>
              <a:t>M</a:t>
            </a:r>
            <a:r>
              <a:rPr lang="en-US" sz="3200" u="sng" dirty="0" smtClean="0">
                <a:cs typeface="Arial Narrow" charset="0"/>
              </a:rPr>
              <a:t>onitoring </a:t>
            </a:r>
            <a:r>
              <a:rPr lang="en-US" sz="3200" u="sng" dirty="0">
                <a:cs typeface="Arial Narrow" charset="0"/>
              </a:rPr>
              <a:t>the response to treatment of EWS</a:t>
            </a:r>
          </a:p>
          <a:p>
            <a:pPr lvl="1" eaLnBrk="1" hangingPunct="1"/>
            <a:r>
              <a:rPr lang="en-US" sz="2800" dirty="0">
                <a:cs typeface="Arial Narrow" charset="0"/>
              </a:rPr>
              <a:t>PE every 1-3 months, imaging every 3 months</a:t>
            </a:r>
          </a:p>
          <a:p>
            <a:pPr lvl="1" eaLnBrk="1" hangingPunct="1"/>
            <a:r>
              <a:rPr lang="en-US" sz="2800" dirty="0">
                <a:cs typeface="Arial Narrow" charset="0"/>
              </a:rPr>
              <a:t>Pre-operative clinical response</a:t>
            </a:r>
          </a:p>
          <a:p>
            <a:pPr lvl="2" eaLnBrk="1" hangingPunct="1"/>
            <a:r>
              <a:rPr lang="en-US" sz="2400" dirty="0">
                <a:cs typeface="Arial Narrow" charset="0"/>
              </a:rPr>
              <a:t>Decrease pain/mass</a:t>
            </a:r>
          </a:p>
          <a:p>
            <a:pPr lvl="1" eaLnBrk="1" hangingPunct="1"/>
            <a:r>
              <a:rPr lang="en-US" sz="2800" dirty="0">
                <a:cs typeface="Arial Narrow" charset="0"/>
              </a:rPr>
              <a:t>Pre-operative radiographic response</a:t>
            </a:r>
          </a:p>
          <a:p>
            <a:pPr lvl="2" eaLnBrk="1" hangingPunct="1"/>
            <a:r>
              <a:rPr lang="en-US" sz="2400" dirty="0">
                <a:cs typeface="Arial Narrow" charset="0"/>
              </a:rPr>
              <a:t>Increased ossification</a:t>
            </a:r>
          </a:p>
          <a:p>
            <a:pPr lvl="2" eaLnBrk="1" hangingPunct="1"/>
            <a:r>
              <a:rPr lang="en-US" sz="2400" dirty="0">
                <a:cs typeface="Arial Narrow" charset="0"/>
              </a:rPr>
              <a:t>Sclerosis or calcification of border</a:t>
            </a:r>
          </a:p>
          <a:p>
            <a:pPr lvl="2" eaLnBrk="1" hangingPunct="1"/>
            <a:r>
              <a:rPr lang="en-US" sz="2400" dirty="0">
                <a:cs typeface="Arial Narrow" charset="0"/>
              </a:rPr>
              <a:t>Reduction in soft tissue </a:t>
            </a:r>
            <a:r>
              <a:rPr lang="en-US" sz="2400" dirty="0" smtClean="0">
                <a:cs typeface="Arial Narrow" charset="0"/>
              </a:rPr>
              <a:t>mass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45143" y="5175131"/>
            <a:ext cx="64429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(Heinemann et al., </a:t>
            </a:r>
            <a:r>
              <a:rPr lang="en-US" sz="2400" i="1" dirty="0" smtClean="0"/>
              <a:t>Pediatr Blood Cancer </a:t>
            </a:r>
            <a:r>
              <a:rPr lang="en-US" sz="2400" dirty="0" smtClean="0"/>
              <a:t>2018; 65)</a:t>
            </a:r>
            <a:endParaRPr lang="en-US" sz="2400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4011449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Title 1"/>
          <p:cNvSpPr>
            <a:spLocks noGrp="1"/>
          </p:cNvSpPr>
          <p:nvPr>
            <p:ph type="title"/>
          </p:nvPr>
        </p:nvSpPr>
        <p:spPr>
          <a:xfrm>
            <a:off x="510898" y="365125"/>
            <a:ext cx="10515600" cy="1325563"/>
          </a:xfrm>
        </p:spPr>
        <p:txBody>
          <a:bodyPr/>
          <a:lstStyle/>
          <a:p>
            <a:pPr eaLnBrk="1" hangingPunct="1"/>
            <a:r>
              <a:rPr lang="en-US" b="1" dirty="0" smtClean="0">
                <a:cs typeface="Arial Narrow" charset="0"/>
              </a:rPr>
              <a:t>4.  EWS </a:t>
            </a:r>
            <a:r>
              <a:rPr lang="en-US" b="1" dirty="0">
                <a:cs typeface="Arial Narrow" charset="0"/>
              </a:rPr>
              <a:t>Complications/Late Effects</a:t>
            </a:r>
          </a:p>
        </p:txBody>
      </p:sp>
      <p:sp>
        <p:nvSpPr>
          <p:cNvPr id="103426" name="Content Placeholder 2"/>
          <p:cNvSpPr>
            <a:spLocks noGrp="1"/>
          </p:cNvSpPr>
          <p:nvPr>
            <p:ph idx="1"/>
          </p:nvPr>
        </p:nvSpPr>
        <p:spPr>
          <a:xfrm>
            <a:off x="609600" y="1143001"/>
            <a:ext cx="11277600" cy="4525963"/>
          </a:xfrm>
        </p:spPr>
        <p:txBody>
          <a:bodyPr>
            <a:normAutofit fontScale="92500" lnSpcReduction="10000"/>
          </a:bodyPr>
          <a:lstStyle/>
          <a:p>
            <a:pPr eaLnBrk="1" hangingPunct="1"/>
            <a:endParaRPr lang="en-US" i="1" dirty="0">
              <a:latin typeface="Arial Narrow" charset="0"/>
              <a:cs typeface="Arial Narrow" charset="0"/>
            </a:endParaRPr>
          </a:p>
          <a:p>
            <a:pPr eaLnBrk="1" hangingPunct="1"/>
            <a:r>
              <a:rPr lang="en-US" sz="3200" u="sng" dirty="0" smtClean="0">
                <a:cs typeface="Arial Narrow" charset="0"/>
              </a:rPr>
              <a:t>Complications of radiation therapy</a:t>
            </a:r>
          </a:p>
          <a:p>
            <a:pPr lvl="2"/>
            <a:r>
              <a:rPr lang="en-US" sz="2600" dirty="0">
                <a:cs typeface="Arial Narrow" charset="0"/>
              </a:rPr>
              <a:t>SMNs: 5-10% at 10-20 yrs; latent period of 10 yrs for carcinomas/sarcomas and ≤ 5 yrs for leukemias (Schiffman and Wright,</a:t>
            </a:r>
            <a:r>
              <a:rPr lang="en-US" sz="2600" i="1" dirty="0">
                <a:cs typeface="Arial Narrow" charset="0"/>
              </a:rPr>
              <a:t> Sarcoma </a:t>
            </a:r>
            <a:r>
              <a:rPr lang="en-US" sz="2600" dirty="0">
                <a:cs typeface="Arial Narrow" charset="0"/>
              </a:rPr>
              <a:t>2011; 2011:736841)</a:t>
            </a:r>
          </a:p>
          <a:p>
            <a:pPr lvl="2"/>
            <a:r>
              <a:rPr lang="en-US" sz="2600" dirty="0">
                <a:cs typeface="Arial Narrow" charset="0"/>
              </a:rPr>
              <a:t>Pathologic fractures/limb length discrepancy/femoral head necrosis (Fuchs et al., </a:t>
            </a:r>
            <a:r>
              <a:rPr lang="en-US" sz="2600" i="1" dirty="0">
                <a:cs typeface="Arial Narrow" charset="0"/>
              </a:rPr>
              <a:t>Cancer</a:t>
            </a:r>
            <a:r>
              <a:rPr lang="en-US" sz="2600" dirty="0">
                <a:cs typeface="Arial Narrow" charset="0"/>
              </a:rPr>
              <a:t> 2003; 98:2687)</a:t>
            </a:r>
          </a:p>
          <a:p>
            <a:pPr lvl="1"/>
            <a:endParaRPr lang="en-US" u="sng" dirty="0" smtClean="0">
              <a:cs typeface="Arial Narrow" charset="0"/>
            </a:endParaRPr>
          </a:p>
          <a:p>
            <a:pPr eaLnBrk="1" hangingPunct="1"/>
            <a:r>
              <a:rPr lang="en-US" sz="3200" u="sng" dirty="0" smtClean="0">
                <a:cs typeface="Arial Narrow" charset="0"/>
              </a:rPr>
              <a:t>Complications of chemotherapy</a:t>
            </a:r>
            <a:endParaRPr lang="en-US" sz="3000" dirty="0">
              <a:cs typeface="Arial Narrow" charset="0"/>
            </a:endParaRPr>
          </a:p>
          <a:p>
            <a:pPr lvl="2" eaLnBrk="1" hangingPunct="1"/>
            <a:r>
              <a:rPr lang="en-US" sz="2600" dirty="0" smtClean="0">
                <a:cs typeface="Arial Narrow" charset="0"/>
              </a:rPr>
              <a:t>Anthracycline</a:t>
            </a:r>
            <a:r>
              <a:rPr lang="en-US" sz="2600" dirty="0">
                <a:cs typeface="Arial Narrow" charset="0"/>
              </a:rPr>
              <a:t>-induced cardiomyopathy (Paulides et al., </a:t>
            </a:r>
            <a:r>
              <a:rPr lang="en-US" sz="2600" i="1" dirty="0">
                <a:cs typeface="Arial Narrow" charset="0"/>
              </a:rPr>
              <a:t>Pediatr Blood Cancer </a:t>
            </a:r>
            <a:r>
              <a:rPr lang="en-US" sz="2600" dirty="0">
                <a:cs typeface="Arial Narrow" charset="0"/>
              </a:rPr>
              <a:t>2006; 46:489.  van Dalen et al., </a:t>
            </a:r>
            <a:r>
              <a:rPr lang="en-US" sz="2600" i="1" dirty="0">
                <a:cs typeface="Arial Narrow" charset="0"/>
              </a:rPr>
              <a:t>Eur J Cancer </a:t>
            </a:r>
            <a:r>
              <a:rPr lang="en-US" sz="2600" dirty="0">
                <a:cs typeface="Arial Narrow" charset="0"/>
              </a:rPr>
              <a:t>2006; 42:3191)</a:t>
            </a:r>
          </a:p>
          <a:p>
            <a:pPr lvl="2" eaLnBrk="1" hangingPunct="1"/>
            <a:r>
              <a:rPr lang="en-US" sz="2600" dirty="0">
                <a:cs typeface="Arial Narrow" charset="0"/>
              </a:rPr>
              <a:t>Ifosfamide-induced nephrotoxicity; proximal tubular damage, dose-dependent (Oberlin et al., </a:t>
            </a:r>
            <a:r>
              <a:rPr lang="en-US" sz="2600" i="1" dirty="0">
                <a:cs typeface="Arial Narrow" charset="0"/>
              </a:rPr>
              <a:t>J Clin Oncol </a:t>
            </a:r>
            <a:r>
              <a:rPr lang="en-US" sz="2600" dirty="0">
                <a:cs typeface="Arial Narrow" charset="0"/>
              </a:rPr>
              <a:t>2009; 32:5350)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708264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24491314"/>
              </p:ext>
            </p:extLst>
          </p:nvPr>
        </p:nvGraphicFramePr>
        <p:xfrm>
          <a:off x="708847" y="257353"/>
          <a:ext cx="10515600" cy="649732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103120"/>
                <a:gridCol w="2103120"/>
                <a:gridCol w="2103120"/>
                <a:gridCol w="1818640"/>
                <a:gridCol w="23876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Sarcoma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Biology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Epidemiology/Risk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Diagnosis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Treatment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RMS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ERMS: Aneuploidy, point mutations</a:t>
                      </a:r>
                    </a:p>
                    <a:p>
                      <a:r>
                        <a:rPr lang="en-US" dirty="0" smtClean="0"/>
                        <a:t>ARMS: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PAX-FOXO1</a:t>
                      </a:r>
                      <a:r>
                        <a:rPr lang="en-US" baseline="0" dirty="0" smtClean="0"/>
                        <a:t> fusions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Head,</a:t>
                      </a:r>
                      <a:r>
                        <a:rPr lang="en-US" baseline="0" dirty="0" smtClean="0"/>
                        <a:t> GU tract most common</a:t>
                      </a:r>
                    </a:p>
                    <a:p>
                      <a:r>
                        <a:rPr lang="en-US" baseline="0" dirty="0" smtClean="0"/>
                        <a:t>Risk group based on stage, group, fusion status/histology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ERMS: Spindle</a:t>
                      </a:r>
                      <a:r>
                        <a:rPr lang="en-US" baseline="0" dirty="0" smtClean="0"/>
                        <a:t> cell tumor</a:t>
                      </a:r>
                    </a:p>
                    <a:p>
                      <a:r>
                        <a:rPr lang="en-US" baseline="0" dirty="0" smtClean="0"/>
                        <a:t>ARMS: SRBCT</a:t>
                      </a:r>
                    </a:p>
                    <a:p>
                      <a:r>
                        <a:rPr lang="en-US" baseline="0" dirty="0" smtClean="0"/>
                        <a:t>Myogenin, desmin positive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Local control:</a:t>
                      </a:r>
                      <a:r>
                        <a:rPr lang="en-US" baseline="0" dirty="0" smtClean="0"/>
                        <a:t>  </a:t>
                      </a:r>
                      <a:r>
                        <a:rPr lang="en-US" dirty="0" smtClean="0"/>
                        <a:t>Upfront surgery +/- delayed RT/surgery </a:t>
                      </a:r>
                    </a:p>
                    <a:p>
                      <a:r>
                        <a:rPr lang="en-US" dirty="0" smtClean="0"/>
                        <a:t>Systemic:</a:t>
                      </a:r>
                      <a:r>
                        <a:rPr lang="en-US" baseline="0" dirty="0" smtClean="0"/>
                        <a:t>  </a:t>
                      </a:r>
                      <a:r>
                        <a:rPr lang="en-US" dirty="0" smtClean="0"/>
                        <a:t>VAC</a:t>
                      </a:r>
                      <a:r>
                        <a:rPr lang="en-US" baseline="0" dirty="0" smtClean="0"/>
                        <a:t> +/- </a:t>
                      </a:r>
                      <a:r>
                        <a:rPr lang="en-US" dirty="0" smtClean="0"/>
                        <a:t>VI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NRSTS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Many </a:t>
                      </a:r>
                      <a:r>
                        <a:rPr lang="en-US" baseline="0" dirty="0" smtClean="0"/>
                        <a:t>tumor types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Extremities, trunk most common</a:t>
                      </a:r>
                    </a:p>
                    <a:p>
                      <a:r>
                        <a:rPr lang="en-US" dirty="0" smtClean="0"/>
                        <a:t>Risk</a:t>
                      </a:r>
                      <a:r>
                        <a:rPr lang="en-US" baseline="0" dirty="0" smtClean="0"/>
                        <a:t> based on stage, group, tumor size, grade, histology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Synovial</a:t>
                      </a:r>
                      <a:r>
                        <a:rPr lang="en-US" baseline="0" dirty="0" smtClean="0"/>
                        <a:t> sarcoma most common</a:t>
                      </a:r>
                    </a:p>
                    <a:p>
                      <a:r>
                        <a:rPr lang="en-US" baseline="0" dirty="0" smtClean="0"/>
                        <a:t>Select NRSTS chemo sensitive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Local</a:t>
                      </a:r>
                      <a:r>
                        <a:rPr lang="en-US" baseline="0" dirty="0" smtClean="0"/>
                        <a:t> control:  S</a:t>
                      </a:r>
                      <a:r>
                        <a:rPr lang="en-US" dirty="0" smtClean="0"/>
                        <a:t>urgery (may be delayed)</a:t>
                      </a:r>
                      <a:r>
                        <a:rPr lang="en-US" baseline="0" dirty="0" smtClean="0"/>
                        <a:t> +/- RT (may be pre-op)</a:t>
                      </a:r>
                    </a:p>
                    <a:p>
                      <a:r>
                        <a:rPr lang="en-US" baseline="0" dirty="0" smtClean="0"/>
                        <a:t>Systemic:  +/- Dox, Ifos, depending on chemo sensitivity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OS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Chromosomal instability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Metaphyseal,</a:t>
                      </a:r>
                      <a:r>
                        <a:rPr lang="en-US" baseline="0" dirty="0" smtClean="0"/>
                        <a:t> d</a:t>
                      </a:r>
                      <a:r>
                        <a:rPr lang="en-US" dirty="0" smtClean="0"/>
                        <a:t>istal femur</a:t>
                      </a:r>
                      <a:r>
                        <a:rPr lang="en-US" baseline="0" dirty="0" smtClean="0"/>
                        <a:t> and proximal tibia most common</a:t>
                      </a:r>
                    </a:p>
                    <a:p>
                      <a:r>
                        <a:rPr lang="en-US" baseline="0" dirty="0" smtClean="0"/>
                        <a:t>Risk based on stage, resectability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Osteoid-producing</a:t>
                      </a:r>
                      <a:r>
                        <a:rPr lang="en-US" baseline="0" dirty="0" smtClean="0"/>
                        <a:t> malignant cells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Local</a:t>
                      </a:r>
                      <a:r>
                        <a:rPr lang="en-US" baseline="0" dirty="0" smtClean="0"/>
                        <a:t> control: Delayed surgery </a:t>
                      </a:r>
                    </a:p>
                    <a:p>
                      <a:r>
                        <a:rPr lang="en-US" baseline="0" dirty="0" smtClean="0"/>
                        <a:t>Systemic: </a:t>
                      </a:r>
                      <a:r>
                        <a:rPr lang="en-US" dirty="0" smtClean="0"/>
                        <a:t>MAP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EWS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TET-ETS fusion: EWSR1-FLI1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Diaphyseal or soft</a:t>
                      </a:r>
                      <a:r>
                        <a:rPr lang="en-US" baseline="0" dirty="0" smtClean="0"/>
                        <a:t> tissue</a:t>
                      </a:r>
                      <a:r>
                        <a:rPr lang="en-US" dirty="0" smtClean="0"/>
                        <a:t>, pelvis</a:t>
                      </a:r>
                      <a:r>
                        <a:rPr lang="en-US" baseline="0" dirty="0" smtClean="0"/>
                        <a:t> and </a:t>
                      </a:r>
                      <a:r>
                        <a:rPr lang="en-US" dirty="0" smtClean="0"/>
                        <a:t>central</a:t>
                      </a:r>
                      <a:r>
                        <a:rPr lang="en-US" baseline="0" dirty="0" smtClean="0"/>
                        <a:t> axis common</a:t>
                      </a:r>
                    </a:p>
                    <a:p>
                      <a:r>
                        <a:rPr lang="en-US" baseline="0" dirty="0" smtClean="0"/>
                        <a:t>Risk based on stage, site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SRBCT, CD99+, PNET with neural differentiation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Local</a:t>
                      </a:r>
                      <a:r>
                        <a:rPr lang="en-US" baseline="0" dirty="0" smtClean="0"/>
                        <a:t> control:  Delayed surgery and/or RT </a:t>
                      </a:r>
                    </a:p>
                    <a:p>
                      <a:r>
                        <a:rPr lang="en-US" baseline="0" dirty="0" smtClean="0"/>
                        <a:t>Systemic:  </a:t>
                      </a:r>
                      <a:r>
                        <a:rPr lang="en-US" dirty="0" smtClean="0"/>
                        <a:t>VDC/IE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3817504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160841" cy="1325563"/>
          </a:xfrm>
        </p:spPr>
        <p:txBody>
          <a:bodyPr/>
          <a:lstStyle/>
          <a:p>
            <a:r>
              <a:rPr lang="en-US" dirty="0" smtClean="0"/>
              <a:t>Sarcomas: Rhabdomyosarcoma (subdomain B3)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Basic Science and Pathophysiology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Epidemiology and Risk Assessment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Diagnosis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Management and Treatment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3716837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1234</TotalTime>
  <Words>4919</Words>
  <Application>Microsoft Office PowerPoint</Application>
  <PresentationFormat>Widescreen</PresentationFormat>
  <Paragraphs>965</Paragraphs>
  <Slides>84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84</vt:i4>
      </vt:variant>
    </vt:vector>
  </HeadingPairs>
  <TitlesOfParts>
    <vt:vector size="94" baseType="lpstr">
      <vt:lpstr>MS PGothic</vt:lpstr>
      <vt:lpstr>Arial</vt:lpstr>
      <vt:lpstr>Arial Narrow</vt:lpstr>
      <vt:lpstr>Calibri</vt:lpstr>
      <vt:lpstr>Calibri Light</vt:lpstr>
      <vt:lpstr>Symbol</vt:lpstr>
      <vt:lpstr>Times</vt:lpstr>
      <vt:lpstr>Trebuchet MS</vt:lpstr>
      <vt:lpstr>Wingdings</vt:lpstr>
      <vt:lpstr>Office Theme</vt:lpstr>
      <vt:lpstr>PowerPoint Presentation</vt:lpstr>
      <vt:lpstr>This talk will follow the topical structure suggested by the ABP:</vt:lpstr>
      <vt:lpstr>Sarcomas (domain 9, subdomain B): Objectives</vt:lpstr>
      <vt:lpstr>Sarcomas: Rhabdomyosarcoma (subdomain B3)</vt:lpstr>
      <vt:lpstr>Sarcomas: Rhabdomyosarcoma (subdomain B3)</vt:lpstr>
      <vt:lpstr>Somatic mutations in RMS</vt:lpstr>
      <vt:lpstr>PowerPoint Presentation</vt:lpstr>
      <vt:lpstr>1.  Germline Mutations Associated with RMS</vt:lpstr>
      <vt:lpstr>Sarcomas: Rhabdomyosarcoma (subdomain B3)</vt:lpstr>
      <vt:lpstr>2.  STS/RMS Annual Rate per Million by Age</vt:lpstr>
      <vt:lpstr>2.  RMS Clinical Presentation</vt:lpstr>
      <vt:lpstr>2.  RMS Staging</vt:lpstr>
      <vt:lpstr>PowerPoint Presentation</vt:lpstr>
      <vt:lpstr>PowerPoint Presentation</vt:lpstr>
      <vt:lpstr>2.  RMS Prognostic Factors at Diagnosis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 RMS Prognosis at Recurrence</vt:lpstr>
      <vt:lpstr>Sarcomas: Rhabdomyosarcoma (subdomain B3)</vt:lpstr>
      <vt:lpstr>3.  RMS Pathology</vt:lpstr>
      <vt:lpstr>3.  RMS Pathologic Subtypes</vt:lpstr>
      <vt:lpstr>PowerPoint Presentation</vt:lpstr>
      <vt:lpstr>Sarcomas: Rhabdomyosarcoma (subdomain B3)</vt:lpstr>
      <vt:lpstr>4.  RMS Treatment Planning</vt:lpstr>
      <vt:lpstr>4.  RMS Treatment</vt:lpstr>
      <vt:lpstr>PowerPoint Presentation</vt:lpstr>
      <vt:lpstr>PowerPoint Presentation</vt:lpstr>
      <vt:lpstr>4.  RMS Management</vt:lpstr>
      <vt:lpstr>4.  RMS Complications/Late Effects</vt:lpstr>
      <vt:lpstr>Sarcomas: NRSTS (subdomain B4)</vt:lpstr>
      <vt:lpstr>Sarcomas: NRSTS (subdomain B4)</vt:lpstr>
      <vt:lpstr>1-3.  NRSTS Epidemiology/Staging/Prognosis   </vt:lpstr>
      <vt:lpstr>1-3. Chemotherapy Responsive NRSTS</vt:lpstr>
      <vt:lpstr>1-3. NRSTS that are poorly responsive to chemotherapy</vt:lpstr>
      <vt:lpstr>Sarcomas:  NRSTS (subdomain B4)</vt:lpstr>
      <vt:lpstr>4.  NRSTS Treatment Planning</vt:lpstr>
      <vt:lpstr>4.  NRSTS Treatment   </vt:lpstr>
      <vt:lpstr>Sarcomas: Osteosarcoma (subdomain B1)</vt:lpstr>
      <vt:lpstr>1.  OS Genetic Abnormalities</vt:lpstr>
      <vt:lpstr>Sarcomas: Osteosarcoma (subdomain B1)</vt:lpstr>
      <vt:lpstr>2.  Bone Tumor/OS Annual Rate per Million by Age</vt:lpstr>
      <vt:lpstr>2.  OS Predisposing Factors</vt:lpstr>
      <vt:lpstr>2.  OS Clinical Presentation</vt:lpstr>
      <vt:lpstr>2.  OS Staging</vt:lpstr>
      <vt:lpstr>2.  OS Prognostic Factors at Diagnosis</vt:lpstr>
      <vt:lpstr>PowerPoint Presentation</vt:lpstr>
      <vt:lpstr>PowerPoint Presentation</vt:lpstr>
      <vt:lpstr>2.  OS Prognosis at Recurrence</vt:lpstr>
      <vt:lpstr>Sarcomas: Osteosarcoma (subdomain B1)</vt:lpstr>
      <vt:lpstr>3.  OS Pathology</vt:lpstr>
      <vt:lpstr>3.  Radiologic appearance of OS of long bones</vt:lpstr>
      <vt:lpstr>3. OS periosteal reactions</vt:lpstr>
      <vt:lpstr>3.  Differential diagnosis of suspected OS</vt:lpstr>
      <vt:lpstr>Sarcomas: Osteosarcoma (subdomain B1)</vt:lpstr>
      <vt:lpstr>4.  OS Treatment </vt:lpstr>
      <vt:lpstr>PowerPoint Presentation</vt:lpstr>
      <vt:lpstr>4.  Treatment of rare OS variants</vt:lpstr>
      <vt:lpstr>4.  OS Management</vt:lpstr>
      <vt:lpstr>4.  OS Complications/Late Effects</vt:lpstr>
      <vt:lpstr>Sarcomas: Ewing Sarcoma (subdomain B2)</vt:lpstr>
      <vt:lpstr>1.  Ewing Family Tumors</vt:lpstr>
      <vt:lpstr>1.  Cytogenetic abnormalities associated with EWS</vt:lpstr>
      <vt:lpstr>1.  EWS fusions and assays</vt:lpstr>
      <vt:lpstr>Sarcomas: Ewing Sarcoma (subdomain B2)</vt:lpstr>
      <vt:lpstr>2.  EWS Incidence Rates by Age and Race</vt:lpstr>
      <vt:lpstr>2. EWS Clinical Presentation</vt:lpstr>
      <vt:lpstr>2. EWS Staging</vt:lpstr>
      <vt:lpstr>2. EWS Prognostic Factors at Diagnosis</vt:lpstr>
      <vt:lpstr>PowerPoint Presentation</vt:lpstr>
      <vt:lpstr>Sarcomas:  Ewing Sarcoma (subdomain B2)</vt:lpstr>
      <vt:lpstr>3. EWS Pathology</vt:lpstr>
      <vt:lpstr>3. Radiologic appearance of EWS</vt:lpstr>
      <vt:lpstr>3.  EWS Periosteal Reaction</vt:lpstr>
      <vt:lpstr>3.  EWS Periosteal Reaction</vt:lpstr>
      <vt:lpstr>Sarcomas:  Ewing Sarcoma (subdomain B2)</vt:lpstr>
      <vt:lpstr>4.  EWS Treatment Planning</vt:lpstr>
      <vt:lpstr>4.  EWS Treatment – Local Control</vt:lpstr>
      <vt:lpstr>4.  EWS Treatment – Systemic Therapy</vt:lpstr>
      <vt:lpstr>4.  EWS Management</vt:lpstr>
      <vt:lpstr>4.  EWS Complications/Late Effects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Valerie Romack</dc:creator>
  <cp:lastModifiedBy>Jackie Holcomb</cp:lastModifiedBy>
  <cp:revision>180</cp:revision>
  <cp:lastPrinted>2018-10-29T13:33:45Z</cp:lastPrinted>
  <dcterms:created xsi:type="dcterms:W3CDTF">2018-09-04T19:59:44Z</dcterms:created>
  <dcterms:modified xsi:type="dcterms:W3CDTF">2018-12-13T19:18:03Z</dcterms:modified>
</cp:coreProperties>
</file>