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257" r:id="rId3"/>
    <p:sldId id="267" r:id="rId4"/>
    <p:sldId id="258" r:id="rId5"/>
    <p:sldId id="259" r:id="rId6"/>
    <p:sldId id="314" r:id="rId7"/>
    <p:sldId id="307" r:id="rId8"/>
    <p:sldId id="262" r:id="rId9"/>
    <p:sldId id="263" r:id="rId10"/>
    <p:sldId id="264" r:id="rId11"/>
    <p:sldId id="265" r:id="rId12"/>
    <p:sldId id="266" r:id="rId13"/>
    <p:sldId id="268" r:id="rId14"/>
    <p:sldId id="269" r:id="rId15"/>
    <p:sldId id="270" r:id="rId16"/>
    <p:sldId id="315" r:id="rId17"/>
    <p:sldId id="272" r:id="rId18"/>
    <p:sldId id="273" r:id="rId19"/>
    <p:sldId id="274" r:id="rId20"/>
    <p:sldId id="275" r:id="rId21"/>
    <p:sldId id="277" r:id="rId22"/>
    <p:sldId id="278" r:id="rId23"/>
    <p:sldId id="279" r:id="rId24"/>
    <p:sldId id="303" r:id="rId25"/>
    <p:sldId id="316" r:id="rId26"/>
    <p:sldId id="304" r:id="rId27"/>
    <p:sldId id="305" r:id="rId28"/>
    <p:sldId id="280" r:id="rId29"/>
    <p:sldId id="281" r:id="rId30"/>
    <p:sldId id="285" r:id="rId31"/>
    <p:sldId id="318" r:id="rId32"/>
    <p:sldId id="286" r:id="rId33"/>
    <p:sldId id="287" r:id="rId34"/>
    <p:sldId id="291" r:id="rId35"/>
    <p:sldId id="290" r:id="rId36"/>
    <p:sldId id="292" r:id="rId37"/>
    <p:sldId id="282" r:id="rId38"/>
    <p:sldId id="283" r:id="rId39"/>
    <p:sldId id="284" r:id="rId40"/>
    <p:sldId id="293" r:id="rId41"/>
    <p:sldId id="294" r:id="rId42"/>
    <p:sldId id="295" r:id="rId43"/>
    <p:sldId id="296" r:id="rId44"/>
    <p:sldId id="297" r:id="rId45"/>
    <p:sldId id="299" r:id="rId46"/>
    <p:sldId id="319" r:id="rId47"/>
    <p:sldId id="320" r:id="rId48"/>
    <p:sldId id="317" r:id="rId49"/>
    <p:sldId id="300" r:id="rId50"/>
    <p:sldId id="321" r:id="rId51"/>
    <p:sldId id="301" r:id="rId52"/>
    <p:sldId id="313" r:id="rId53"/>
    <p:sldId id="302" r:id="rId54"/>
    <p:sldId id="306" r:id="rId55"/>
    <p:sldId id="308" r:id="rId56"/>
    <p:sldId id="309" r:id="rId57"/>
    <p:sldId id="311" r:id="rId58"/>
    <p:sldId id="310" r:id="rId59"/>
    <p:sldId id="32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B2E"/>
    <a:srgbClr val="CC3300"/>
    <a:srgbClr val="37657F"/>
    <a:srgbClr val="326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8582" autoAdjust="0"/>
  </p:normalViewPr>
  <p:slideViewPr>
    <p:cSldViewPr snapToGrid="0">
      <p:cViewPr varScale="1">
        <p:scale>
          <a:sx n="91" d="100"/>
          <a:sy n="91" d="100"/>
        </p:scale>
        <p:origin x="1320" y="84"/>
      </p:cViewPr>
      <p:guideLst>
        <p:guide orient="horz" pos="2160"/>
        <p:guide pos="3840"/>
      </p:guideLst>
    </p:cSldViewPr>
  </p:slideViewPr>
  <p:notesTextViewPr>
    <p:cViewPr>
      <p:scale>
        <a:sx n="1" d="1"/>
        <a:sy n="1" d="1"/>
      </p:scale>
      <p:origin x="0" y="0"/>
    </p:cViewPr>
  </p:notesTextViewPr>
  <p:sorterViewPr>
    <p:cViewPr>
      <p:scale>
        <a:sx n="100" d="100"/>
        <a:sy n="100" d="100"/>
      </p:scale>
      <p:origin x="0" y="-4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A3459-D838-4926-800F-05207078D06F}" type="datetimeFigureOut">
              <a:rPr lang="en-US" smtClean="0"/>
              <a:t>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0815F-F39E-4C87-973E-7B2896654C85}" type="slidenum">
              <a:rPr lang="en-US" smtClean="0"/>
              <a:t>‹#›</a:t>
            </a:fld>
            <a:endParaRPr lang="en-US"/>
          </a:p>
        </p:txBody>
      </p:sp>
    </p:spTree>
    <p:extLst>
      <p:ext uri="{BB962C8B-B14F-4D97-AF65-F5344CB8AC3E}">
        <p14:creationId xmlns:p14="http://schemas.microsoft.com/office/powerpoint/2010/main" val="341524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mc/articles/PMC388992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uptodate.com/contents/renal-vein-thrombosis-and-hypercoagulable-state-in-nephrotic-syndrome?sectionName=RENAL+VEIN+THROMBOSIS&amp;topicRef=5918&amp;anchor=H7&amp;source=see_link#H7" TargetMode="External"/><Relationship Id="rId13" Type="http://schemas.openxmlformats.org/officeDocument/2006/relationships/hyperlink" Target="https://www.uptodate.com/contents/venous-thrombosis-and-thromboembolism-in-children-risk-factors-clinical-manifestations-and-diagnosis/abstract/46" TargetMode="External"/><Relationship Id="rId3" Type="http://schemas.openxmlformats.org/officeDocument/2006/relationships/hyperlink" Target="https://www.uptodate.com/contents/venous-thrombosis-and-thromboembolism-in-children-risk-factors-clinical-manifestations-and-diagnosis/abstract/53-55" TargetMode="External"/><Relationship Id="rId7" Type="http://schemas.openxmlformats.org/officeDocument/2006/relationships/hyperlink" Target="https://www.uptodate.com/contents/overview-of-the-clinical-manifestations-of-systemic-lupus-erythematosus-in-adults?sectionName=Thromboembolic+disease&amp;topicRef=5918&amp;anchor=H1192579153&amp;source=see_link#H1192579153" TargetMode="External"/><Relationship Id="rId12" Type="http://schemas.openxmlformats.org/officeDocument/2006/relationships/hyperlink" Target="https://www.uptodate.com/contents/venous-thrombosis-and-thromboembolism-in-children-risk-factors-clinical-manifestations-and-diagnosis/abstract/64"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uptodate.com/contents/complications-of-renal-transplantation-in-children?sectionName=Vascular+thrombosis&amp;topicRef=5918&amp;anchor=H5&amp;source=see_link#H5" TargetMode="External"/><Relationship Id="rId11" Type="http://schemas.openxmlformats.org/officeDocument/2006/relationships/hyperlink" Target="https://www.uptodate.com/contents/venous-thrombosis-and-thromboembolism-in-children-risk-factors-clinical-manifestations-and-diagnosis/abstract/58-63" TargetMode="External"/><Relationship Id="rId5" Type="http://schemas.openxmlformats.org/officeDocument/2006/relationships/hyperlink" Target="https://www.uptodate.com/contents/complications-of-nephrotic-syndrome-in-children?sectionName=THROMBOEMBOLISM&amp;topicRef=5918&amp;anchor=H5&amp;source=see_link#H5" TargetMode="External"/><Relationship Id="rId10" Type="http://schemas.openxmlformats.org/officeDocument/2006/relationships/hyperlink" Target="https://www.uptodate.com/contents/pathogenesis-clinical-features-and-diagnosis-of-thrombosis-in-the-newborn?sectionName=Renal+vein+thrombosis&amp;topicRef=5918&amp;anchor=H7&amp;source=see_link#H7" TargetMode="External"/><Relationship Id="rId4" Type="http://schemas.openxmlformats.org/officeDocument/2006/relationships/hyperlink" Target="https://www.uptodate.com/contents/venous-thrombosis-and-thromboembolism-in-children-risk-factors-clinical-manifestations-and-diagnosis/abstract/56" TargetMode="External"/><Relationship Id="rId9" Type="http://schemas.openxmlformats.org/officeDocument/2006/relationships/hyperlink" Target="https://www.uptodate.com/contents/venous-thrombosis-and-thromboembolism-in-children-risk-factors-clinical-manifestations-and-diagnosis/abstract/57"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3</a:t>
            </a:fld>
            <a:endParaRPr lang="en-US"/>
          </a:p>
        </p:txBody>
      </p:sp>
    </p:spTree>
    <p:extLst>
      <p:ext uri="{BB962C8B-B14F-4D97-AF65-F5344CB8AC3E}">
        <p14:creationId xmlns:p14="http://schemas.microsoft.com/office/powerpoint/2010/main" val="305239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And this is thought to be the mechanism for increased risk of thrombosis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42C53125-15C6-4F58-AD0C-150FB3E9472B}" type="slidenum">
              <a:rPr lang="en-US" altLang="en-US"/>
              <a:pPr/>
              <a:t>16</a:t>
            </a:fld>
            <a:endParaRPr lang="en-US" altLang="en-US"/>
          </a:p>
        </p:txBody>
      </p:sp>
    </p:spTree>
    <p:extLst>
      <p:ext uri="{BB962C8B-B14F-4D97-AF65-F5344CB8AC3E}">
        <p14:creationId xmlns:p14="http://schemas.microsoft.com/office/powerpoint/2010/main" val="1304014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And this is thought to be the mechanism for increased risk of thrombosis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21896CE4-0696-4B11-8402-ACCE707FA519}" type="slidenum">
              <a:rPr lang="en-US" altLang="en-US"/>
              <a:pPr/>
              <a:t>17</a:t>
            </a:fld>
            <a:endParaRPr lang="en-US" altLang="en-US"/>
          </a:p>
        </p:txBody>
      </p:sp>
    </p:spTree>
    <p:extLst>
      <p:ext uri="{BB962C8B-B14F-4D97-AF65-F5344CB8AC3E}">
        <p14:creationId xmlns:p14="http://schemas.microsoft.com/office/powerpoint/2010/main" val="1084045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Rare, severe inherited </a:t>
            </a:r>
            <a:r>
              <a:rPr lang="en-US" dirty="0" err="1" smtClean="0"/>
              <a:t>thrombophilias</a:t>
            </a:r>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18</a:t>
            </a:fld>
            <a:endParaRPr lang="en-US"/>
          </a:p>
        </p:txBody>
      </p:sp>
    </p:spTree>
    <p:extLst>
      <p:ext uri="{BB962C8B-B14F-4D97-AF65-F5344CB8AC3E}">
        <p14:creationId xmlns:p14="http://schemas.microsoft.com/office/powerpoint/2010/main" val="56402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 CAN YOU MAKE THE COLORS RED INSTEAD OF BLUE SO IT MATCHES THIS SLIDE</a:t>
            </a:r>
            <a:r>
              <a:rPr lang="en-US" baseline="0" dirty="0" smtClean="0"/>
              <a:t> TEMPLATE BETTER?</a:t>
            </a:r>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19</a:t>
            </a:fld>
            <a:endParaRPr lang="en-US"/>
          </a:p>
        </p:txBody>
      </p:sp>
    </p:spTree>
    <p:extLst>
      <p:ext uri="{BB962C8B-B14F-4D97-AF65-F5344CB8AC3E}">
        <p14:creationId xmlns:p14="http://schemas.microsoft.com/office/powerpoint/2010/main" val="368142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a:t>
            </a:r>
            <a:r>
              <a:rPr lang="en-US" baseline="0" dirty="0" smtClean="0"/>
              <a:t> – CAN YOU PLEASE PUT A WHITE BOX OVER “GROWING UP” TO COVER THAT UP?</a:t>
            </a:r>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21</a:t>
            </a:fld>
            <a:endParaRPr lang="en-US"/>
          </a:p>
        </p:txBody>
      </p:sp>
    </p:spTree>
    <p:extLst>
      <p:ext uri="{BB962C8B-B14F-4D97-AF65-F5344CB8AC3E}">
        <p14:creationId xmlns:p14="http://schemas.microsoft.com/office/powerpoint/2010/main" val="20975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Recognize the association of skin necrosis with warfarin therapy in patients with heterozygous protein C or protein S deficiency</a:t>
            </a:r>
          </a:p>
          <a:p>
            <a:pPr>
              <a:defRPr/>
            </a:pPr>
            <a:endParaRPr lang="en-US" dirty="0" smtClean="0"/>
          </a:p>
          <a:p>
            <a:r>
              <a:rPr lang="en-US" b="1" dirty="0" smtClean="0">
                <a:hlinkClick r:id="rId3"/>
              </a:rPr>
              <a:t>Warfarin</a:t>
            </a:r>
            <a:r>
              <a:rPr lang="en-US" dirty="0" smtClean="0">
                <a:hlinkClick r:id="rId3"/>
              </a:rPr>
              <a:t>-Induced </a:t>
            </a:r>
            <a:r>
              <a:rPr lang="en-US" b="1" dirty="0" smtClean="0">
                <a:hlinkClick r:id="rId3"/>
              </a:rPr>
              <a:t>Skin</a:t>
            </a:r>
            <a:r>
              <a:rPr lang="en-US" dirty="0" smtClean="0">
                <a:hlinkClick r:id="rId3"/>
              </a:rPr>
              <a:t> </a:t>
            </a:r>
            <a:r>
              <a:rPr lang="en-US" b="1" dirty="0" smtClean="0">
                <a:hlinkClick r:id="rId3"/>
              </a:rPr>
              <a:t>Necrosis</a:t>
            </a:r>
            <a:endParaRPr lang="en-US" dirty="0" smtClean="0"/>
          </a:p>
          <a:p>
            <a:r>
              <a:rPr lang="en-US" dirty="0" smtClean="0"/>
              <a:t>Natalia </a:t>
            </a:r>
            <a:r>
              <a:rPr lang="en-US" dirty="0" err="1" smtClean="0"/>
              <a:t>Kozac</a:t>
            </a:r>
            <a:r>
              <a:rPr lang="en-US" dirty="0" smtClean="0"/>
              <a:t>, Ami </a:t>
            </a:r>
            <a:r>
              <a:rPr lang="en-US" dirty="0" err="1" smtClean="0"/>
              <a:t>Schattner</a:t>
            </a:r>
            <a:endParaRPr lang="en-US" dirty="0" smtClean="0"/>
          </a:p>
          <a:p>
            <a:r>
              <a:rPr lang="en-US" dirty="0" smtClean="0"/>
              <a:t>J Gen Intern Med. </a:t>
            </a:r>
            <a:r>
              <a:rPr lang="en-US" smtClean="0"/>
              <a:t>2014 Jan; 29(1): 248–249</a:t>
            </a:r>
          </a:p>
          <a:p>
            <a:pPr>
              <a:defRPr/>
            </a:pPr>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22</a:t>
            </a:fld>
            <a:endParaRPr lang="en-US"/>
          </a:p>
        </p:txBody>
      </p:sp>
    </p:spTree>
    <p:extLst>
      <p:ext uri="{BB962C8B-B14F-4D97-AF65-F5344CB8AC3E}">
        <p14:creationId xmlns:p14="http://schemas.microsoft.com/office/powerpoint/2010/main" val="674005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PMID: 	</a:t>
            </a:r>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25</a:t>
            </a:fld>
            <a:endParaRPr lang="en-US"/>
          </a:p>
        </p:txBody>
      </p:sp>
    </p:spTree>
    <p:extLst>
      <p:ext uri="{BB962C8B-B14F-4D97-AF65-F5344CB8AC3E}">
        <p14:creationId xmlns:p14="http://schemas.microsoft.com/office/powerpoint/2010/main" val="464272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conditions</a:t>
            </a:r>
          </a:p>
          <a:p>
            <a:r>
              <a:rPr lang="en-US" altLang="en-US" smtClean="0"/>
              <a:t>underlying these three mechanisms for stroke</a:t>
            </a:r>
          </a:p>
          <a:p>
            <a:r>
              <a:rPr lang="en-US" altLang="en-US" smtClean="0"/>
              <a:t>differ markedly in children compared with adults and</a:t>
            </a:r>
          </a:p>
          <a:p>
            <a:r>
              <a:rPr lang="en-US" altLang="en-US" smtClean="0"/>
              <a:t>notably exclude atherosclerosis.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C1B0C180-4401-488E-A9D0-D63D3F851156}" type="slidenum">
              <a:rPr lang="en-US" altLang="en-US"/>
              <a:pPr/>
              <a:t>26</a:t>
            </a:fld>
            <a:endParaRPr lang="en-US" altLang="en-US"/>
          </a:p>
        </p:txBody>
      </p:sp>
    </p:spTree>
    <p:extLst>
      <p:ext uri="{BB962C8B-B14F-4D97-AF65-F5344CB8AC3E}">
        <p14:creationId xmlns:p14="http://schemas.microsoft.com/office/powerpoint/2010/main" val="2939082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DVT,</a:t>
            </a:r>
            <a:r>
              <a:rPr lang="en-US" baseline="0" dirty="0" smtClean="0"/>
              <a:t> PE, stroke, and in adults - MI</a:t>
            </a:r>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27</a:t>
            </a:fld>
            <a:endParaRPr lang="en-US"/>
          </a:p>
        </p:txBody>
      </p:sp>
    </p:spTree>
    <p:extLst>
      <p:ext uri="{BB962C8B-B14F-4D97-AF65-F5344CB8AC3E}">
        <p14:creationId xmlns:p14="http://schemas.microsoft.com/office/powerpoint/2010/main" val="558288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 are characterized by correction of the prolonged clotting time with added phospholipid but not with control plasma, confirming that the coagulation inhibitor is phospholipid-dependent</a:t>
            </a:r>
          </a:p>
          <a:p>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29</a:t>
            </a:fld>
            <a:endParaRPr lang="en-US"/>
          </a:p>
        </p:txBody>
      </p:sp>
    </p:spTree>
    <p:extLst>
      <p:ext uri="{BB962C8B-B14F-4D97-AF65-F5344CB8AC3E}">
        <p14:creationId xmlns:p14="http://schemas.microsoft.com/office/powerpoint/2010/main" val="93276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5</a:t>
            </a:fld>
            <a:endParaRPr lang="en-US"/>
          </a:p>
        </p:txBody>
      </p:sp>
    </p:spTree>
    <p:extLst>
      <p:ext uri="{BB962C8B-B14F-4D97-AF65-F5344CB8AC3E}">
        <p14:creationId xmlns:p14="http://schemas.microsoft.com/office/powerpoint/2010/main" val="3536431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Mechanisms of Action</a:t>
            </a:r>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31</a:t>
            </a:fld>
            <a:endParaRPr lang="en-US"/>
          </a:p>
        </p:txBody>
      </p:sp>
    </p:spTree>
    <p:extLst>
      <p:ext uri="{BB962C8B-B14F-4D97-AF65-F5344CB8AC3E}">
        <p14:creationId xmlns:p14="http://schemas.microsoft.com/office/powerpoint/2010/main" val="460133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dirty="0" smtClean="0">
                <a:solidFill>
                  <a:srgbClr val="EB6B2E"/>
                </a:solidFill>
                <a:latin typeface="+mn-lt"/>
              </a:rPr>
              <a:t>Know the action of anticoagulant drugs used in thrombotic states or in patients with thrombophilia</a:t>
            </a:r>
            <a:endParaRPr lang="en-US" altLang="en-US" dirty="0" smtClean="0"/>
          </a:p>
          <a:p>
            <a:r>
              <a:rPr lang="en-US" altLang="en-US" dirty="0" smtClean="0"/>
              <a:t>Resulting in unpredictable dose-response relationship</a:t>
            </a:r>
          </a:p>
          <a:p>
            <a:r>
              <a:rPr lang="en-US" altLang="en-US" dirty="0" smtClean="0"/>
              <a:t>Indirect effect on X and thrombin</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0F8AE6E0-F07C-4DEA-AF66-AC642812D088}" type="slidenum">
              <a:rPr lang="en-US" altLang="en-US"/>
              <a:pPr/>
              <a:t>32</a:t>
            </a:fld>
            <a:endParaRPr lang="en-US" altLang="en-US"/>
          </a:p>
        </p:txBody>
      </p:sp>
    </p:spTree>
    <p:extLst>
      <p:ext uri="{BB962C8B-B14F-4D97-AF65-F5344CB8AC3E}">
        <p14:creationId xmlns:p14="http://schemas.microsoft.com/office/powerpoint/2010/main" val="585554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Also binds to and accelerates…</a:t>
            </a:r>
          </a:p>
          <a:p>
            <a:r>
              <a:rPr lang="en-US" altLang="en-US" smtClean="0"/>
              <a:t>Accounts for more predictable a/c response, less inter-patient variability, and longer duration of action than heparin</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3DE0094F-98EB-4142-907C-F719E9647E92}" type="slidenum">
              <a:rPr lang="en-US" altLang="en-US"/>
              <a:pPr/>
              <a:t>33</a:t>
            </a:fld>
            <a:endParaRPr lang="en-US" altLang="en-US"/>
          </a:p>
        </p:txBody>
      </p:sp>
    </p:spTree>
    <p:extLst>
      <p:ext uri="{BB962C8B-B14F-4D97-AF65-F5344CB8AC3E}">
        <p14:creationId xmlns:p14="http://schemas.microsoft.com/office/powerpoint/2010/main" val="707519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35</a:t>
            </a:fld>
            <a:endParaRPr lang="en-US"/>
          </a:p>
        </p:txBody>
      </p:sp>
    </p:spTree>
    <p:extLst>
      <p:ext uri="{BB962C8B-B14F-4D97-AF65-F5344CB8AC3E}">
        <p14:creationId xmlns:p14="http://schemas.microsoft.com/office/powerpoint/2010/main" val="3780221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866" indent="-284616">
              <a:spcBef>
                <a:spcPct val="30000"/>
              </a:spcBef>
              <a:defRPr sz="1200">
                <a:solidFill>
                  <a:schemeClr val="tx1"/>
                </a:solidFill>
                <a:latin typeface="Calibri" pitchFamily="34" charset="0"/>
              </a:defRPr>
            </a:lvl2pPr>
            <a:lvl3pPr marL="1141571" indent="-227070">
              <a:spcBef>
                <a:spcPct val="30000"/>
              </a:spcBef>
              <a:defRPr sz="1200">
                <a:solidFill>
                  <a:schemeClr val="tx1"/>
                </a:solidFill>
                <a:latin typeface="Calibri" pitchFamily="34" charset="0"/>
              </a:defRPr>
            </a:lvl3pPr>
            <a:lvl4pPr marL="1598821" indent="-227070">
              <a:spcBef>
                <a:spcPct val="30000"/>
              </a:spcBef>
              <a:defRPr sz="1200">
                <a:solidFill>
                  <a:schemeClr val="tx1"/>
                </a:solidFill>
                <a:latin typeface="Calibri" pitchFamily="34" charset="0"/>
              </a:defRPr>
            </a:lvl4pPr>
            <a:lvl5pPr marL="2056072" indent="-227070">
              <a:spcBef>
                <a:spcPct val="30000"/>
              </a:spcBef>
              <a:defRPr sz="1200">
                <a:solidFill>
                  <a:schemeClr val="tx1"/>
                </a:solidFill>
                <a:latin typeface="Calibri" pitchFamily="34" charset="0"/>
              </a:defRPr>
            </a:lvl5pPr>
            <a:lvl6pPr marL="2503991" indent="-227070" eaLnBrk="0" fontAlgn="base" hangingPunct="0">
              <a:spcBef>
                <a:spcPct val="30000"/>
              </a:spcBef>
              <a:spcAft>
                <a:spcPct val="0"/>
              </a:spcAft>
              <a:defRPr sz="1200">
                <a:solidFill>
                  <a:schemeClr val="tx1"/>
                </a:solidFill>
                <a:latin typeface="Calibri" pitchFamily="34" charset="0"/>
              </a:defRPr>
            </a:lvl6pPr>
            <a:lvl7pPr marL="2951910" indent="-227070" eaLnBrk="0" fontAlgn="base" hangingPunct="0">
              <a:spcBef>
                <a:spcPct val="30000"/>
              </a:spcBef>
              <a:spcAft>
                <a:spcPct val="0"/>
              </a:spcAft>
              <a:defRPr sz="1200">
                <a:solidFill>
                  <a:schemeClr val="tx1"/>
                </a:solidFill>
                <a:latin typeface="Calibri" pitchFamily="34" charset="0"/>
              </a:defRPr>
            </a:lvl7pPr>
            <a:lvl8pPr marL="3399828" indent="-227070" eaLnBrk="0" fontAlgn="base" hangingPunct="0">
              <a:spcBef>
                <a:spcPct val="30000"/>
              </a:spcBef>
              <a:spcAft>
                <a:spcPct val="0"/>
              </a:spcAft>
              <a:defRPr sz="1200">
                <a:solidFill>
                  <a:schemeClr val="tx1"/>
                </a:solidFill>
                <a:latin typeface="Calibri" pitchFamily="34" charset="0"/>
              </a:defRPr>
            </a:lvl8pPr>
            <a:lvl9pPr marL="3847747" indent="-22707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AFC3F6-95F7-4528-9AB3-56857261C09C}" type="slidenum">
              <a:rPr lang="en-US" altLang="en-US"/>
              <a:pPr eaLnBrk="1" hangingPunct="1">
                <a:spcBef>
                  <a:spcPct val="0"/>
                </a:spcBef>
              </a:pPr>
              <a:t>36</a:t>
            </a:fld>
            <a:endParaRPr lang="en-US" altLang="en-US"/>
          </a:p>
        </p:txBody>
      </p:sp>
      <p:sp>
        <p:nvSpPr>
          <p:cNvPr id="6246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723738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HIT results from an autoantibody directed against endogenous platelet factor 4 (PF4) in complex with heparin. This antibody activates platelets and can cause catastrophic arterial and venous thrombosis </a:t>
            </a:r>
          </a:p>
          <a:p>
            <a:endParaRPr lang="en-US" dirty="0" smtClean="0">
              <a:effectLst/>
            </a:endParaRPr>
          </a:p>
          <a:p>
            <a:r>
              <a:rPr lang="en-US" dirty="0" smtClean="0">
                <a:effectLst/>
              </a:rPr>
              <a:t>The major mechanism of thrombocytopenia in HIT is removal of IgG-coated platelets by macrophages of the reticuloendothelial system (</a:t>
            </a:r>
            <a:r>
              <a:rPr lang="en-US" dirty="0" err="1" smtClean="0">
                <a:effectLst/>
              </a:rPr>
              <a:t>eg</a:t>
            </a:r>
            <a:r>
              <a:rPr lang="en-US" dirty="0" smtClean="0">
                <a:effectLst/>
              </a:rPr>
              <a:t>, spleen, liver, bone marrow), similar to other types of drug-induced immune thrombocytopenia. A second cause of thrombocytopenia is consumption of platelets within thrombi.</a:t>
            </a:r>
          </a:p>
          <a:p>
            <a:r>
              <a:rPr lang="en-US" dirty="0" smtClean="0">
                <a:effectLst/>
              </a:rPr>
              <a:t>Unlike most other forms of drug-induced immune thrombocytopenia, HIT is also associated with arterial and venous thrombosis. The mechanism is unknown, although the ability of HIT antibodies to activate platelets is paramount</a:t>
            </a:r>
          </a:p>
          <a:p>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37</a:t>
            </a:fld>
            <a:endParaRPr lang="en-US"/>
          </a:p>
        </p:txBody>
      </p:sp>
    </p:spTree>
    <p:extLst>
      <p:ext uri="{BB962C8B-B14F-4D97-AF65-F5344CB8AC3E}">
        <p14:creationId xmlns:p14="http://schemas.microsoft.com/office/powerpoint/2010/main" val="3504567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866" indent="-284616">
              <a:spcBef>
                <a:spcPct val="30000"/>
              </a:spcBef>
              <a:defRPr sz="1200">
                <a:solidFill>
                  <a:schemeClr val="tx1"/>
                </a:solidFill>
                <a:latin typeface="Calibri" pitchFamily="34" charset="0"/>
              </a:defRPr>
            </a:lvl2pPr>
            <a:lvl3pPr marL="1141571" indent="-227070">
              <a:spcBef>
                <a:spcPct val="30000"/>
              </a:spcBef>
              <a:defRPr sz="1200">
                <a:solidFill>
                  <a:schemeClr val="tx1"/>
                </a:solidFill>
                <a:latin typeface="Calibri" pitchFamily="34" charset="0"/>
              </a:defRPr>
            </a:lvl3pPr>
            <a:lvl4pPr marL="1598821" indent="-227070">
              <a:spcBef>
                <a:spcPct val="30000"/>
              </a:spcBef>
              <a:defRPr sz="1200">
                <a:solidFill>
                  <a:schemeClr val="tx1"/>
                </a:solidFill>
                <a:latin typeface="Calibri" pitchFamily="34" charset="0"/>
              </a:defRPr>
            </a:lvl4pPr>
            <a:lvl5pPr marL="2056072" indent="-227070">
              <a:spcBef>
                <a:spcPct val="30000"/>
              </a:spcBef>
              <a:defRPr sz="1200">
                <a:solidFill>
                  <a:schemeClr val="tx1"/>
                </a:solidFill>
                <a:latin typeface="Calibri" pitchFamily="34" charset="0"/>
              </a:defRPr>
            </a:lvl5pPr>
            <a:lvl6pPr marL="2503991" indent="-227070" eaLnBrk="0" fontAlgn="base" hangingPunct="0">
              <a:spcBef>
                <a:spcPct val="30000"/>
              </a:spcBef>
              <a:spcAft>
                <a:spcPct val="0"/>
              </a:spcAft>
              <a:defRPr sz="1200">
                <a:solidFill>
                  <a:schemeClr val="tx1"/>
                </a:solidFill>
                <a:latin typeface="Calibri" pitchFamily="34" charset="0"/>
              </a:defRPr>
            </a:lvl6pPr>
            <a:lvl7pPr marL="2951910" indent="-227070" eaLnBrk="0" fontAlgn="base" hangingPunct="0">
              <a:spcBef>
                <a:spcPct val="30000"/>
              </a:spcBef>
              <a:spcAft>
                <a:spcPct val="0"/>
              </a:spcAft>
              <a:defRPr sz="1200">
                <a:solidFill>
                  <a:schemeClr val="tx1"/>
                </a:solidFill>
                <a:latin typeface="Calibri" pitchFamily="34" charset="0"/>
              </a:defRPr>
            </a:lvl7pPr>
            <a:lvl8pPr marL="3399828" indent="-227070" eaLnBrk="0" fontAlgn="base" hangingPunct="0">
              <a:spcBef>
                <a:spcPct val="30000"/>
              </a:spcBef>
              <a:spcAft>
                <a:spcPct val="0"/>
              </a:spcAft>
              <a:defRPr sz="1200">
                <a:solidFill>
                  <a:schemeClr val="tx1"/>
                </a:solidFill>
                <a:latin typeface="Calibri" pitchFamily="34" charset="0"/>
              </a:defRPr>
            </a:lvl8pPr>
            <a:lvl9pPr marL="3847747" indent="-22707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1276AAC-2095-45C3-AD20-2D54A2E53A3D}" type="slidenum">
              <a:rPr lang="en-US" altLang="en-US">
                <a:latin typeface="Arial" charset="0"/>
              </a:rPr>
              <a:pPr eaLnBrk="1" hangingPunct="1">
                <a:spcBef>
                  <a:spcPct val="0"/>
                </a:spcBef>
              </a:pPr>
              <a:t>38</a:t>
            </a:fld>
            <a:endParaRPr lang="en-US" altLang="en-US">
              <a:latin typeface="Arial" charset="0"/>
            </a:endParaRPr>
          </a:p>
        </p:txBody>
      </p:sp>
      <p:sp>
        <p:nvSpPr>
          <p:cNvPr id="563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1229294" y="4572000"/>
            <a:ext cx="4690847" cy="3885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070" indent="-227070">
              <a:buFontTx/>
              <a:buChar char="•"/>
            </a:pPr>
            <a:r>
              <a:rPr lang="en-GB" altLang="en-US" sz="1000">
                <a:latin typeface="Times New Roman" pitchFamily="18" charset="0"/>
              </a:rPr>
              <a:t>HIT is a complex disorder where frequently the diagnosis must be made a against a background of equally complex and distracting medical conditions.</a:t>
            </a:r>
          </a:p>
          <a:p>
            <a:pPr marL="227070" indent="-227070">
              <a:buFontTx/>
              <a:buChar char="•"/>
            </a:pPr>
            <a:r>
              <a:rPr lang="en-GB" altLang="en-US" sz="1000">
                <a:latin typeface="Times New Roman" pitchFamily="18" charset="0"/>
              </a:rPr>
              <a:t>It is useful to have a systematic approach to either rule in rule out the diagnosis (1). Assignment of pre-test probability is particularly useful in clinical decision making in the case of a reduction in platelet count in the absence of other sequelae of HIT such as thromboembolic disease (2).</a:t>
            </a:r>
            <a:br>
              <a:rPr lang="en-GB" altLang="en-US" sz="1000">
                <a:latin typeface="Times New Roman" pitchFamily="18" charset="0"/>
              </a:rPr>
            </a:br>
            <a:endParaRPr lang="en-GB" altLang="en-US" sz="1000">
              <a:latin typeface="Times New Roman" pitchFamily="18" charset="0"/>
            </a:endParaRPr>
          </a:p>
          <a:p>
            <a:pPr marL="227070" indent="-227070">
              <a:buFontTx/>
              <a:buAutoNum type="arabicPeriod"/>
            </a:pPr>
            <a:r>
              <a:rPr lang="en-US" altLang="en-US" sz="900">
                <a:latin typeface="Times New Roman" pitchFamily="18" charset="0"/>
                <a:cs typeface="Times New Roman" pitchFamily="18" charset="0"/>
              </a:rPr>
              <a:t>Warkentin, T.E. &amp; Heddle, N.M. Laboratory diagnosis of</a:t>
            </a:r>
            <a:r>
              <a:rPr lang="en-GB" altLang="en-US" sz="900">
                <a:latin typeface="Times New Roman" pitchFamily="18" charset="0"/>
                <a:cs typeface="Times New Roman" pitchFamily="18" charset="0"/>
              </a:rPr>
              <a:t> </a:t>
            </a:r>
            <a:r>
              <a:rPr lang="en-US" altLang="en-US" sz="900">
                <a:latin typeface="Times New Roman" pitchFamily="18" charset="0"/>
                <a:cs typeface="Times New Roman" pitchFamily="18" charset="0"/>
              </a:rPr>
              <a:t>immune heparin-induced thrombocytopenia. </a:t>
            </a:r>
            <a:r>
              <a:rPr lang="en-US" altLang="en-US" sz="900" i="1">
                <a:latin typeface="Times New Roman" pitchFamily="18" charset="0"/>
                <a:cs typeface="Times New Roman" pitchFamily="18" charset="0"/>
              </a:rPr>
              <a:t>Current Hematology</a:t>
            </a:r>
            <a:r>
              <a:rPr lang="en-GB" altLang="en-US" sz="900" i="1">
                <a:latin typeface="Times New Roman" pitchFamily="18" charset="0"/>
                <a:cs typeface="Times New Roman" pitchFamily="18" charset="0"/>
              </a:rPr>
              <a:t> </a:t>
            </a:r>
            <a:r>
              <a:rPr lang="en-US" altLang="en-US" sz="900" i="1">
                <a:latin typeface="Times New Roman" pitchFamily="18" charset="0"/>
                <a:cs typeface="Times New Roman" pitchFamily="18" charset="0"/>
              </a:rPr>
              <a:t>Reports, 2003;  2: 148–157.</a:t>
            </a:r>
            <a:endParaRPr lang="en-GB" altLang="en-US" sz="900" i="1">
              <a:latin typeface="Times New Roman" pitchFamily="18" charset="0"/>
            </a:endParaRPr>
          </a:p>
          <a:p>
            <a:pPr marL="227070" indent="-227070">
              <a:buFontTx/>
              <a:buAutoNum type="arabicPeriod"/>
            </a:pPr>
            <a:r>
              <a:rPr lang="en-GB" altLang="en-US" sz="900">
                <a:latin typeface="Times New Roman" pitchFamily="18" charset="0"/>
              </a:rPr>
              <a:t>Warkentin TE. Heparin-Induced Thrombocytopenia: Pathogenesis &amp; Management. </a:t>
            </a:r>
            <a:r>
              <a:rPr lang="en-GB" altLang="en-US" sz="900" i="1">
                <a:latin typeface="Times New Roman" pitchFamily="18" charset="0"/>
              </a:rPr>
              <a:t>Brit J Haematol. 2003; 121: 535-555</a:t>
            </a:r>
            <a:r>
              <a:rPr lang="en-GB" altLang="en-US" sz="900">
                <a:latin typeface="Arial" charset="0"/>
              </a:rPr>
              <a:t>.</a:t>
            </a:r>
          </a:p>
        </p:txBody>
      </p:sp>
    </p:spTree>
    <p:extLst>
      <p:ext uri="{BB962C8B-B14F-4D97-AF65-F5344CB8AC3E}">
        <p14:creationId xmlns:p14="http://schemas.microsoft.com/office/powerpoint/2010/main" val="3750461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866" indent="-284616">
              <a:spcBef>
                <a:spcPct val="30000"/>
              </a:spcBef>
              <a:defRPr sz="1200">
                <a:solidFill>
                  <a:schemeClr val="tx1"/>
                </a:solidFill>
                <a:latin typeface="Calibri" pitchFamily="34" charset="0"/>
              </a:defRPr>
            </a:lvl2pPr>
            <a:lvl3pPr marL="1141571" indent="-227070">
              <a:spcBef>
                <a:spcPct val="30000"/>
              </a:spcBef>
              <a:defRPr sz="1200">
                <a:solidFill>
                  <a:schemeClr val="tx1"/>
                </a:solidFill>
                <a:latin typeface="Calibri" pitchFamily="34" charset="0"/>
              </a:defRPr>
            </a:lvl3pPr>
            <a:lvl4pPr marL="1598821" indent="-227070">
              <a:spcBef>
                <a:spcPct val="30000"/>
              </a:spcBef>
              <a:defRPr sz="1200">
                <a:solidFill>
                  <a:schemeClr val="tx1"/>
                </a:solidFill>
                <a:latin typeface="Calibri" pitchFamily="34" charset="0"/>
              </a:defRPr>
            </a:lvl4pPr>
            <a:lvl5pPr marL="2056072" indent="-227070">
              <a:spcBef>
                <a:spcPct val="30000"/>
              </a:spcBef>
              <a:defRPr sz="1200">
                <a:solidFill>
                  <a:schemeClr val="tx1"/>
                </a:solidFill>
                <a:latin typeface="Calibri" pitchFamily="34" charset="0"/>
              </a:defRPr>
            </a:lvl5pPr>
            <a:lvl6pPr marL="2503991" indent="-227070" eaLnBrk="0" fontAlgn="base" hangingPunct="0">
              <a:spcBef>
                <a:spcPct val="30000"/>
              </a:spcBef>
              <a:spcAft>
                <a:spcPct val="0"/>
              </a:spcAft>
              <a:defRPr sz="1200">
                <a:solidFill>
                  <a:schemeClr val="tx1"/>
                </a:solidFill>
                <a:latin typeface="Calibri" pitchFamily="34" charset="0"/>
              </a:defRPr>
            </a:lvl6pPr>
            <a:lvl7pPr marL="2951910" indent="-227070" eaLnBrk="0" fontAlgn="base" hangingPunct="0">
              <a:spcBef>
                <a:spcPct val="30000"/>
              </a:spcBef>
              <a:spcAft>
                <a:spcPct val="0"/>
              </a:spcAft>
              <a:defRPr sz="1200">
                <a:solidFill>
                  <a:schemeClr val="tx1"/>
                </a:solidFill>
                <a:latin typeface="Calibri" pitchFamily="34" charset="0"/>
              </a:defRPr>
            </a:lvl7pPr>
            <a:lvl8pPr marL="3399828" indent="-227070" eaLnBrk="0" fontAlgn="base" hangingPunct="0">
              <a:spcBef>
                <a:spcPct val="30000"/>
              </a:spcBef>
              <a:spcAft>
                <a:spcPct val="0"/>
              </a:spcAft>
              <a:defRPr sz="1200">
                <a:solidFill>
                  <a:schemeClr val="tx1"/>
                </a:solidFill>
                <a:latin typeface="Calibri" pitchFamily="34" charset="0"/>
              </a:defRPr>
            </a:lvl8pPr>
            <a:lvl9pPr marL="3847747" indent="-22707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5B39E9-CB5B-4168-A516-FD51F803AB6C}" type="slidenum">
              <a:rPr lang="en-US" altLang="en-US">
                <a:latin typeface="Arial" charset="0"/>
              </a:rPr>
              <a:pPr eaLnBrk="1" hangingPunct="1">
                <a:spcBef>
                  <a:spcPct val="0"/>
                </a:spcBef>
              </a:pPr>
              <a:t>39</a:t>
            </a:fld>
            <a:endParaRPr lang="en-US" altLang="en-US">
              <a:latin typeface="Arial" charset="0"/>
            </a:endParaRPr>
          </a:p>
        </p:txBody>
      </p:sp>
      <p:sp>
        <p:nvSpPr>
          <p:cNvPr id="5837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936309" y="4238300"/>
            <a:ext cx="5278366" cy="44722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34" tIns="47417" rIns="94834" bIns="47417" numCol="1" anchor="t" anchorCtr="0" compatLnSpc="1">
            <a:prstTxWarp prst="textNoShape">
              <a:avLst/>
            </a:prstTxWarp>
          </a:bodyPr>
          <a:lstStyle/>
          <a:p>
            <a:pPr marL="227070" indent="-227070">
              <a:buFontTx/>
              <a:buChar char="•"/>
            </a:pPr>
            <a:r>
              <a:rPr lang="en-GB" altLang="en-US" sz="900">
                <a:latin typeface="Times New Roman" pitchFamily="18" charset="0"/>
                <a:cs typeface="Times New Roman" pitchFamily="18" charset="0"/>
              </a:rPr>
              <a:t>SRA  serotonin is marker of platelet activiation, if release is high the dx of HIT is confirmed</a:t>
            </a:r>
          </a:p>
          <a:p>
            <a:pPr marL="227070" indent="-227070">
              <a:buFontTx/>
              <a:buChar char="•"/>
            </a:pPr>
            <a:endParaRPr lang="en-GB" altLang="en-US" sz="900">
              <a:latin typeface="Times New Roman" pitchFamily="18" charset="0"/>
              <a:cs typeface="Times New Roman" pitchFamily="18" charset="0"/>
            </a:endParaRPr>
          </a:p>
          <a:p>
            <a:pPr marL="227070" indent="-227070">
              <a:buFontTx/>
              <a:buChar char="•"/>
            </a:pPr>
            <a:r>
              <a:rPr lang="en-GB" altLang="en-US" sz="900">
                <a:latin typeface="Times New Roman" pitchFamily="18" charset="0"/>
                <a:cs typeface="Times New Roman" pitchFamily="18" charset="0"/>
              </a:rPr>
              <a:t>If HIT is suspected the use of heparin, including flushing of arterial and</a:t>
            </a:r>
            <a:endParaRPr lang="en-GB" alt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3058058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43</a:t>
            </a:fld>
            <a:endParaRPr lang="en-US"/>
          </a:p>
        </p:txBody>
      </p:sp>
    </p:spTree>
    <p:extLst>
      <p:ext uri="{BB962C8B-B14F-4D97-AF65-F5344CB8AC3E}">
        <p14:creationId xmlns:p14="http://schemas.microsoft.com/office/powerpoint/2010/main" val="343284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6018210B-47B0-4831-B1D8-72B1D4352762}" type="slidenum">
              <a:rPr lang="en-US" altLang="en-US"/>
              <a:pPr/>
              <a:t>44</a:t>
            </a:fld>
            <a:endParaRPr lang="en-US" altLang="en-US"/>
          </a:p>
        </p:txBody>
      </p:sp>
    </p:spTree>
    <p:extLst>
      <p:ext uri="{BB962C8B-B14F-4D97-AF65-F5344CB8AC3E}">
        <p14:creationId xmlns:p14="http://schemas.microsoft.com/office/powerpoint/2010/main" val="208904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Renal vein thrombosis — In children, renal vein thrombosis (RVT) most commonly occurs secondary to nephrotic syndrome and renal transplantation [</a:t>
            </a:r>
            <a:r>
              <a:rPr lang="en-US" dirty="0" smtClean="0">
                <a:effectLst/>
                <a:hlinkClick r:id="rId3"/>
              </a:rPr>
              <a:t>53-55</a:t>
            </a:r>
            <a:r>
              <a:rPr lang="en-US" dirty="0" smtClean="0">
                <a:effectLst/>
              </a:rPr>
              <a:t>]. The author of this topic review has also seen RVT as the presenting manifestation of systemic lupus erythematosus; however, this is uncommon [</a:t>
            </a:r>
            <a:r>
              <a:rPr lang="en-US" dirty="0" smtClean="0">
                <a:effectLst/>
                <a:hlinkClick r:id="rId4"/>
              </a:rPr>
              <a:t>56</a:t>
            </a:r>
            <a:r>
              <a:rPr lang="en-US" dirty="0" smtClean="0">
                <a:effectLst/>
              </a:rPr>
              <a:t>]. (See </a:t>
            </a:r>
            <a:r>
              <a:rPr lang="en-US" dirty="0" smtClean="0">
                <a:effectLst/>
                <a:hlinkClick r:id="rId5"/>
              </a:rPr>
              <a:t>"Complications of nephrotic syndrome in children", section on 'Thromboembolism'</a:t>
            </a:r>
            <a:r>
              <a:rPr lang="en-US" dirty="0" smtClean="0">
                <a:effectLst/>
              </a:rPr>
              <a:t> and </a:t>
            </a:r>
            <a:r>
              <a:rPr lang="en-US" dirty="0" smtClean="0">
                <a:effectLst/>
                <a:hlinkClick r:id="rId6"/>
              </a:rPr>
              <a:t>"Complications of renal transplantation in children", section on 'Vascular thrombosis'</a:t>
            </a:r>
            <a:r>
              <a:rPr lang="en-US" dirty="0" smtClean="0">
                <a:effectLst/>
              </a:rPr>
              <a:t> and </a:t>
            </a:r>
            <a:r>
              <a:rPr lang="en-US" dirty="0" smtClean="0">
                <a:effectLst/>
                <a:hlinkClick r:id="rId7"/>
              </a:rPr>
              <a:t>"Overview of the clinical manifestations of systemic lupus erythematosus in adults", section on 'Thromboembolic disease'</a:t>
            </a:r>
            <a:r>
              <a:rPr lang="en-US" dirty="0" smtClean="0">
                <a:effectLst/>
              </a:rPr>
              <a:t>.)</a:t>
            </a:r>
          </a:p>
          <a:p>
            <a:r>
              <a:rPr lang="en-US" dirty="0" smtClean="0">
                <a:effectLst/>
              </a:rPr>
              <a:t>RVT may manifest with hematuria, anuria, vomiting, hypovolemia, proteinuria, and thrombocytopenia. However, RVT most often has an insidious onset and produces no symptoms referable to the kidney. In this case, the RVT may first be diagnosed when the patient presents with a thromboembolic event (</a:t>
            </a:r>
            <a:r>
              <a:rPr lang="en-US" dirty="0" err="1" smtClean="0">
                <a:effectLst/>
              </a:rPr>
              <a:t>eg</a:t>
            </a:r>
            <a:r>
              <a:rPr lang="en-US" dirty="0" smtClean="0">
                <a:effectLst/>
              </a:rPr>
              <a:t>, PE). When the thrombus extends from the renal vein into the inferior vena cava, both lower extremities may become cyanotic and edematous. (See </a:t>
            </a:r>
            <a:r>
              <a:rPr lang="en-US" dirty="0" smtClean="0">
                <a:effectLst/>
                <a:hlinkClick r:id="rId8"/>
              </a:rPr>
              <a:t>"Renal vein thrombosis and </a:t>
            </a:r>
            <a:r>
              <a:rPr lang="en-US" dirty="0" err="1" smtClean="0">
                <a:effectLst/>
                <a:hlinkClick r:id="rId8"/>
              </a:rPr>
              <a:t>hypercoagulable</a:t>
            </a:r>
            <a:r>
              <a:rPr lang="en-US" dirty="0" smtClean="0">
                <a:effectLst/>
                <a:hlinkClick r:id="rId8"/>
              </a:rPr>
              <a:t> state in nephrotic syndrome", section on 'Renal vein thrombosis'</a:t>
            </a:r>
            <a:r>
              <a:rPr lang="en-US" dirty="0" smtClean="0">
                <a:effectLst/>
              </a:rPr>
              <a:t>.)</a:t>
            </a:r>
          </a:p>
          <a:p>
            <a:r>
              <a:rPr lang="en-US" dirty="0" smtClean="0">
                <a:effectLst/>
              </a:rPr>
              <a:t>RVT is the most prevalent non-catheter-related VTE during the neonatal period and accounts for up to 20 percent of all thromboembolic events in newborns [</a:t>
            </a:r>
            <a:r>
              <a:rPr lang="en-US" dirty="0" smtClean="0">
                <a:effectLst/>
                <a:hlinkClick r:id="rId9"/>
              </a:rPr>
              <a:t>57</a:t>
            </a:r>
            <a:r>
              <a:rPr lang="en-US" dirty="0" smtClean="0">
                <a:effectLst/>
              </a:rPr>
              <a:t>]. RVT in neonates is discussed separately. (See </a:t>
            </a:r>
            <a:r>
              <a:rPr lang="en-US" dirty="0" smtClean="0">
                <a:effectLst/>
                <a:hlinkClick r:id="rId10"/>
              </a:rPr>
              <a:t>"Pathogenesis, clinical features, and diagnosis of thrombosis in the newborn", section on 'Renal vein thrombosis'</a:t>
            </a:r>
            <a:r>
              <a:rPr lang="en-US" dirty="0" smtClean="0">
                <a:effectLst/>
              </a:rPr>
              <a:t>.)</a:t>
            </a:r>
          </a:p>
          <a:p>
            <a:r>
              <a:rPr lang="en-US" dirty="0" smtClean="0">
                <a:effectLst/>
              </a:rPr>
              <a:t>Portal vein thrombosis — Children may develop portal vein thrombosis (PVT) secondary to liver transplantation, infections, splenectomy, sickle cell disease, chemotherapy, or the presence of antiphospholipid antibodies [</a:t>
            </a:r>
            <a:r>
              <a:rPr lang="en-US" dirty="0" smtClean="0">
                <a:effectLst/>
                <a:hlinkClick r:id="rId11"/>
              </a:rPr>
              <a:t>58-63</a:t>
            </a:r>
            <a:r>
              <a:rPr lang="en-US" dirty="0" smtClean="0">
                <a:effectLst/>
              </a:rPr>
              <a:t>]. PVT may manifest acutely with symptoms of an acute abdomen, particularly in adolescents [</a:t>
            </a:r>
            <a:r>
              <a:rPr lang="en-US" dirty="0" smtClean="0">
                <a:effectLst/>
                <a:hlinkClick r:id="rId12"/>
              </a:rPr>
              <a:t>64</a:t>
            </a:r>
            <a:r>
              <a:rPr lang="en-US" dirty="0" smtClean="0">
                <a:effectLst/>
              </a:rPr>
              <a:t>], or may be asymptomatic for long periods of time until symptoms reflecting chronic portal hypertension occur (</a:t>
            </a:r>
            <a:r>
              <a:rPr lang="en-US" dirty="0" err="1" smtClean="0">
                <a:effectLst/>
              </a:rPr>
              <a:t>eg</a:t>
            </a:r>
            <a:r>
              <a:rPr lang="en-US" dirty="0" smtClean="0">
                <a:effectLst/>
              </a:rPr>
              <a:t>, splenomegaly or gastrointestinal bleeding secondary to esophageal varices) [</a:t>
            </a:r>
            <a:r>
              <a:rPr lang="en-US" dirty="0" smtClean="0">
                <a:effectLst/>
                <a:hlinkClick r:id="rId13"/>
              </a:rPr>
              <a:t>46</a:t>
            </a:r>
            <a:r>
              <a:rPr lang="en-US" dirty="0" smtClean="0">
                <a:effectLst/>
              </a:rPr>
              <a:t>]. </a:t>
            </a:r>
          </a:p>
        </p:txBody>
      </p:sp>
      <p:sp>
        <p:nvSpPr>
          <p:cNvPr id="4" name="Slide Number Placeholder 3"/>
          <p:cNvSpPr>
            <a:spLocks noGrp="1"/>
          </p:cNvSpPr>
          <p:nvPr>
            <p:ph type="sldNum" sz="quarter" idx="10"/>
          </p:nvPr>
        </p:nvSpPr>
        <p:spPr/>
        <p:txBody>
          <a:bodyPr/>
          <a:lstStyle/>
          <a:p>
            <a:fld id="{F2A0815F-F39E-4C87-973E-7B2896654C85}" type="slidenum">
              <a:rPr lang="en-US" smtClean="0"/>
              <a:t>7</a:t>
            </a:fld>
            <a:endParaRPr lang="en-US"/>
          </a:p>
        </p:txBody>
      </p:sp>
    </p:spTree>
    <p:extLst>
      <p:ext uri="{BB962C8B-B14F-4D97-AF65-F5344CB8AC3E}">
        <p14:creationId xmlns:p14="http://schemas.microsoft.com/office/powerpoint/2010/main" val="2490982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866" indent="-284616">
              <a:spcBef>
                <a:spcPct val="30000"/>
              </a:spcBef>
              <a:defRPr sz="1200">
                <a:solidFill>
                  <a:schemeClr val="tx1"/>
                </a:solidFill>
                <a:latin typeface="Calibri" pitchFamily="34" charset="0"/>
              </a:defRPr>
            </a:lvl2pPr>
            <a:lvl3pPr marL="1141571" indent="-227070">
              <a:spcBef>
                <a:spcPct val="30000"/>
              </a:spcBef>
              <a:defRPr sz="1200">
                <a:solidFill>
                  <a:schemeClr val="tx1"/>
                </a:solidFill>
                <a:latin typeface="Calibri" pitchFamily="34" charset="0"/>
              </a:defRPr>
            </a:lvl3pPr>
            <a:lvl4pPr marL="1598821" indent="-227070">
              <a:spcBef>
                <a:spcPct val="30000"/>
              </a:spcBef>
              <a:defRPr sz="1200">
                <a:solidFill>
                  <a:schemeClr val="tx1"/>
                </a:solidFill>
                <a:latin typeface="Calibri" pitchFamily="34" charset="0"/>
              </a:defRPr>
            </a:lvl4pPr>
            <a:lvl5pPr marL="2056072" indent="-227070">
              <a:spcBef>
                <a:spcPct val="30000"/>
              </a:spcBef>
              <a:defRPr sz="1200">
                <a:solidFill>
                  <a:schemeClr val="tx1"/>
                </a:solidFill>
                <a:latin typeface="Calibri" pitchFamily="34" charset="0"/>
              </a:defRPr>
            </a:lvl5pPr>
            <a:lvl6pPr marL="2503991" indent="-227070" eaLnBrk="0" fontAlgn="base" hangingPunct="0">
              <a:spcBef>
                <a:spcPct val="30000"/>
              </a:spcBef>
              <a:spcAft>
                <a:spcPct val="0"/>
              </a:spcAft>
              <a:defRPr sz="1200">
                <a:solidFill>
                  <a:schemeClr val="tx1"/>
                </a:solidFill>
                <a:latin typeface="Calibri" pitchFamily="34" charset="0"/>
              </a:defRPr>
            </a:lvl6pPr>
            <a:lvl7pPr marL="2951910" indent="-227070" eaLnBrk="0" fontAlgn="base" hangingPunct="0">
              <a:spcBef>
                <a:spcPct val="30000"/>
              </a:spcBef>
              <a:spcAft>
                <a:spcPct val="0"/>
              </a:spcAft>
              <a:defRPr sz="1200">
                <a:solidFill>
                  <a:schemeClr val="tx1"/>
                </a:solidFill>
                <a:latin typeface="Calibri" pitchFamily="34" charset="0"/>
              </a:defRPr>
            </a:lvl7pPr>
            <a:lvl8pPr marL="3399828" indent="-227070" eaLnBrk="0" fontAlgn="base" hangingPunct="0">
              <a:spcBef>
                <a:spcPct val="30000"/>
              </a:spcBef>
              <a:spcAft>
                <a:spcPct val="0"/>
              </a:spcAft>
              <a:defRPr sz="1200">
                <a:solidFill>
                  <a:schemeClr val="tx1"/>
                </a:solidFill>
                <a:latin typeface="Calibri" pitchFamily="34" charset="0"/>
              </a:defRPr>
            </a:lvl8pPr>
            <a:lvl9pPr marL="3847747" indent="-22707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F1DD1D5-602F-41BA-8C70-9A096596212F}" type="slidenum">
              <a:rPr lang="en-US" altLang="en-US">
                <a:latin typeface="Arial" charset="0"/>
              </a:rPr>
              <a:pPr eaLnBrk="1" hangingPunct="1">
                <a:spcBef>
                  <a:spcPct val="0"/>
                </a:spcBef>
              </a:pPr>
              <a:t>45</a:t>
            </a:fld>
            <a:endParaRPr lang="en-US" altLang="en-US">
              <a:latin typeface="Arial" charset="0"/>
            </a:endParaRPr>
          </a:p>
        </p:txBody>
      </p:sp>
      <p:sp>
        <p:nvSpPr>
          <p:cNvPr id="7270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1229294" y="4572000"/>
            <a:ext cx="4690847" cy="3885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Arial" charset="0"/>
              </a:rPr>
              <a:t>idarucizumab</a:t>
            </a:r>
          </a:p>
        </p:txBody>
      </p:sp>
    </p:spTree>
    <p:extLst>
      <p:ext uri="{BB962C8B-B14F-4D97-AF65-F5344CB8AC3E}">
        <p14:creationId xmlns:p14="http://schemas.microsoft.com/office/powerpoint/2010/main" val="2831515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classes – DTI and Direct Anti-</a:t>
            </a:r>
            <a:r>
              <a:rPr lang="en-US" baseline="0" dirty="0" err="1" smtClean="0"/>
              <a:t>Xa</a:t>
            </a:r>
            <a:r>
              <a:rPr lang="en-US" baseline="0" dirty="0" smtClean="0"/>
              <a:t> inhibitors</a:t>
            </a:r>
          </a:p>
          <a:p>
            <a:r>
              <a:rPr lang="en-US" baseline="0" dirty="0" smtClean="0"/>
              <a:t>In adults, approved for VTE treatment, prevention, and stroke prevention due atrial fibrillation</a:t>
            </a:r>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46</a:t>
            </a:fld>
            <a:endParaRPr lang="en-US"/>
          </a:p>
        </p:txBody>
      </p:sp>
    </p:spTree>
    <p:extLst>
      <p:ext uri="{BB962C8B-B14F-4D97-AF65-F5344CB8AC3E}">
        <p14:creationId xmlns:p14="http://schemas.microsoft.com/office/powerpoint/2010/main" val="3641646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are, to varying degrees, </a:t>
            </a:r>
            <a:r>
              <a:rPr lang="en-US" dirty="0" err="1" smtClean="0"/>
              <a:t>renally</a:t>
            </a:r>
            <a:r>
              <a:rPr lang="en-US" dirty="0" smtClean="0"/>
              <a:t> cleared. Dose reduction is recommended for dabigatran, </a:t>
            </a:r>
            <a:r>
              <a:rPr lang="en-US" dirty="0" err="1" smtClean="0"/>
              <a:t>edoxaban</a:t>
            </a:r>
            <a:r>
              <a:rPr lang="en-US" dirty="0" smtClean="0"/>
              <a:t>, and rivaroxaban in patients with moderate renal impairment, and avoidance altogether is recommended in patients with severe renal impairment and on dialysis.   Only </a:t>
            </a:r>
            <a:r>
              <a:rPr lang="en-US" dirty="0" err="1" smtClean="0"/>
              <a:t>apixaban</a:t>
            </a:r>
            <a:r>
              <a:rPr lang="en-US" dirty="0" smtClean="0"/>
              <a:t> can be used in patients with severely decreased renal function and those on hemodialysis. The FDA-approved prescription information states that full dose </a:t>
            </a:r>
            <a:r>
              <a:rPr lang="en-US" dirty="0" err="1" smtClean="0"/>
              <a:t>apixaban</a:t>
            </a:r>
            <a:r>
              <a:rPr lang="en-US" dirty="0" smtClean="0"/>
              <a:t> (5 mg [bid]) can be used in such patients, unless at least two of the following characteristics apply: patient age is 80 years or older, body weight is 60 kg or less, and serum creatinine is 1.5 mg/</a:t>
            </a:r>
            <a:r>
              <a:rPr lang="en-US" dirty="0" err="1" smtClean="0"/>
              <a:t>dL</a:t>
            </a:r>
            <a:r>
              <a:rPr lang="en-US" dirty="0" smtClean="0"/>
              <a:t> or higher, in which case dose reduction to 2.5 mg bid is indicated.</a:t>
            </a:r>
            <a:r>
              <a:rPr lang="en-US" baseline="30000" dirty="0" smtClean="0"/>
              <a:t>1</a:t>
            </a:r>
            <a:r>
              <a:rPr lang="en-US" dirty="0" smtClean="0"/>
              <a:t> However, the prescription information acknowledges that “clinical efficacy and safety studies with </a:t>
            </a:r>
            <a:r>
              <a:rPr lang="en-US" dirty="0" err="1" smtClean="0"/>
              <a:t>Eliquis</a:t>
            </a:r>
            <a:r>
              <a:rPr lang="en-US" dirty="0" smtClean="0"/>
              <a:t> did not enroll patients with end-stage renal disease (ESRD) on dialysis”.</a:t>
            </a:r>
            <a:r>
              <a:rPr lang="en-US" baseline="30000" dirty="0" smtClean="0"/>
              <a:t>1</a:t>
            </a:r>
          </a:p>
          <a:p>
            <a:endParaRPr lang="en-US" baseline="30000" dirty="0" smtClean="0"/>
          </a:p>
          <a:p>
            <a:r>
              <a:rPr lang="en-US" dirty="0" smtClean="0">
                <a:effectLst/>
              </a:rPr>
              <a:t>The DOACs have not been studied in patients with hepatic dysfunction. Their effect may be altered by changes in serum proteins, resulting in an altered free fraction compared with patients with normal hepatic function; further, their half-life may be increased as a result of reduced clearance, particularly for those products with higher hepatic clearance. If a DOAC is strongly desired, dabigatran </a:t>
            </a:r>
            <a:r>
              <a:rPr lang="en-US" dirty="0" err="1" smtClean="0">
                <a:effectLst/>
              </a:rPr>
              <a:t>etexilate</a:t>
            </a:r>
            <a:r>
              <a:rPr lang="en-US" dirty="0" smtClean="0">
                <a:effectLst/>
              </a:rPr>
              <a:t> may be preferred over rivaroxaban and </a:t>
            </a:r>
            <a:r>
              <a:rPr lang="en-US" dirty="0" err="1" smtClean="0">
                <a:effectLst/>
              </a:rPr>
              <a:t>apixaban</a:t>
            </a:r>
            <a:r>
              <a:rPr lang="en-US" dirty="0" smtClean="0">
                <a:effectLst/>
              </a:rPr>
              <a:t> because of its r</a:t>
            </a:r>
            <a:endParaRPr lang="en-US" dirty="0"/>
          </a:p>
        </p:txBody>
      </p:sp>
      <p:sp>
        <p:nvSpPr>
          <p:cNvPr id="4" name="Slide Number Placeholder 3"/>
          <p:cNvSpPr>
            <a:spLocks noGrp="1"/>
          </p:cNvSpPr>
          <p:nvPr>
            <p:ph type="sldNum" sz="quarter" idx="10"/>
          </p:nvPr>
        </p:nvSpPr>
        <p:spPr/>
        <p:txBody>
          <a:bodyPr/>
          <a:lstStyle/>
          <a:p>
            <a:fld id="{4A7D475D-B710-476D-B82F-8E6EDC69705F}" type="slidenum">
              <a:rPr lang="en-US" smtClean="0"/>
              <a:t>47</a:t>
            </a:fld>
            <a:endParaRPr lang="en-US"/>
          </a:p>
        </p:txBody>
      </p:sp>
    </p:spTree>
    <p:extLst>
      <p:ext uri="{BB962C8B-B14F-4D97-AF65-F5344CB8AC3E}">
        <p14:creationId xmlns:p14="http://schemas.microsoft.com/office/powerpoint/2010/main" val="82562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48</a:t>
            </a:fld>
            <a:endParaRPr lang="en-US"/>
          </a:p>
        </p:txBody>
      </p:sp>
    </p:spTree>
    <p:extLst>
      <p:ext uri="{BB962C8B-B14F-4D97-AF65-F5344CB8AC3E}">
        <p14:creationId xmlns:p14="http://schemas.microsoft.com/office/powerpoint/2010/main" val="1576334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increasing number of devices used</a:t>
            </a:r>
            <a:r>
              <a:rPr lang="en-US" baseline="0" dirty="0" smtClean="0"/>
              <a:t> as adjuncts in these procedures</a:t>
            </a:r>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50</a:t>
            </a:fld>
            <a:endParaRPr lang="en-US"/>
          </a:p>
        </p:txBody>
      </p:sp>
    </p:spTree>
    <p:extLst>
      <p:ext uri="{BB962C8B-B14F-4D97-AF65-F5344CB8AC3E}">
        <p14:creationId xmlns:p14="http://schemas.microsoft.com/office/powerpoint/2010/main" val="387364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arm venogram prior to treatment (</a:t>
            </a:r>
            <a:r>
              <a:rPr lang="en-US" b="1" dirty="0" smtClean="0"/>
              <a:t>a</a:t>
            </a:r>
            <a:r>
              <a:rPr lang="en-US" dirty="0" smtClean="0"/>
              <a:t>) shows complete occlusion of the subclavian vein. Numerous collaterals are present, which ultimately drain into the superior vena cava. After catheter-directed pharmacomechanical thrombolysis (</a:t>
            </a:r>
            <a:r>
              <a:rPr lang="en-US" b="1" dirty="0" smtClean="0"/>
              <a:t>b</a:t>
            </a:r>
            <a:r>
              <a:rPr lang="en-US" dirty="0" smtClean="0"/>
              <a:t>), there is complete lysis of the thrombus. There is residual stenosis due to extrinsic compression at the costoclavicular junction, for which partial first ribectomy was subsequently performed.</a:t>
            </a:r>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52</a:t>
            </a:fld>
            <a:endParaRPr lang="en-US" dirty="0"/>
          </a:p>
        </p:txBody>
      </p:sp>
    </p:spTree>
    <p:extLst>
      <p:ext uri="{BB962C8B-B14F-4D97-AF65-F5344CB8AC3E}">
        <p14:creationId xmlns:p14="http://schemas.microsoft.com/office/powerpoint/2010/main" val="3461492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By 20-50% with adequate therapy</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ADF51E55-FF15-4362-A280-70440B876228}" type="slidenum">
              <a:rPr lang="en-US" altLang="en-US"/>
              <a:pPr/>
              <a:t>53</a:t>
            </a:fld>
            <a:endParaRPr lang="en-US" altLang="en-US"/>
          </a:p>
        </p:txBody>
      </p:sp>
    </p:spTree>
    <p:extLst>
      <p:ext uri="{BB962C8B-B14F-4D97-AF65-F5344CB8AC3E}">
        <p14:creationId xmlns:p14="http://schemas.microsoft.com/office/powerpoint/2010/main" val="280538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reflux</a:t>
            </a:r>
            <a:r>
              <a:rPr lang="en-US" baseline="0" dirty="0" smtClean="0"/>
              <a:t> of blood into vein</a:t>
            </a:r>
          </a:p>
          <a:p>
            <a:r>
              <a:rPr lang="en-US" baseline="0" dirty="0" smtClean="0"/>
              <a:t>Caused by luminal narrowing or thrombus occlusion which leads to increased venous pressures</a:t>
            </a:r>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55</a:t>
            </a:fld>
            <a:endParaRPr lang="en-US"/>
          </a:p>
        </p:txBody>
      </p:sp>
    </p:spTree>
    <p:extLst>
      <p:ext uri="{BB962C8B-B14F-4D97-AF65-F5344CB8AC3E}">
        <p14:creationId xmlns:p14="http://schemas.microsoft.com/office/powerpoint/2010/main" val="689646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DE271AD-0B24-4F50-9ADB-756E904079C4}" type="slidenum">
              <a:rPr lang="en-US" altLang="en-US"/>
              <a:pPr/>
              <a:t>57</a:t>
            </a:fld>
            <a:endParaRPr lang="en-US" altLang="en-US"/>
          </a:p>
        </p:txBody>
      </p:sp>
      <p:sp>
        <p:nvSpPr>
          <p:cNvPr id="4097" name="Rectangle 1"/>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cs typeface="Baekmuk Gulim" charset="0"/>
            </a:endParaRPr>
          </a:p>
        </p:txBody>
      </p:sp>
    </p:spTree>
    <p:extLst>
      <p:ext uri="{BB962C8B-B14F-4D97-AF65-F5344CB8AC3E}">
        <p14:creationId xmlns:p14="http://schemas.microsoft.com/office/powerpoint/2010/main" val="3411058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A0815F-F39E-4C87-973E-7B2896654C85}" type="slidenum">
              <a:rPr lang="en-US" smtClean="0"/>
              <a:t>58</a:t>
            </a:fld>
            <a:endParaRPr lang="en-US"/>
          </a:p>
        </p:txBody>
      </p:sp>
    </p:spTree>
    <p:extLst>
      <p:ext uri="{BB962C8B-B14F-4D97-AF65-F5344CB8AC3E}">
        <p14:creationId xmlns:p14="http://schemas.microsoft.com/office/powerpoint/2010/main" val="156801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90000"/>
              </a:lnSpc>
            </a:pPr>
            <a:r>
              <a:rPr lang="en-US" altLang="en-US" sz="2600"/>
              <a:t>Not specific</a:t>
            </a:r>
          </a:p>
          <a:p>
            <a:pPr lvl="2" eaLnBrk="1" hangingPunct="1">
              <a:lnSpc>
                <a:spcPct val="90000"/>
              </a:lnSpc>
            </a:pPr>
            <a:r>
              <a:rPr lang="en-US" altLang="en-US" smtClean="0"/>
              <a:t>Can be positive in patients with cancer, infection, trauma</a:t>
            </a:r>
          </a:p>
          <a:p>
            <a:pPr lvl="2" eaLnBrk="1" hangingPunct="1">
              <a:lnSpc>
                <a:spcPct val="90000"/>
              </a:lnSpc>
            </a:pPr>
            <a:r>
              <a:rPr lang="en-US" altLang="en-US" smtClean="0"/>
              <a:t>Can be normal with subacute thrombus (CVL thrombosis)</a:t>
            </a:r>
          </a:p>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FD5C8BF6-E377-4785-BA5A-D13F1B64DD7A}" type="slidenum">
              <a:rPr lang="en-US" altLang="en-US"/>
              <a:pPr/>
              <a:t>8</a:t>
            </a:fld>
            <a:endParaRPr lang="en-US" altLang="en-US"/>
          </a:p>
        </p:txBody>
      </p:sp>
    </p:spTree>
    <p:extLst>
      <p:ext uri="{BB962C8B-B14F-4D97-AF65-F5344CB8AC3E}">
        <p14:creationId xmlns:p14="http://schemas.microsoft.com/office/powerpoint/2010/main" val="170242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Post-partum, OCPs, multiparous</a:t>
            </a:r>
          </a:p>
          <a:p>
            <a:endParaRPr lang="en-US" dirty="0" smtClean="0"/>
          </a:p>
          <a:p>
            <a:r>
              <a:rPr lang="en-US" dirty="0" smtClean="0">
                <a:effectLst/>
              </a:rPr>
              <a:t>●Female gender, particularly those who are postpartum, multiparous, or using oral contraceptives</a:t>
            </a:r>
          </a:p>
          <a:p>
            <a:r>
              <a:rPr lang="en-US" dirty="0" smtClean="0">
                <a:effectLst/>
              </a:rPr>
              <a:t>●Scoliosis may predispose to MTS due to compression from the lower lumbar vertebra</a:t>
            </a:r>
          </a:p>
          <a:p>
            <a:r>
              <a:rPr lang="en-US" dirty="0" smtClean="0">
                <a:effectLst/>
              </a:rPr>
              <a:t>●Dehydration</a:t>
            </a:r>
          </a:p>
          <a:p>
            <a:r>
              <a:rPr lang="en-US" dirty="0" smtClean="0">
                <a:effectLst/>
              </a:rPr>
              <a:t>●</a:t>
            </a:r>
            <a:r>
              <a:rPr lang="en-US" dirty="0" err="1" smtClean="0">
                <a:effectLst/>
              </a:rPr>
              <a:t>Hypercoagulable</a:t>
            </a:r>
            <a:r>
              <a:rPr lang="en-US" dirty="0" smtClean="0">
                <a:effectLst/>
              </a:rPr>
              <a:t> disorders</a:t>
            </a:r>
          </a:p>
          <a:p>
            <a:endParaRPr lang="en-US" dirty="0"/>
          </a:p>
        </p:txBody>
      </p:sp>
      <p:sp>
        <p:nvSpPr>
          <p:cNvPr id="4" name="Slide Number Placeholder 3"/>
          <p:cNvSpPr>
            <a:spLocks noGrp="1"/>
          </p:cNvSpPr>
          <p:nvPr>
            <p:ph type="sldNum" sz="quarter" idx="10"/>
          </p:nvPr>
        </p:nvSpPr>
        <p:spPr/>
        <p:txBody>
          <a:bodyPr/>
          <a:lstStyle/>
          <a:p>
            <a:fld id="{F2A0815F-F39E-4C87-973E-7B2896654C85}" type="slidenum">
              <a:rPr lang="en-US" smtClean="0"/>
              <a:t>10</a:t>
            </a:fld>
            <a:endParaRPr lang="en-US"/>
          </a:p>
        </p:txBody>
      </p:sp>
    </p:spTree>
    <p:extLst>
      <p:ext uri="{BB962C8B-B14F-4D97-AF65-F5344CB8AC3E}">
        <p14:creationId xmlns:p14="http://schemas.microsoft.com/office/powerpoint/2010/main" val="322635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Effect of arm position on the axillary/subclavian vein at the costoclavicular junction. </a:t>
            </a:r>
            <a:r>
              <a:rPr lang="en-US" altLang="en-US" b="1" dirty="0" smtClean="0"/>
              <a:t>A</a:t>
            </a:r>
            <a:r>
              <a:rPr lang="en-US" altLang="en-US" dirty="0" smtClean="0"/>
              <a:t>, Arm outstretched but less than 90 degrees. Note the absence of obstruction and the absence of collaterals. </a:t>
            </a:r>
            <a:r>
              <a:rPr lang="en-US" altLang="en-US" b="1" dirty="0" smtClean="0"/>
              <a:t>B</a:t>
            </a:r>
            <a:r>
              <a:rPr lang="en-US" altLang="en-US" dirty="0" smtClean="0"/>
              <a:t>, Arm abducted well over 90 degrees. Note the smooth extrinsic compression at the costoclavicular junction and the visualization of the external jugular vein and surrounding collaterals.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3D31133D-4300-46BB-9564-EFF09EC54083}" type="slidenum">
              <a:rPr lang="en-US" altLang="en-US"/>
              <a:pPr/>
              <a:t>11</a:t>
            </a:fld>
            <a:endParaRPr lang="en-US" altLang="en-US"/>
          </a:p>
        </p:txBody>
      </p:sp>
    </p:spTree>
    <p:extLst>
      <p:ext uri="{BB962C8B-B14F-4D97-AF65-F5344CB8AC3E}">
        <p14:creationId xmlns:p14="http://schemas.microsoft.com/office/powerpoint/2010/main" val="77016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332234E4-6AF8-4E4E-873F-CC19950CE798}" type="slidenum">
              <a:rPr lang="en-US" altLang="en-US"/>
              <a:pPr/>
              <a:t>13</a:t>
            </a:fld>
            <a:endParaRPr lang="en-US" altLang="en-US"/>
          </a:p>
        </p:txBody>
      </p:sp>
    </p:spTree>
    <p:extLst>
      <p:ext uri="{BB962C8B-B14F-4D97-AF65-F5344CB8AC3E}">
        <p14:creationId xmlns:p14="http://schemas.microsoft.com/office/powerpoint/2010/main" val="421586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Modifications in which diluted patient plasma is mixed with factor V-deficient plasma assays have resulted in "second generation" functional assays that correlate extremely well with the presence of the FVL mutation </a:t>
            </a:r>
          </a:p>
          <a:p>
            <a:r>
              <a:rPr lang="en-US" altLang="en-US" dirty="0" smtClean="0"/>
              <a:t>PCR testing to detect genetic mutation</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42C53125-15C6-4F58-AD0C-150FB3E9472B}" type="slidenum">
              <a:rPr lang="en-US" altLang="en-US"/>
              <a:pPr/>
              <a:t>14</a:t>
            </a:fld>
            <a:endParaRPr lang="en-US" altLang="en-US"/>
          </a:p>
        </p:txBody>
      </p:sp>
    </p:spTree>
    <p:extLst>
      <p:ext uri="{BB962C8B-B14F-4D97-AF65-F5344CB8AC3E}">
        <p14:creationId xmlns:p14="http://schemas.microsoft.com/office/powerpoint/2010/main" val="371597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dirty="0" smtClean="0"/>
              <a:t>presumably due to thrombosis of placental vessels </a:t>
            </a:r>
          </a:p>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866" indent="-284616">
              <a:defRPr>
                <a:solidFill>
                  <a:schemeClr val="tx1"/>
                </a:solidFill>
                <a:latin typeface="Calibri" pitchFamily="34" charset="0"/>
                <a:cs typeface="Arial" charset="0"/>
              </a:defRPr>
            </a:lvl2pPr>
            <a:lvl3pPr marL="1141571" indent="-227070">
              <a:defRPr>
                <a:solidFill>
                  <a:schemeClr val="tx1"/>
                </a:solidFill>
                <a:latin typeface="Calibri" pitchFamily="34" charset="0"/>
                <a:cs typeface="Arial" charset="0"/>
              </a:defRPr>
            </a:lvl3pPr>
            <a:lvl4pPr marL="1598821" indent="-227070">
              <a:defRPr>
                <a:solidFill>
                  <a:schemeClr val="tx1"/>
                </a:solidFill>
                <a:latin typeface="Calibri" pitchFamily="34" charset="0"/>
                <a:cs typeface="Arial" charset="0"/>
              </a:defRPr>
            </a:lvl4pPr>
            <a:lvl5pPr marL="2056072" indent="-227070">
              <a:defRPr>
                <a:solidFill>
                  <a:schemeClr val="tx1"/>
                </a:solidFill>
                <a:latin typeface="Calibri" pitchFamily="34" charset="0"/>
                <a:cs typeface="Arial" charset="0"/>
              </a:defRPr>
            </a:lvl5pPr>
            <a:lvl6pPr marL="2503991" indent="-227070" eaLnBrk="0" fontAlgn="base" hangingPunct="0">
              <a:spcBef>
                <a:spcPct val="0"/>
              </a:spcBef>
              <a:spcAft>
                <a:spcPct val="0"/>
              </a:spcAft>
              <a:defRPr>
                <a:solidFill>
                  <a:schemeClr val="tx1"/>
                </a:solidFill>
                <a:latin typeface="Calibri" pitchFamily="34" charset="0"/>
                <a:cs typeface="Arial" charset="0"/>
              </a:defRPr>
            </a:lvl6pPr>
            <a:lvl7pPr marL="2951910" indent="-227070" eaLnBrk="0" fontAlgn="base" hangingPunct="0">
              <a:spcBef>
                <a:spcPct val="0"/>
              </a:spcBef>
              <a:spcAft>
                <a:spcPct val="0"/>
              </a:spcAft>
              <a:defRPr>
                <a:solidFill>
                  <a:schemeClr val="tx1"/>
                </a:solidFill>
                <a:latin typeface="Calibri" pitchFamily="34" charset="0"/>
                <a:cs typeface="Arial" charset="0"/>
              </a:defRPr>
            </a:lvl7pPr>
            <a:lvl8pPr marL="3399828" indent="-227070" eaLnBrk="0" fontAlgn="base" hangingPunct="0">
              <a:spcBef>
                <a:spcPct val="0"/>
              </a:spcBef>
              <a:spcAft>
                <a:spcPct val="0"/>
              </a:spcAft>
              <a:defRPr>
                <a:solidFill>
                  <a:schemeClr val="tx1"/>
                </a:solidFill>
                <a:latin typeface="Calibri" pitchFamily="34" charset="0"/>
                <a:cs typeface="Arial" charset="0"/>
              </a:defRPr>
            </a:lvl8pPr>
            <a:lvl9pPr marL="3847747" indent="-227070" eaLnBrk="0" fontAlgn="base" hangingPunct="0">
              <a:spcBef>
                <a:spcPct val="0"/>
              </a:spcBef>
              <a:spcAft>
                <a:spcPct val="0"/>
              </a:spcAft>
              <a:defRPr>
                <a:solidFill>
                  <a:schemeClr val="tx1"/>
                </a:solidFill>
                <a:latin typeface="Calibri" pitchFamily="34" charset="0"/>
                <a:cs typeface="Arial" charset="0"/>
              </a:defRPr>
            </a:lvl9pPr>
          </a:lstStyle>
          <a:p>
            <a:fld id="{50697330-0D29-4679-BE7F-ED341337F0B8}" type="slidenum">
              <a:rPr lang="en-US" altLang="en-US"/>
              <a:pPr/>
              <a:t>15</a:t>
            </a:fld>
            <a:endParaRPr lang="en-US" altLang="en-US"/>
          </a:p>
        </p:txBody>
      </p:sp>
    </p:spTree>
    <p:extLst>
      <p:ext uri="{BB962C8B-B14F-4D97-AF65-F5344CB8AC3E}">
        <p14:creationId xmlns:p14="http://schemas.microsoft.com/office/powerpoint/2010/main" val="908105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96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E7260-98A2-4B3E-BC0D-F34B56742F26}"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04149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E7260-98A2-4B3E-BC0D-F34B56742F26}"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4910866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a:xfrm>
            <a:off x="609600" y="6251575"/>
            <a:ext cx="2844800" cy="476250"/>
          </a:xfrm>
        </p:spPr>
        <p:txBody>
          <a:bodyPr/>
          <a:lstStyle>
            <a:lvl1pPr>
              <a:defRPr/>
            </a:lvl1pPr>
          </a:lstStyle>
          <a:p>
            <a:pPr>
              <a:defRPr/>
            </a:pPr>
            <a:endParaRPr lang="en-US"/>
          </a:p>
        </p:txBody>
      </p:sp>
      <p:sp>
        <p:nvSpPr>
          <p:cNvPr id="5" name="Slide Number Placeholder 4"/>
          <p:cNvSpPr>
            <a:spLocks noGrp="1"/>
          </p:cNvSpPr>
          <p:nvPr>
            <p:ph type="sldNum" sz="quarter" idx="11"/>
          </p:nvPr>
        </p:nvSpPr>
        <p:spPr>
          <a:xfrm>
            <a:off x="8737600" y="6248400"/>
            <a:ext cx="2844800" cy="476250"/>
          </a:xfrm>
        </p:spPr>
        <p:txBody>
          <a:bodyPr/>
          <a:lstStyle>
            <a:lvl1pPr>
              <a:defRPr/>
            </a:lvl1pPr>
          </a:lstStyle>
          <a:p>
            <a:fld id="{938C335A-E49A-49AC-AD5E-9C52C100F623}" type="slidenum">
              <a:rPr lang="en-US" altLang="en-US"/>
              <a:pPr/>
              <a:t>‹#›</a:t>
            </a:fld>
            <a:endParaRPr lang="en-US" altLang="en-US"/>
          </a:p>
        </p:txBody>
      </p:sp>
      <p:sp>
        <p:nvSpPr>
          <p:cNvPr id="6" name="Footer Placeholder 5"/>
          <p:cNvSpPr>
            <a:spLocks noGrp="1"/>
          </p:cNvSpPr>
          <p:nvPr>
            <p:ph type="ftr" sz="quarter" idx="12"/>
          </p:nvPr>
        </p:nvSpPr>
        <p:spPr>
          <a:xfrm>
            <a:off x="4165600" y="6248400"/>
            <a:ext cx="3860800" cy="476250"/>
          </a:xfrm>
        </p:spPr>
        <p:txBody>
          <a:bodyPr/>
          <a:lstStyle>
            <a:lvl1pPr>
              <a:defRPr/>
            </a:lvl1pPr>
          </a:lstStyle>
          <a:p>
            <a:pPr>
              <a:defRPr/>
            </a:pPr>
            <a:endParaRPr lang="en-US"/>
          </a:p>
        </p:txBody>
      </p:sp>
    </p:spTree>
    <p:extLst>
      <p:ext uri="{BB962C8B-B14F-4D97-AF65-F5344CB8AC3E}">
        <p14:creationId xmlns:p14="http://schemas.microsoft.com/office/powerpoint/2010/main" val="270070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4811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E7260-98A2-4B3E-BC0D-F34B56742F26}"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993112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E7260-98A2-4B3E-BC0D-F34B56742F26}"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8407870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2E7260-98A2-4B3E-BC0D-F34B56742F26}"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287536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E7260-98A2-4B3E-BC0D-F34B56742F26}"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073023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2E7260-98A2-4B3E-BC0D-F34B56742F26}"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582080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E7260-98A2-4B3E-BC0D-F34B56742F26}"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42717042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069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25962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E7260-98A2-4B3E-BC0D-F34B56742F26}"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DA224-759A-4BB5-9A94-C09FF052618D}" type="slidenum">
              <a:rPr lang="en-US" smtClean="0"/>
              <a:t>‹#›</a:t>
            </a:fld>
            <a:endParaRPr lang="en-US"/>
          </a:p>
        </p:txBody>
      </p:sp>
    </p:spTree>
    <p:extLst>
      <p:ext uri="{BB962C8B-B14F-4D97-AF65-F5344CB8AC3E}">
        <p14:creationId xmlns:p14="http://schemas.microsoft.com/office/powerpoint/2010/main" val="79461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35382" y="4227968"/>
            <a:ext cx="6835366" cy="1200329"/>
          </a:xfrm>
          <a:prstGeom prst="rect">
            <a:avLst/>
          </a:prstGeom>
          <a:noFill/>
        </p:spPr>
        <p:txBody>
          <a:bodyPr wrap="square" rtlCol="0">
            <a:spAutoFit/>
          </a:bodyPr>
          <a:lstStyle/>
          <a:p>
            <a:pPr algn="ctr"/>
            <a:r>
              <a:rPr lang="en-US" sz="3600" dirty="0" smtClean="0">
                <a:solidFill>
                  <a:schemeClr val="bg1"/>
                </a:solidFill>
              </a:rPr>
              <a:t>Thrombotic Disorders</a:t>
            </a:r>
          </a:p>
          <a:p>
            <a:pPr algn="ctr"/>
            <a:r>
              <a:rPr lang="en-US" sz="3600" dirty="0" smtClean="0">
                <a:solidFill>
                  <a:schemeClr val="bg1"/>
                </a:solidFill>
              </a:rPr>
              <a:t>Sarah O’Brien, MD, MSc</a:t>
            </a:r>
            <a:endParaRPr lang="en-US" sz="3600" dirty="0">
              <a:solidFill>
                <a:schemeClr val="bg1"/>
              </a:solidFill>
            </a:endParaRPr>
          </a:p>
        </p:txBody>
      </p:sp>
    </p:spTree>
    <p:extLst>
      <p:ext uri="{BB962C8B-B14F-4D97-AF65-F5344CB8AC3E}">
        <p14:creationId xmlns:p14="http://schemas.microsoft.com/office/powerpoint/2010/main" val="496578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1600" y="0"/>
            <a:ext cx="11988800" cy="1047135"/>
          </a:xfrm>
        </p:spPr>
        <p:txBody>
          <a:bodyPr>
            <a:normAutofit/>
          </a:bodyPr>
          <a:lstStyle/>
          <a:p>
            <a:pPr algn="ctr"/>
            <a:r>
              <a:rPr lang="en-US" altLang="en-US" sz="3600" b="1" dirty="0">
                <a:solidFill>
                  <a:srgbClr val="EB6B2E"/>
                </a:solidFill>
                <a:latin typeface="+mn-lt"/>
              </a:rPr>
              <a:t>Evaluation of a child with established DVT of unknown cause</a:t>
            </a:r>
            <a:endParaRPr lang="en-US" altLang="en-US" sz="3600" b="1" dirty="0" smtClean="0">
              <a:solidFill>
                <a:srgbClr val="EB6B2E"/>
              </a:solidFill>
              <a:latin typeface="+mn-lt"/>
            </a:endParaRPr>
          </a:p>
        </p:txBody>
      </p:sp>
      <p:sp>
        <p:nvSpPr>
          <p:cNvPr id="13315" name="Content Placeholder 2"/>
          <p:cNvSpPr>
            <a:spLocks noGrp="1"/>
          </p:cNvSpPr>
          <p:nvPr>
            <p:ph idx="1"/>
          </p:nvPr>
        </p:nvSpPr>
        <p:spPr/>
        <p:txBody>
          <a:bodyPr/>
          <a:lstStyle/>
          <a:p>
            <a:pPr marL="0" indent="0" eaLnBrk="1" hangingPunct="1">
              <a:buFont typeface="Arial" charset="0"/>
              <a:buNone/>
              <a:defRPr/>
            </a:pPr>
            <a:r>
              <a:rPr lang="en-US" altLang="en-US" dirty="0" smtClean="0"/>
              <a:t>              </a:t>
            </a:r>
          </a:p>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18436" name="Content Placeholder 5"/>
          <p:cNvSpPr txBox="1">
            <a:spLocks/>
          </p:cNvSpPr>
          <p:nvPr/>
        </p:nvSpPr>
        <p:spPr bwMode="auto">
          <a:xfrm>
            <a:off x="5638800" y="1566863"/>
            <a:ext cx="615991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pPr>
            <a:r>
              <a:rPr lang="en-US" altLang="en-US" sz="2800" b="1" dirty="0"/>
              <a:t>May </a:t>
            </a:r>
            <a:r>
              <a:rPr lang="en-US" altLang="en-US" sz="2800" b="1" dirty="0" err="1"/>
              <a:t>Thurner</a:t>
            </a:r>
            <a:endParaRPr lang="en-US" altLang="en-US" sz="2800" b="1" dirty="0"/>
          </a:p>
          <a:p>
            <a:pPr lvl="1" eaLnBrk="1" hangingPunct="1">
              <a:lnSpc>
                <a:spcPct val="90000"/>
              </a:lnSpc>
              <a:buFont typeface="Arial" panose="020B0604020202020204" pitchFamily="34" charset="0"/>
              <a:buChar char="•"/>
            </a:pPr>
            <a:r>
              <a:rPr lang="en-US" altLang="en-US" dirty="0"/>
              <a:t>Left-sided </a:t>
            </a:r>
            <a:r>
              <a:rPr lang="en-US" altLang="en-US" dirty="0" err="1"/>
              <a:t>ileofemoral</a:t>
            </a:r>
            <a:r>
              <a:rPr lang="en-US" altLang="en-US" dirty="0"/>
              <a:t> thrombosis</a:t>
            </a:r>
          </a:p>
          <a:p>
            <a:pPr lvl="2" eaLnBrk="1" hangingPunct="1">
              <a:lnSpc>
                <a:spcPct val="90000"/>
              </a:lnSpc>
              <a:buFont typeface="Arial" panose="020B0604020202020204" pitchFamily="34" charset="0"/>
              <a:buChar char="•"/>
            </a:pPr>
            <a:r>
              <a:rPr lang="en-US" altLang="en-US" sz="2800" dirty="0"/>
              <a:t>Narrowed left iliac vein due to chronic compression from right iliac artery</a:t>
            </a:r>
          </a:p>
          <a:p>
            <a:pPr lvl="2" eaLnBrk="1" hangingPunct="1">
              <a:lnSpc>
                <a:spcPct val="90000"/>
              </a:lnSpc>
              <a:buFont typeface="Arial" panose="020B0604020202020204" pitchFamily="34" charset="0"/>
              <a:buChar char="•"/>
            </a:pPr>
            <a:r>
              <a:rPr lang="en-US" altLang="en-US" sz="2800" dirty="0" smtClean="0"/>
              <a:t>Most commonly seen in females in the 2</a:t>
            </a:r>
            <a:r>
              <a:rPr lang="en-US" altLang="en-US" sz="2800" baseline="30000" dirty="0" smtClean="0"/>
              <a:t>nd</a:t>
            </a:r>
            <a:r>
              <a:rPr lang="en-US" altLang="en-US" sz="2800" dirty="0" smtClean="0"/>
              <a:t> to 3</a:t>
            </a:r>
            <a:r>
              <a:rPr lang="en-US" altLang="en-US" sz="2800" baseline="30000" dirty="0" smtClean="0"/>
              <a:t>rd</a:t>
            </a:r>
            <a:r>
              <a:rPr lang="en-US" altLang="en-US" sz="2800" dirty="0" smtClean="0"/>
              <a:t> decade of life</a:t>
            </a:r>
            <a:endParaRPr lang="en-US" altLang="en-US" sz="2800" dirty="0"/>
          </a:p>
          <a:p>
            <a:pPr eaLnBrk="1" hangingPunct="1">
              <a:lnSpc>
                <a:spcPct val="90000"/>
              </a:lnSpc>
            </a:pPr>
            <a:endParaRPr lang="en-US" altLang="en-US" sz="2800" dirty="0"/>
          </a:p>
        </p:txBody>
      </p:sp>
      <p:sp>
        <p:nvSpPr>
          <p:cNvPr id="3" name="Footer Placeholder 2"/>
          <p:cNvSpPr>
            <a:spLocks noGrp="1"/>
          </p:cNvSpPr>
          <p:nvPr>
            <p:ph type="ftr" sz="quarter" idx="11"/>
          </p:nvPr>
        </p:nvSpPr>
        <p:spPr>
          <a:xfrm>
            <a:off x="2990737" y="6312310"/>
            <a:ext cx="6184489" cy="665419"/>
          </a:xfrm>
        </p:spPr>
        <p:txBody>
          <a:bodyPr/>
          <a:lstStyle/>
          <a:p>
            <a:pPr>
              <a:defRPr/>
            </a:pPr>
            <a:r>
              <a:rPr lang="en-US" dirty="0" err="1"/>
              <a:t>Rajachandran</a:t>
            </a:r>
            <a:r>
              <a:rPr lang="en-US" dirty="0"/>
              <a:t>, M., et al., </a:t>
            </a:r>
            <a:r>
              <a:rPr lang="en-US" i="1" dirty="0" smtClean="0"/>
              <a:t>May-</a:t>
            </a:r>
            <a:r>
              <a:rPr lang="en-US" i="1" dirty="0" err="1" smtClean="0"/>
              <a:t>Thurner</a:t>
            </a:r>
            <a:r>
              <a:rPr lang="en-US" i="1" dirty="0" smtClean="0"/>
              <a:t> </a:t>
            </a:r>
            <a:r>
              <a:rPr lang="en-US" i="1" dirty="0"/>
              <a:t>Syndrome.</a:t>
            </a:r>
            <a:r>
              <a:rPr lang="en-US" dirty="0"/>
              <a:t> Vascular Disease Management, 2014. </a:t>
            </a:r>
          </a:p>
        </p:txBody>
      </p:sp>
      <p:pic>
        <p:nvPicPr>
          <p:cNvPr id="1026" name="Picture 2" descr="https://www.vasculardiseasemanagement.com/files/uploads/11manu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95" y="944564"/>
            <a:ext cx="4295775" cy="53677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67000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7988" y="108155"/>
            <a:ext cx="11988800" cy="806245"/>
          </a:xfrm>
        </p:spPr>
        <p:txBody>
          <a:bodyPr>
            <a:normAutofit/>
          </a:bodyPr>
          <a:lstStyle/>
          <a:p>
            <a:pPr algn="ctr"/>
            <a:r>
              <a:rPr lang="en-US" altLang="en-US" sz="3600" b="1" dirty="0">
                <a:solidFill>
                  <a:srgbClr val="EB6B2E"/>
                </a:solidFill>
                <a:latin typeface="+mn-lt"/>
              </a:rPr>
              <a:t>Evaluation of a child with established DVT of unknown cause</a:t>
            </a:r>
            <a:endParaRPr lang="en-US" altLang="en-US" sz="3600" b="1" dirty="0" smtClean="0">
              <a:solidFill>
                <a:srgbClr val="EB6B2E"/>
              </a:solidFill>
              <a:latin typeface="+mn-lt"/>
            </a:endParaRPr>
          </a:p>
        </p:txBody>
      </p:sp>
      <p:sp>
        <p:nvSpPr>
          <p:cNvPr id="13315" name="Content Placeholder 2"/>
          <p:cNvSpPr>
            <a:spLocks noGrp="1"/>
          </p:cNvSpPr>
          <p:nvPr>
            <p:ph idx="1"/>
          </p:nvPr>
        </p:nvSpPr>
        <p:spPr/>
        <p:txBody>
          <a:bodyPr/>
          <a:lstStyle/>
          <a:p>
            <a:pPr marL="0" indent="0" eaLnBrk="1" hangingPunct="1">
              <a:buFont typeface="Arial" charset="0"/>
              <a:buNone/>
              <a:defRPr/>
            </a:pPr>
            <a:r>
              <a:rPr lang="en-US" altLang="en-US" dirty="0" smtClean="0"/>
              <a:t>              </a:t>
            </a:r>
          </a:p>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19460" name="Content Placeholder 5"/>
          <p:cNvSpPr txBox="1">
            <a:spLocks/>
          </p:cNvSpPr>
          <p:nvPr/>
        </p:nvSpPr>
        <p:spPr bwMode="auto">
          <a:xfrm>
            <a:off x="6400800" y="1636713"/>
            <a:ext cx="53848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pPr>
            <a:endParaRPr lang="en-US" altLang="en-US" sz="2400"/>
          </a:p>
        </p:txBody>
      </p:sp>
      <p:sp>
        <p:nvSpPr>
          <p:cNvPr id="5" name="Content Placeholder 1"/>
          <p:cNvSpPr txBox="1">
            <a:spLocks/>
          </p:cNvSpPr>
          <p:nvPr/>
        </p:nvSpPr>
        <p:spPr bwMode="auto">
          <a:xfrm>
            <a:off x="203200" y="1503363"/>
            <a:ext cx="61976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buFont typeface="Arial" panose="020B0604020202020204" pitchFamily="34" charset="0"/>
              <a:buChar char="•"/>
            </a:pPr>
            <a:r>
              <a:rPr lang="en-US" altLang="en-US" sz="2400" b="1" dirty="0"/>
              <a:t>Paget-</a:t>
            </a:r>
            <a:r>
              <a:rPr lang="en-US" altLang="en-US" sz="2400" b="1" dirty="0" err="1"/>
              <a:t>Schroetter</a:t>
            </a:r>
            <a:endParaRPr lang="en-US" altLang="en-US" sz="2400" b="1" dirty="0"/>
          </a:p>
          <a:p>
            <a:pPr lvl="1" eaLnBrk="1" hangingPunct="1">
              <a:lnSpc>
                <a:spcPct val="90000"/>
              </a:lnSpc>
              <a:buFont typeface="Arial" panose="020B0604020202020204" pitchFamily="34" charset="0"/>
              <a:buChar char="•"/>
            </a:pPr>
            <a:r>
              <a:rPr lang="en-US" altLang="en-US" sz="2400" dirty="0"/>
              <a:t>Axillary/Subclavian vein thrombosis  </a:t>
            </a:r>
          </a:p>
          <a:p>
            <a:pPr lvl="2" eaLnBrk="1" hangingPunct="1">
              <a:lnSpc>
                <a:spcPct val="90000"/>
              </a:lnSpc>
              <a:buFont typeface="Arial" panose="020B0604020202020204" pitchFamily="34" charset="0"/>
              <a:buChar char="•"/>
            </a:pPr>
            <a:r>
              <a:rPr lang="en-US" altLang="en-US" dirty="0"/>
              <a:t>Also called Thoracic Outlet Syndrome, or Exertional Thrombosis</a:t>
            </a:r>
          </a:p>
          <a:p>
            <a:pPr lvl="2" eaLnBrk="1" hangingPunct="1">
              <a:lnSpc>
                <a:spcPct val="90000"/>
              </a:lnSpc>
              <a:buFont typeface="Arial" panose="020B0604020202020204" pitchFamily="34" charset="0"/>
              <a:buChar char="•"/>
            </a:pPr>
            <a:r>
              <a:rPr lang="en-US" altLang="en-US" dirty="0"/>
              <a:t>More likely in adolescents</a:t>
            </a:r>
          </a:p>
          <a:p>
            <a:pPr lvl="2" eaLnBrk="1" hangingPunct="1">
              <a:lnSpc>
                <a:spcPct val="90000"/>
              </a:lnSpc>
              <a:buFont typeface="Arial" panose="020B0604020202020204" pitchFamily="34" charset="0"/>
              <a:buChar char="•"/>
            </a:pPr>
            <a:r>
              <a:rPr lang="en-US" altLang="en-US" dirty="0"/>
              <a:t>Associated with repetitive activity (baseball, softball, swimming, volleyball)</a:t>
            </a:r>
          </a:p>
          <a:p>
            <a:pPr lvl="2" eaLnBrk="1" hangingPunct="1">
              <a:lnSpc>
                <a:spcPct val="90000"/>
              </a:lnSpc>
              <a:buFont typeface="Arial" panose="020B0604020202020204" pitchFamily="34" charset="0"/>
              <a:buChar char="•"/>
            </a:pPr>
            <a:r>
              <a:rPr lang="en-US" altLang="en-US" dirty="0"/>
              <a:t>Compression of veins by extra rib, muscle group</a:t>
            </a:r>
          </a:p>
          <a:p>
            <a:pPr lvl="2" eaLnBrk="1" hangingPunct="1">
              <a:lnSpc>
                <a:spcPct val="90000"/>
              </a:lnSpc>
              <a:buFont typeface="Arial" panose="020B0604020202020204" pitchFamily="34" charset="0"/>
              <a:buChar char="•"/>
            </a:pPr>
            <a:r>
              <a:rPr lang="en-US" altLang="en-US" dirty="0"/>
              <a:t>First rib resection</a:t>
            </a:r>
          </a:p>
        </p:txBody>
      </p:sp>
      <p:pic>
        <p:nvPicPr>
          <p:cNvPr id="19462" name="Picture 2" descr="http://www.sciencedirect.com/science?_ob=MiamiCaptionURL&amp;_method=retrieve&amp;_eid=1-s2.0-S074152140902518X&amp;_image=1-s2.0-S074152140902518X-gr3_lrg.jpg&amp;_cid=272610&amp;_explode=defaultEXP_LIST&amp;_idxType=defaultREF_WORK_INDEX_TYPE&amp;_alpha=defaultALPHA&amp;_ba=&amp;_rdoc=1&amp;_fmt=FULL&amp;_isHiQual=Y&amp;_issn=07415214&amp;_pii=S074152140902518X&amp;md5=d1372dda2662df67b81f276e1abe3f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503364"/>
            <a:ext cx="4267200"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3155183" y="6332537"/>
            <a:ext cx="5570109" cy="365125"/>
          </a:xfrm>
        </p:spPr>
        <p:txBody>
          <a:bodyPr/>
          <a:lstStyle/>
          <a:p>
            <a:r>
              <a:rPr lang="en-US" dirty="0"/>
              <a:t>Reprinted from </a:t>
            </a:r>
            <a:r>
              <a:rPr lang="en-US" dirty="0" smtClean="0"/>
              <a:t>Journal of Vascular Surgery, 51/6, </a:t>
            </a:r>
            <a:r>
              <a:rPr lang="en-US" dirty="0" err="1" smtClean="0"/>
              <a:t>Illig</a:t>
            </a:r>
            <a:r>
              <a:rPr lang="en-US" dirty="0" smtClean="0"/>
              <a:t>, Doyle, </a:t>
            </a:r>
            <a:r>
              <a:rPr lang="en-US" dirty="0"/>
              <a:t>A comprehensive review of Paget-</a:t>
            </a:r>
            <a:r>
              <a:rPr lang="en-US" dirty="0" err="1"/>
              <a:t>Schroetter</a:t>
            </a:r>
            <a:r>
              <a:rPr lang="en-US" dirty="0"/>
              <a:t> </a:t>
            </a:r>
            <a:r>
              <a:rPr lang="en-US" dirty="0" smtClean="0"/>
              <a:t>syndrome</a:t>
            </a:r>
            <a:r>
              <a:rPr lang="en-US" dirty="0"/>
              <a:t>, 1538-1547, </a:t>
            </a:r>
            <a:r>
              <a:rPr lang="en-US" dirty="0" smtClean="0"/>
              <a:t>© 2010, </a:t>
            </a:r>
            <a:r>
              <a:rPr lang="en-US" dirty="0"/>
              <a:t>with permission from </a:t>
            </a:r>
            <a:r>
              <a:rPr lang="en-US" dirty="0" smtClean="0"/>
              <a:t>Elsevier.</a:t>
            </a:r>
            <a:endParaRPr lang="en-US" dirty="0"/>
          </a:p>
        </p:txBody>
      </p:sp>
      <p:sp>
        <p:nvSpPr>
          <p:cNvPr id="8" name="Rectangle 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280413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1998" cy="6858000"/>
            <a:chOff x="0" y="0"/>
            <a:chExt cx="12191998"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803" y="410135"/>
              <a:ext cx="2400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932330" y="2330825"/>
            <a:ext cx="10363200" cy="1362075"/>
          </a:xfrm>
        </p:spPr>
        <p:txBody>
          <a:bodyPr/>
          <a:lstStyle/>
          <a:p>
            <a:pPr algn="ctr">
              <a:defRPr/>
            </a:pPr>
            <a:r>
              <a:rPr lang="en-US" b="1" dirty="0" smtClean="0">
                <a:solidFill>
                  <a:schemeClr val="bg1"/>
                </a:solidFill>
                <a:latin typeface="+mn-lt"/>
              </a:rPr>
              <a:t>INHERITED THROMBOPHILIA</a:t>
            </a:r>
            <a:endParaRPr lang="en-US" b="1" dirty="0">
              <a:solidFill>
                <a:schemeClr val="bg1"/>
              </a:solidFill>
              <a:latin typeface="+mn-lt"/>
            </a:endParaRPr>
          </a:p>
        </p:txBody>
      </p:sp>
      <p:sp>
        <p:nvSpPr>
          <p:cNvPr id="3" name="Text Placeholder 2"/>
          <p:cNvSpPr>
            <a:spLocks noGrp="1"/>
          </p:cNvSpPr>
          <p:nvPr>
            <p:ph type="body" idx="1"/>
          </p:nvPr>
        </p:nvSpPr>
        <p:spPr>
          <a:xfrm>
            <a:off x="914400" y="4343400"/>
            <a:ext cx="10363200" cy="1500188"/>
          </a:xfrm>
        </p:spPr>
        <p:txBody>
          <a:bodyPr/>
          <a:lstStyle/>
          <a:p>
            <a:pPr>
              <a:defRPr/>
            </a:pPr>
            <a:endParaRPr lang="en-US" dirty="0"/>
          </a:p>
        </p:txBody>
      </p:sp>
    </p:spTree>
    <p:extLst>
      <p:ext uri="{BB962C8B-B14F-4D97-AF65-F5344CB8AC3E}">
        <p14:creationId xmlns:p14="http://schemas.microsoft.com/office/powerpoint/2010/main" val="2148686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11200" y="0"/>
            <a:ext cx="10972800" cy="1143000"/>
          </a:xfrm>
        </p:spPr>
        <p:txBody>
          <a:bodyPr>
            <a:normAutofit/>
          </a:bodyPr>
          <a:lstStyle/>
          <a:p>
            <a:pPr algn="ctr" eaLnBrk="1" hangingPunct="1"/>
            <a:r>
              <a:rPr lang="en-US" altLang="en-US" sz="3600" b="1" dirty="0" smtClean="0">
                <a:solidFill>
                  <a:srgbClr val="EB6B2E"/>
                </a:solidFill>
                <a:latin typeface="+mn-lt"/>
              </a:rPr>
              <a:t>Know how to evaluate a hypercoagulable state</a:t>
            </a:r>
            <a:endParaRPr lang="en-US" altLang="en-US" sz="3600" dirty="0" smtClean="0">
              <a:solidFill>
                <a:srgbClr val="EB6B2E"/>
              </a:solidFill>
              <a:latin typeface="+mn-lt"/>
            </a:endParaRPr>
          </a:p>
        </p:txBody>
      </p:sp>
      <p:sp>
        <p:nvSpPr>
          <p:cNvPr id="22531" name="Content Placeholder 5"/>
          <p:cNvSpPr>
            <a:spLocks noGrp="1"/>
          </p:cNvSpPr>
          <p:nvPr>
            <p:ph sz="half" idx="1"/>
          </p:nvPr>
        </p:nvSpPr>
        <p:spPr>
          <a:xfrm>
            <a:off x="609600" y="1143001"/>
            <a:ext cx="5384800" cy="4525963"/>
          </a:xfrm>
        </p:spPr>
        <p:txBody>
          <a:bodyPr/>
          <a:lstStyle/>
          <a:p>
            <a:pPr eaLnBrk="1" hangingPunct="1">
              <a:lnSpc>
                <a:spcPct val="90000"/>
              </a:lnSpc>
              <a:buSzPct val="65000"/>
            </a:pPr>
            <a:r>
              <a:rPr lang="en-US" altLang="en-US" sz="2600" dirty="0" smtClean="0">
                <a:latin typeface="Tahoma" pitchFamily="34" charset="0"/>
              </a:rPr>
              <a:t>Inherited</a:t>
            </a:r>
            <a:endParaRPr lang="en-US" altLang="en-US" sz="2200" dirty="0" smtClean="0">
              <a:latin typeface="Tahoma" pitchFamily="34" charset="0"/>
            </a:endParaRPr>
          </a:p>
          <a:p>
            <a:pPr marL="687387" lvl="1" indent="-342900" eaLnBrk="1" hangingPunct="1">
              <a:lnSpc>
                <a:spcPct val="90000"/>
              </a:lnSpc>
              <a:buSzPct val="60000"/>
            </a:pPr>
            <a:r>
              <a:rPr lang="en-US" altLang="en-US" sz="2000" dirty="0" smtClean="0">
                <a:solidFill>
                  <a:srgbClr val="EB6B2E"/>
                </a:solidFill>
                <a:latin typeface="Tahoma" pitchFamily="34" charset="0"/>
              </a:rPr>
              <a:t>Antithrombin deficiency</a:t>
            </a:r>
          </a:p>
          <a:p>
            <a:pPr marL="687387" lvl="1" indent="-342900" eaLnBrk="1" hangingPunct="1">
              <a:lnSpc>
                <a:spcPct val="90000"/>
              </a:lnSpc>
              <a:buSzPct val="60000"/>
            </a:pPr>
            <a:r>
              <a:rPr lang="en-US" altLang="en-US" sz="2000" dirty="0" smtClean="0">
                <a:solidFill>
                  <a:srgbClr val="EB6B2E"/>
                </a:solidFill>
                <a:latin typeface="Tahoma" pitchFamily="34" charset="0"/>
              </a:rPr>
              <a:t>Protein C deficiency</a:t>
            </a:r>
          </a:p>
          <a:p>
            <a:pPr marL="687387" lvl="1" indent="-342900" eaLnBrk="1" hangingPunct="1">
              <a:lnSpc>
                <a:spcPct val="90000"/>
              </a:lnSpc>
              <a:buSzPct val="60000"/>
            </a:pPr>
            <a:r>
              <a:rPr lang="en-US" altLang="en-US" sz="2000" dirty="0" smtClean="0">
                <a:solidFill>
                  <a:srgbClr val="EB6B2E"/>
                </a:solidFill>
                <a:latin typeface="Tahoma" pitchFamily="34" charset="0"/>
              </a:rPr>
              <a:t>Protein S deficiency</a:t>
            </a:r>
          </a:p>
          <a:p>
            <a:pPr marL="687387" lvl="1" indent="-342900" eaLnBrk="1" hangingPunct="1">
              <a:lnSpc>
                <a:spcPct val="90000"/>
              </a:lnSpc>
              <a:buSzPct val="60000"/>
            </a:pPr>
            <a:r>
              <a:rPr lang="en-US" altLang="en-US" sz="2000" dirty="0" smtClean="0">
                <a:solidFill>
                  <a:srgbClr val="EB6B2E"/>
                </a:solidFill>
                <a:latin typeface="Tahoma" pitchFamily="34" charset="0"/>
              </a:rPr>
              <a:t>Factor V Leiden mutation</a:t>
            </a:r>
          </a:p>
          <a:p>
            <a:pPr marL="687387" lvl="1" indent="-342900" eaLnBrk="1" hangingPunct="1">
              <a:lnSpc>
                <a:spcPct val="90000"/>
              </a:lnSpc>
              <a:buSzPct val="60000"/>
            </a:pPr>
            <a:r>
              <a:rPr lang="en-US" altLang="en-US" sz="2000" dirty="0" smtClean="0">
                <a:solidFill>
                  <a:srgbClr val="EB6B2E"/>
                </a:solidFill>
                <a:latin typeface="Tahoma" pitchFamily="34" charset="0"/>
              </a:rPr>
              <a:t>Prothrombin G20210A mutation</a:t>
            </a:r>
          </a:p>
          <a:p>
            <a:pPr marL="687387" lvl="1" indent="-342900" eaLnBrk="1" hangingPunct="1">
              <a:lnSpc>
                <a:spcPct val="90000"/>
              </a:lnSpc>
              <a:buSzPct val="60000"/>
            </a:pPr>
            <a:r>
              <a:rPr lang="en-US" altLang="en-US" sz="2000" dirty="0" smtClean="0">
                <a:latin typeface="Tahoma" pitchFamily="34" charset="0"/>
              </a:rPr>
              <a:t>Dysfibrinogenemia</a:t>
            </a:r>
          </a:p>
          <a:p>
            <a:pPr marL="687387" lvl="1" indent="-342900" eaLnBrk="1" hangingPunct="1">
              <a:lnSpc>
                <a:spcPct val="90000"/>
              </a:lnSpc>
              <a:buSzPct val="60000"/>
            </a:pPr>
            <a:r>
              <a:rPr lang="en-US" altLang="en-US" sz="2000" dirty="0" err="1" smtClean="0">
                <a:solidFill>
                  <a:srgbClr val="EB6B2E"/>
                </a:solidFill>
                <a:latin typeface="Tahoma" pitchFamily="34" charset="0"/>
              </a:rPr>
              <a:t>Hyperhomocysteinemia</a:t>
            </a:r>
            <a:endParaRPr lang="en-US" altLang="en-US" sz="2000" dirty="0" smtClean="0">
              <a:solidFill>
                <a:srgbClr val="EB6B2E"/>
              </a:solidFill>
              <a:latin typeface="Tahoma" pitchFamily="34" charset="0"/>
            </a:endParaRPr>
          </a:p>
          <a:p>
            <a:pPr marL="1069975" lvl="2" indent="-325438" eaLnBrk="1" hangingPunct="1">
              <a:lnSpc>
                <a:spcPct val="90000"/>
              </a:lnSpc>
              <a:buSzPct val="60000"/>
            </a:pPr>
            <a:r>
              <a:rPr lang="en-US" altLang="en-US" sz="1600" dirty="0" smtClean="0">
                <a:latin typeface="Tahoma" pitchFamily="34" charset="0"/>
              </a:rPr>
              <a:t>MTHFR</a:t>
            </a:r>
          </a:p>
          <a:p>
            <a:pPr marL="1069975" lvl="2" indent="-325438" eaLnBrk="1" hangingPunct="1">
              <a:lnSpc>
                <a:spcPct val="90000"/>
              </a:lnSpc>
              <a:buSzPct val="60000"/>
            </a:pPr>
            <a:r>
              <a:rPr lang="en-US" altLang="en-US" sz="1600" dirty="0" err="1" smtClean="0">
                <a:latin typeface="Tahoma" pitchFamily="34" charset="0"/>
              </a:rPr>
              <a:t>homocysteinuria</a:t>
            </a:r>
            <a:endParaRPr lang="en-US" altLang="en-US" sz="1600" dirty="0" smtClean="0">
              <a:latin typeface="Tahoma" pitchFamily="34" charset="0"/>
            </a:endParaRPr>
          </a:p>
          <a:p>
            <a:pPr marL="687387" lvl="1" indent="-342900" eaLnBrk="1" hangingPunct="1">
              <a:lnSpc>
                <a:spcPct val="90000"/>
              </a:lnSpc>
              <a:buSzPct val="60000"/>
            </a:pPr>
            <a:r>
              <a:rPr lang="en-US" altLang="en-US" sz="2000" dirty="0" smtClean="0">
                <a:solidFill>
                  <a:srgbClr val="EB6B2E"/>
                </a:solidFill>
                <a:latin typeface="Tahoma" pitchFamily="34" charset="0"/>
              </a:rPr>
              <a:t>Elevated FVIII</a:t>
            </a:r>
          </a:p>
          <a:p>
            <a:pPr marL="687387" lvl="1" indent="-342900" eaLnBrk="1" hangingPunct="1">
              <a:lnSpc>
                <a:spcPct val="90000"/>
              </a:lnSpc>
              <a:buSzPct val="60000"/>
            </a:pPr>
            <a:r>
              <a:rPr lang="en-US" altLang="en-US" sz="2000" dirty="0" smtClean="0">
                <a:latin typeface="Tahoma" pitchFamily="34" charset="0"/>
              </a:rPr>
              <a:t>Elevated Lipoprotein a</a:t>
            </a:r>
          </a:p>
          <a:p>
            <a:pPr marL="687387" lvl="1" indent="-342900" eaLnBrk="1" hangingPunct="1">
              <a:lnSpc>
                <a:spcPct val="90000"/>
              </a:lnSpc>
              <a:buSzPct val="60000"/>
            </a:pPr>
            <a:r>
              <a:rPr lang="en-US" altLang="en-US" sz="2000" dirty="0" smtClean="0">
                <a:latin typeface="Tahoma" pitchFamily="34" charset="0"/>
              </a:rPr>
              <a:t>PAI-1 polymorphisms/ Elevated PAI-1</a:t>
            </a:r>
          </a:p>
          <a:p>
            <a:pPr marL="669925" lvl="1" indent="-325438" eaLnBrk="1" hangingPunct="1">
              <a:lnSpc>
                <a:spcPct val="90000"/>
              </a:lnSpc>
              <a:buSzPct val="60000"/>
              <a:buFont typeface="Wingdings" pitchFamily="2" charset="2"/>
              <a:buChar char="q"/>
            </a:pPr>
            <a:endParaRPr lang="en-US" altLang="en-US" sz="2000" dirty="0" smtClean="0">
              <a:latin typeface="Tahoma" pitchFamily="34" charset="0"/>
            </a:endParaRPr>
          </a:p>
        </p:txBody>
      </p:sp>
      <p:sp>
        <p:nvSpPr>
          <p:cNvPr id="2" name="TextBox 1"/>
          <p:cNvSpPr txBox="1"/>
          <p:nvPr/>
        </p:nvSpPr>
        <p:spPr>
          <a:xfrm>
            <a:off x="6658429" y="2004078"/>
            <a:ext cx="5181600" cy="2246769"/>
          </a:xfrm>
          <a:prstGeom prst="rect">
            <a:avLst/>
          </a:prstGeom>
          <a:noFill/>
          <a:ln w="19050">
            <a:solidFill>
              <a:schemeClr val="tx1"/>
            </a:solidFill>
          </a:ln>
        </p:spPr>
        <p:txBody>
          <a:bodyPr>
            <a:spAutoFit/>
          </a:bodyPr>
          <a:lstStyle/>
          <a:p>
            <a:pPr>
              <a:defRPr/>
            </a:pPr>
            <a:r>
              <a:rPr lang="en-US" sz="2000" b="1" dirty="0">
                <a:solidFill>
                  <a:srgbClr val="EB6B2E"/>
                </a:solidFill>
              </a:rPr>
              <a:t>WHEN do I evaluate</a:t>
            </a:r>
            <a:r>
              <a:rPr lang="en-US" sz="2000" b="1" dirty="0" smtClean="0">
                <a:solidFill>
                  <a:srgbClr val="EB6B2E"/>
                </a:solidFill>
              </a:rPr>
              <a:t>?</a:t>
            </a:r>
            <a:endParaRPr lang="en-US" sz="2000" dirty="0">
              <a:solidFill>
                <a:srgbClr val="EB6B2E"/>
              </a:solidFill>
            </a:endParaRPr>
          </a:p>
          <a:p>
            <a:pPr marL="342900" indent="-342900">
              <a:buFontTx/>
              <a:buAutoNum type="arabicParenR"/>
              <a:defRPr/>
            </a:pPr>
            <a:r>
              <a:rPr lang="en-US" sz="2000" dirty="0"/>
              <a:t>Non-CVL related thrombosis</a:t>
            </a:r>
          </a:p>
          <a:p>
            <a:pPr marL="342900" indent="-342900">
              <a:buFontTx/>
              <a:buAutoNum type="arabicParenR"/>
              <a:defRPr/>
            </a:pPr>
            <a:r>
              <a:rPr lang="en-US" sz="2000" dirty="0"/>
              <a:t>Recurrent thrombosis</a:t>
            </a:r>
          </a:p>
          <a:p>
            <a:pPr marL="342900" indent="-342900">
              <a:buFontTx/>
              <a:buAutoNum type="arabicParenR"/>
              <a:defRPr/>
            </a:pPr>
            <a:r>
              <a:rPr lang="en-US" sz="2000" dirty="0"/>
              <a:t>Contraception counseling in adolescent female with strong family history (first degree relative &lt;40 years or multiple relatives)</a:t>
            </a: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550231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216310"/>
            <a:ext cx="12192000" cy="629264"/>
          </a:xfrm>
        </p:spPr>
        <p:txBody>
          <a:bodyPr>
            <a:normAutofit/>
          </a:bodyPr>
          <a:lstStyle/>
          <a:p>
            <a:pPr algn="ctr" eaLnBrk="1" hangingPunct="1"/>
            <a:r>
              <a:rPr lang="en-US" altLang="en-US" sz="3600" b="1" dirty="0" smtClean="0">
                <a:solidFill>
                  <a:srgbClr val="EB6B2E"/>
                </a:solidFill>
                <a:latin typeface="+mn-lt"/>
              </a:rPr>
              <a:t>Factor V Leiden</a:t>
            </a:r>
          </a:p>
        </p:txBody>
      </p:sp>
      <p:sp>
        <p:nvSpPr>
          <p:cNvPr id="24579" name="Content Placeholder 2"/>
          <p:cNvSpPr>
            <a:spLocks noGrp="1"/>
          </p:cNvSpPr>
          <p:nvPr>
            <p:ph idx="1"/>
          </p:nvPr>
        </p:nvSpPr>
        <p:spPr>
          <a:xfrm>
            <a:off x="396240" y="990437"/>
            <a:ext cx="5050831" cy="4876800"/>
          </a:xfrm>
        </p:spPr>
        <p:txBody>
          <a:bodyPr>
            <a:normAutofit fontScale="92500" lnSpcReduction="10000"/>
          </a:bodyPr>
          <a:lstStyle/>
          <a:p>
            <a:r>
              <a:rPr lang="en-US" altLang="en-US" sz="2800" dirty="0" smtClean="0"/>
              <a:t>FVL is a mutant form of coagulation factor V which renders factor V insensitive to the actions of activated protein C, a natural anticoagulant</a:t>
            </a:r>
          </a:p>
          <a:p>
            <a:r>
              <a:rPr lang="en-US" altLang="en-US" sz="2800" dirty="0" smtClean="0"/>
              <a:t>Most common inherited thrombophilia in the States</a:t>
            </a:r>
          </a:p>
          <a:p>
            <a:r>
              <a:rPr lang="en-US" altLang="en-US" dirty="0" smtClean="0"/>
              <a:t>Most </a:t>
            </a:r>
            <a:r>
              <a:rPr lang="en-US" altLang="en-US" dirty="0"/>
              <a:t>common inherited thrombophilia in the United States</a:t>
            </a:r>
          </a:p>
          <a:p>
            <a:pPr marL="914400" lvl="2" indent="0">
              <a:buFont typeface="Arial" charset="0"/>
              <a:buNone/>
            </a:pPr>
            <a:r>
              <a:rPr lang="en-US" altLang="en-US" dirty="0"/>
              <a:t>Caucasians ~ 5%, Hispanic Americans ~2%, other ethnic groups ~1%	</a:t>
            </a:r>
            <a:endParaRPr lang="en-US" altLang="en-US" dirty="0" smtClean="0"/>
          </a:p>
          <a:p>
            <a:r>
              <a:rPr lang="en-US" altLang="en-US" dirty="0" smtClean="0"/>
              <a:t>Laboratory testing</a:t>
            </a:r>
          </a:p>
          <a:p>
            <a:pPr lvl="1"/>
            <a:r>
              <a:rPr lang="en-US" altLang="en-US" sz="2400" dirty="0" smtClean="0"/>
              <a:t>Functional </a:t>
            </a:r>
            <a:r>
              <a:rPr lang="en-US" altLang="en-US" sz="2400" dirty="0" err="1" smtClean="0"/>
              <a:t>aPC</a:t>
            </a:r>
            <a:r>
              <a:rPr lang="en-US" altLang="en-US" sz="2400" dirty="0" smtClean="0"/>
              <a:t> resistance assays</a:t>
            </a:r>
          </a:p>
          <a:p>
            <a:pPr lvl="1"/>
            <a:r>
              <a:rPr lang="en-US" altLang="en-US" sz="2400" dirty="0" smtClean="0"/>
              <a:t>PCR testing </a:t>
            </a:r>
          </a:p>
        </p:txBody>
      </p:sp>
      <p:grpSp>
        <p:nvGrpSpPr>
          <p:cNvPr id="6" name="Group 5"/>
          <p:cNvGrpSpPr/>
          <p:nvPr/>
        </p:nvGrpSpPr>
        <p:grpSpPr>
          <a:xfrm>
            <a:off x="5560541" y="1022556"/>
            <a:ext cx="6031691" cy="3991896"/>
            <a:chOff x="6095999" y="1435510"/>
            <a:chExt cx="5476569" cy="3991896"/>
          </a:xfrm>
        </p:grpSpPr>
        <p:sp>
          <p:nvSpPr>
            <p:cNvPr id="5" name="Flowchart: Process 4"/>
            <p:cNvSpPr/>
            <p:nvPr/>
          </p:nvSpPr>
          <p:spPr>
            <a:xfrm>
              <a:off x="6095999" y="1435510"/>
              <a:ext cx="5476569" cy="3991896"/>
            </a:xfrm>
            <a:prstGeom prst="flowChartProcess">
              <a:avLst/>
            </a:prstGeom>
            <a:solidFill>
              <a:srgbClr val="EB6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794" y="1710813"/>
              <a:ext cx="4778477" cy="3382297"/>
            </a:xfrm>
            <a:prstGeom prst="rect">
              <a:avLst/>
            </a:prstGeom>
          </p:spPr>
        </p:pic>
      </p:grpSp>
      <p:sp>
        <p:nvSpPr>
          <p:cNvPr id="3" name="Footer Placeholder 2"/>
          <p:cNvSpPr>
            <a:spLocks noGrp="1"/>
          </p:cNvSpPr>
          <p:nvPr>
            <p:ph type="ftr" sz="quarter" idx="11"/>
          </p:nvPr>
        </p:nvSpPr>
        <p:spPr>
          <a:xfrm>
            <a:off x="2523744" y="6492875"/>
            <a:ext cx="6694311" cy="365125"/>
          </a:xfrm>
        </p:spPr>
        <p:txBody>
          <a:bodyPr/>
          <a:lstStyle/>
          <a:p>
            <a:r>
              <a:rPr lang="en-US" i="1" dirty="0"/>
              <a:t>Factor V Leiden and Venous Thrombosis Objectives</a:t>
            </a:r>
            <a:r>
              <a:rPr lang="en-US" dirty="0"/>
              <a:t>. Centers for Disease Control and Prevention, </a:t>
            </a:r>
            <a:r>
              <a:rPr lang="en-US" b="1" dirty="0"/>
              <a:t>2009</a:t>
            </a:r>
            <a:r>
              <a:rPr lang="en-US" dirty="0"/>
              <a:t>.</a:t>
            </a:r>
          </a:p>
        </p:txBody>
      </p:sp>
      <p:sp>
        <p:nvSpPr>
          <p:cNvPr id="8" name="Rectangle 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545943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76200"/>
            <a:ext cx="12192000" cy="857865"/>
          </a:xfrm>
        </p:spPr>
        <p:txBody>
          <a:bodyPr>
            <a:normAutofit/>
          </a:bodyPr>
          <a:lstStyle/>
          <a:p>
            <a:pPr algn="ctr" eaLnBrk="1" hangingPunct="1"/>
            <a:r>
              <a:rPr lang="en-US" altLang="en-US" sz="3600" b="1" dirty="0" smtClean="0">
                <a:solidFill>
                  <a:srgbClr val="EB6B2E"/>
                </a:solidFill>
                <a:latin typeface="+mn-lt"/>
              </a:rPr>
              <a:t>Heterozygous Factor V Leiden</a:t>
            </a:r>
          </a:p>
        </p:txBody>
      </p:sp>
      <p:sp>
        <p:nvSpPr>
          <p:cNvPr id="20483" name="Content Placeholder 2"/>
          <p:cNvSpPr>
            <a:spLocks noGrp="1"/>
          </p:cNvSpPr>
          <p:nvPr>
            <p:ph idx="1"/>
          </p:nvPr>
        </p:nvSpPr>
        <p:spPr>
          <a:xfrm>
            <a:off x="778476" y="1231490"/>
            <a:ext cx="10429102" cy="4876800"/>
          </a:xfrm>
        </p:spPr>
        <p:txBody>
          <a:bodyPr/>
          <a:lstStyle/>
          <a:p>
            <a:pPr>
              <a:defRPr/>
            </a:pPr>
            <a:r>
              <a:rPr lang="en-US" altLang="en-US" sz="2800" dirty="0" smtClean="0"/>
              <a:t>Clinical Manifestations:</a:t>
            </a:r>
          </a:p>
          <a:p>
            <a:pPr lvl="1">
              <a:defRPr/>
            </a:pPr>
            <a:r>
              <a:rPr lang="en-US" altLang="en-US" dirty="0" smtClean="0"/>
              <a:t>Increased risk of VTE (about 4X greater than general population)</a:t>
            </a:r>
          </a:p>
          <a:p>
            <a:pPr lvl="1">
              <a:defRPr/>
            </a:pPr>
            <a:r>
              <a:rPr lang="en-US" altLang="en-US" dirty="0" smtClean="0"/>
              <a:t>Arterial thrombosis – data are mixed and FVL likely has a small impact on risk</a:t>
            </a:r>
          </a:p>
          <a:p>
            <a:pPr lvl="1">
              <a:defRPr/>
            </a:pPr>
            <a:r>
              <a:rPr lang="en-US" altLang="en-US" dirty="0" smtClean="0"/>
              <a:t>Obstetrics -</a:t>
            </a:r>
            <a:r>
              <a:rPr lang="en-US" dirty="0" smtClean="0"/>
              <a:t>may play a role in some cases of unexplained recurrent late pregnancy loss </a:t>
            </a:r>
          </a:p>
          <a:p>
            <a:pPr lvl="1">
              <a:defRPr/>
            </a:pPr>
            <a:r>
              <a:rPr lang="en-US" altLang="en-US" dirty="0" smtClean="0"/>
              <a:t>Majority of patients are asymptomatic (95</a:t>
            </a:r>
            <a:r>
              <a:rPr lang="en-US" altLang="en-US" dirty="0"/>
              <a:t>% </a:t>
            </a:r>
            <a:r>
              <a:rPr lang="en-US" altLang="en-US" dirty="0" smtClean="0"/>
              <a:t>never </a:t>
            </a:r>
            <a:r>
              <a:rPr lang="en-US" altLang="en-US" dirty="0"/>
              <a:t>have VTE</a:t>
            </a:r>
            <a:r>
              <a:rPr lang="en-US" altLang="en-US" dirty="0" smtClean="0"/>
              <a:t>)</a:t>
            </a:r>
          </a:p>
          <a:p>
            <a:pPr>
              <a:defRPr/>
            </a:pPr>
            <a:r>
              <a:rPr lang="en-US" altLang="en-US" sz="2800" dirty="0" smtClean="0"/>
              <a:t>For those with VTE:</a:t>
            </a:r>
          </a:p>
          <a:p>
            <a:pPr lvl="1">
              <a:defRPr/>
            </a:pPr>
            <a:r>
              <a:rPr lang="en-US" altLang="en-US" dirty="0" smtClean="0"/>
              <a:t>Low risk of recurrence in heterozygous state </a:t>
            </a:r>
          </a:p>
          <a:p>
            <a:pPr lvl="1" eaLnBrk="1" hangingPunct="1">
              <a:defRPr/>
            </a:pPr>
            <a:r>
              <a:rPr lang="en-US" altLang="en-US" dirty="0" smtClean="0"/>
              <a:t>Should not alter decision making regarding duration of anticoagulation</a:t>
            </a:r>
          </a:p>
          <a:p>
            <a:pPr lvl="1" eaLnBrk="1" hangingPunct="1">
              <a:defRPr/>
            </a:pPr>
            <a:r>
              <a:rPr lang="en-US" altLang="en-US" dirty="0" smtClean="0"/>
              <a:t>Recent data suggests risk of recurrence also low in homozygous state</a:t>
            </a:r>
          </a:p>
          <a:p>
            <a:pPr marL="0" indent="0" eaLnBrk="1" hangingPunct="1">
              <a:buFont typeface="Arial" charset="0"/>
              <a:buNone/>
              <a:defRPr/>
            </a:pPr>
            <a:endParaRPr lang="en-US" altLang="en-US" sz="2200"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21813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76200"/>
            <a:ext cx="12192000" cy="857865"/>
          </a:xfrm>
        </p:spPr>
        <p:txBody>
          <a:bodyPr>
            <a:normAutofit/>
          </a:bodyPr>
          <a:lstStyle/>
          <a:p>
            <a:pPr algn="ctr"/>
            <a:r>
              <a:rPr lang="en-US" altLang="en-US" sz="3600" b="1" dirty="0">
                <a:solidFill>
                  <a:srgbClr val="EB6B2E"/>
                </a:solidFill>
                <a:latin typeface="+mn-lt"/>
              </a:rPr>
              <a:t>Prothrombin G20210A Mutation</a:t>
            </a:r>
            <a:endParaRPr lang="en-US" altLang="en-US" sz="3600" b="1" dirty="0" smtClean="0">
              <a:solidFill>
                <a:srgbClr val="EB6B2E"/>
              </a:solidFill>
              <a:latin typeface="+mn-lt"/>
            </a:endParaRPr>
          </a:p>
        </p:txBody>
      </p:sp>
      <p:sp>
        <p:nvSpPr>
          <p:cNvPr id="24579" name="Content Placeholder 2"/>
          <p:cNvSpPr>
            <a:spLocks noGrp="1"/>
          </p:cNvSpPr>
          <p:nvPr>
            <p:ph idx="1"/>
          </p:nvPr>
        </p:nvSpPr>
        <p:spPr>
          <a:xfrm>
            <a:off x="396240" y="1137921"/>
            <a:ext cx="5050831" cy="4876800"/>
          </a:xfrm>
        </p:spPr>
        <p:txBody>
          <a:bodyPr>
            <a:normAutofit fontScale="92500" lnSpcReduction="10000"/>
          </a:bodyPr>
          <a:lstStyle/>
          <a:p>
            <a:pPr>
              <a:defRPr/>
            </a:pPr>
            <a:r>
              <a:rPr lang="en-US" altLang="en-US" dirty="0"/>
              <a:t>2</a:t>
            </a:r>
            <a:r>
              <a:rPr lang="en-US" altLang="en-US" baseline="30000" dirty="0"/>
              <a:t>nd</a:t>
            </a:r>
            <a:r>
              <a:rPr lang="en-US" altLang="en-US" dirty="0"/>
              <a:t> most common inherited thrombophilia</a:t>
            </a:r>
          </a:p>
          <a:p>
            <a:pPr lvl="1">
              <a:buFont typeface="Arial" charset="0"/>
              <a:buChar char="•"/>
              <a:defRPr/>
            </a:pPr>
            <a:r>
              <a:rPr lang="en-US" altLang="en-US" dirty="0"/>
              <a:t>Predominantly identified in Caucasians (~2% of general population)</a:t>
            </a:r>
            <a:endParaRPr lang="en-US" altLang="en-US" sz="2800" dirty="0"/>
          </a:p>
          <a:p>
            <a:pPr>
              <a:defRPr/>
            </a:pPr>
            <a:r>
              <a:rPr lang="en-US" altLang="en-US" dirty="0"/>
              <a:t>Substitution of adenine for guanine at position 20210 in a non-coding region of the prothrombin (Factor II) gene</a:t>
            </a:r>
          </a:p>
          <a:p>
            <a:pPr>
              <a:defRPr/>
            </a:pPr>
            <a:r>
              <a:rPr lang="en-US" altLang="en-US" dirty="0"/>
              <a:t>Heterozygotes for the G20210A mutation have ~30% higher plasma prothrombin levels than controls</a:t>
            </a:r>
          </a:p>
          <a:p>
            <a:pPr>
              <a:defRPr/>
            </a:pPr>
            <a:endParaRPr lang="en-US" altLang="en-US" dirty="0"/>
          </a:p>
          <a:p>
            <a:pPr marL="0" indent="0">
              <a:buNone/>
              <a:defRPr/>
            </a:pPr>
            <a:endParaRPr lang="en-US" altLang="en-US" dirty="0"/>
          </a:p>
        </p:txBody>
      </p:sp>
      <p:sp>
        <p:nvSpPr>
          <p:cNvPr id="3" name="Footer Placeholder 2"/>
          <p:cNvSpPr>
            <a:spLocks noGrp="1"/>
          </p:cNvSpPr>
          <p:nvPr>
            <p:ph type="ftr" sz="quarter" idx="11"/>
          </p:nvPr>
        </p:nvSpPr>
        <p:spPr>
          <a:xfrm>
            <a:off x="2212624" y="6492875"/>
            <a:ext cx="6942666" cy="365125"/>
          </a:xfrm>
        </p:spPr>
        <p:txBody>
          <a:bodyPr/>
          <a:lstStyle/>
          <a:p>
            <a:r>
              <a:rPr lang="en-US" i="1" dirty="0"/>
              <a:t>Factor V Leiden and Venous Thrombosis </a:t>
            </a:r>
            <a:r>
              <a:rPr lang="en-US" i="1" dirty="0" smtClean="0"/>
              <a:t>Objectives</a:t>
            </a:r>
            <a:r>
              <a:rPr lang="en-US" dirty="0" smtClean="0"/>
              <a:t>. Centers </a:t>
            </a:r>
            <a:r>
              <a:rPr lang="en-US" dirty="0"/>
              <a:t>for Disease Control and Prevention, </a:t>
            </a:r>
            <a:r>
              <a:rPr lang="en-US" b="1" dirty="0"/>
              <a:t>2009</a:t>
            </a:r>
            <a:r>
              <a:rPr lang="en-US" dirty="0"/>
              <a:t>.</a:t>
            </a:r>
          </a:p>
        </p:txBody>
      </p:sp>
      <p:grpSp>
        <p:nvGrpSpPr>
          <p:cNvPr id="8" name="Group 7"/>
          <p:cNvGrpSpPr/>
          <p:nvPr/>
        </p:nvGrpSpPr>
        <p:grpSpPr>
          <a:xfrm>
            <a:off x="5447071" y="1356852"/>
            <a:ext cx="6145161" cy="3991896"/>
            <a:chOff x="6095999" y="1435510"/>
            <a:chExt cx="5476569" cy="3991896"/>
          </a:xfrm>
        </p:grpSpPr>
        <p:sp>
          <p:nvSpPr>
            <p:cNvPr id="9" name="Flowchart: Process 8"/>
            <p:cNvSpPr/>
            <p:nvPr/>
          </p:nvSpPr>
          <p:spPr>
            <a:xfrm>
              <a:off x="6095999" y="1435510"/>
              <a:ext cx="5476569" cy="3991896"/>
            </a:xfrm>
            <a:prstGeom prst="flowChartProcess">
              <a:avLst/>
            </a:prstGeom>
            <a:solidFill>
              <a:srgbClr val="EB6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794" y="1710813"/>
              <a:ext cx="4778477" cy="3382297"/>
            </a:xfrm>
            <a:prstGeom prst="rect">
              <a:avLst/>
            </a:prstGeom>
          </p:spPr>
        </p:pic>
      </p:grpSp>
      <p:sp>
        <p:nvSpPr>
          <p:cNvPr id="11" name="Rectangle 10"/>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165458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152400"/>
            <a:ext cx="11684000" cy="693174"/>
          </a:xfrm>
        </p:spPr>
        <p:txBody>
          <a:bodyPr>
            <a:normAutofit/>
          </a:bodyPr>
          <a:lstStyle/>
          <a:p>
            <a:pPr algn="ctr" eaLnBrk="1" hangingPunct="1"/>
            <a:r>
              <a:rPr lang="en-US" altLang="en-US" sz="3600" b="1" dirty="0">
                <a:solidFill>
                  <a:srgbClr val="EB6B2E"/>
                </a:solidFill>
                <a:latin typeface="+mn-lt"/>
              </a:rPr>
              <a:t>P</a:t>
            </a:r>
            <a:r>
              <a:rPr lang="en-US" altLang="en-US" sz="3600" b="1" dirty="0" smtClean="0">
                <a:solidFill>
                  <a:srgbClr val="EB6B2E"/>
                </a:solidFill>
                <a:latin typeface="+mn-lt"/>
              </a:rPr>
              <a:t>rothrombin G20210A Mutation</a:t>
            </a:r>
          </a:p>
        </p:txBody>
      </p:sp>
      <p:sp>
        <p:nvSpPr>
          <p:cNvPr id="30723" name="Content Placeholder 2"/>
          <p:cNvSpPr>
            <a:spLocks noGrp="1"/>
          </p:cNvSpPr>
          <p:nvPr>
            <p:ph idx="1"/>
          </p:nvPr>
        </p:nvSpPr>
        <p:spPr>
          <a:xfrm>
            <a:off x="691536" y="1246238"/>
            <a:ext cx="10972800" cy="4267200"/>
          </a:xfrm>
        </p:spPr>
        <p:txBody>
          <a:bodyPr>
            <a:normAutofit/>
          </a:bodyPr>
          <a:lstStyle/>
          <a:p>
            <a:r>
              <a:rPr lang="en-US" altLang="en-US" sz="3200" dirty="0" smtClean="0"/>
              <a:t>Clinical Manifestations:</a:t>
            </a:r>
          </a:p>
          <a:p>
            <a:pPr lvl="1"/>
            <a:r>
              <a:rPr lang="en-US" altLang="en-US" sz="2800" dirty="0" smtClean="0"/>
              <a:t>Increased risk of VTE (about 3-4X greater than general population)</a:t>
            </a:r>
          </a:p>
          <a:p>
            <a:pPr lvl="1"/>
            <a:r>
              <a:rPr lang="en-US" altLang="en-US" sz="2800" dirty="0" smtClean="0"/>
              <a:t>Arterial – does not appear to be a major risk factor, although meta-analyses have documented slightly increased risks in certain settings.</a:t>
            </a:r>
          </a:p>
          <a:p>
            <a:pPr lvl="1"/>
            <a:r>
              <a:rPr lang="en-US" altLang="en-US" sz="2800" dirty="0" smtClean="0"/>
              <a:t>Obstetrics – if an association exists, it is likely to be small</a:t>
            </a:r>
          </a:p>
          <a:p>
            <a:r>
              <a:rPr lang="en-US" altLang="en-US" sz="3200" dirty="0" smtClean="0"/>
              <a:t>Low risk of VTE recurrence in heterozygous state </a:t>
            </a:r>
          </a:p>
          <a:p>
            <a:pPr lvl="1" eaLnBrk="1" hangingPunct="1"/>
            <a:r>
              <a:rPr lang="en-US" altLang="en-US" sz="2800" dirty="0" smtClean="0"/>
              <a:t>Should not alter duration of anticoagulation</a:t>
            </a:r>
            <a:endParaRPr lang="en-US" altLang="en-US" sz="3600"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54300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08703" y="207809"/>
            <a:ext cx="10515600" cy="696759"/>
          </a:xfrm>
        </p:spPr>
        <p:txBody>
          <a:bodyPr>
            <a:normAutofit/>
          </a:bodyPr>
          <a:lstStyle/>
          <a:p>
            <a:pPr algn="ctr" eaLnBrk="1" hangingPunct="1"/>
            <a:r>
              <a:rPr lang="en-US" altLang="en-US" sz="3600" b="1" dirty="0" smtClean="0">
                <a:solidFill>
                  <a:srgbClr val="EB6B2E"/>
                </a:solidFill>
                <a:latin typeface="+mn-lt"/>
              </a:rPr>
              <a:t>Antithrombin, Protein C, and Protein S deficiencies</a:t>
            </a:r>
          </a:p>
        </p:txBody>
      </p:sp>
      <p:sp>
        <p:nvSpPr>
          <p:cNvPr id="12291" name="Content Placeholder 2"/>
          <p:cNvSpPr>
            <a:spLocks noGrp="1"/>
          </p:cNvSpPr>
          <p:nvPr>
            <p:ph idx="1"/>
          </p:nvPr>
        </p:nvSpPr>
        <p:spPr/>
        <p:txBody>
          <a:bodyPr/>
          <a:lstStyle/>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341" y="793631"/>
            <a:ext cx="6796324" cy="4700160"/>
          </a:xfrm>
          <a:prstGeom prst="rect">
            <a:avLst/>
          </a:prstGeom>
        </p:spPr>
      </p:pic>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pic>
        <p:nvPicPr>
          <p:cNvPr id="4" name="Picture 3"/>
          <p:cNvPicPr>
            <a:picLocks noChangeAspect="1"/>
          </p:cNvPicPr>
          <p:nvPr/>
        </p:nvPicPr>
        <p:blipFill>
          <a:blip r:embed="rId4"/>
          <a:stretch>
            <a:fillRect/>
          </a:stretch>
        </p:blipFill>
        <p:spPr>
          <a:xfrm>
            <a:off x="2460341" y="5493790"/>
            <a:ext cx="6894500" cy="1364209"/>
          </a:xfrm>
          <a:prstGeom prst="rect">
            <a:avLst/>
          </a:prstGeom>
        </p:spPr>
      </p:pic>
    </p:spTree>
    <p:extLst>
      <p:ext uri="{BB962C8B-B14F-4D97-AF65-F5344CB8AC3E}">
        <p14:creationId xmlns:p14="http://schemas.microsoft.com/office/powerpoint/2010/main" val="2158283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50793165"/>
              </p:ext>
            </p:extLst>
          </p:nvPr>
        </p:nvGraphicFramePr>
        <p:xfrm>
          <a:off x="193368" y="90949"/>
          <a:ext cx="11785600" cy="6012003"/>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gridCol w="3454400">
                  <a:extLst>
                    <a:ext uri="{9D8B030D-6E8A-4147-A177-3AD203B41FA5}">
                      <a16:colId xmlns:a16="http://schemas.microsoft.com/office/drawing/2014/main" xmlns="" val="20003"/>
                    </a:ext>
                  </a:extLst>
                </a:gridCol>
              </a:tblGrid>
              <a:tr h="525324">
                <a:tc>
                  <a:txBody>
                    <a:bodyPr/>
                    <a:lstStyle/>
                    <a:p>
                      <a:pPr algn="ctr"/>
                      <a:endParaRPr lang="en-US" sz="2800" dirty="0"/>
                    </a:p>
                  </a:txBody>
                  <a:tcPr marL="121920" marR="121920" marT="45719" marB="45719">
                    <a:solidFill>
                      <a:srgbClr val="EB6B2E"/>
                    </a:solidFill>
                  </a:tcPr>
                </a:tc>
                <a:tc>
                  <a:txBody>
                    <a:bodyPr/>
                    <a:lstStyle/>
                    <a:p>
                      <a:pPr algn="ctr"/>
                      <a:r>
                        <a:rPr lang="en-US" sz="2800" dirty="0" smtClean="0"/>
                        <a:t>Protein C</a:t>
                      </a:r>
                      <a:endParaRPr lang="en-US" sz="2800" dirty="0"/>
                    </a:p>
                  </a:txBody>
                  <a:tcPr marL="121920" marR="121920" marT="45719" marB="45719">
                    <a:solidFill>
                      <a:srgbClr val="EB6B2E"/>
                    </a:solidFill>
                  </a:tcPr>
                </a:tc>
                <a:tc>
                  <a:txBody>
                    <a:bodyPr/>
                    <a:lstStyle/>
                    <a:p>
                      <a:pPr algn="ctr"/>
                      <a:r>
                        <a:rPr lang="en-US" sz="2800" dirty="0" smtClean="0"/>
                        <a:t>Protein S</a:t>
                      </a:r>
                      <a:endParaRPr lang="en-US" sz="2800" dirty="0"/>
                    </a:p>
                  </a:txBody>
                  <a:tcPr marL="121920" marR="121920" marT="45719" marB="45719">
                    <a:solidFill>
                      <a:srgbClr val="EB6B2E"/>
                    </a:solidFill>
                  </a:tcPr>
                </a:tc>
                <a:tc>
                  <a:txBody>
                    <a:bodyPr/>
                    <a:lstStyle/>
                    <a:p>
                      <a:pPr algn="ctr"/>
                      <a:r>
                        <a:rPr lang="en-US" sz="2800" dirty="0" smtClean="0"/>
                        <a:t>Antithrombin</a:t>
                      </a:r>
                      <a:endParaRPr lang="en-US" sz="2800" dirty="0"/>
                    </a:p>
                  </a:txBody>
                  <a:tcPr marL="121920" marR="121920" marT="45719" marB="45719">
                    <a:solidFill>
                      <a:srgbClr val="EB6B2E"/>
                    </a:solidFill>
                  </a:tcPr>
                </a:tc>
                <a:extLst>
                  <a:ext uri="{0D108BD9-81ED-4DB2-BD59-A6C34878D82A}">
                    <a16:rowId xmlns:a16="http://schemas.microsoft.com/office/drawing/2014/main" xmlns="" val="10000"/>
                  </a:ext>
                </a:extLst>
              </a:tr>
              <a:tr h="1170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Frequency in VTE</a:t>
                      </a:r>
                      <a:r>
                        <a:rPr lang="en-US" sz="2400" b="1" baseline="0" dirty="0" smtClean="0"/>
                        <a:t> patients</a:t>
                      </a:r>
                      <a:endParaRPr lang="en-US" sz="2400" b="1" dirty="0" smtClean="0"/>
                    </a:p>
                    <a:p>
                      <a:endParaRPr lang="en-US" sz="2400" b="0" dirty="0"/>
                    </a:p>
                  </a:txBody>
                  <a:tcPr marL="121920" marR="121920" marT="45719" marB="45719">
                    <a:solidFill>
                      <a:srgbClr val="EB6B2E">
                        <a:alpha val="65000"/>
                      </a:srgbClr>
                    </a:solidFill>
                  </a:tcPr>
                </a:tc>
                <a:tc>
                  <a:txBody>
                    <a:bodyPr/>
                    <a:lstStyle/>
                    <a:p>
                      <a:pPr marL="0" indent="0" algn="ctr">
                        <a:buFont typeface="Arial" panose="020B0604020202020204" pitchFamily="34" charset="0"/>
                        <a:buNone/>
                      </a:pPr>
                      <a:r>
                        <a:rPr lang="en-US" sz="2200" dirty="0" smtClean="0"/>
                        <a:t>2-5%</a:t>
                      </a:r>
                      <a:endParaRPr lang="en-US" sz="2200" dirty="0"/>
                    </a:p>
                  </a:txBody>
                  <a:tcPr marL="121920" marR="121920" marT="45719" marB="45719">
                    <a:solidFill>
                      <a:srgbClr val="EB6B2E">
                        <a:alpha val="65000"/>
                      </a:srgbClr>
                    </a:solidFill>
                  </a:tcPr>
                </a:tc>
                <a:tc>
                  <a:txBody>
                    <a:bodyPr/>
                    <a:lstStyle/>
                    <a:p>
                      <a:pPr marL="0" indent="0" algn="ctr">
                        <a:buFont typeface="Arial" panose="020B0604020202020204" pitchFamily="34" charset="0"/>
                        <a:buNone/>
                      </a:pPr>
                      <a:r>
                        <a:rPr lang="en-US" sz="2200" dirty="0" smtClean="0"/>
                        <a:t>1%</a:t>
                      </a:r>
                      <a:endParaRPr lang="en-US" sz="2200" dirty="0"/>
                    </a:p>
                  </a:txBody>
                  <a:tcPr marL="121920" marR="121920" marT="45719" marB="45719">
                    <a:solidFill>
                      <a:srgbClr val="EB6B2E">
                        <a:alpha val="65000"/>
                      </a:srgbClr>
                    </a:solidFill>
                  </a:tcPr>
                </a:tc>
                <a:tc>
                  <a:txBody>
                    <a:bodyPr/>
                    <a:lstStyle/>
                    <a:p>
                      <a:pPr algn="ctr"/>
                      <a:r>
                        <a:rPr lang="en-US" sz="2200" dirty="0" smtClean="0"/>
                        <a:t>&lt;1%</a:t>
                      </a:r>
                    </a:p>
                  </a:txBody>
                  <a:tcPr marL="121920" marR="121920" marT="45719" marB="45719">
                    <a:solidFill>
                      <a:srgbClr val="EB6B2E">
                        <a:alpha val="65000"/>
                      </a:srgbClr>
                    </a:solidFill>
                  </a:tcPr>
                </a:tc>
                <a:extLst>
                  <a:ext uri="{0D108BD9-81ED-4DB2-BD59-A6C34878D82A}">
                    <a16:rowId xmlns:a16="http://schemas.microsoft.com/office/drawing/2014/main" xmlns="" val="10001"/>
                  </a:ext>
                </a:extLst>
              </a:tr>
              <a:tr h="2271114">
                <a:tc>
                  <a:txBody>
                    <a:bodyPr/>
                    <a:lstStyle/>
                    <a:p>
                      <a:r>
                        <a:rPr lang="en-US" sz="2400" b="1" dirty="0" smtClean="0"/>
                        <a:t>Event Type</a:t>
                      </a:r>
                    </a:p>
                  </a:txBody>
                  <a:tcPr marL="121920" marR="121920" marT="45719" marB="45719">
                    <a:solidFill>
                      <a:srgbClr val="EB6B2E">
                        <a:alpha val="30000"/>
                      </a:srgbClr>
                    </a:solidFill>
                  </a:tcPr>
                </a:tc>
                <a:tc>
                  <a:txBody>
                    <a:bodyPr/>
                    <a:lstStyle/>
                    <a:p>
                      <a:pPr marL="342900" indent="-342900">
                        <a:buFont typeface="Arial" panose="020B0604020202020204" pitchFamily="34" charset="0"/>
                        <a:buChar char="•"/>
                      </a:pPr>
                      <a:r>
                        <a:rPr lang="en-US" sz="2200" b="1" dirty="0" smtClean="0"/>
                        <a:t>DVT</a:t>
                      </a:r>
                    </a:p>
                    <a:p>
                      <a:pPr marL="342900" indent="-342900">
                        <a:buFont typeface="Arial" panose="020B0604020202020204" pitchFamily="34" charset="0"/>
                        <a:buChar char="•"/>
                      </a:pPr>
                      <a:r>
                        <a:rPr lang="en-US" sz="2200" b="1" dirty="0" smtClean="0"/>
                        <a:t>PE</a:t>
                      </a:r>
                    </a:p>
                    <a:p>
                      <a:pPr marL="342900" indent="-342900">
                        <a:buFont typeface="Arial" panose="020B0604020202020204" pitchFamily="34" charset="0"/>
                        <a:buChar char="•"/>
                      </a:pPr>
                      <a:r>
                        <a:rPr lang="en-US" sz="2200" b="1" dirty="0" smtClean="0"/>
                        <a:t>Mesenteric</a:t>
                      </a:r>
                    </a:p>
                    <a:p>
                      <a:pPr marL="342900" indent="-342900">
                        <a:buFont typeface="Arial" panose="020B0604020202020204" pitchFamily="34" charset="0"/>
                        <a:buChar char="•"/>
                      </a:pPr>
                      <a:r>
                        <a:rPr lang="en-US" sz="2200" b="1" dirty="0" smtClean="0"/>
                        <a:t>CSVT</a:t>
                      </a:r>
                    </a:p>
                    <a:p>
                      <a:pPr marL="342900" indent="-342900">
                        <a:buFont typeface="Arial" panose="020B0604020202020204" pitchFamily="34" charset="0"/>
                        <a:buChar char="•"/>
                      </a:pPr>
                      <a:r>
                        <a:rPr lang="en-US" sz="1800" b="0" dirty="0" smtClean="0"/>
                        <a:t>Arterial</a:t>
                      </a:r>
                      <a:r>
                        <a:rPr lang="en-US" sz="1800" b="0" baseline="0" dirty="0" smtClean="0"/>
                        <a:t> </a:t>
                      </a:r>
                      <a:endParaRPr lang="en-US" sz="1800" b="0" dirty="0" smtClean="0"/>
                    </a:p>
                    <a:p>
                      <a:pPr marL="342900" indent="-342900">
                        <a:buFont typeface="Arial" panose="020B0604020202020204" pitchFamily="34" charset="0"/>
                        <a:buChar char="•"/>
                      </a:pPr>
                      <a:r>
                        <a:rPr lang="en-US" sz="1800" dirty="0" smtClean="0"/>
                        <a:t>Linked to fetal</a:t>
                      </a:r>
                      <a:r>
                        <a:rPr lang="en-US" sz="1800" baseline="0" dirty="0" smtClean="0"/>
                        <a:t> loss</a:t>
                      </a:r>
                      <a:endParaRPr lang="en-US" sz="1800" dirty="0"/>
                    </a:p>
                  </a:txBody>
                  <a:tcPr marL="121920" marR="121920" marT="45719" marB="45719">
                    <a:solidFill>
                      <a:srgbClr val="EB6B2E">
                        <a:alpha val="30000"/>
                      </a:srgbClr>
                    </a:solidFill>
                  </a:tcPr>
                </a:tc>
                <a:tc>
                  <a:txBody>
                    <a:bodyPr/>
                    <a:lstStyle/>
                    <a:p>
                      <a:pPr marL="342900" indent="-342900">
                        <a:buFont typeface="Arial" panose="020B0604020202020204" pitchFamily="34" charset="0"/>
                        <a:buChar char="•"/>
                      </a:pPr>
                      <a:r>
                        <a:rPr lang="en-US" sz="2200" b="1" dirty="0" smtClean="0"/>
                        <a:t>DVT</a:t>
                      </a:r>
                    </a:p>
                    <a:p>
                      <a:pPr marL="342900" indent="-342900">
                        <a:buFont typeface="Arial" panose="020B0604020202020204" pitchFamily="34" charset="0"/>
                        <a:buChar char="•"/>
                      </a:pPr>
                      <a:r>
                        <a:rPr lang="en-US" sz="2200" b="1" dirty="0" smtClean="0"/>
                        <a:t>PE</a:t>
                      </a:r>
                    </a:p>
                    <a:p>
                      <a:pPr marL="342900" indent="-342900">
                        <a:buFont typeface="Arial" panose="020B0604020202020204" pitchFamily="34" charset="0"/>
                        <a:buChar char="•"/>
                      </a:pPr>
                      <a:r>
                        <a:rPr lang="en-US" sz="2200" b="1" dirty="0" smtClean="0"/>
                        <a:t>Mesenteric</a:t>
                      </a:r>
                    </a:p>
                    <a:p>
                      <a:pPr marL="342900" indent="-342900">
                        <a:buFont typeface="Arial" panose="020B0604020202020204" pitchFamily="34" charset="0"/>
                        <a:buChar char="•"/>
                      </a:pPr>
                      <a:r>
                        <a:rPr lang="en-US" sz="2200" b="1" dirty="0" smtClean="0"/>
                        <a:t>CSVT</a:t>
                      </a:r>
                    </a:p>
                    <a:p>
                      <a:pPr marL="342900" indent="-342900">
                        <a:buFont typeface="Arial" panose="020B0604020202020204" pitchFamily="34" charset="0"/>
                        <a:buChar char="•"/>
                      </a:pPr>
                      <a:r>
                        <a:rPr lang="en-US" sz="1800" b="0" dirty="0" smtClean="0"/>
                        <a:t>Small</a:t>
                      </a:r>
                      <a:r>
                        <a:rPr lang="en-US" sz="1800" b="0" baseline="0" dirty="0" smtClean="0"/>
                        <a:t> risk of arterial events</a:t>
                      </a:r>
                      <a:endParaRPr lang="en-US" sz="1800" b="0" dirty="0" smtClean="0"/>
                    </a:p>
                  </a:txBody>
                  <a:tcPr marL="121920" marR="121920" marT="45719" marB="45719">
                    <a:solidFill>
                      <a:srgbClr val="EB6B2E">
                        <a:alpha val="30000"/>
                      </a:srgbClr>
                    </a:solidFill>
                  </a:tcPr>
                </a:tc>
                <a:tc>
                  <a:txBody>
                    <a:bodyPr/>
                    <a:lstStyle/>
                    <a:p>
                      <a:pPr marL="342900" indent="-342900">
                        <a:buFont typeface="Arial" panose="020B0604020202020204" pitchFamily="34" charset="0"/>
                        <a:buChar char="•"/>
                      </a:pPr>
                      <a:r>
                        <a:rPr lang="en-US" sz="2200" b="1" dirty="0" smtClean="0"/>
                        <a:t>DVT</a:t>
                      </a:r>
                    </a:p>
                    <a:p>
                      <a:pPr marL="342900" indent="-342900">
                        <a:buFont typeface="Arial" panose="020B0604020202020204" pitchFamily="34" charset="0"/>
                        <a:buChar char="•"/>
                      </a:pPr>
                      <a:r>
                        <a:rPr lang="en-US" sz="2200" b="1" dirty="0" smtClean="0"/>
                        <a:t>PE</a:t>
                      </a:r>
                    </a:p>
                    <a:p>
                      <a:pPr marL="342900" indent="-342900">
                        <a:buFont typeface="Arial" panose="020B0604020202020204" pitchFamily="34" charset="0"/>
                        <a:buChar char="•"/>
                      </a:pPr>
                      <a:r>
                        <a:rPr lang="en-US" sz="2200" b="1" dirty="0" smtClean="0"/>
                        <a:t>Mesenteric</a:t>
                      </a:r>
                    </a:p>
                    <a:p>
                      <a:pPr marL="342900" indent="-342900">
                        <a:buFont typeface="Arial" panose="020B0604020202020204" pitchFamily="34" charset="0"/>
                        <a:buChar char="•"/>
                      </a:pPr>
                      <a:r>
                        <a:rPr lang="en-US" sz="2200" b="1" dirty="0" smtClean="0"/>
                        <a:t>CSVT</a:t>
                      </a:r>
                    </a:p>
                    <a:p>
                      <a:pPr marL="342900" indent="-342900">
                        <a:buFont typeface="Arial" panose="020B0604020202020204" pitchFamily="34" charset="0"/>
                        <a:buChar char="•"/>
                      </a:pPr>
                      <a:r>
                        <a:rPr lang="en-US" sz="2200" b="1" dirty="0" smtClean="0"/>
                        <a:t>Pregnancy-related VTE</a:t>
                      </a:r>
                    </a:p>
                    <a:p>
                      <a:endParaRPr lang="en-US" sz="900" dirty="0"/>
                    </a:p>
                  </a:txBody>
                  <a:tcPr marL="121920" marR="121920" marT="45719" marB="45719">
                    <a:solidFill>
                      <a:srgbClr val="EB6B2E">
                        <a:alpha val="30000"/>
                      </a:srgbClr>
                    </a:solidFill>
                  </a:tcPr>
                </a:tc>
                <a:extLst>
                  <a:ext uri="{0D108BD9-81ED-4DB2-BD59-A6C34878D82A}">
                    <a16:rowId xmlns:a16="http://schemas.microsoft.com/office/drawing/2014/main" xmlns="" val="10002"/>
                  </a:ext>
                </a:extLst>
              </a:tr>
              <a:tr h="452853">
                <a:tc>
                  <a:txBody>
                    <a:bodyPr/>
                    <a:lstStyle/>
                    <a:p>
                      <a:r>
                        <a:rPr lang="en-US" sz="2400" b="1" dirty="0" smtClean="0"/>
                        <a:t>Spontaneous</a:t>
                      </a:r>
                      <a:endParaRPr lang="en-US" sz="2400" b="1" dirty="0"/>
                    </a:p>
                  </a:txBody>
                  <a:tcPr marL="121920" marR="121920" marT="45719" marB="45719">
                    <a:solidFill>
                      <a:srgbClr val="EB6B2E">
                        <a:alpha val="65000"/>
                      </a:srgbClr>
                    </a:solidFill>
                  </a:tcPr>
                </a:tc>
                <a:tc>
                  <a:txBody>
                    <a:bodyPr/>
                    <a:lstStyle/>
                    <a:p>
                      <a:pPr algn="ctr"/>
                      <a:endParaRPr lang="en-US" sz="2200" dirty="0" smtClean="0"/>
                    </a:p>
                  </a:txBody>
                  <a:tcPr marL="121920" marR="121920" marT="45719" marB="45719">
                    <a:solidFill>
                      <a:srgbClr val="EB6B2E">
                        <a:alpha val="65000"/>
                      </a:srgbClr>
                    </a:solidFill>
                  </a:tcPr>
                </a:tc>
                <a:tc>
                  <a:txBody>
                    <a:bodyPr/>
                    <a:lstStyle/>
                    <a:p>
                      <a:pPr algn="ctr"/>
                      <a:r>
                        <a:rPr lang="en-US" sz="2200" dirty="0" smtClean="0"/>
                        <a:t>50%</a:t>
                      </a:r>
                      <a:endParaRPr lang="en-US" sz="2200" dirty="0"/>
                    </a:p>
                  </a:txBody>
                  <a:tcPr marL="121920" marR="121920" marT="45719" marB="45719">
                    <a:solidFill>
                      <a:srgbClr val="EB6B2E">
                        <a:alpha val="65000"/>
                      </a:srgbClr>
                    </a:solidFill>
                  </a:tcPr>
                </a:tc>
                <a:tc>
                  <a:txBody>
                    <a:bodyPr/>
                    <a:lstStyle/>
                    <a:p>
                      <a:pPr algn="ctr"/>
                      <a:r>
                        <a:rPr lang="en-US" sz="2200" dirty="0" smtClean="0"/>
                        <a:t>40%</a:t>
                      </a:r>
                      <a:endParaRPr lang="en-US" sz="2200" dirty="0"/>
                    </a:p>
                  </a:txBody>
                  <a:tcPr marL="121920" marR="121920" marT="45719" marB="45719">
                    <a:solidFill>
                      <a:srgbClr val="EB6B2E">
                        <a:alpha val="65000"/>
                      </a:srgbClr>
                    </a:solidFill>
                  </a:tcPr>
                </a:tc>
                <a:extLst>
                  <a:ext uri="{0D108BD9-81ED-4DB2-BD59-A6C34878D82A}">
                    <a16:rowId xmlns:a16="http://schemas.microsoft.com/office/drawing/2014/main" xmlns="" val="10003"/>
                  </a:ext>
                </a:extLst>
              </a:tr>
              <a:tr h="452853">
                <a:tc>
                  <a:txBody>
                    <a:bodyPr/>
                    <a:lstStyle/>
                    <a:p>
                      <a:r>
                        <a:rPr lang="en-US" sz="2400" b="1" dirty="0" smtClean="0"/>
                        <a:t>Recurrence</a:t>
                      </a:r>
                      <a:endParaRPr lang="en-US" sz="2400" b="1" dirty="0"/>
                    </a:p>
                  </a:txBody>
                  <a:tcPr marL="121920" marR="121920" marT="45719" marB="45719">
                    <a:solidFill>
                      <a:srgbClr val="EB6B2E">
                        <a:alpha val="30000"/>
                      </a:srgbClr>
                    </a:solidFill>
                  </a:tcPr>
                </a:tc>
                <a:tc>
                  <a:txBody>
                    <a:bodyPr/>
                    <a:lstStyle/>
                    <a:p>
                      <a:pPr algn="ctr"/>
                      <a:r>
                        <a:rPr lang="en-US" sz="2200" dirty="0" smtClean="0"/>
                        <a:t>High risk</a:t>
                      </a:r>
                      <a:endParaRPr lang="en-US" sz="2200" dirty="0"/>
                    </a:p>
                  </a:txBody>
                  <a:tcPr marL="121920" marR="121920" marT="45719" marB="45719">
                    <a:solidFill>
                      <a:srgbClr val="EB6B2E">
                        <a:alpha val="30000"/>
                      </a:srgbClr>
                    </a:solidFill>
                  </a:tcPr>
                </a:tc>
                <a:tc>
                  <a:txBody>
                    <a:bodyPr/>
                    <a:lstStyle/>
                    <a:p>
                      <a:pPr algn="ctr"/>
                      <a:r>
                        <a:rPr lang="en-US" sz="2200" dirty="0" smtClean="0"/>
                        <a:t>High risk</a:t>
                      </a:r>
                      <a:endParaRPr lang="en-US" sz="2200" dirty="0"/>
                    </a:p>
                  </a:txBody>
                  <a:tcPr marL="121920" marR="121920" marT="45719" marB="45719">
                    <a:solidFill>
                      <a:srgbClr val="EB6B2E">
                        <a:alpha val="30000"/>
                      </a:srgbClr>
                    </a:solidFill>
                  </a:tcPr>
                </a:tc>
                <a:tc>
                  <a:txBody>
                    <a:bodyPr/>
                    <a:lstStyle/>
                    <a:p>
                      <a:pPr algn="ctr"/>
                      <a:r>
                        <a:rPr lang="en-US" sz="2200" dirty="0" smtClean="0"/>
                        <a:t>Very high</a:t>
                      </a:r>
                      <a:r>
                        <a:rPr lang="en-US" sz="2200" baseline="0" dirty="0" smtClean="0"/>
                        <a:t> risk</a:t>
                      </a:r>
                      <a:endParaRPr lang="en-US" sz="2200" dirty="0"/>
                    </a:p>
                  </a:txBody>
                  <a:tcPr marL="121920" marR="121920" marT="45719" marB="45719">
                    <a:solidFill>
                      <a:srgbClr val="EB6B2E">
                        <a:alpha val="30000"/>
                      </a:srgbClr>
                    </a:solidFill>
                  </a:tcPr>
                </a:tc>
                <a:extLst>
                  <a:ext uri="{0D108BD9-81ED-4DB2-BD59-A6C34878D82A}">
                    <a16:rowId xmlns:a16="http://schemas.microsoft.com/office/drawing/2014/main" xmlns="" val="10004"/>
                  </a:ext>
                </a:extLst>
              </a:tr>
              <a:tr h="1112451">
                <a:tc>
                  <a:txBody>
                    <a:bodyPr/>
                    <a:lstStyle/>
                    <a:p>
                      <a:r>
                        <a:rPr lang="en-US" sz="2400" b="1" dirty="0" smtClean="0"/>
                        <a:t>Other</a:t>
                      </a:r>
                      <a:endParaRPr lang="en-US" sz="2400" b="1" dirty="0"/>
                    </a:p>
                  </a:txBody>
                  <a:tcPr marL="121920" marR="121920" marT="45719" marB="45719">
                    <a:solidFill>
                      <a:srgbClr val="EB6B2E">
                        <a:alpha val="65000"/>
                      </a:srgbClr>
                    </a:solidFill>
                  </a:tcPr>
                </a:tc>
                <a:tc>
                  <a:txBody>
                    <a:bodyPr/>
                    <a:lstStyle/>
                    <a:p>
                      <a:pPr algn="ctr"/>
                      <a:r>
                        <a:rPr lang="en-US" sz="2200" dirty="0" smtClean="0"/>
                        <a:t>Levels</a:t>
                      </a:r>
                      <a:r>
                        <a:rPr lang="en-US" sz="2200" baseline="0" dirty="0" smtClean="0"/>
                        <a:t> &lt;55%</a:t>
                      </a:r>
                    </a:p>
                    <a:p>
                      <a:pPr algn="ctr"/>
                      <a:r>
                        <a:rPr lang="en-US" sz="2200" baseline="0" dirty="0" smtClean="0"/>
                        <a:t>(wide range)</a:t>
                      </a:r>
                      <a:endParaRPr lang="en-US" sz="2200" dirty="0"/>
                    </a:p>
                  </a:txBody>
                  <a:tcPr marL="121920" marR="121920" marT="45719" marB="45719">
                    <a:solidFill>
                      <a:srgbClr val="EB6B2E">
                        <a:alpha val="65000"/>
                      </a:srgbClr>
                    </a:solidFill>
                  </a:tcPr>
                </a:tc>
                <a:tc>
                  <a:txBody>
                    <a:bodyPr/>
                    <a:lstStyle/>
                    <a:p>
                      <a:pPr algn="ctr"/>
                      <a:r>
                        <a:rPr lang="en-US" sz="2200" dirty="0" smtClean="0"/>
                        <a:t>Levels &lt;35%</a:t>
                      </a:r>
                    </a:p>
                    <a:p>
                      <a:pPr algn="ctr"/>
                      <a:r>
                        <a:rPr lang="en-US" sz="2200" dirty="0" smtClean="0"/>
                        <a:t>(60-120)</a:t>
                      </a:r>
                      <a:endParaRPr lang="en-US" sz="2200" dirty="0"/>
                    </a:p>
                  </a:txBody>
                  <a:tcPr marL="121920" marR="121920" marT="45719" marB="45719">
                    <a:solidFill>
                      <a:srgbClr val="EB6B2E">
                        <a:alpha val="65000"/>
                      </a:srgbClr>
                    </a:solidFill>
                  </a:tcPr>
                </a:tc>
                <a:tc>
                  <a:txBody>
                    <a:bodyPr/>
                    <a:lstStyle/>
                    <a:p>
                      <a:pPr algn="ctr"/>
                      <a:r>
                        <a:rPr lang="en-US" sz="2200" dirty="0" smtClean="0"/>
                        <a:t>Levels 40-60%     (110-140)</a:t>
                      </a:r>
                    </a:p>
                    <a:p>
                      <a:pPr algn="ctr"/>
                      <a:r>
                        <a:rPr lang="en-US" sz="2200" dirty="0" smtClean="0"/>
                        <a:t>Heparin resistance</a:t>
                      </a:r>
                      <a:endParaRPr lang="en-US" sz="2200" dirty="0"/>
                    </a:p>
                  </a:txBody>
                  <a:tcPr marL="121920" marR="121920" marT="45719" marB="45719">
                    <a:solidFill>
                      <a:srgbClr val="EB6B2E">
                        <a:alpha val="65000"/>
                      </a:srgbClr>
                    </a:solidFill>
                  </a:tcPr>
                </a:tc>
                <a:extLst>
                  <a:ext uri="{0D108BD9-81ED-4DB2-BD59-A6C34878D82A}">
                    <a16:rowId xmlns:a16="http://schemas.microsoft.com/office/drawing/2014/main" xmlns="" val="10005"/>
                  </a:ext>
                </a:extLst>
              </a:tr>
            </a:tbl>
          </a:graphicData>
        </a:graphic>
      </p:graphicFrame>
      <p:sp>
        <p:nvSpPr>
          <p:cNvPr id="3" name="Rectangle 2"/>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8828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1"/>
            <a:ext cx="12192001" cy="6858001"/>
            <a:chOff x="-1" y="-1"/>
            <a:chExt cx="12192001"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803" y="410135"/>
              <a:ext cx="2400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932330" y="2330825"/>
            <a:ext cx="10363200" cy="1362075"/>
          </a:xfrm>
        </p:spPr>
        <p:txBody>
          <a:bodyPr/>
          <a:lstStyle/>
          <a:p>
            <a:pPr algn="ctr">
              <a:defRPr/>
            </a:pPr>
            <a:r>
              <a:rPr lang="en-US" b="1" dirty="0" smtClean="0">
                <a:solidFill>
                  <a:schemeClr val="bg1"/>
                </a:solidFill>
                <a:latin typeface="+mn-lt"/>
              </a:rPr>
              <a:t>APPROACH TO THROMBOSIS</a:t>
            </a:r>
            <a:endParaRPr lang="en-US" b="1" dirty="0">
              <a:solidFill>
                <a:schemeClr val="bg1"/>
              </a:solidFill>
              <a:latin typeface="+mn-lt"/>
            </a:endParaRPr>
          </a:p>
        </p:txBody>
      </p:sp>
      <p:sp>
        <p:nvSpPr>
          <p:cNvPr id="3" name="Text Placeholder 2"/>
          <p:cNvSpPr>
            <a:spLocks noGrp="1"/>
          </p:cNvSpPr>
          <p:nvPr>
            <p:ph type="body" idx="1"/>
          </p:nvPr>
        </p:nvSpPr>
        <p:spPr>
          <a:xfrm>
            <a:off x="914400" y="4343400"/>
            <a:ext cx="10363200" cy="1500188"/>
          </a:xfrm>
        </p:spPr>
        <p:txBody>
          <a:bodyPr/>
          <a:lstStyle/>
          <a:p>
            <a:pPr>
              <a:defRPr/>
            </a:pPr>
            <a:endParaRPr lang="en-US" dirty="0"/>
          </a:p>
        </p:txBody>
      </p:sp>
    </p:spTree>
    <p:extLst>
      <p:ext uri="{BB962C8B-B14F-4D97-AF65-F5344CB8AC3E}">
        <p14:creationId xmlns:p14="http://schemas.microsoft.com/office/powerpoint/2010/main" val="143819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03200" y="76201"/>
            <a:ext cx="11887200" cy="995516"/>
          </a:xfrm>
        </p:spPr>
        <p:txBody>
          <a:bodyPr>
            <a:normAutofit fontScale="90000"/>
          </a:bodyPr>
          <a:lstStyle/>
          <a:p>
            <a:pPr algn="ctr" eaLnBrk="1" hangingPunct="1"/>
            <a:r>
              <a:rPr lang="en-US" altLang="en-US" sz="3600" b="1" dirty="0" smtClean="0">
                <a:solidFill>
                  <a:srgbClr val="EB6B2E"/>
                </a:solidFill>
                <a:latin typeface="+mn-lt"/>
              </a:rPr>
              <a:t>Homozygous </a:t>
            </a:r>
            <a:r>
              <a:rPr lang="en-US" altLang="en-US" sz="3600" b="1" dirty="0">
                <a:solidFill>
                  <a:srgbClr val="EB6B2E"/>
                </a:solidFill>
                <a:latin typeface="+mn-lt"/>
              </a:rPr>
              <a:t>A</a:t>
            </a:r>
            <a:r>
              <a:rPr lang="en-US" altLang="en-US" sz="3600" b="1" dirty="0" smtClean="0">
                <a:solidFill>
                  <a:srgbClr val="EB6B2E"/>
                </a:solidFill>
                <a:latin typeface="+mn-lt"/>
              </a:rPr>
              <a:t>ntithrombin</a:t>
            </a:r>
            <a:r>
              <a:rPr lang="en-US" altLang="en-US" sz="3600" b="1" dirty="0">
                <a:solidFill>
                  <a:srgbClr val="EB6B2E"/>
                </a:solidFill>
                <a:latin typeface="+mn-lt"/>
              </a:rPr>
              <a:t>,</a:t>
            </a:r>
            <a:r>
              <a:rPr lang="en-US" altLang="en-US" sz="3600" b="1" dirty="0" smtClean="0">
                <a:solidFill>
                  <a:srgbClr val="EB6B2E"/>
                </a:solidFill>
                <a:latin typeface="+mn-lt"/>
              </a:rPr>
              <a:t> Protein C, and Protein S deficiencies</a:t>
            </a:r>
          </a:p>
        </p:txBody>
      </p:sp>
      <p:sp>
        <p:nvSpPr>
          <p:cNvPr id="12291" name="Content Placeholder 2"/>
          <p:cNvSpPr>
            <a:spLocks noGrp="1"/>
          </p:cNvSpPr>
          <p:nvPr>
            <p:ph idx="1"/>
          </p:nvPr>
        </p:nvSpPr>
        <p:spPr>
          <a:xfrm>
            <a:off x="776748" y="1059594"/>
            <a:ext cx="5348749" cy="4835046"/>
          </a:xfrm>
        </p:spPr>
        <p:txBody>
          <a:bodyPr>
            <a:normAutofit fontScale="92500" lnSpcReduction="10000"/>
          </a:bodyPr>
          <a:lstStyle/>
          <a:p>
            <a:pPr eaLnBrk="1" hangingPunct="1">
              <a:defRPr/>
            </a:pPr>
            <a:r>
              <a:rPr lang="en-US" altLang="en-US" dirty="0" smtClean="0"/>
              <a:t>Homozygous </a:t>
            </a:r>
            <a:r>
              <a:rPr lang="en-US" altLang="en-US" dirty="0" err="1" smtClean="0"/>
              <a:t>antithrombin</a:t>
            </a:r>
            <a:r>
              <a:rPr lang="en-US" altLang="en-US" dirty="0" smtClean="0"/>
              <a:t> deficiency</a:t>
            </a:r>
          </a:p>
          <a:p>
            <a:pPr lvl="1" eaLnBrk="1" hangingPunct="1">
              <a:defRPr/>
            </a:pPr>
            <a:r>
              <a:rPr lang="en-US" altLang="en-US" dirty="0" smtClean="0"/>
              <a:t>Usually fatal in utero</a:t>
            </a:r>
          </a:p>
          <a:p>
            <a:pPr eaLnBrk="1" hangingPunct="1">
              <a:defRPr/>
            </a:pPr>
            <a:r>
              <a:rPr lang="en-US" altLang="en-US" dirty="0" smtClean="0"/>
              <a:t>Homozygous Protein C or S deficiency</a:t>
            </a:r>
          </a:p>
          <a:p>
            <a:pPr lvl="1" eaLnBrk="1" hangingPunct="1">
              <a:defRPr/>
            </a:pPr>
            <a:r>
              <a:rPr lang="en-US" altLang="en-US" dirty="0" smtClean="0"/>
              <a:t>Presents in infancy with purpura </a:t>
            </a:r>
            <a:r>
              <a:rPr lang="en-US" altLang="en-US" dirty="0" err="1" smtClean="0"/>
              <a:t>fulminans</a:t>
            </a:r>
            <a:endParaRPr lang="en-US" altLang="en-US" dirty="0" smtClean="0"/>
          </a:p>
          <a:p>
            <a:pPr>
              <a:defRPr/>
            </a:pPr>
            <a:r>
              <a:rPr lang="en-US" altLang="en-US" dirty="0" smtClean="0"/>
              <a:t>Management of Purpura </a:t>
            </a:r>
            <a:r>
              <a:rPr lang="en-US" altLang="en-US" dirty="0" err="1" smtClean="0"/>
              <a:t>Fulminans</a:t>
            </a:r>
            <a:endParaRPr lang="en-US" altLang="en-US" dirty="0" smtClean="0"/>
          </a:p>
          <a:p>
            <a:pPr lvl="1">
              <a:defRPr/>
            </a:pPr>
            <a:r>
              <a:rPr lang="en-US" altLang="en-US" dirty="0"/>
              <a:t>Aggressive FFP replacement </a:t>
            </a:r>
            <a:r>
              <a:rPr lang="en-US" altLang="en-US" dirty="0" smtClean="0"/>
              <a:t>at time of                                                                time </a:t>
            </a:r>
            <a:r>
              <a:rPr lang="en-US" altLang="en-US" dirty="0"/>
              <a:t>of presentation</a:t>
            </a:r>
          </a:p>
          <a:p>
            <a:pPr lvl="1">
              <a:defRPr/>
            </a:pPr>
            <a:r>
              <a:rPr lang="en-US" altLang="en-US" dirty="0" smtClean="0"/>
              <a:t>Protein </a:t>
            </a:r>
            <a:r>
              <a:rPr lang="en-US" altLang="en-US" dirty="0"/>
              <a:t>C </a:t>
            </a:r>
            <a:r>
              <a:rPr lang="en-US" altLang="en-US" dirty="0" smtClean="0"/>
              <a:t>concentrate if applicable</a:t>
            </a:r>
          </a:p>
          <a:p>
            <a:pPr lvl="1">
              <a:defRPr/>
            </a:pPr>
            <a:r>
              <a:rPr lang="en-US" altLang="en-US" dirty="0"/>
              <a:t>Life long anticoagulation with </a:t>
            </a:r>
            <a:r>
              <a:rPr lang="en-US" altLang="en-US" dirty="0" smtClean="0"/>
              <a:t>warfarin</a:t>
            </a:r>
            <a:endParaRPr lang="en-US" altLang="en-US" dirty="0"/>
          </a:p>
          <a:p>
            <a:pPr lvl="1">
              <a:defRPr/>
            </a:pPr>
            <a:r>
              <a:rPr lang="en-US" altLang="en-US" dirty="0"/>
              <a:t>Case reports of liver transplant</a:t>
            </a:r>
          </a:p>
          <a:p>
            <a:pPr marL="457200" lvl="1" indent="0">
              <a:buNone/>
              <a:defRPr/>
            </a:pPr>
            <a:endParaRPr lang="en-US" altLang="en-US" dirty="0" smtClean="0"/>
          </a:p>
          <a:p>
            <a:pPr>
              <a:defRPr/>
            </a:pPr>
            <a:endParaRPr lang="en-US" altLang="en-US" dirty="0" smtClean="0"/>
          </a:p>
          <a:p>
            <a:pPr marL="0" indent="0" eaLnBrk="1" hangingPunct="1">
              <a:buNone/>
              <a:defRPr/>
            </a:pPr>
            <a:endParaRPr lang="en-US" altLang="en-US" dirty="0" smtClean="0"/>
          </a:p>
          <a:p>
            <a:pPr eaLnBrk="1" hangingPunct="1">
              <a:defRPr/>
            </a:pPr>
            <a:endParaRPr lang="en-US" altLang="en-US"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065" y="1759863"/>
            <a:ext cx="4961467" cy="289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31868" y="3366370"/>
            <a:ext cx="6400800" cy="3916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endParaRPr lang="en-US" altLang="en-US" dirty="0" smtClean="0"/>
          </a:p>
          <a:p>
            <a:pPr marL="0" indent="0">
              <a:buFont typeface="Arial" panose="020B0604020202020204" pitchFamily="34" charset="0"/>
              <a:buNone/>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p:txBody>
      </p:sp>
      <p:sp>
        <p:nvSpPr>
          <p:cNvPr id="2" name="Footer Placeholder 1"/>
          <p:cNvSpPr>
            <a:spLocks noGrp="1"/>
          </p:cNvSpPr>
          <p:nvPr>
            <p:ph type="ftr" sz="quarter" idx="11"/>
          </p:nvPr>
        </p:nvSpPr>
        <p:spPr>
          <a:xfrm>
            <a:off x="4089400" y="6338986"/>
            <a:ext cx="4114800" cy="365125"/>
          </a:xfrm>
        </p:spPr>
        <p:txBody>
          <a:bodyPr/>
          <a:lstStyle/>
          <a:p>
            <a:r>
              <a:rPr lang="en-US" dirty="0"/>
              <a:t>Reprinted from </a:t>
            </a:r>
            <a:r>
              <a:rPr lang="en-US" dirty="0" smtClean="0"/>
              <a:t>Seminars in Fetal &amp; Neonatal, 16/6, Price, et al, Diagnosis and management of neonatal purpura </a:t>
            </a:r>
            <a:r>
              <a:rPr lang="en-US" dirty="0" err="1" smtClean="0"/>
              <a:t>fulminans</a:t>
            </a:r>
            <a:r>
              <a:rPr lang="en-US" dirty="0" smtClean="0"/>
              <a:t>, 318-322</a:t>
            </a:r>
            <a:r>
              <a:rPr lang="en-US" dirty="0"/>
              <a:t>, </a:t>
            </a:r>
            <a:r>
              <a:rPr lang="en-US" dirty="0" smtClean="0"/>
              <a:t>©</a:t>
            </a:r>
            <a:r>
              <a:rPr lang="en-US" dirty="0"/>
              <a:t> </a:t>
            </a:r>
            <a:r>
              <a:rPr lang="en-US" dirty="0" smtClean="0"/>
              <a:t>2011, </a:t>
            </a:r>
            <a:r>
              <a:rPr lang="en-US" dirty="0"/>
              <a:t>with permission from </a:t>
            </a:r>
            <a:r>
              <a:rPr lang="en-US" dirty="0" smtClean="0"/>
              <a:t>Elsevier.</a:t>
            </a:r>
            <a:endParaRPr lang="en-US" dirty="0"/>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854551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1911" y="85277"/>
            <a:ext cx="11785600" cy="829124"/>
          </a:xfrm>
        </p:spPr>
        <p:txBody>
          <a:bodyPr>
            <a:normAutofit/>
          </a:bodyPr>
          <a:lstStyle/>
          <a:p>
            <a:pPr algn="ctr"/>
            <a:r>
              <a:rPr lang="en-US" altLang="en-US" sz="4000" b="1" dirty="0">
                <a:solidFill>
                  <a:srgbClr val="EB6B2E"/>
                </a:solidFill>
                <a:latin typeface="+mn-lt"/>
              </a:rPr>
              <a:t>Levels of natural anticoagulants change with </a:t>
            </a:r>
            <a:r>
              <a:rPr lang="en-US" altLang="en-US" sz="4000" b="1" dirty="0" smtClean="0">
                <a:solidFill>
                  <a:srgbClr val="EB6B2E"/>
                </a:solidFill>
                <a:latin typeface="+mn-lt"/>
              </a:rPr>
              <a:t>age</a:t>
            </a:r>
          </a:p>
        </p:txBody>
      </p:sp>
      <p:sp>
        <p:nvSpPr>
          <p:cNvPr id="8195" name="Content Placeholder 2"/>
          <p:cNvSpPr>
            <a:spLocks noGrp="1"/>
          </p:cNvSpPr>
          <p:nvPr>
            <p:ph idx="1"/>
          </p:nvPr>
        </p:nvSpPr>
        <p:spPr>
          <a:xfrm>
            <a:off x="1042063" y="1500693"/>
            <a:ext cx="10085295" cy="4876800"/>
          </a:xfrm>
        </p:spPr>
        <p:txBody>
          <a:bodyPr>
            <a:normAutofit/>
          </a:bodyPr>
          <a:lstStyle/>
          <a:p>
            <a:pPr lvl="1" eaLnBrk="1" hangingPunct="1">
              <a:buFont typeface="Arial" charset="0"/>
              <a:buChar char="•"/>
              <a:defRPr/>
            </a:pPr>
            <a:r>
              <a:rPr lang="en-US" altLang="en-US" sz="3600" dirty="0" smtClean="0"/>
              <a:t>Levels of natural anticoagulants are all low in infancy</a:t>
            </a:r>
          </a:p>
          <a:p>
            <a:pPr lvl="1" eaLnBrk="1" hangingPunct="1">
              <a:buFont typeface="Arial" charset="0"/>
              <a:buChar char="•"/>
              <a:defRPr/>
            </a:pPr>
            <a:r>
              <a:rPr lang="en-US" altLang="en-US" sz="3600" dirty="0" smtClean="0"/>
              <a:t>Antithrombin and Protein S activity reach adult levels by 6-12 months of age</a:t>
            </a:r>
          </a:p>
          <a:p>
            <a:pPr lvl="1" eaLnBrk="1" hangingPunct="1">
              <a:buFont typeface="Arial" charset="0"/>
              <a:buChar char="•"/>
              <a:defRPr/>
            </a:pPr>
            <a:r>
              <a:rPr lang="en-US" altLang="en-US" sz="3600" dirty="0" smtClean="0"/>
              <a:t>Protein C activity remains lower than adult levels until late teens/early 20s</a:t>
            </a:r>
          </a:p>
          <a:p>
            <a:pPr eaLnBrk="1" hangingPunct="1">
              <a:defRPr/>
            </a:pPr>
            <a:endParaRPr lang="en-US" altLang="en-US" sz="3600" dirty="0" smtClean="0"/>
          </a:p>
          <a:p>
            <a:pPr eaLnBrk="1" hangingPunct="1">
              <a:defRPr/>
            </a:pPr>
            <a:endParaRPr lang="en-US" altLang="en-US" sz="3600"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55121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366683" y="68826"/>
            <a:ext cx="9340646" cy="1295400"/>
          </a:xfrm>
        </p:spPr>
        <p:txBody>
          <a:bodyPr>
            <a:normAutofit/>
          </a:bodyPr>
          <a:lstStyle/>
          <a:p>
            <a:pPr algn="ctr" eaLnBrk="1" hangingPunct="1"/>
            <a:r>
              <a:rPr lang="en-US" altLang="en-US" sz="3600" b="1" dirty="0">
                <a:solidFill>
                  <a:srgbClr val="EB6B2E"/>
                </a:solidFill>
                <a:latin typeface="+mn-lt"/>
              </a:rPr>
              <a:t>D</a:t>
            </a:r>
            <a:r>
              <a:rPr lang="en-US" altLang="en-US" sz="3600" b="1" dirty="0" smtClean="0">
                <a:solidFill>
                  <a:srgbClr val="EB6B2E"/>
                </a:solidFill>
                <a:latin typeface="+mn-lt"/>
              </a:rPr>
              <a:t>iagnosing hypercoagulable states in patients receiving warfarin</a:t>
            </a:r>
          </a:p>
        </p:txBody>
      </p:sp>
      <p:sp>
        <p:nvSpPr>
          <p:cNvPr id="26627" name="Content Placeholder 2"/>
          <p:cNvSpPr>
            <a:spLocks noGrp="1"/>
          </p:cNvSpPr>
          <p:nvPr>
            <p:ph idx="1"/>
          </p:nvPr>
        </p:nvSpPr>
        <p:spPr>
          <a:xfrm>
            <a:off x="609600" y="1386349"/>
            <a:ext cx="5486400" cy="5073445"/>
          </a:xfrm>
        </p:spPr>
        <p:txBody>
          <a:bodyPr>
            <a:normAutofit/>
          </a:bodyPr>
          <a:lstStyle/>
          <a:p>
            <a:pPr eaLnBrk="1" hangingPunct="1">
              <a:defRPr/>
            </a:pPr>
            <a:r>
              <a:rPr lang="en-US" sz="2400" dirty="0" smtClean="0"/>
              <a:t>Warfarin inhibits synthesis of all Vitamin K dependent proteins, including Protein C and S</a:t>
            </a:r>
          </a:p>
          <a:p>
            <a:pPr eaLnBrk="1" hangingPunct="1">
              <a:defRPr/>
            </a:pPr>
            <a:r>
              <a:rPr lang="en-US" sz="2400" dirty="0"/>
              <a:t>W</a:t>
            </a:r>
            <a:r>
              <a:rPr lang="en-US" sz="2400" dirty="0" smtClean="0"/>
              <a:t>arfarin initially decreases protein C levels faster than the other coagulation factors</a:t>
            </a:r>
          </a:p>
          <a:p>
            <a:pPr lvl="1" eaLnBrk="1" hangingPunct="1">
              <a:defRPr/>
            </a:pPr>
            <a:r>
              <a:rPr lang="en-US" sz="2000" dirty="0"/>
              <a:t>P</a:t>
            </a:r>
            <a:r>
              <a:rPr lang="en-US" sz="2000" dirty="0" smtClean="0"/>
              <a:t>aradoxically increases blood's tendency to coagulate when treatment is </a:t>
            </a:r>
            <a:br>
              <a:rPr lang="en-US" sz="2000" dirty="0" smtClean="0"/>
            </a:br>
            <a:r>
              <a:rPr lang="en-US" sz="2000" dirty="0" smtClean="0"/>
              <a:t>first begun       	warfarin necrosis </a:t>
            </a:r>
          </a:p>
          <a:p>
            <a:pPr lvl="1" eaLnBrk="1" hangingPunct="1">
              <a:defRPr/>
            </a:pPr>
            <a:r>
              <a:rPr lang="en-US" sz="2000" dirty="0"/>
              <a:t>Why we start heparin first                                           </a:t>
            </a:r>
            <a:endParaRPr lang="en-US" sz="2000" dirty="0" smtClean="0"/>
          </a:p>
          <a:p>
            <a:pPr lvl="1" eaLnBrk="1" hangingPunct="1">
              <a:defRPr/>
            </a:pPr>
            <a:r>
              <a:rPr lang="en-US" sz="2000" dirty="0" smtClean="0"/>
              <a:t>Warfarin necrosis more frequent in patients </a:t>
            </a:r>
            <a:r>
              <a:rPr lang="en-US" sz="2000" dirty="0"/>
              <a:t> </a:t>
            </a:r>
            <a:r>
              <a:rPr lang="en-US" sz="2000" dirty="0" smtClean="0"/>
              <a:t>                                                            with Protein C and S deficiency</a:t>
            </a:r>
          </a:p>
          <a:p>
            <a:pPr>
              <a:defRPr/>
            </a:pPr>
            <a:endParaRPr lang="en-US" sz="2400" dirty="0" smtClean="0"/>
          </a:p>
          <a:p>
            <a:pPr marL="0" indent="0" eaLnBrk="1" hangingPunct="1">
              <a:buNone/>
              <a:defRPr/>
            </a:pPr>
            <a:endParaRPr lang="en-US" altLang="en-US" sz="2400" dirty="0" smtClean="0"/>
          </a:p>
          <a:p>
            <a:pPr eaLnBrk="1" hangingPunct="1">
              <a:defRPr/>
            </a:pPr>
            <a:endParaRPr lang="en-US" altLang="en-US" sz="2400" dirty="0" smtClean="0"/>
          </a:p>
        </p:txBody>
      </p:sp>
      <p:sp>
        <p:nvSpPr>
          <p:cNvPr id="2" name="Right Arrow 1"/>
          <p:cNvSpPr/>
          <p:nvPr/>
        </p:nvSpPr>
        <p:spPr>
          <a:xfrm>
            <a:off x="2585134" y="4142519"/>
            <a:ext cx="812800" cy="301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5860" y="1674998"/>
            <a:ext cx="4458744" cy="3516434"/>
          </a:xfrm>
          <a:prstGeom prst="rect">
            <a:avLst/>
          </a:prstGeom>
        </p:spPr>
      </p:pic>
      <p:sp>
        <p:nvSpPr>
          <p:cNvPr id="4" name="Footer Placeholder 3"/>
          <p:cNvSpPr>
            <a:spLocks noGrp="1"/>
          </p:cNvSpPr>
          <p:nvPr>
            <p:ph type="ftr" sz="quarter" idx="11"/>
          </p:nvPr>
        </p:nvSpPr>
        <p:spPr>
          <a:xfrm>
            <a:off x="2561688" y="6338986"/>
            <a:ext cx="6735097" cy="365125"/>
          </a:xfrm>
        </p:spPr>
        <p:txBody>
          <a:bodyPr/>
          <a:lstStyle/>
          <a:p>
            <a:r>
              <a:rPr lang="en-US" dirty="0"/>
              <a:t>Reprinted by permission from Copyright Clearance Center, Inc.: Springer Nature, Journal of General Internal Medicine, Warfarin-Included Skin Necrosis, Natalia </a:t>
            </a:r>
            <a:r>
              <a:rPr lang="en-US" dirty="0" err="1"/>
              <a:t>Kozac</a:t>
            </a:r>
            <a:r>
              <a:rPr lang="en-US" dirty="0"/>
              <a:t>, Ami </a:t>
            </a:r>
            <a:r>
              <a:rPr lang="en-US" dirty="0" err="1"/>
              <a:t>Schattner</a:t>
            </a:r>
            <a:r>
              <a:rPr lang="en-US" dirty="0"/>
              <a:t> ©2013</a:t>
            </a:r>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594556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1998" cy="6858000"/>
            <a:chOff x="0" y="0"/>
            <a:chExt cx="12191998"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873" y="419100"/>
              <a:ext cx="2400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914399" y="2810715"/>
            <a:ext cx="10363200" cy="1362075"/>
          </a:xfrm>
        </p:spPr>
        <p:txBody>
          <a:bodyPr>
            <a:normAutofit fontScale="90000"/>
          </a:bodyPr>
          <a:lstStyle/>
          <a:p>
            <a:pPr algn="ctr">
              <a:defRPr/>
            </a:pPr>
            <a:r>
              <a:rPr lang="en-US" b="1" dirty="0" smtClean="0">
                <a:solidFill>
                  <a:schemeClr val="bg1"/>
                </a:solidFill>
                <a:latin typeface="+mn-lt"/>
              </a:rPr>
              <a:t>ACQUIRED RISK FACTORS FOR THROMBOSIS</a:t>
            </a:r>
            <a:endParaRPr lang="en-US" b="1" dirty="0">
              <a:solidFill>
                <a:schemeClr val="bg1"/>
              </a:solidFill>
              <a:latin typeface="+mn-lt"/>
            </a:endParaRPr>
          </a:p>
        </p:txBody>
      </p:sp>
      <p:sp>
        <p:nvSpPr>
          <p:cNvPr id="3" name="Text Placeholder 2"/>
          <p:cNvSpPr>
            <a:spLocks noGrp="1"/>
          </p:cNvSpPr>
          <p:nvPr>
            <p:ph type="body" idx="1"/>
          </p:nvPr>
        </p:nvSpPr>
        <p:spPr>
          <a:xfrm>
            <a:off x="914400" y="4343400"/>
            <a:ext cx="10363200" cy="1500188"/>
          </a:xfrm>
        </p:spPr>
        <p:txBody>
          <a:bodyPr/>
          <a:lstStyle/>
          <a:p>
            <a:pPr>
              <a:defRPr/>
            </a:pPr>
            <a:endParaRPr lang="en-US" dirty="0"/>
          </a:p>
        </p:txBody>
      </p:sp>
    </p:spTree>
    <p:extLst>
      <p:ext uri="{BB962C8B-B14F-4D97-AF65-F5344CB8AC3E}">
        <p14:creationId xmlns:p14="http://schemas.microsoft.com/office/powerpoint/2010/main" val="3972634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6140" y="93408"/>
            <a:ext cx="11670891" cy="832282"/>
          </a:xfrm>
        </p:spPr>
        <p:txBody>
          <a:bodyPr/>
          <a:lstStyle/>
          <a:p>
            <a:pPr algn="ctr" eaLnBrk="1" hangingPunct="1"/>
            <a:r>
              <a:rPr lang="en-US" altLang="en-US" sz="3600" b="1" dirty="0" smtClean="0">
                <a:solidFill>
                  <a:srgbClr val="EB6B2E"/>
                </a:solidFill>
                <a:latin typeface="+mn-lt"/>
              </a:rPr>
              <a:t>Acquired Risk Factors for Venous Thrombosis</a:t>
            </a:r>
          </a:p>
        </p:txBody>
      </p:sp>
      <p:sp>
        <p:nvSpPr>
          <p:cNvPr id="15363" name="Content Placeholder 2"/>
          <p:cNvSpPr>
            <a:spLocks noGrp="1"/>
          </p:cNvSpPr>
          <p:nvPr>
            <p:ph idx="1"/>
          </p:nvPr>
        </p:nvSpPr>
        <p:spPr>
          <a:xfrm>
            <a:off x="609600" y="2209801"/>
            <a:ext cx="10972800" cy="3916363"/>
          </a:xfrm>
        </p:spPr>
        <p:txBody>
          <a:bodyPr/>
          <a:lstStyle/>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7172" name="Content Placeholder 2"/>
          <p:cNvSpPr txBox="1">
            <a:spLocks/>
          </p:cNvSpPr>
          <p:nvPr/>
        </p:nvSpPr>
        <p:spPr bwMode="auto">
          <a:xfrm>
            <a:off x="609600" y="1149283"/>
            <a:ext cx="538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US" altLang="en-US" sz="2800" dirty="0"/>
              <a:t>Cancer</a:t>
            </a:r>
          </a:p>
          <a:p>
            <a:pPr eaLnBrk="1" hangingPunct="1">
              <a:buFont typeface="Arial" panose="020B0604020202020204" pitchFamily="34" charset="0"/>
              <a:buChar char="•"/>
            </a:pPr>
            <a:r>
              <a:rPr lang="en-US" altLang="en-US" sz="2800" dirty="0"/>
              <a:t>Cardiac Disease</a:t>
            </a:r>
          </a:p>
          <a:p>
            <a:pPr eaLnBrk="1" hangingPunct="1">
              <a:buFont typeface="Arial" panose="020B0604020202020204" pitchFamily="34" charset="0"/>
              <a:buChar char="•"/>
            </a:pPr>
            <a:r>
              <a:rPr lang="en-US" altLang="en-US" sz="2800" dirty="0"/>
              <a:t>Renal disease</a:t>
            </a:r>
          </a:p>
          <a:p>
            <a:pPr eaLnBrk="1" hangingPunct="1">
              <a:buFont typeface="Arial" panose="020B0604020202020204" pitchFamily="34" charset="0"/>
              <a:buChar char="•"/>
            </a:pPr>
            <a:r>
              <a:rPr lang="en-US" altLang="en-US" sz="2800" dirty="0"/>
              <a:t>Liver disease</a:t>
            </a:r>
          </a:p>
          <a:p>
            <a:pPr eaLnBrk="1" hangingPunct="1">
              <a:buFont typeface="Arial" panose="020B0604020202020204" pitchFamily="34" charset="0"/>
              <a:buChar char="•"/>
            </a:pPr>
            <a:r>
              <a:rPr lang="en-US" altLang="en-US" sz="2800" dirty="0"/>
              <a:t>Rheumatologic disease</a:t>
            </a:r>
          </a:p>
          <a:p>
            <a:pPr eaLnBrk="1" hangingPunct="1">
              <a:buFont typeface="Arial" panose="020B0604020202020204" pitchFamily="34" charset="0"/>
              <a:buChar char="•"/>
            </a:pPr>
            <a:r>
              <a:rPr lang="en-US" altLang="en-US" sz="2800" dirty="0"/>
              <a:t>Inflammatory Bowel disease</a:t>
            </a:r>
          </a:p>
          <a:p>
            <a:pPr eaLnBrk="1" hangingPunct="1">
              <a:buFont typeface="Arial" panose="020B0604020202020204" pitchFamily="34" charset="0"/>
              <a:buChar char="•"/>
            </a:pPr>
            <a:r>
              <a:rPr lang="en-US" altLang="en-US" sz="2800" dirty="0"/>
              <a:t>Infection</a:t>
            </a:r>
          </a:p>
          <a:p>
            <a:pPr lvl="1" eaLnBrk="1" hangingPunct="1">
              <a:buFont typeface="Arial" panose="020B0604020202020204" pitchFamily="34" charset="0"/>
              <a:buChar char="•"/>
            </a:pPr>
            <a:r>
              <a:rPr lang="en-US" altLang="en-US" dirty="0"/>
              <a:t>Sepsis/DIC</a:t>
            </a:r>
          </a:p>
          <a:p>
            <a:pPr eaLnBrk="1" hangingPunct="1">
              <a:buFont typeface="Arial" panose="020B0604020202020204" pitchFamily="34" charset="0"/>
              <a:buChar char="•"/>
            </a:pPr>
            <a:r>
              <a:rPr lang="en-US" altLang="en-US" sz="2800" dirty="0"/>
              <a:t>Diabetes</a:t>
            </a:r>
          </a:p>
        </p:txBody>
      </p:sp>
      <p:sp>
        <p:nvSpPr>
          <p:cNvPr id="7173" name="Content Placeholder 6"/>
          <p:cNvSpPr txBox="1">
            <a:spLocks/>
          </p:cNvSpPr>
          <p:nvPr/>
        </p:nvSpPr>
        <p:spPr bwMode="auto">
          <a:xfrm>
            <a:off x="6359286" y="1127436"/>
            <a:ext cx="538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panose="020B0604020202020204" pitchFamily="34" charset="0"/>
              <a:buChar char="•"/>
            </a:pPr>
            <a:r>
              <a:rPr lang="en-US" altLang="en-US" sz="2800" dirty="0"/>
              <a:t>Surgery</a:t>
            </a:r>
          </a:p>
          <a:p>
            <a:pPr eaLnBrk="1" hangingPunct="1">
              <a:buFont typeface="Arial" panose="020B0604020202020204" pitchFamily="34" charset="0"/>
              <a:buChar char="•"/>
            </a:pPr>
            <a:r>
              <a:rPr lang="en-US" altLang="en-US" sz="2800" dirty="0"/>
              <a:t>Trauma/Immobility</a:t>
            </a:r>
          </a:p>
          <a:p>
            <a:pPr lvl="1" eaLnBrk="1" hangingPunct="1">
              <a:buFont typeface="Arial" panose="020B0604020202020204" pitchFamily="34" charset="0"/>
              <a:buChar char="•"/>
            </a:pPr>
            <a:r>
              <a:rPr lang="en-US" altLang="en-US" dirty="0"/>
              <a:t>Venous stasis</a:t>
            </a:r>
          </a:p>
          <a:p>
            <a:pPr eaLnBrk="1" hangingPunct="1">
              <a:buFont typeface="Arial" panose="020B0604020202020204" pitchFamily="34" charset="0"/>
              <a:buChar char="•"/>
            </a:pPr>
            <a:r>
              <a:rPr lang="en-US" altLang="en-US" sz="2800" dirty="0"/>
              <a:t>Obesity</a:t>
            </a:r>
          </a:p>
          <a:p>
            <a:pPr eaLnBrk="1" hangingPunct="1">
              <a:buFont typeface="Arial" panose="020B0604020202020204" pitchFamily="34" charset="0"/>
              <a:buChar char="•"/>
            </a:pPr>
            <a:r>
              <a:rPr lang="en-US" altLang="en-US" sz="2800" dirty="0"/>
              <a:t>Use of estrogens</a:t>
            </a:r>
          </a:p>
          <a:p>
            <a:pPr eaLnBrk="1" hangingPunct="1">
              <a:buFont typeface="Arial" panose="020B0604020202020204" pitchFamily="34" charset="0"/>
              <a:buChar char="•"/>
            </a:pPr>
            <a:r>
              <a:rPr lang="en-US" altLang="en-US" sz="2800" dirty="0"/>
              <a:t>Dehydration</a:t>
            </a:r>
          </a:p>
          <a:p>
            <a:pPr eaLnBrk="1" hangingPunct="1">
              <a:buFont typeface="Arial" panose="020B0604020202020204" pitchFamily="34" charset="0"/>
              <a:buChar char="•"/>
            </a:pPr>
            <a:r>
              <a:rPr lang="en-US" altLang="en-US" sz="2800" dirty="0"/>
              <a:t>APS (antiphospholipid Ab)</a:t>
            </a:r>
          </a:p>
          <a:p>
            <a:pPr eaLnBrk="1" hangingPunct="1">
              <a:buFont typeface="Arial" panose="020B0604020202020204" pitchFamily="34" charset="0"/>
              <a:buChar char="•"/>
            </a:pPr>
            <a:r>
              <a:rPr lang="en-US" altLang="en-US" sz="2800" b="1" dirty="0"/>
              <a:t>Any condition that requires central venous catheter</a:t>
            </a:r>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63096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10581" y="299884"/>
            <a:ext cx="7285703" cy="611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130241" y="5224926"/>
            <a:ext cx="2291412" cy="365125"/>
          </a:xfrm>
        </p:spPr>
        <p:txBody>
          <a:bodyPr/>
          <a:lstStyle/>
          <a:p>
            <a:pPr algn="l"/>
            <a:r>
              <a:rPr lang="en-US" sz="1050" dirty="0"/>
              <a:t>Republished with permission of John Wiley and Sons </a:t>
            </a:r>
            <a:r>
              <a:rPr lang="en-US" sz="1050" dirty="0" err="1"/>
              <a:t>Inc</a:t>
            </a:r>
            <a:r>
              <a:rPr lang="en-US" sz="1050" dirty="0"/>
              <a:t>, from Pediatric Blood and Cancer, Pediatric venous thromboembolism in the United States: a tertiary care complication of chronic diseases, </a:t>
            </a:r>
            <a:r>
              <a:rPr lang="en-US" sz="1050" dirty="0" err="1"/>
              <a:t>Setty</a:t>
            </a:r>
            <a:r>
              <a:rPr lang="en-US" sz="1050" dirty="0"/>
              <a:t>, B.A., S.H. O'Brien, and B.A. </a:t>
            </a:r>
            <a:r>
              <a:rPr lang="en-US" sz="1050" dirty="0" err="1"/>
              <a:t>Kerlin</a:t>
            </a:r>
            <a:r>
              <a:rPr lang="en-US" sz="1050" dirty="0"/>
              <a:t>, 59(2)258-264,© 2012; permission conveyed through Copyright Clearance Center, Inc. </a:t>
            </a:r>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50941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6716" y="112343"/>
            <a:ext cx="10972800" cy="813346"/>
          </a:xfrm>
        </p:spPr>
        <p:txBody>
          <a:bodyPr>
            <a:noAutofit/>
          </a:bodyPr>
          <a:lstStyle/>
          <a:p>
            <a:pPr algn="ctr"/>
            <a:r>
              <a:rPr lang="en-US" altLang="en-US" sz="3600" b="1" dirty="0">
                <a:solidFill>
                  <a:srgbClr val="EB6B2E"/>
                </a:solidFill>
                <a:latin typeface="+mn-lt"/>
              </a:rPr>
              <a:t>Acquired Risk Factors for </a:t>
            </a:r>
            <a:r>
              <a:rPr lang="en-US" altLang="en-US" sz="3600" b="1" dirty="0" smtClean="0">
                <a:solidFill>
                  <a:srgbClr val="EB6B2E"/>
                </a:solidFill>
                <a:latin typeface="+mn-lt"/>
              </a:rPr>
              <a:t>Arterial </a:t>
            </a:r>
            <a:r>
              <a:rPr lang="en-US" altLang="en-US" sz="3600" b="1" dirty="0">
                <a:solidFill>
                  <a:srgbClr val="EB6B2E"/>
                </a:solidFill>
                <a:latin typeface="+mn-lt"/>
              </a:rPr>
              <a:t>Thrombosis</a:t>
            </a:r>
            <a:endParaRPr lang="en-US" altLang="en-US" sz="3600" b="1" dirty="0" smtClean="0">
              <a:solidFill>
                <a:srgbClr val="EB6B2E"/>
              </a:solidFill>
              <a:latin typeface="+mn-lt"/>
            </a:endParaRPr>
          </a:p>
        </p:txBody>
      </p:sp>
      <p:sp>
        <p:nvSpPr>
          <p:cNvPr id="16387" name="Content Placeholder 2"/>
          <p:cNvSpPr>
            <a:spLocks noGrp="1"/>
          </p:cNvSpPr>
          <p:nvPr>
            <p:ph idx="1"/>
          </p:nvPr>
        </p:nvSpPr>
        <p:spPr>
          <a:xfrm>
            <a:off x="609600" y="1267179"/>
            <a:ext cx="10972800" cy="4619367"/>
          </a:xfrm>
        </p:spPr>
        <p:txBody>
          <a:bodyPr>
            <a:noAutofit/>
          </a:bodyPr>
          <a:lstStyle/>
          <a:p>
            <a:pPr>
              <a:defRPr/>
            </a:pPr>
            <a:r>
              <a:rPr lang="en-US" dirty="0" smtClean="0"/>
              <a:t>Arterial ischemic stroke</a:t>
            </a:r>
          </a:p>
          <a:p>
            <a:pPr lvl="1">
              <a:defRPr/>
            </a:pPr>
            <a:r>
              <a:rPr lang="en-US" dirty="0" smtClean="0"/>
              <a:t>Cardiogenic and large-vessel </a:t>
            </a:r>
            <a:r>
              <a:rPr lang="en-US" dirty="0"/>
              <a:t>dissection-related </a:t>
            </a:r>
            <a:r>
              <a:rPr lang="en-US" dirty="0" smtClean="0"/>
              <a:t>embolism</a:t>
            </a:r>
          </a:p>
          <a:p>
            <a:pPr lvl="1">
              <a:defRPr/>
            </a:pPr>
            <a:r>
              <a:rPr lang="en-US" dirty="0" smtClean="0"/>
              <a:t>Cerebral</a:t>
            </a:r>
            <a:r>
              <a:rPr lang="en-US" dirty="0"/>
              <a:t> </a:t>
            </a:r>
            <a:r>
              <a:rPr lang="en-US" dirty="0" err="1" smtClean="0"/>
              <a:t>vasculopathy</a:t>
            </a:r>
            <a:endParaRPr lang="en-US" dirty="0"/>
          </a:p>
          <a:p>
            <a:pPr lvl="2">
              <a:defRPr/>
            </a:pPr>
            <a:r>
              <a:rPr lang="en-US" sz="2400" dirty="0" err="1" smtClean="0"/>
              <a:t>Moyamoya</a:t>
            </a:r>
            <a:r>
              <a:rPr lang="en-US" sz="2400" dirty="0" smtClean="0"/>
              <a:t>, Sickle Cell Disease</a:t>
            </a:r>
            <a:endParaRPr lang="en-US" sz="2400" dirty="0"/>
          </a:p>
          <a:p>
            <a:pPr lvl="1">
              <a:defRPr/>
            </a:pPr>
            <a:r>
              <a:rPr lang="en-US" dirty="0"/>
              <a:t>I</a:t>
            </a:r>
            <a:r>
              <a:rPr lang="en-US" dirty="0" smtClean="0"/>
              <a:t>n </a:t>
            </a:r>
            <a:r>
              <a:rPr lang="en-US" dirty="0"/>
              <a:t>situ </a:t>
            </a:r>
            <a:r>
              <a:rPr lang="en-US" dirty="0" smtClean="0"/>
              <a:t>thrombosis</a:t>
            </a:r>
          </a:p>
          <a:p>
            <a:pPr lvl="2">
              <a:defRPr/>
            </a:pPr>
            <a:r>
              <a:rPr lang="en-US" sz="2400" dirty="0" smtClean="0"/>
              <a:t>Systemic </a:t>
            </a:r>
            <a:r>
              <a:rPr lang="en-US" sz="2400" dirty="0"/>
              <a:t>infection and </a:t>
            </a:r>
            <a:r>
              <a:rPr lang="en-US" sz="2400" dirty="0" smtClean="0"/>
              <a:t>dehydration</a:t>
            </a:r>
          </a:p>
          <a:p>
            <a:pPr lvl="2">
              <a:defRPr/>
            </a:pPr>
            <a:r>
              <a:rPr lang="en-US" sz="2400" dirty="0" smtClean="0"/>
              <a:t>Iron deficiency anemia</a:t>
            </a:r>
          </a:p>
          <a:p>
            <a:pPr lvl="2">
              <a:defRPr/>
            </a:pPr>
            <a:r>
              <a:rPr lang="en-US" sz="2400" dirty="0" err="1" smtClean="0"/>
              <a:t>Hyperhomocysteinemia</a:t>
            </a:r>
            <a:r>
              <a:rPr lang="en-US" sz="2400" dirty="0" smtClean="0"/>
              <a:t>, elevated lipoprotein (a)</a:t>
            </a:r>
          </a:p>
          <a:p>
            <a:pPr>
              <a:defRPr/>
            </a:pPr>
            <a:r>
              <a:rPr lang="en-US" dirty="0" smtClean="0"/>
              <a:t>Other arterial thrombosis</a:t>
            </a:r>
          </a:p>
          <a:p>
            <a:pPr lvl="1">
              <a:defRPr/>
            </a:pPr>
            <a:r>
              <a:rPr lang="en-US" dirty="0" smtClean="0"/>
              <a:t>Umbilical artery catheters</a:t>
            </a:r>
          </a:p>
          <a:p>
            <a:pPr lvl="1">
              <a:defRPr/>
            </a:pPr>
            <a:r>
              <a:rPr lang="en-US" dirty="0" smtClean="0"/>
              <a:t>Femoral artery (cardiac catheterizations)</a:t>
            </a:r>
          </a:p>
          <a:p>
            <a:pPr lvl="1">
              <a:defRPr/>
            </a:pPr>
            <a:r>
              <a:rPr lang="en-US" dirty="0" smtClean="0"/>
              <a:t>Perinatal stroke</a:t>
            </a:r>
          </a:p>
          <a:p>
            <a:pPr marL="0" indent="0">
              <a:buFont typeface="Arial" charset="0"/>
              <a:buNone/>
              <a:defRPr/>
            </a:pPr>
            <a:endParaRPr lang="en-US" altLang="en-US" sz="2000" dirty="0" smtClean="0"/>
          </a:p>
          <a:p>
            <a:pPr eaLnBrk="1" hangingPunct="1">
              <a:defRPr/>
            </a:pPr>
            <a:endParaRPr lang="en-US" altLang="en-US" sz="2000" dirty="0" smtClean="0"/>
          </a:p>
          <a:p>
            <a:pPr eaLnBrk="1" hangingPunct="1">
              <a:defRPr/>
            </a:pPr>
            <a:endParaRPr lang="en-US" altLang="en-US" sz="2000" dirty="0" smtClean="0"/>
          </a:p>
          <a:p>
            <a:pPr eaLnBrk="1" hangingPunct="1">
              <a:defRPr/>
            </a:pPr>
            <a:endParaRPr lang="en-US" altLang="en-US" sz="2000"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6241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5778" y="-101600"/>
            <a:ext cx="11785600" cy="1174043"/>
          </a:xfrm>
        </p:spPr>
        <p:txBody>
          <a:bodyPr>
            <a:normAutofit/>
          </a:bodyPr>
          <a:lstStyle/>
          <a:p>
            <a:pPr algn="ctr" eaLnBrk="1" hangingPunct="1"/>
            <a:r>
              <a:rPr lang="en-US" altLang="en-US" sz="3600" b="1" dirty="0">
                <a:solidFill>
                  <a:srgbClr val="EB6B2E"/>
                </a:solidFill>
                <a:latin typeface="+mn-lt"/>
              </a:rPr>
              <a:t>E</a:t>
            </a:r>
            <a:r>
              <a:rPr lang="en-US" altLang="en-US" sz="3600" b="1" dirty="0" smtClean="0">
                <a:solidFill>
                  <a:srgbClr val="EB6B2E"/>
                </a:solidFill>
                <a:latin typeface="+mn-lt"/>
              </a:rPr>
              <a:t>strogen-containing Contraceptives and Thrombosis</a:t>
            </a:r>
          </a:p>
        </p:txBody>
      </p:sp>
      <p:sp>
        <p:nvSpPr>
          <p:cNvPr id="10243" name="Content Placeholder 2"/>
          <p:cNvSpPr>
            <a:spLocks noGrp="1"/>
          </p:cNvSpPr>
          <p:nvPr>
            <p:ph idx="1"/>
          </p:nvPr>
        </p:nvSpPr>
        <p:spPr>
          <a:xfrm>
            <a:off x="406400" y="1173334"/>
            <a:ext cx="6278605" cy="4685269"/>
          </a:xfrm>
        </p:spPr>
        <p:txBody>
          <a:bodyPr>
            <a:normAutofit lnSpcReduction="10000"/>
          </a:bodyPr>
          <a:lstStyle/>
          <a:p>
            <a:pPr eaLnBrk="1" hangingPunct="1"/>
            <a:r>
              <a:rPr lang="en-US" altLang="en-US" dirty="0" smtClean="0"/>
              <a:t>Estrogen containing contraception</a:t>
            </a:r>
            <a:r>
              <a:rPr lang="en-US" altLang="en-US" sz="2800" dirty="0" smtClean="0"/>
              <a:t> reduces Protein S activity and increases activated Protein C resistance</a:t>
            </a:r>
          </a:p>
          <a:p>
            <a:pPr eaLnBrk="1" hangingPunct="1"/>
            <a:r>
              <a:rPr lang="en-US" altLang="en-US" sz="2800" dirty="0" smtClean="0"/>
              <a:t>VTE rates in 15-19 year old women:</a:t>
            </a:r>
          </a:p>
          <a:p>
            <a:pPr lvl="1" eaLnBrk="1" hangingPunct="1"/>
            <a:r>
              <a:rPr lang="en-US" altLang="en-US" sz="2400" dirty="0" smtClean="0"/>
              <a:t>Non-users:  0.7 VTE in 10,000 women-years</a:t>
            </a:r>
          </a:p>
          <a:p>
            <a:pPr lvl="1" eaLnBrk="1" hangingPunct="1"/>
            <a:r>
              <a:rPr lang="en-US" altLang="en-US" sz="2400" dirty="0" smtClean="0"/>
              <a:t>OCP users:  4.2 VTE in 10,000 women-years</a:t>
            </a:r>
          </a:p>
          <a:p>
            <a:pPr eaLnBrk="1" hangingPunct="1"/>
            <a:r>
              <a:rPr lang="en-US" altLang="en-US" sz="2800" dirty="0" smtClean="0"/>
              <a:t>Most teens who develop OCP-related thrombosis have additional risk factors (obesity, family history of thrombosis, thrombophilia)</a:t>
            </a:r>
          </a:p>
          <a:p>
            <a:pPr eaLnBrk="1" hangingPunct="1"/>
            <a:r>
              <a:rPr lang="en-US" altLang="en-US" sz="2800" dirty="0" smtClean="0"/>
              <a:t>Patch, vaginal ring</a:t>
            </a:r>
            <a:endParaRPr lang="en-US" altLang="en-US" dirty="0" smtClean="0"/>
          </a:p>
          <a:p>
            <a:pPr eaLnBrk="1" hangingPunct="1"/>
            <a:endParaRPr lang="en-US" altLang="en-US" dirty="0" smtClean="0"/>
          </a:p>
          <a:p>
            <a:pPr eaLnBrk="1" hangingPunct="1"/>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100" y="1236315"/>
            <a:ext cx="4853330" cy="3791664"/>
          </a:xfrm>
          <a:prstGeom prst="rect">
            <a:avLst/>
          </a:prstGeom>
        </p:spPr>
      </p:pic>
      <p:sp>
        <p:nvSpPr>
          <p:cNvPr id="3" name="Footer Placeholder 2"/>
          <p:cNvSpPr>
            <a:spLocks noGrp="1"/>
          </p:cNvSpPr>
          <p:nvPr>
            <p:ph type="ftr" sz="quarter" idx="11"/>
          </p:nvPr>
        </p:nvSpPr>
        <p:spPr>
          <a:xfrm>
            <a:off x="2797706" y="6175922"/>
            <a:ext cx="6641744" cy="748602"/>
          </a:xfrm>
        </p:spPr>
        <p:txBody>
          <a:bodyPr/>
          <a:lstStyle/>
          <a:p>
            <a:r>
              <a:rPr lang="en-US" dirty="0"/>
              <a:t>Reprinted from </a:t>
            </a:r>
            <a:r>
              <a:rPr lang="en-US" dirty="0" smtClean="0"/>
              <a:t>Contraception, 78/6, Jensen, et al, </a:t>
            </a:r>
            <a:r>
              <a:rPr lang="en-US" dirty="0"/>
              <a:t>Effects of switching from oral to transdermal or transvaginal contraception on markers of </a:t>
            </a:r>
            <a:r>
              <a:rPr lang="en-US" dirty="0" smtClean="0"/>
              <a:t>thrombosis, 451-458</a:t>
            </a:r>
            <a:r>
              <a:rPr lang="en-US" dirty="0"/>
              <a:t>, © 2008, with permission from </a:t>
            </a:r>
            <a:r>
              <a:rPr lang="en-US" dirty="0" smtClean="0"/>
              <a:t>Elsevier.</a:t>
            </a:r>
            <a:endParaRPr lang="en-US" dirty="0"/>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754940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6142" y="0"/>
            <a:ext cx="11965858" cy="959556"/>
          </a:xfrm>
        </p:spPr>
        <p:txBody>
          <a:bodyPr>
            <a:normAutofit/>
          </a:bodyPr>
          <a:lstStyle/>
          <a:p>
            <a:pPr algn="ctr" eaLnBrk="1" hangingPunct="1"/>
            <a:r>
              <a:rPr lang="en-US" altLang="en-US" sz="3600" b="1" dirty="0" smtClean="0">
                <a:solidFill>
                  <a:srgbClr val="EB6B2E"/>
                </a:solidFill>
                <a:latin typeface="+mn-lt"/>
              </a:rPr>
              <a:t>Antiphospholipid Antibody Syndrome</a:t>
            </a:r>
          </a:p>
        </p:txBody>
      </p:sp>
      <p:sp>
        <p:nvSpPr>
          <p:cNvPr id="25603" name="Content Placeholder 2"/>
          <p:cNvSpPr>
            <a:spLocks noGrp="1"/>
          </p:cNvSpPr>
          <p:nvPr>
            <p:ph idx="1"/>
          </p:nvPr>
        </p:nvSpPr>
        <p:spPr>
          <a:xfrm>
            <a:off x="609600" y="1160925"/>
            <a:ext cx="10972800" cy="4460061"/>
          </a:xfrm>
        </p:spPr>
        <p:txBody>
          <a:bodyPr>
            <a:normAutofit lnSpcReduction="10000"/>
          </a:bodyPr>
          <a:lstStyle/>
          <a:p>
            <a:pPr>
              <a:defRPr/>
            </a:pPr>
            <a:r>
              <a:rPr lang="en-US" altLang="en-US" sz="2800" dirty="0" smtClean="0"/>
              <a:t>Persistent presence of antiphospholipid antibodies or lupus anticoagulant for ≥ 12 weeks in context with an acute thrombotic event</a:t>
            </a:r>
          </a:p>
          <a:p>
            <a:pPr lvl="1">
              <a:defRPr/>
            </a:pPr>
            <a:r>
              <a:rPr lang="en-US" altLang="en-US" sz="2400" dirty="0" smtClean="0"/>
              <a:t>Venous or arterial thrombosis</a:t>
            </a:r>
          </a:p>
          <a:p>
            <a:pPr lvl="1">
              <a:defRPr/>
            </a:pPr>
            <a:r>
              <a:rPr lang="en-US" altLang="en-US" sz="2400" dirty="0" smtClean="0"/>
              <a:t>Recurrent pregnancy loss &lt; 10 week gestation</a:t>
            </a:r>
          </a:p>
          <a:p>
            <a:pPr lvl="1">
              <a:defRPr/>
            </a:pPr>
            <a:r>
              <a:rPr lang="en-US" altLang="en-US" sz="2400" dirty="0" smtClean="0"/>
              <a:t>Premature delivery or fetal demise &gt;10 week gestation</a:t>
            </a:r>
          </a:p>
          <a:p>
            <a:pPr>
              <a:defRPr/>
            </a:pPr>
            <a:r>
              <a:rPr lang="en-US" altLang="en-US" dirty="0" smtClean="0"/>
              <a:t>Laboratory Evaluation</a:t>
            </a:r>
          </a:p>
          <a:p>
            <a:pPr lvl="1">
              <a:defRPr/>
            </a:pPr>
            <a:r>
              <a:rPr lang="en-US" altLang="en-US" dirty="0" smtClean="0"/>
              <a:t>Lupus anticoagulant</a:t>
            </a:r>
          </a:p>
          <a:p>
            <a:pPr lvl="1">
              <a:defRPr/>
            </a:pPr>
            <a:r>
              <a:rPr lang="en-US" altLang="en-US" dirty="0" err="1" smtClean="0"/>
              <a:t>Anticardiolipin</a:t>
            </a:r>
            <a:r>
              <a:rPr lang="en-US" altLang="en-US" dirty="0" smtClean="0"/>
              <a:t> antibodies</a:t>
            </a:r>
          </a:p>
          <a:p>
            <a:pPr lvl="1">
              <a:defRPr/>
            </a:pPr>
            <a:r>
              <a:rPr lang="en-US" dirty="0" smtClean="0"/>
              <a:t>Anti-</a:t>
            </a:r>
            <a:r>
              <a:rPr lang="el-GR" dirty="0">
                <a:cs typeface="Tahoma" pitchFamily="34" charset="0"/>
              </a:rPr>
              <a:t>β</a:t>
            </a:r>
            <a:r>
              <a:rPr lang="en-US" dirty="0">
                <a:cs typeface="Tahoma" pitchFamily="34" charset="0"/>
              </a:rPr>
              <a:t>2 </a:t>
            </a:r>
            <a:r>
              <a:rPr lang="en-US" dirty="0" smtClean="0">
                <a:cs typeface="Tahoma" pitchFamily="34" charset="0"/>
              </a:rPr>
              <a:t>glycoprotein</a:t>
            </a:r>
            <a:endParaRPr lang="en-US" altLang="en-US" dirty="0" smtClean="0"/>
          </a:p>
          <a:p>
            <a:pPr>
              <a:defRPr/>
            </a:pPr>
            <a:r>
              <a:rPr lang="en-US" altLang="en-US" dirty="0" smtClean="0"/>
              <a:t>Management</a:t>
            </a:r>
            <a:r>
              <a:rPr lang="en-US" altLang="en-US" sz="2800" dirty="0" smtClean="0"/>
              <a:t> - indefinite anticoagulation for patients with definitive APS and thrombosis</a:t>
            </a:r>
          </a:p>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119006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98311" y="79022"/>
            <a:ext cx="11379200" cy="931333"/>
          </a:xfrm>
        </p:spPr>
        <p:txBody>
          <a:bodyPr>
            <a:normAutofit/>
          </a:bodyPr>
          <a:lstStyle/>
          <a:p>
            <a:pPr algn="ctr" eaLnBrk="1" hangingPunct="1"/>
            <a:r>
              <a:rPr lang="en-US" altLang="en-US" sz="3600" b="1" dirty="0" smtClean="0">
                <a:solidFill>
                  <a:srgbClr val="EB6B2E"/>
                </a:solidFill>
                <a:latin typeface="+mn-lt"/>
              </a:rPr>
              <a:t>Lupus Anticoagulants</a:t>
            </a:r>
          </a:p>
        </p:txBody>
      </p:sp>
      <p:sp>
        <p:nvSpPr>
          <p:cNvPr id="4" name="Content Placeholder 6"/>
          <p:cNvSpPr>
            <a:spLocks noGrp="1"/>
          </p:cNvSpPr>
          <p:nvPr>
            <p:ph idx="1"/>
          </p:nvPr>
        </p:nvSpPr>
        <p:spPr>
          <a:xfrm>
            <a:off x="609600" y="1117905"/>
            <a:ext cx="10972800" cy="4497860"/>
          </a:xfrm>
        </p:spPr>
        <p:txBody>
          <a:bodyPr rtlCol="0">
            <a:normAutofit/>
          </a:bodyPr>
          <a:lstStyle/>
          <a:p>
            <a:r>
              <a:rPr lang="en-US" dirty="0" smtClean="0"/>
              <a:t>Antibodies directed against phospholipid-binding proteins</a:t>
            </a:r>
          </a:p>
          <a:p>
            <a:r>
              <a:rPr lang="en-US" dirty="0" smtClean="0"/>
              <a:t>Diagnosed by demonstration </a:t>
            </a:r>
            <a:r>
              <a:rPr lang="en-US" dirty="0"/>
              <a:t>of a prolonged phospholipid-dependent screening test of </a:t>
            </a:r>
            <a:r>
              <a:rPr lang="en-US" dirty="0" smtClean="0"/>
              <a:t>hemostasis, such as the </a:t>
            </a:r>
            <a:r>
              <a:rPr lang="en-US" dirty="0"/>
              <a:t>dilute Russell viper venom time (</a:t>
            </a:r>
            <a:r>
              <a:rPr lang="en-US" dirty="0" err="1"/>
              <a:t>dRVVT</a:t>
            </a:r>
            <a:r>
              <a:rPr lang="en-US" dirty="0"/>
              <a:t>) and an activated partial thromboplastin time (</a:t>
            </a:r>
            <a:r>
              <a:rPr lang="en-US" dirty="0" err="1"/>
              <a:t>aPTT</a:t>
            </a:r>
            <a:r>
              <a:rPr lang="en-US" dirty="0"/>
              <a:t>) </a:t>
            </a:r>
            <a:endParaRPr lang="en-US" dirty="0" smtClean="0"/>
          </a:p>
          <a:p>
            <a:r>
              <a:rPr lang="en-US" dirty="0" smtClean="0"/>
              <a:t>Mixing </a:t>
            </a:r>
            <a:r>
              <a:rPr lang="en-US" dirty="0"/>
              <a:t>patient plasma with normal plasma fails to correct the prolonged screening test(s</a:t>
            </a:r>
            <a:r>
              <a:rPr lang="en-US" dirty="0" smtClean="0"/>
              <a:t>)</a:t>
            </a:r>
          </a:p>
          <a:p>
            <a:r>
              <a:rPr lang="en-US" dirty="0" smtClean="0"/>
              <a:t>Addition </a:t>
            </a:r>
            <a:r>
              <a:rPr lang="en-US" dirty="0"/>
              <a:t>of excess phospholipid shortens or corrects the prolonged coagulation test (demonstration of phospholipid-dependence</a:t>
            </a:r>
            <a:r>
              <a:rPr lang="en-US" dirty="0" smtClean="0"/>
              <a:t>)</a:t>
            </a:r>
            <a:endParaRPr lang="en-US" dirty="0"/>
          </a:p>
          <a:p>
            <a:pPr marL="118872" indent="0" eaLnBrk="1" fontAlgn="auto" hangingPunct="1">
              <a:spcBef>
                <a:spcPts val="0"/>
              </a:spcBef>
              <a:spcAft>
                <a:spcPts val="0"/>
              </a:spcAft>
              <a:buFont typeface="Arial" charset="0"/>
              <a:buNone/>
              <a:defRPr/>
            </a:pPr>
            <a:endParaRPr lang="en-US" dirty="0"/>
          </a:p>
        </p:txBody>
      </p:sp>
      <p:sp>
        <p:nvSpPr>
          <p:cNvPr id="2" name="Footer Placeholder 1"/>
          <p:cNvSpPr>
            <a:spLocks noGrp="1"/>
          </p:cNvSpPr>
          <p:nvPr>
            <p:ph type="ftr" sz="quarter" idx="11"/>
          </p:nvPr>
        </p:nvSpPr>
        <p:spPr>
          <a:xfrm>
            <a:off x="2804984" y="6356350"/>
            <a:ext cx="6079524" cy="365125"/>
          </a:xfrm>
        </p:spPr>
        <p:txBody>
          <a:bodyPr/>
          <a:lstStyle/>
          <a:p>
            <a:r>
              <a:rPr lang="en-US" sz="1400" b="1" dirty="0" smtClean="0"/>
              <a:t>https://www.uptodate.com/contents/diagnosis-of-antiphospholipid-syndrome</a:t>
            </a:r>
            <a:endParaRPr lang="en-US" sz="1400" b="1" dirty="0"/>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551266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05434" y="412955"/>
            <a:ext cx="10972800" cy="294968"/>
          </a:xfrm>
        </p:spPr>
        <p:txBody>
          <a:bodyPr>
            <a:normAutofit fontScale="90000"/>
          </a:bodyPr>
          <a:lstStyle/>
          <a:p>
            <a:pPr algn="ctr" eaLnBrk="1" hangingPunct="1"/>
            <a:r>
              <a:rPr lang="en-US" altLang="en-US" sz="4000" b="1" dirty="0">
                <a:solidFill>
                  <a:srgbClr val="EB6B2E"/>
                </a:solidFill>
                <a:latin typeface="+mn-lt"/>
              </a:rPr>
              <a:t>S</a:t>
            </a:r>
            <a:r>
              <a:rPr lang="en-US" altLang="en-US" sz="4000" b="1" dirty="0" smtClean="0">
                <a:solidFill>
                  <a:srgbClr val="EB6B2E"/>
                </a:solidFill>
                <a:latin typeface="+mn-lt"/>
              </a:rPr>
              <a:t>igns and symptoms of venous thrombosis</a:t>
            </a:r>
          </a:p>
        </p:txBody>
      </p:sp>
      <p:sp>
        <p:nvSpPr>
          <p:cNvPr id="17411" name="Content Placeholder 2"/>
          <p:cNvSpPr>
            <a:spLocks noGrp="1"/>
          </p:cNvSpPr>
          <p:nvPr>
            <p:ph idx="1"/>
          </p:nvPr>
        </p:nvSpPr>
        <p:spPr>
          <a:xfrm>
            <a:off x="609600" y="2209801"/>
            <a:ext cx="10972800" cy="3916363"/>
          </a:xfrm>
        </p:spPr>
        <p:txBody>
          <a:bodyPr/>
          <a:lstStyle/>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4" name="Content Placeholder 1"/>
          <p:cNvSpPr txBox="1">
            <a:spLocks/>
          </p:cNvSpPr>
          <p:nvPr/>
        </p:nvSpPr>
        <p:spPr>
          <a:xfrm>
            <a:off x="5384800" y="1676400"/>
            <a:ext cx="6299200" cy="3962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defRPr/>
            </a:pPr>
            <a:r>
              <a:rPr lang="en-US" altLang="en-US" sz="3400" b="1" dirty="0" smtClean="0"/>
              <a:t>Deep Vein Thrombosis (DVT)</a:t>
            </a:r>
          </a:p>
          <a:p>
            <a:pPr lvl="1" eaLnBrk="1" hangingPunct="1">
              <a:buFont typeface="Arial" panose="020B0604020202020204" pitchFamily="34" charset="0"/>
              <a:buChar char="•"/>
              <a:defRPr/>
            </a:pPr>
            <a:r>
              <a:rPr lang="en-US" altLang="en-US" sz="3000" dirty="0" smtClean="0"/>
              <a:t>Acute swelling of extremity</a:t>
            </a:r>
          </a:p>
          <a:p>
            <a:pPr lvl="1" eaLnBrk="1" hangingPunct="1">
              <a:buFont typeface="Arial" panose="020B0604020202020204" pitchFamily="34" charset="0"/>
              <a:buChar char="•"/>
              <a:defRPr/>
            </a:pPr>
            <a:r>
              <a:rPr lang="en-US" altLang="en-US" sz="3000" dirty="0" smtClean="0"/>
              <a:t>Pain or tenderness</a:t>
            </a:r>
          </a:p>
          <a:p>
            <a:pPr lvl="1" eaLnBrk="1" hangingPunct="1">
              <a:buFont typeface="Arial" panose="020B0604020202020204" pitchFamily="34" charset="0"/>
              <a:buChar char="•"/>
              <a:defRPr/>
            </a:pPr>
            <a:r>
              <a:rPr lang="en-US" altLang="en-US" sz="3000" dirty="0" smtClean="0"/>
              <a:t>Discoloration (red, purple)</a:t>
            </a:r>
          </a:p>
          <a:p>
            <a:pPr lvl="1" eaLnBrk="1" hangingPunct="1">
              <a:buFont typeface="Arial" panose="020B0604020202020204" pitchFamily="34" charset="0"/>
              <a:buChar char="•"/>
              <a:defRPr/>
            </a:pPr>
            <a:r>
              <a:rPr lang="en-US" altLang="en-US" sz="3000" dirty="0" smtClean="0"/>
              <a:t>Warmth</a:t>
            </a:r>
          </a:p>
          <a:p>
            <a:pPr marL="457200" lvl="1" indent="0" eaLnBrk="1" hangingPunct="1">
              <a:buFont typeface="Arial" charset="0"/>
              <a:buNone/>
              <a:defRPr/>
            </a:pPr>
            <a:endParaRPr lang="en-US" altLang="en-US" dirty="0" smtClean="0"/>
          </a:p>
          <a:p>
            <a:pPr lvl="1">
              <a:defRPr/>
            </a:pPr>
            <a:endParaRPr lang="en-US" altLang="en-US" dirty="0" smtClean="0"/>
          </a:p>
          <a:p>
            <a:pPr marL="0" indent="0">
              <a:buNone/>
              <a:defRPr/>
            </a:pPr>
            <a:endParaRPr lang="en-US" altLang="en-US" dirty="0" smtClean="0"/>
          </a:p>
        </p:txBody>
      </p:sp>
      <p:sp>
        <p:nvSpPr>
          <p:cNvPr id="2" name="Footer Placeholder 1"/>
          <p:cNvSpPr>
            <a:spLocks noGrp="1"/>
          </p:cNvSpPr>
          <p:nvPr>
            <p:ph type="ftr" sz="quarter" idx="11"/>
          </p:nvPr>
        </p:nvSpPr>
        <p:spPr>
          <a:xfrm>
            <a:off x="2438400" y="6356351"/>
            <a:ext cx="6299200" cy="365125"/>
          </a:xfrm>
        </p:spPr>
        <p:txBody>
          <a:bodyPr/>
          <a:lstStyle/>
          <a:p>
            <a:pPr>
              <a:defRPr/>
            </a:pPr>
            <a:r>
              <a:rPr lang="en-US" sz="1400" b="1" dirty="0"/>
              <a:t>© </a:t>
            </a:r>
            <a:r>
              <a:rPr lang="en-US" sz="1400" b="1" dirty="0" err="1" smtClean="0"/>
              <a:t>Heilman</a:t>
            </a:r>
            <a:r>
              <a:rPr lang="en-US" sz="1400" b="1" dirty="0" smtClean="0"/>
              <a:t>; content </a:t>
            </a:r>
            <a:r>
              <a:rPr lang="en-US" sz="1400" b="1" dirty="0"/>
              <a:t>created on this site is licensed under a Creative </a:t>
            </a:r>
            <a:r>
              <a:rPr lang="en-US" sz="1400" b="1" dirty="0" smtClean="0"/>
              <a:t>Commons Attribution </a:t>
            </a:r>
            <a:r>
              <a:rPr lang="en-US" sz="1400" b="1" dirty="0"/>
              <a:t>License 3.0 </a:t>
            </a:r>
            <a:r>
              <a:rPr lang="en-US" sz="1400" b="1" dirty="0" smtClean="0"/>
              <a:t>License; https</a:t>
            </a:r>
            <a:r>
              <a:rPr lang="en-US" sz="1400" b="1" dirty="0"/>
              <a:t>://en.wikipedia.org/wiki/Venous_thrombosis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988" y="1212901"/>
            <a:ext cx="2985246" cy="4766443"/>
          </a:xfrm>
          <a:prstGeom prst="rect">
            <a:avLst/>
          </a:prstGeom>
        </p:spPr>
      </p:pic>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689570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1999" cy="6858000"/>
            <a:chOff x="0" y="0"/>
            <a:chExt cx="12191999"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6839" y="428065"/>
              <a:ext cx="2400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914399" y="2447367"/>
            <a:ext cx="10363200" cy="1362075"/>
          </a:xfrm>
        </p:spPr>
        <p:txBody>
          <a:bodyPr>
            <a:normAutofit/>
          </a:bodyPr>
          <a:lstStyle/>
          <a:p>
            <a:pPr algn="ctr">
              <a:defRPr/>
            </a:pPr>
            <a:r>
              <a:rPr lang="en-US" b="1" dirty="0" smtClean="0">
                <a:solidFill>
                  <a:schemeClr val="bg1"/>
                </a:solidFill>
                <a:latin typeface="+mn-lt"/>
              </a:rPr>
              <a:t>ANTICOAGULATION</a:t>
            </a:r>
            <a:endParaRPr lang="en-US" b="1" dirty="0">
              <a:solidFill>
                <a:schemeClr val="bg1"/>
              </a:solidFill>
              <a:latin typeface="+mn-lt"/>
            </a:endParaRPr>
          </a:p>
        </p:txBody>
      </p:sp>
      <p:sp>
        <p:nvSpPr>
          <p:cNvPr id="3" name="Text Placeholder 2"/>
          <p:cNvSpPr>
            <a:spLocks noGrp="1"/>
          </p:cNvSpPr>
          <p:nvPr>
            <p:ph type="body" idx="1"/>
          </p:nvPr>
        </p:nvSpPr>
        <p:spPr>
          <a:xfrm>
            <a:off x="914400" y="4343400"/>
            <a:ext cx="10363200" cy="1500188"/>
          </a:xfrm>
        </p:spPr>
        <p:txBody>
          <a:bodyPr/>
          <a:lstStyle/>
          <a:p>
            <a:pPr>
              <a:defRPr/>
            </a:pPr>
            <a:endParaRPr lang="en-US" dirty="0"/>
          </a:p>
        </p:txBody>
      </p:sp>
    </p:spTree>
    <p:extLst>
      <p:ext uri="{BB962C8B-B14F-4D97-AF65-F5344CB8AC3E}">
        <p14:creationId xmlns:p14="http://schemas.microsoft.com/office/powerpoint/2010/main" val="2300823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057400" y="6351476"/>
            <a:ext cx="7587343" cy="365125"/>
          </a:xfrm>
        </p:spPr>
        <p:txBody>
          <a:bodyPr/>
          <a:lstStyle/>
          <a:p>
            <a:r>
              <a:rPr lang="en-US" dirty="0"/>
              <a:t>Ali </a:t>
            </a:r>
            <a:r>
              <a:rPr lang="en-US" dirty="0" err="1"/>
              <a:t>Zalpour</a:t>
            </a:r>
            <a:r>
              <a:rPr lang="en-US" dirty="0"/>
              <a:t>, Michael H. Kroll, </a:t>
            </a:r>
            <a:r>
              <a:rPr lang="en-US" dirty="0" err="1"/>
              <a:t>Vahid</a:t>
            </a:r>
            <a:r>
              <a:rPr lang="en-US" dirty="0"/>
              <a:t> </a:t>
            </a:r>
            <a:r>
              <a:rPr lang="en-US" dirty="0" err="1"/>
              <a:t>Afshar-Kharghan</a:t>
            </a:r>
            <a:r>
              <a:rPr lang="en-US" dirty="0"/>
              <a:t>, Syed </a:t>
            </a:r>
            <a:r>
              <a:rPr lang="en-US" dirty="0" err="1"/>
              <a:t>Wamique</a:t>
            </a:r>
            <a:r>
              <a:rPr lang="en-US" dirty="0"/>
              <a:t> Yusuf, and Carmen Escalante, “Role of Factor </a:t>
            </a:r>
            <a:r>
              <a:rPr lang="en-US" dirty="0" err="1"/>
              <a:t>Xa</a:t>
            </a:r>
            <a:r>
              <a:rPr lang="en-US" dirty="0"/>
              <a:t> Inhibitors in Cancer-Associated Thrombosis: Any New Data?,” Advances in Hematology, vol. 2011, Article ID 196135, 12 pages, 2011. https://doi.org/10.1155/2011/196135.</a:t>
            </a:r>
          </a:p>
        </p:txBody>
      </p:sp>
      <p:sp>
        <p:nvSpPr>
          <p:cNvPr id="6" name="AutoShape 11" descr="https://www241.lunapic.com/editor/do-sharp.php?preview=1&amp;bright=8&amp;rand=91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5" name="Picture 21"/>
          <p:cNvPicPr>
            <a:picLocks noChangeAspect="1" noChangeArrowheads="1"/>
          </p:cNvPicPr>
          <p:nvPr/>
        </p:nvPicPr>
        <p:blipFill rotWithShape="1">
          <a:blip r:embed="rId3">
            <a:extLst>
              <a:ext uri="{28A0092B-C50C-407E-A947-70E740481C1C}">
                <a14:useLocalDpi xmlns:a14="http://schemas.microsoft.com/office/drawing/2010/main" val="0"/>
              </a:ext>
            </a:extLst>
          </a:blip>
          <a:srcRect l="66370" t="31221" r="15224" b="23978"/>
          <a:stretch/>
        </p:blipFill>
        <p:spPr bwMode="auto">
          <a:xfrm>
            <a:off x="2514600" y="707571"/>
            <a:ext cx="7340600" cy="513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126127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01600" y="152400"/>
            <a:ext cx="11887200" cy="773289"/>
          </a:xfrm>
        </p:spPr>
        <p:txBody>
          <a:bodyPr>
            <a:normAutofit/>
          </a:bodyPr>
          <a:lstStyle/>
          <a:p>
            <a:pPr algn="ctr" eaLnBrk="1" hangingPunct="1"/>
            <a:r>
              <a:rPr lang="en-US" altLang="en-US" sz="3600" b="1" dirty="0" smtClean="0">
                <a:solidFill>
                  <a:srgbClr val="EB6B2E"/>
                </a:solidFill>
                <a:latin typeface="+mn-lt"/>
              </a:rPr>
              <a:t>Unfractionated</a:t>
            </a:r>
            <a:r>
              <a:rPr lang="en-US" altLang="en-US" sz="4000" b="1" dirty="0" smtClean="0">
                <a:solidFill>
                  <a:srgbClr val="EB6B2E"/>
                </a:solidFill>
                <a:latin typeface="+mn-lt"/>
              </a:rPr>
              <a:t> Heparin </a:t>
            </a:r>
          </a:p>
        </p:txBody>
      </p:sp>
      <p:sp>
        <p:nvSpPr>
          <p:cNvPr id="24579" name="Content Placeholder 2"/>
          <p:cNvSpPr>
            <a:spLocks noGrp="1"/>
          </p:cNvSpPr>
          <p:nvPr>
            <p:ph idx="1"/>
          </p:nvPr>
        </p:nvSpPr>
        <p:spPr>
          <a:xfrm>
            <a:off x="609600" y="1524001"/>
            <a:ext cx="10972800" cy="4602163"/>
          </a:xfrm>
        </p:spPr>
        <p:txBody>
          <a:bodyPr/>
          <a:lstStyle/>
          <a:p>
            <a:pPr marL="0" indent="0" eaLnBrk="1" hangingPunct="1">
              <a:buFont typeface="Arial" charset="0"/>
              <a:buNone/>
              <a:defRPr/>
            </a:pPr>
            <a:endParaRPr lang="en-US" altLang="en-US" sz="1200" b="1" dirty="0" smtClean="0"/>
          </a:p>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4" name="Rectangle 3"/>
          <p:cNvSpPr txBox="1">
            <a:spLocks noChangeArrowheads="1"/>
          </p:cNvSpPr>
          <p:nvPr/>
        </p:nvSpPr>
        <p:spPr bwMode="auto">
          <a:xfrm>
            <a:off x="5537200" y="1320698"/>
            <a:ext cx="6654800" cy="515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defRPr/>
            </a:pPr>
            <a:r>
              <a:rPr lang="en-US" altLang="en-US" dirty="0" smtClean="0"/>
              <a:t>Naturally occurring anticoagulant</a:t>
            </a:r>
          </a:p>
          <a:p>
            <a:pPr lvl="1">
              <a:buFont typeface="Arial" panose="020B0604020202020204" pitchFamily="34" charset="0"/>
              <a:buChar char="•"/>
              <a:defRPr/>
            </a:pPr>
            <a:r>
              <a:rPr lang="en-US" altLang="en-US" dirty="0"/>
              <a:t>Consists of molecular chains of varying </a:t>
            </a:r>
            <a:r>
              <a:rPr lang="en-US" altLang="en-US" dirty="0" smtClean="0"/>
              <a:t>lengths (5,000-40,000 Da) </a:t>
            </a:r>
          </a:p>
          <a:p>
            <a:pPr lvl="1">
              <a:buFont typeface="Arial" panose="020B0604020202020204" pitchFamily="34" charset="0"/>
              <a:buChar char="•"/>
              <a:defRPr/>
            </a:pPr>
            <a:r>
              <a:rPr lang="en-US" altLang="en-US" dirty="0" smtClean="0"/>
              <a:t>Binds reversibly to </a:t>
            </a:r>
            <a:r>
              <a:rPr lang="en-US" altLang="en-US" dirty="0" err="1" smtClean="0"/>
              <a:t>antithrombin</a:t>
            </a:r>
            <a:r>
              <a:rPr lang="en-US" altLang="en-US" dirty="0" smtClean="0"/>
              <a:t> </a:t>
            </a:r>
          </a:p>
          <a:p>
            <a:pPr lvl="1">
              <a:buFont typeface="Arial" panose="020B0604020202020204" pitchFamily="34" charset="0"/>
              <a:buChar char="•"/>
              <a:defRPr/>
            </a:pPr>
            <a:r>
              <a:rPr lang="en-US" altLang="en-US" dirty="0" smtClean="0"/>
              <a:t>After binding, increases </a:t>
            </a:r>
            <a:r>
              <a:rPr lang="en-US" altLang="en-US" dirty="0" err="1" smtClean="0"/>
              <a:t>antithrombin’s</a:t>
            </a:r>
            <a:r>
              <a:rPr lang="en-US" altLang="en-US" dirty="0" smtClean="0"/>
              <a:t> inhibition of thrombin and Factor </a:t>
            </a:r>
            <a:r>
              <a:rPr lang="en-US" altLang="en-US" dirty="0" err="1" smtClean="0"/>
              <a:t>Xa</a:t>
            </a:r>
            <a:endParaRPr lang="en-US" altLang="en-US" dirty="0" smtClean="0"/>
          </a:p>
          <a:p>
            <a:pPr lvl="1">
              <a:buFont typeface="Arial" panose="020B0604020202020204" pitchFamily="34" charset="0"/>
              <a:buChar char="•"/>
              <a:defRPr/>
            </a:pPr>
            <a:r>
              <a:rPr lang="en-US" altLang="en-US" dirty="0" smtClean="0"/>
              <a:t>Binds non-specifically to a variety of plasma proteins</a:t>
            </a:r>
          </a:p>
          <a:p>
            <a:pPr lvl="1">
              <a:buFont typeface="Arial" panose="020B0604020202020204" pitchFamily="34" charset="0"/>
              <a:buChar char="•"/>
              <a:defRPr/>
            </a:pPr>
            <a:endParaRPr lang="en-US" altLang="en-US" sz="2400" dirty="0" smtClean="0"/>
          </a:p>
          <a:p>
            <a:pPr lvl="1">
              <a:buFont typeface="Arial" panose="020B0604020202020204" pitchFamily="34" charset="0"/>
              <a:buChar char="•"/>
              <a:defRPr/>
            </a:pPr>
            <a:endParaRPr lang="en-US" altLang="en-US" sz="2400" dirty="0" smtClean="0"/>
          </a:p>
          <a:p>
            <a:pPr>
              <a:buFont typeface="Arial" panose="020B0604020202020204" pitchFamily="34" charset="0"/>
              <a:buChar char="•"/>
              <a:defRPr/>
            </a:pPr>
            <a:endParaRPr lang="en-US" altLang="en-US" sz="2800" dirty="0" smtClean="0"/>
          </a:p>
          <a:p>
            <a:pPr lvl="1">
              <a:buFont typeface="Arial" panose="020B0604020202020204" pitchFamily="34" charset="0"/>
              <a:buChar char="•"/>
              <a:defRPr/>
            </a:pPr>
            <a:endParaRPr lang="en-US" altLang="en-US" sz="2400" dirty="0" smtClean="0"/>
          </a:p>
        </p:txBody>
      </p:sp>
      <p:grpSp>
        <p:nvGrpSpPr>
          <p:cNvPr id="5" name="Group 4"/>
          <p:cNvGrpSpPr/>
          <p:nvPr/>
        </p:nvGrpSpPr>
        <p:grpSpPr>
          <a:xfrm>
            <a:off x="321547" y="1125415"/>
            <a:ext cx="5375868" cy="5099545"/>
            <a:chOff x="130635" y="1758455"/>
            <a:chExt cx="5375868" cy="5099545"/>
          </a:xfrm>
        </p:grpSpPr>
        <p:sp>
          <p:nvSpPr>
            <p:cNvPr id="6" name="Flowchart: Process 5"/>
            <p:cNvSpPr/>
            <p:nvPr/>
          </p:nvSpPr>
          <p:spPr>
            <a:xfrm>
              <a:off x="130635" y="1758455"/>
              <a:ext cx="5375868" cy="5099545"/>
            </a:xfrm>
            <a:prstGeom prst="flowChartProcess">
              <a:avLst/>
            </a:prstGeom>
            <a:solidFill>
              <a:srgbClr val="EB6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59460" y="2018742"/>
              <a:ext cx="4719881" cy="4612798"/>
            </a:xfrm>
            <a:prstGeom prst="rect">
              <a:avLst/>
            </a:prstGeom>
          </p:spPr>
        </p:pic>
      </p:grpSp>
      <p:sp>
        <p:nvSpPr>
          <p:cNvPr id="8" name="Rectangle 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809927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6702" y="206477"/>
            <a:ext cx="11887200" cy="628901"/>
          </a:xfrm>
        </p:spPr>
        <p:txBody>
          <a:bodyPr>
            <a:normAutofit/>
          </a:bodyPr>
          <a:lstStyle/>
          <a:p>
            <a:pPr algn="ctr" eaLnBrk="1" hangingPunct="1"/>
            <a:r>
              <a:rPr lang="en-US" altLang="en-US" sz="3600" b="1" dirty="0" smtClean="0">
                <a:solidFill>
                  <a:srgbClr val="EB6B2E"/>
                </a:solidFill>
                <a:latin typeface="+mn-lt"/>
              </a:rPr>
              <a:t>Low Molecular Weight Heparin and </a:t>
            </a:r>
            <a:r>
              <a:rPr lang="en-US" altLang="en-US" sz="3600" b="1" dirty="0" err="1" smtClean="0">
                <a:solidFill>
                  <a:srgbClr val="EB6B2E"/>
                </a:solidFill>
                <a:latin typeface="+mn-lt"/>
              </a:rPr>
              <a:t>Fondaparinux</a:t>
            </a:r>
            <a:endParaRPr lang="en-US" altLang="en-US" sz="3600" b="1" dirty="0" smtClean="0">
              <a:solidFill>
                <a:srgbClr val="EB6B2E"/>
              </a:solidFill>
              <a:latin typeface="+mn-lt"/>
            </a:endParaRPr>
          </a:p>
        </p:txBody>
      </p:sp>
      <p:sp>
        <p:nvSpPr>
          <p:cNvPr id="24579" name="Content Placeholder 2"/>
          <p:cNvSpPr>
            <a:spLocks noGrp="1"/>
          </p:cNvSpPr>
          <p:nvPr>
            <p:ph idx="1"/>
          </p:nvPr>
        </p:nvSpPr>
        <p:spPr>
          <a:xfrm>
            <a:off x="609600" y="1160847"/>
            <a:ext cx="10972800" cy="4602163"/>
          </a:xfrm>
        </p:spPr>
        <p:txBody>
          <a:bodyPr>
            <a:normAutofit/>
          </a:bodyPr>
          <a:lstStyle/>
          <a:p>
            <a:pPr marL="0" indent="0" eaLnBrk="1" hangingPunct="1">
              <a:buFont typeface="Arial" charset="0"/>
              <a:buNone/>
              <a:defRPr/>
            </a:pPr>
            <a:r>
              <a:rPr lang="en-US" altLang="en-US" sz="2800" b="1" dirty="0" smtClean="0"/>
              <a:t>Low molecular weight heparin</a:t>
            </a:r>
          </a:p>
          <a:p>
            <a:pPr eaLnBrk="1" hangingPunct="1">
              <a:defRPr/>
            </a:pPr>
            <a:r>
              <a:rPr lang="en-US" sz="2800" dirty="0" smtClean="0"/>
              <a:t>Consists </a:t>
            </a:r>
            <a:r>
              <a:rPr lang="en-US" sz="2800" dirty="0"/>
              <a:t>of only short chains of </a:t>
            </a:r>
            <a:r>
              <a:rPr lang="en-US" sz="2800" dirty="0" smtClean="0"/>
              <a:t>polysaccharide (most chains &lt;8,000 Da)</a:t>
            </a:r>
          </a:p>
          <a:p>
            <a:pPr eaLnBrk="1" hangingPunct="1">
              <a:defRPr/>
            </a:pPr>
            <a:r>
              <a:rPr lang="en-US" sz="2800" dirty="0"/>
              <a:t>B</a:t>
            </a:r>
            <a:r>
              <a:rPr lang="en-US" sz="2800" dirty="0" smtClean="0"/>
              <a:t>inds to and accelerates the activity of AT, but with a preferential and longer-lasting effect on </a:t>
            </a:r>
            <a:r>
              <a:rPr lang="en-US" sz="2800" dirty="0" err="1" smtClean="0"/>
              <a:t>Xa</a:t>
            </a:r>
            <a:endParaRPr lang="en-US" sz="2800" dirty="0" smtClean="0"/>
          </a:p>
          <a:p>
            <a:pPr eaLnBrk="1" hangingPunct="1">
              <a:defRPr/>
            </a:pPr>
            <a:r>
              <a:rPr lang="en-US" sz="2800" dirty="0" smtClean="0"/>
              <a:t>Less able to inhibit thrombin and bind to other plasma proteins</a:t>
            </a:r>
          </a:p>
          <a:p>
            <a:pPr marL="0" indent="0" eaLnBrk="1" hangingPunct="1">
              <a:buFont typeface="Arial" charset="0"/>
              <a:buNone/>
              <a:defRPr/>
            </a:pPr>
            <a:r>
              <a:rPr lang="en-US" altLang="en-US" sz="2800" b="1" dirty="0" err="1" smtClean="0"/>
              <a:t>Fondaparinux</a:t>
            </a:r>
            <a:endParaRPr lang="en-US" altLang="en-US" sz="2800" b="1" dirty="0" smtClean="0"/>
          </a:p>
          <a:p>
            <a:pPr eaLnBrk="1" hangingPunct="1">
              <a:defRPr/>
            </a:pPr>
            <a:r>
              <a:rPr lang="en-US" altLang="en-US" sz="2800" dirty="0" smtClean="0"/>
              <a:t>Binds and enhances activity of AT by 300-fold</a:t>
            </a:r>
          </a:p>
          <a:p>
            <a:pPr eaLnBrk="1" hangingPunct="1">
              <a:defRPr/>
            </a:pPr>
            <a:r>
              <a:rPr lang="en-US" altLang="en-US" dirty="0"/>
              <a:t>D</a:t>
            </a:r>
            <a:r>
              <a:rPr lang="en-US" altLang="en-US" sz="2800" dirty="0" smtClean="0"/>
              <a:t>oes not bind to other plasma proteins</a:t>
            </a:r>
          </a:p>
          <a:p>
            <a:pPr eaLnBrk="1" hangingPunct="1">
              <a:defRPr/>
            </a:pPr>
            <a:r>
              <a:rPr lang="en-US" altLang="en-US" sz="2800" dirty="0" smtClean="0"/>
              <a:t>No direct effect on thrombin</a:t>
            </a:r>
            <a:endParaRPr lang="en-US" altLang="en-US" sz="2800" dirty="0"/>
          </a:p>
          <a:p>
            <a:pPr eaLnBrk="1" hangingPunct="1">
              <a:defRPr/>
            </a:pPr>
            <a:endParaRPr lang="en-US" altLang="en-US" sz="2800" b="1" dirty="0" smtClean="0"/>
          </a:p>
          <a:p>
            <a:pPr marL="0" indent="0" eaLnBrk="1" hangingPunct="1">
              <a:buFont typeface="Arial" charset="0"/>
              <a:buNone/>
              <a:defRPr/>
            </a:pPr>
            <a:endParaRPr lang="en-US" altLang="en-US" dirty="0" smtClean="0"/>
          </a:p>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810720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03200" y="146757"/>
            <a:ext cx="11785600" cy="812800"/>
          </a:xfrm>
        </p:spPr>
        <p:txBody>
          <a:bodyPr>
            <a:normAutofit/>
          </a:bodyPr>
          <a:lstStyle/>
          <a:p>
            <a:pPr algn="ctr" eaLnBrk="1" hangingPunct="1"/>
            <a:r>
              <a:rPr lang="en-US" altLang="en-US" sz="3600" b="1" dirty="0" smtClean="0">
                <a:solidFill>
                  <a:srgbClr val="EB6B2E"/>
                </a:solidFill>
                <a:latin typeface="+mn-lt"/>
              </a:rPr>
              <a:t>Monitoring Unfractionated Heparin</a:t>
            </a:r>
          </a:p>
        </p:txBody>
      </p:sp>
      <p:sp>
        <p:nvSpPr>
          <p:cNvPr id="32771" name="Content Placeholder 2"/>
          <p:cNvSpPr>
            <a:spLocks noGrp="1"/>
          </p:cNvSpPr>
          <p:nvPr>
            <p:ph idx="1"/>
          </p:nvPr>
        </p:nvSpPr>
        <p:spPr>
          <a:xfrm>
            <a:off x="383823" y="1080912"/>
            <a:ext cx="11582400" cy="4830763"/>
          </a:xfrm>
        </p:spPr>
        <p:txBody>
          <a:bodyPr>
            <a:normAutofit lnSpcReduction="10000"/>
          </a:bodyPr>
          <a:lstStyle/>
          <a:p>
            <a:pPr eaLnBrk="1" hangingPunct="1">
              <a:defRPr/>
            </a:pPr>
            <a:r>
              <a:rPr lang="en-US" sz="2600" dirty="0" smtClean="0"/>
              <a:t>PTT (target </a:t>
            </a:r>
            <a:r>
              <a:rPr lang="en-US" sz="2600" dirty="0"/>
              <a:t>range 65-80 seconds or 1.5-2.5X baseline)</a:t>
            </a:r>
          </a:p>
          <a:p>
            <a:pPr lvl="1" eaLnBrk="1" hangingPunct="1">
              <a:defRPr/>
            </a:pPr>
            <a:r>
              <a:rPr lang="en-US" sz="2200" dirty="0"/>
              <a:t>Sensitive to improper collection, anemia, thrombocytopenia, factor deficiencies, lupus anticoagulant, </a:t>
            </a:r>
            <a:r>
              <a:rPr lang="en-US" sz="2200" dirty="0" smtClean="0"/>
              <a:t>age</a:t>
            </a:r>
          </a:p>
          <a:p>
            <a:pPr lvl="1">
              <a:defRPr/>
            </a:pPr>
            <a:r>
              <a:rPr lang="en-US" sz="2200" dirty="0"/>
              <a:t>Presence of heparin can be determined by </a:t>
            </a:r>
            <a:r>
              <a:rPr lang="en-US" sz="2200" dirty="0" smtClean="0"/>
              <a:t>measuring an APTT or thrombin time </a:t>
            </a:r>
            <a:r>
              <a:rPr lang="en-US" sz="2200" dirty="0"/>
              <a:t>before and after the addition of a heparin-neutralizer (</a:t>
            </a:r>
            <a:r>
              <a:rPr lang="en-US" sz="2200" dirty="0" err="1"/>
              <a:t>heparinase</a:t>
            </a:r>
            <a:r>
              <a:rPr lang="en-US" sz="2200" dirty="0" smtClean="0"/>
              <a:t>)</a:t>
            </a:r>
            <a:endParaRPr lang="en-US" sz="2200" dirty="0"/>
          </a:p>
          <a:p>
            <a:pPr eaLnBrk="1" hangingPunct="1">
              <a:defRPr/>
            </a:pPr>
            <a:r>
              <a:rPr lang="en-US" sz="2600" dirty="0" smtClean="0"/>
              <a:t>Anti-</a:t>
            </a:r>
            <a:r>
              <a:rPr lang="en-US" sz="2600" dirty="0" err="1" smtClean="0"/>
              <a:t>Xa</a:t>
            </a:r>
            <a:r>
              <a:rPr lang="en-US" sz="2600" dirty="0" smtClean="0"/>
              <a:t> </a:t>
            </a:r>
            <a:r>
              <a:rPr lang="en-US" sz="2600" dirty="0"/>
              <a:t>most consistent result </a:t>
            </a:r>
            <a:r>
              <a:rPr lang="en-US" sz="2600" dirty="0" smtClean="0"/>
              <a:t>(target </a:t>
            </a:r>
            <a:r>
              <a:rPr lang="en-US" sz="2600" dirty="0"/>
              <a:t>0.3-0.7 units/ml)</a:t>
            </a:r>
          </a:p>
          <a:p>
            <a:pPr lvl="1" eaLnBrk="1" hangingPunct="1">
              <a:defRPr/>
            </a:pPr>
            <a:r>
              <a:rPr lang="en-US" sz="2200" dirty="0"/>
              <a:t>Affected by hemolysis, high bilirubin, high triglycerides</a:t>
            </a:r>
          </a:p>
          <a:p>
            <a:pPr lvl="1" eaLnBrk="1" hangingPunct="1">
              <a:defRPr/>
            </a:pPr>
            <a:r>
              <a:rPr lang="en-US" sz="2200" dirty="0"/>
              <a:t>Not affected by age or </a:t>
            </a:r>
            <a:r>
              <a:rPr lang="en-US" sz="2200" dirty="0" smtClean="0"/>
              <a:t>coagulopathy</a:t>
            </a:r>
          </a:p>
          <a:p>
            <a:pPr>
              <a:defRPr/>
            </a:pPr>
            <a:r>
              <a:rPr lang="en-US" sz="2600" dirty="0"/>
              <a:t>ACT (target range depends on clinical use e.g. ECMO, cardiac catheterization)</a:t>
            </a:r>
          </a:p>
          <a:p>
            <a:pPr lvl="1">
              <a:defRPr/>
            </a:pPr>
            <a:r>
              <a:rPr lang="en-US" sz="2200" dirty="0"/>
              <a:t>Sensitive to platelet counts and function, factor deficiencies, ambient temperature, hypothermia, lupus </a:t>
            </a:r>
            <a:r>
              <a:rPr lang="en-US" sz="2200" dirty="0" smtClean="0"/>
              <a:t>anticoagulant</a:t>
            </a:r>
            <a:endParaRPr lang="en-US" sz="2600" dirty="0" smtClean="0"/>
          </a:p>
          <a:p>
            <a:pPr marL="457200" lvl="1" indent="0" eaLnBrk="1" hangingPunct="1">
              <a:buNone/>
              <a:defRPr/>
            </a:pPr>
            <a:endParaRPr lang="en-US" sz="2200" dirty="0"/>
          </a:p>
          <a:p>
            <a:pPr marL="0" indent="0" eaLnBrk="1" hangingPunct="1">
              <a:buFont typeface="Arial" charset="0"/>
              <a:buNone/>
              <a:defRPr/>
            </a:pPr>
            <a:r>
              <a:rPr lang="en-US" sz="2600" i="1" dirty="0"/>
              <a:t>Monitor every 4 hours after dose change and daily</a:t>
            </a:r>
          </a:p>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805369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609600" y="169333"/>
            <a:ext cx="10972800" cy="733778"/>
          </a:xfrm>
        </p:spPr>
        <p:txBody>
          <a:bodyPr>
            <a:normAutofit/>
          </a:bodyPr>
          <a:lstStyle/>
          <a:p>
            <a:pPr algn="ctr"/>
            <a:r>
              <a:rPr lang="en-US" altLang="en-US" sz="3600" b="1" dirty="0" smtClean="0">
                <a:solidFill>
                  <a:srgbClr val="EB6B2E"/>
                </a:solidFill>
                <a:latin typeface="+mn-lt"/>
              </a:rPr>
              <a:t>Monitoring low-molecular-weight heparin</a:t>
            </a:r>
            <a:endParaRPr lang="en-US" altLang="en-US" sz="3600" dirty="0" smtClean="0">
              <a:solidFill>
                <a:srgbClr val="EB6B2E"/>
              </a:solidFill>
              <a:latin typeface="+mn-lt"/>
            </a:endParaRPr>
          </a:p>
        </p:txBody>
      </p:sp>
      <p:sp>
        <p:nvSpPr>
          <p:cNvPr id="86019" name="Rectangle 3"/>
          <p:cNvSpPr>
            <a:spLocks noGrp="1" noChangeArrowheads="1"/>
          </p:cNvSpPr>
          <p:nvPr>
            <p:ph type="body" idx="1"/>
          </p:nvPr>
        </p:nvSpPr>
        <p:spPr>
          <a:xfrm>
            <a:off x="609600" y="1168225"/>
            <a:ext cx="5705475" cy="4906963"/>
          </a:xfrm>
        </p:spPr>
        <p:txBody>
          <a:bodyPr>
            <a:normAutofit/>
          </a:bodyPr>
          <a:lstStyle/>
          <a:p>
            <a:pPr>
              <a:defRPr/>
            </a:pPr>
            <a:r>
              <a:rPr lang="en-US" altLang="en-US" sz="3200" dirty="0" smtClean="0"/>
              <a:t>Peak anti-</a:t>
            </a:r>
            <a:r>
              <a:rPr lang="en-US" altLang="en-US" sz="3200" dirty="0" err="1" smtClean="0"/>
              <a:t>Xa</a:t>
            </a:r>
            <a:r>
              <a:rPr lang="en-US" altLang="en-US" sz="3200" dirty="0" smtClean="0"/>
              <a:t> level is 2 to 6 hours after administration</a:t>
            </a:r>
          </a:p>
          <a:p>
            <a:pPr lvl="1">
              <a:defRPr/>
            </a:pPr>
            <a:r>
              <a:rPr lang="en-US" altLang="en-US" sz="2800" dirty="0" smtClean="0"/>
              <a:t>Obtain level 4-6 hours after dose</a:t>
            </a:r>
          </a:p>
          <a:p>
            <a:pPr lvl="1">
              <a:defRPr/>
            </a:pPr>
            <a:r>
              <a:rPr lang="en-US" altLang="en-US" sz="2800" dirty="0" smtClean="0"/>
              <a:t>Goal 0.5 to 1.0 U/ml for treatment</a:t>
            </a:r>
          </a:p>
          <a:p>
            <a:pPr lvl="2">
              <a:defRPr/>
            </a:pPr>
            <a:r>
              <a:rPr lang="en-US" altLang="en-US" sz="2400" dirty="0" smtClean="0"/>
              <a:t>0.1-0.3 for prophylaxis</a:t>
            </a:r>
          </a:p>
          <a:p>
            <a:pPr lvl="1">
              <a:defRPr/>
            </a:pPr>
            <a:r>
              <a:rPr lang="en-US" altLang="en-US" sz="2800" dirty="0" smtClean="0"/>
              <a:t>Half life 4.5 to 7 hours</a:t>
            </a:r>
          </a:p>
          <a:p>
            <a:pPr>
              <a:defRPr/>
            </a:pPr>
            <a:r>
              <a:rPr lang="en-US" altLang="en-US" sz="3200" dirty="0" smtClean="0"/>
              <a:t>Infants &lt;3 months need higher doses</a:t>
            </a:r>
          </a:p>
          <a:p>
            <a:pPr lvl="1">
              <a:defRPr/>
            </a:pPr>
            <a:r>
              <a:rPr lang="en-US" altLang="en-US" sz="2800" dirty="0" smtClean="0"/>
              <a:t>Larger volume of distribution</a:t>
            </a:r>
          </a:p>
          <a:p>
            <a:pPr marL="457200" lvl="1" indent="0">
              <a:buFont typeface="Arial" charset="0"/>
              <a:buNone/>
              <a:defRPr/>
            </a:pPr>
            <a:endParaRPr lang="en-US" altLang="en-US" dirty="0" smtClean="0"/>
          </a:p>
        </p:txBody>
      </p:sp>
      <p:sp>
        <p:nvSpPr>
          <p:cNvPr id="2" name="Footer Placeholder 1"/>
          <p:cNvSpPr>
            <a:spLocks noGrp="1"/>
          </p:cNvSpPr>
          <p:nvPr>
            <p:ph type="ftr" sz="quarter" idx="11"/>
          </p:nvPr>
        </p:nvSpPr>
        <p:spPr>
          <a:xfrm>
            <a:off x="2090057" y="6399893"/>
            <a:ext cx="7282543" cy="365125"/>
          </a:xfrm>
        </p:spPr>
        <p:txBody>
          <a:bodyPr/>
          <a:lstStyle/>
          <a:p>
            <a:r>
              <a:rPr lang="en-US" dirty="0" smtClean="0"/>
              <a:t>.</a:t>
            </a:r>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2010300"/>
            <a:ext cx="5321668" cy="3222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3"/>
          <p:cNvSpPr txBox="1">
            <a:spLocks noChangeArrowheads="1"/>
          </p:cNvSpPr>
          <p:nvPr/>
        </p:nvSpPr>
        <p:spPr bwMode="auto">
          <a:xfrm>
            <a:off x="740229" y="5954992"/>
            <a:ext cx="8908709"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9pPr>
          </a:lstStyle>
          <a:p>
            <a:r>
              <a:rPr lang="en-US" altLang="en-US" sz="1200" b="1" dirty="0">
                <a:solidFill>
                  <a:srgbClr val="0054A6"/>
                </a:solidFill>
              </a:rPr>
              <a:t>Once‐daily enoxaparin in pediatric thromboembolism: a dose finding and pharmacodynamics/pharmacokinetics study1, Volume: 5, Issue: 9, Pages: 1985-1987, First published: 21 May 2007, DOI: (10.1111/j.1538-7836.2007.02624.x) </a:t>
            </a:r>
            <a:r>
              <a:rPr lang="en-US" altLang="en-US" sz="1200" b="1" dirty="0" smtClean="0">
                <a:solidFill>
                  <a:srgbClr val="0054A6"/>
                </a:solidFill>
              </a:rPr>
              <a:t>; with permission through Copyright Clearance Center</a:t>
            </a:r>
            <a:endParaRPr lang="en-US" altLang="en-US" sz="1200" b="1" dirty="0">
              <a:solidFill>
                <a:srgbClr val="0054A6"/>
              </a:solidFill>
            </a:endParaRPr>
          </a:p>
        </p:txBody>
      </p:sp>
      <p:sp>
        <p:nvSpPr>
          <p:cNvPr id="8" name="Rectangle 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83310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90627" y="129151"/>
            <a:ext cx="10515600" cy="886849"/>
          </a:xfrm>
        </p:spPr>
        <p:txBody>
          <a:bodyPr>
            <a:normAutofit/>
          </a:bodyPr>
          <a:lstStyle/>
          <a:p>
            <a:pPr algn="ctr" eaLnBrk="1" hangingPunct="1"/>
            <a:r>
              <a:rPr lang="en-US" altLang="en-US" sz="3600" b="1" dirty="0">
                <a:solidFill>
                  <a:srgbClr val="EB6B2E"/>
                </a:solidFill>
                <a:latin typeface="+mn-lt"/>
              </a:rPr>
              <a:t>A</a:t>
            </a:r>
            <a:r>
              <a:rPr lang="en-US" altLang="en-US" sz="3600" b="1" dirty="0" smtClean="0">
                <a:solidFill>
                  <a:srgbClr val="EB6B2E"/>
                </a:solidFill>
                <a:latin typeface="+mn-lt"/>
              </a:rPr>
              <a:t>dvantages and disadvantages of UFH vs. LMWH</a:t>
            </a:r>
          </a:p>
        </p:txBody>
      </p:sp>
      <p:sp>
        <p:nvSpPr>
          <p:cNvPr id="72707" name="Rectangle 3"/>
          <p:cNvSpPr>
            <a:spLocks noGrp="1" noChangeArrowheads="1"/>
          </p:cNvSpPr>
          <p:nvPr>
            <p:ph sz="half" idx="2"/>
          </p:nvPr>
        </p:nvSpPr>
        <p:spPr>
          <a:xfrm>
            <a:off x="598311" y="1202090"/>
            <a:ext cx="5386917" cy="3951288"/>
          </a:xfrm>
        </p:spPr>
        <p:txBody>
          <a:bodyPr>
            <a:normAutofit/>
          </a:bodyPr>
          <a:lstStyle/>
          <a:p>
            <a:pPr marL="0" indent="0" algn="ctr">
              <a:buNone/>
              <a:defRPr/>
            </a:pPr>
            <a:r>
              <a:rPr lang="en-US" altLang="en-US" sz="3200" dirty="0"/>
              <a:t>UFH</a:t>
            </a:r>
          </a:p>
          <a:p>
            <a:pPr eaLnBrk="1" hangingPunct="1">
              <a:lnSpc>
                <a:spcPct val="90000"/>
              </a:lnSpc>
              <a:defRPr/>
            </a:pPr>
            <a:r>
              <a:rPr lang="en-US" sz="3000" dirty="0" smtClean="0"/>
              <a:t>Continuous IV infusion</a:t>
            </a:r>
          </a:p>
          <a:p>
            <a:pPr eaLnBrk="1" hangingPunct="1">
              <a:lnSpc>
                <a:spcPct val="90000"/>
              </a:lnSpc>
              <a:defRPr/>
            </a:pPr>
            <a:r>
              <a:rPr lang="en-US" sz="3000" dirty="0" smtClean="0"/>
              <a:t>Good first choice in unstable patient or one likely to need a procedure</a:t>
            </a:r>
          </a:p>
          <a:p>
            <a:pPr lvl="1" eaLnBrk="1" hangingPunct="1">
              <a:lnSpc>
                <a:spcPct val="90000"/>
              </a:lnSpc>
              <a:defRPr/>
            </a:pPr>
            <a:r>
              <a:rPr lang="en-US" sz="2800" dirty="0" smtClean="0"/>
              <a:t>Reversible with protamine and short half-life</a:t>
            </a:r>
          </a:p>
          <a:p>
            <a:pPr marL="457200" lvl="1" indent="0">
              <a:lnSpc>
                <a:spcPct val="90000"/>
              </a:lnSpc>
              <a:buFont typeface="Arial" charset="0"/>
              <a:buNone/>
              <a:defRPr/>
            </a:pPr>
            <a:endParaRPr lang="en-US" sz="2900" dirty="0" smtClean="0"/>
          </a:p>
          <a:p>
            <a:pPr lvl="4" eaLnBrk="1" hangingPunct="1">
              <a:lnSpc>
                <a:spcPct val="90000"/>
              </a:lnSpc>
              <a:buFont typeface="Wingdings" pitchFamily="2" charset="2"/>
              <a:buNone/>
              <a:defRPr/>
            </a:pPr>
            <a:endParaRPr lang="en-US" dirty="0" smtClean="0"/>
          </a:p>
          <a:p>
            <a:pPr lvl="3" eaLnBrk="1" hangingPunct="1">
              <a:lnSpc>
                <a:spcPct val="90000"/>
              </a:lnSpc>
              <a:buFont typeface="Wingdings" pitchFamily="2" charset="2"/>
              <a:buNone/>
              <a:defRPr/>
            </a:pPr>
            <a:endParaRPr lang="en-US" dirty="0" smtClean="0"/>
          </a:p>
          <a:p>
            <a:pPr eaLnBrk="1" hangingPunct="1">
              <a:lnSpc>
                <a:spcPct val="90000"/>
              </a:lnSpc>
              <a:defRPr/>
            </a:pPr>
            <a:endParaRPr lang="en-US" dirty="0" smtClean="0"/>
          </a:p>
        </p:txBody>
      </p:sp>
      <p:sp>
        <p:nvSpPr>
          <p:cNvPr id="72708" name="Rectangle 4"/>
          <p:cNvSpPr>
            <a:spLocks noGrp="1" noChangeArrowheads="1"/>
          </p:cNvSpPr>
          <p:nvPr>
            <p:ph sz="quarter" idx="4"/>
          </p:nvPr>
        </p:nvSpPr>
        <p:spPr>
          <a:xfrm>
            <a:off x="6217356" y="1037520"/>
            <a:ext cx="5183188" cy="3684588"/>
          </a:xfrm>
        </p:spPr>
        <p:txBody>
          <a:bodyPr>
            <a:normAutofit fontScale="40000" lnSpcReduction="20000"/>
          </a:bodyPr>
          <a:lstStyle/>
          <a:p>
            <a:pPr marL="0" indent="0" eaLnBrk="1" hangingPunct="1">
              <a:lnSpc>
                <a:spcPct val="90000"/>
              </a:lnSpc>
              <a:buFont typeface="Arial" charset="0"/>
              <a:buNone/>
              <a:defRPr/>
            </a:pPr>
            <a:endParaRPr lang="en-US" dirty="0" smtClean="0"/>
          </a:p>
          <a:p>
            <a:pPr marL="0" indent="0" algn="ctr">
              <a:buNone/>
              <a:defRPr/>
            </a:pPr>
            <a:r>
              <a:rPr lang="en-US" altLang="en-US" sz="8000" dirty="0" smtClean="0"/>
              <a:t>LMWH</a:t>
            </a:r>
            <a:endParaRPr lang="en-US" sz="7500" dirty="0" smtClean="0"/>
          </a:p>
          <a:p>
            <a:pPr eaLnBrk="1" hangingPunct="1">
              <a:lnSpc>
                <a:spcPct val="90000"/>
              </a:lnSpc>
              <a:defRPr/>
            </a:pPr>
            <a:r>
              <a:rPr lang="en-US" sz="7500" dirty="0" smtClean="0"/>
              <a:t>Subcutaneous injection</a:t>
            </a:r>
          </a:p>
          <a:p>
            <a:pPr eaLnBrk="1" hangingPunct="1">
              <a:lnSpc>
                <a:spcPct val="90000"/>
              </a:lnSpc>
              <a:defRPr/>
            </a:pPr>
            <a:r>
              <a:rPr lang="en-US" sz="7500" dirty="0" smtClean="0"/>
              <a:t>Easier to use in stable patient</a:t>
            </a:r>
          </a:p>
          <a:p>
            <a:pPr lvl="1" eaLnBrk="1" hangingPunct="1">
              <a:lnSpc>
                <a:spcPct val="90000"/>
              </a:lnSpc>
              <a:defRPr/>
            </a:pPr>
            <a:r>
              <a:rPr lang="en-US" sz="7500" dirty="0" smtClean="0"/>
              <a:t>More predictable pharmacokinetics</a:t>
            </a:r>
          </a:p>
          <a:p>
            <a:pPr eaLnBrk="1" hangingPunct="1">
              <a:lnSpc>
                <a:spcPct val="90000"/>
              </a:lnSpc>
              <a:defRPr/>
            </a:pPr>
            <a:r>
              <a:rPr lang="en-US" sz="7500" dirty="0" smtClean="0"/>
              <a:t>Requires good renal function</a:t>
            </a:r>
          </a:p>
          <a:p>
            <a:pPr eaLnBrk="1" hangingPunct="1">
              <a:lnSpc>
                <a:spcPct val="90000"/>
              </a:lnSpc>
              <a:defRPr/>
            </a:pPr>
            <a:r>
              <a:rPr lang="en-US" sz="7500" dirty="0" smtClean="0"/>
              <a:t>Incomplete reversal with protamine</a:t>
            </a: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30441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45806" y="0"/>
            <a:ext cx="12595122" cy="1027289"/>
          </a:xfrm>
        </p:spPr>
        <p:txBody>
          <a:bodyPr>
            <a:noAutofit/>
          </a:bodyPr>
          <a:lstStyle/>
          <a:p>
            <a:pPr algn="ctr" eaLnBrk="1" hangingPunct="1"/>
            <a:r>
              <a:rPr lang="en-US" altLang="en-US" sz="4000" b="1" dirty="0">
                <a:solidFill>
                  <a:srgbClr val="EB6B2E"/>
                </a:solidFill>
                <a:latin typeface="+mn-lt"/>
              </a:rPr>
              <a:t>H</a:t>
            </a:r>
            <a:r>
              <a:rPr lang="en-US" altLang="en-US" sz="4000" b="1" dirty="0" smtClean="0">
                <a:solidFill>
                  <a:srgbClr val="EB6B2E"/>
                </a:solidFill>
                <a:latin typeface="+mn-lt"/>
              </a:rPr>
              <a:t>eparin-induced</a:t>
            </a:r>
            <a:r>
              <a:rPr lang="en-US" altLang="en-US" sz="3600" b="1" dirty="0" smtClean="0">
                <a:solidFill>
                  <a:srgbClr val="EB6B2E"/>
                </a:solidFill>
                <a:latin typeface="+mn-lt"/>
              </a:rPr>
              <a:t> </a:t>
            </a:r>
            <a:r>
              <a:rPr lang="en-US" altLang="en-US" sz="3600" b="1" dirty="0">
                <a:solidFill>
                  <a:srgbClr val="EB6B2E"/>
                </a:solidFill>
                <a:latin typeface="+mn-lt"/>
              </a:rPr>
              <a:t>T</a:t>
            </a:r>
            <a:r>
              <a:rPr lang="en-US" altLang="en-US" sz="3600" b="1" dirty="0" smtClean="0">
                <a:solidFill>
                  <a:srgbClr val="EB6B2E"/>
                </a:solidFill>
                <a:latin typeface="+mn-lt"/>
              </a:rPr>
              <a:t>hrombocytopenia (HIT</a:t>
            </a:r>
            <a:r>
              <a:rPr lang="en-US" altLang="en-US" sz="3600" dirty="0" smtClean="0">
                <a:solidFill>
                  <a:srgbClr val="EB6B2E"/>
                </a:solidFill>
                <a:latin typeface="+mn-lt"/>
              </a:rPr>
              <a:t>)</a:t>
            </a:r>
          </a:p>
        </p:txBody>
      </p:sp>
      <p:sp>
        <p:nvSpPr>
          <p:cNvPr id="54275" name="Content Placeholder 2"/>
          <p:cNvSpPr>
            <a:spLocks noGrp="1"/>
          </p:cNvSpPr>
          <p:nvPr>
            <p:ph idx="1"/>
          </p:nvPr>
        </p:nvSpPr>
        <p:spPr>
          <a:xfrm>
            <a:off x="609600" y="1063096"/>
            <a:ext cx="10972800" cy="5881989"/>
          </a:xfrm>
        </p:spPr>
        <p:txBody>
          <a:bodyPr>
            <a:normAutofit fontScale="55000" lnSpcReduction="20000"/>
          </a:bodyPr>
          <a:lstStyle/>
          <a:p>
            <a:pPr>
              <a:lnSpc>
                <a:spcPct val="90000"/>
              </a:lnSpc>
            </a:pPr>
            <a:r>
              <a:rPr lang="en-US" altLang="en-US" sz="5100" dirty="0" smtClean="0"/>
              <a:t>Life threatening complication of exposure to heparin (UFH or LMWH)</a:t>
            </a:r>
          </a:p>
          <a:p>
            <a:pPr>
              <a:lnSpc>
                <a:spcPct val="90000"/>
              </a:lnSpc>
            </a:pPr>
            <a:r>
              <a:rPr lang="en-US" altLang="en-US" sz="5100" dirty="0" smtClean="0"/>
              <a:t>Due to formation of auto-antibodies against endogenous platelet factor 4 (PF4) in complex with heparin</a:t>
            </a:r>
          </a:p>
          <a:p>
            <a:pPr>
              <a:lnSpc>
                <a:spcPct val="90000"/>
              </a:lnSpc>
            </a:pPr>
            <a:r>
              <a:rPr lang="en-US" altLang="en-US" sz="5100" dirty="0" smtClean="0"/>
              <a:t>Results in thrombocytopenia and is associated with arterial and venous thrombosis</a:t>
            </a:r>
          </a:p>
          <a:p>
            <a:pPr lvl="1"/>
            <a:r>
              <a:rPr lang="en-US" altLang="en-US" sz="5100" dirty="0" smtClean="0"/>
              <a:t>Thrombocytopenia - Removal of IgG-coated platelets by the reticuloendothelial system</a:t>
            </a:r>
          </a:p>
          <a:p>
            <a:pPr lvl="1"/>
            <a:r>
              <a:rPr lang="en-US" altLang="en-US" sz="5100" dirty="0" smtClean="0"/>
              <a:t>Thrombosis – mechanism unclear but presumably due to platelet activation</a:t>
            </a:r>
          </a:p>
          <a:p>
            <a:pPr>
              <a:lnSpc>
                <a:spcPct val="90000"/>
              </a:lnSpc>
            </a:pPr>
            <a:r>
              <a:rPr lang="en-US" altLang="en-US" sz="5100" dirty="0" smtClean="0"/>
              <a:t>Occurs in 1 to 3% of adult cardiac surgeries</a:t>
            </a:r>
          </a:p>
          <a:p>
            <a:pPr>
              <a:lnSpc>
                <a:spcPct val="90000"/>
              </a:lnSpc>
            </a:pPr>
            <a:r>
              <a:rPr lang="en-US" altLang="en-US" sz="5100" dirty="0"/>
              <a:t>I</a:t>
            </a:r>
            <a:r>
              <a:rPr lang="en-US" altLang="en-US" sz="5100" dirty="0" smtClean="0"/>
              <a:t>n pediatrics incidence of 0.5-2.3% reported (PICU, heart surgery, NICU)</a:t>
            </a:r>
          </a:p>
          <a:p>
            <a:pPr eaLnBrk="1" hangingPunct="1"/>
            <a:r>
              <a:rPr lang="en-US" altLang="en-US" sz="5100" dirty="0" smtClean="0"/>
              <a:t>More common in infants and teens</a:t>
            </a:r>
          </a:p>
          <a:p>
            <a:pPr eaLnBrk="1" hangingPunct="1"/>
            <a:r>
              <a:rPr lang="en-US" altLang="en-US" sz="5100" dirty="0" smtClean="0"/>
              <a:t>Development of auto-antibody takes about 5 days</a:t>
            </a:r>
          </a:p>
          <a:p>
            <a:pPr eaLnBrk="1" hangingPunct="1"/>
            <a:endParaRPr lang="en-US" altLang="en-US" dirty="0" smtClean="0"/>
          </a:p>
          <a:p>
            <a:pPr eaLnBrk="1" hangingPunct="1"/>
            <a:endParaRPr lang="en-US" altLang="en-US"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623514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48"/>
          <p:cNvSpPr txBox="1">
            <a:spLocks noChangeArrowheads="1"/>
          </p:cNvSpPr>
          <p:nvPr/>
        </p:nvSpPr>
        <p:spPr bwMode="auto">
          <a:xfrm>
            <a:off x="304798" y="169606"/>
            <a:ext cx="114067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3600" b="1" dirty="0" smtClean="0">
                <a:solidFill>
                  <a:srgbClr val="EB6B2E"/>
                </a:solidFill>
                <a:latin typeface="+mn-lt"/>
              </a:rPr>
              <a:t>Diagnosis - pretest probability: the </a:t>
            </a:r>
            <a:r>
              <a:rPr lang="en-US" altLang="en-US" sz="3600" b="1" i="1" dirty="0" smtClean="0">
                <a:solidFill>
                  <a:srgbClr val="EB6B2E"/>
                </a:solidFill>
                <a:latin typeface="+mn-lt"/>
              </a:rPr>
              <a:t>4 T’s</a:t>
            </a:r>
            <a:endParaRPr lang="en-GB" altLang="en-US" sz="2400" i="1" dirty="0" smtClean="0">
              <a:solidFill>
                <a:srgbClr val="EB6B2E"/>
              </a:solidFill>
              <a:latin typeface="+mn-lt"/>
            </a:endParaRPr>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val="3817608228"/>
              </p:ext>
            </p:extLst>
          </p:nvPr>
        </p:nvGraphicFramePr>
        <p:xfrm>
          <a:off x="1694124" y="462352"/>
          <a:ext cx="8628063" cy="6204720"/>
        </p:xfrm>
        <a:graphic>
          <a:graphicData uri="http://schemas.openxmlformats.org/drawingml/2006/table">
            <a:tbl>
              <a:tblPr/>
              <a:tblGrid>
                <a:gridCol w="2343424">
                  <a:extLst>
                    <a:ext uri="{9D8B030D-6E8A-4147-A177-3AD203B41FA5}">
                      <a16:colId xmlns:a16="http://schemas.microsoft.com/office/drawing/2014/main" xmlns="" val="20000"/>
                    </a:ext>
                  </a:extLst>
                </a:gridCol>
                <a:gridCol w="2057155">
                  <a:extLst>
                    <a:ext uri="{9D8B030D-6E8A-4147-A177-3AD203B41FA5}">
                      <a16:colId xmlns:a16="http://schemas.microsoft.com/office/drawing/2014/main" xmlns="" val="20001"/>
                    </a:ext>
                  </a:extLst>
                </a:gridCol>
                <a:gridCol w="2168111">
                  <a:extLst>
                    <a:ext uri="{9D8B030D-6E8A-4147-A177-3AD203B41FA5}">
                      <a16:colId xmlns:a16="http://schemas.microsoft.com/office/drawing/2014/main" xmlns="" val="20002"/>
                    </a:ext>
                  </a:extLst>
                </a:gridCol>
                <a:gridCol w="2059373">
                  <a:extLst>
                    <a:ext uri="{9D8B030D-6E8A-4147-A177-3AD203B41FA5}">
                      <a16:colId xmlns:a16="http://schemas.microsoft.com/office/drawing/2014/main" xmlns="" val="20003"/>
                    </a:ext>
                  </a:extLst>
                </a:gridCol>
              </a:tblGrid>
              <a:tr h="206469">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700" b="0" i="0" u="none" strike="noStrike" cap="none" normalizeH="0" baseline="0" dirty="0" smtClean="0">
                        <a:ln>
                          <a:noFill/>
                        </a:ln>
                        <a:solidFill>
                          <a:schemeClr val="tx1"/>
                        </a:solidFill>
                        <a:effectLst/>
                        <a:latin typeface="Calibri" pitchFamily="34" charset="0"/>
                        <a:cs typeface="Arial" pitchFamily="34" charset="0"/>
                      </a:endParaRPr>
                    </a:p>
                  </a:txBody>
                  <a:tcPr marL="77269" marR="77269" marT="28968" marB="28968" horzOverflow="overflow">
                    <a:lnL>
                      <a:noFill/>
                    </a:lnL>
                    <a:lnR>
                      <a:noFill/>
                    </a:lnR>
                    <a:lnT>
                      <a:noFill/>
                    </a:lnT>
                    <a:lnB>
                      <a:noFill/>
                    </a:lnB>
                    <a:lnTlToBr>
                      <a:noFill/>
                    </a:lnTlToBr>
                    <a:lnBlToTr>
                      <a:noFill/>
                    </a:lnBlToTr>
                    <a:noFill/>
                  </a:tcPr>
                </a:tc>
                <a:tc gridSpan="3">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700" b="0" i="0" u="none" strike="noStrike" cap="none" normalizeH="0" baseline="0" dirty="0" smtClean="0">
                        <a:ln>
                          <a:noFill/>
                        </a:ln>
                        <a:solidFill>
                          <a:schemeClr val="tx1"/>
                        </a:solidFill>
                        <a:effectLst/>
                        <a:latin typeface="Calibri" pitchFamily="34" charset="0"/>
                        <a:cs typeface="Arial" pitchFamily="34" charset="0"/>
                      </a:endParaRPr>
                    </a:p>
                  </a:txBody>
                  <a:tcPr marL="77269" marR="77269" marT="28968" marB="28968"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32232">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77269" marR="77269" marT="28968" marB="28968"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ts val="425"/>
                        </a:spcBef>
                        <a:spcAft>
                          <a:spcPct val="0"/>
                        </a:spcAft>
                        <a:buClrTx/>
                        <a:buSzTx/>
                        <a:buFontTx/>
                        <a:buNone/>
                        <a:tabLst/>
                      </a:pPr>
                      <a:r>
                        <a:rPr kumimoji="0" lang="en-GB" altLang="en-US" sz="1200" b="1" i="0" u="none" strike="noStrike" cap="none" normalizeH="0" baseline="0" smtClean="0">
                          <a:ln>
                            <a:noFill/>
                          </a:ln>
                          <a:solidFill>
                            <a:srgbClr val="000000"/>
                          </a:solidFill>
                          <a:effectLst>
                            <a:outerShdw blurRad="38100" dist="38100" dir="2700000" algn="tl">
                              <a:srgbClr val="C0C0C0"/>
                            </a:outerShdw>
                          </a:effectLst>
                          <a:latin typeface="Garamond" pitchFamily="18" charset="0"/>
                          <a:cs typeface="Times New Roman" pitchFamily="18" charset="0"/>
                        </a:rPr>
                        <a:t>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ts val="425"/>
                        </a:spcBef>
                        <a:spcAft>
                          <a:spcPct val="0"/>
                        </a:spcAft>
                        <a:buClrTx/>
                        <a:buSzTx/>
                        <a:buFontTx/>
                        <a:buNone/>
                        <a:tabLst/>
                      </a:pPr>
                      <a:r>
                        <a:rPr kumimoji="0" lang="en-GB" altLang="en-US" sz="1200" b="1" i="0" u="none" strike="noStrike" cap="none" normalizeH="0" baseline="0" smtClean="0">
                          <a:ln>
                            <a:noFill/>
                          </a:ln>
                          <a:solidFill>
                            <a:srgbClr val="000000"/>
                          </a:solidFill>
                          <a:effectLst>
                            <a:outerShdw blurRad="38100" dist="38100" dir="2700000" algn="tl">
                              <a:srgbClr val="C0C0C0"/>
                            </a:outerShdw>
                          </a:effectLst>
                          <a:latin typeface="Garamond" pitchFamily="18" charset="0"/>
                          <a:cs typeface="Times New Roman" pitchFamily="18" charset="0"/>
                        </a:rPr>
                        <a:t>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ts val="425"/>
                        </a:spcBef>
                        <a:spcAft>
                          <a:spcPct val="0"/>
                        </a:spcAft>
                        <a:buClrTx/>
                        <a:buSzTx/>
                        <a:buFontTx/>
                        <a:buNone/>
                        <a:tabLst/>
                      </a:pPr>
                      <a:r>
                        <a:rPr kumimoji="0" lang="en-GB" altLang="en-US" sz="1200" b="1" i="0" u="none" strike="noStrike" cap="none" normalizeH="0" baseline="0" smtClean="0">
                          <a:ln>
                            <a:noFill/>
                          </a:ln>
                          <a:solidFill>
                            <a:srgbClr val="000000"/>
                          </a:solidFill>
                          <a:effectLst>
                            <a:outerShdw blurRad="38100" dist="38100" dir="2700000" algn="tl">
                              <a:srgbClr val="C0C0C0"/>
                            </a:outerShdw>
                          </a:effectLst>
                          <a:latin typeface="Garamond" pitchFamily="18" charset="0"/>
                          <a:cs typeface="Times New Roman" pitchFamily="18" charset="0"/>
                        </a:rPr>
                        <a:t>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2786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575"/>
                        </a:spcBef>
                        <a:spcAft>
                          <a:spcPct val="0"/>
                        </a:spcAft>
                        <a:buClrTx/>
                        <a:buSzTx/>
                        <a:buFontTx/>
                        <a:buNone/>
                        <a:tabLst/>
                      </a:pPr>
                      <a:r>
                        <a:rPr kumimoji="0" lang="en-GB" altLang="en-US" sz="1600" b="1" i="0" u="none" strike="noStrike" cap="none" normalizeH="0" baseline="0" dirty="0" smtClean="0">
                          <a:ln>
                            <a:noFill/>
                          </a:ln>
                          <a:solidFill>
                            <a:srgbClr val="FF0000"/>
                          </a:solidFill>
                          <a:effectLst/>
                          <a:latin typeface="Garamond" pitchFamily="18" charset="0"/>
                          <a:cs typeface="Times New Roman" pitchFamily="18" charset="0"/>
                        </a:rPr>
                        <a:t>T</a:t>
                      </a:r>
                      <a:r>
                        <a:rPr kumimoji="0" lang="en-GB" altLang="en-US" sz="1600" b="0" i="0" u="none" strike="noStrike" cap="none" normalizeH="0" baseline="0" dirty="0" smtClean="0">
                          <a:ln>
                            <a:noFill/>
                          </a:ln>
                          <a:solidFill>
                            <a:srgbClr val="000000"/>
                          </a:solidFill>
                          <a:effectLst/>
                          <a:latin typeface="Garamond" pitchFamily="18" charset="0"/>
                          <a:cs typeface="Times New Roman" pitchFamily="18" charset="0"/>
                        </a:rPr>
                        <a:t>hrombocytopenia</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Garamond" pitchFamily="18" charset="0"/>
                          <a:cs typeface="Times New Roman" pitchFamily="18" charset="0"/>
                        </a:rPr>
                        <a:t>&gt; 50% platelet count fall to nadir ≥ 20</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Garamond" pitchFamily="18" charset="0"/>
                          <a:cs typeface="Times New Roman" pitchFamily="18" charset="0"/>
                        </a:rPr>
                        <a:t>30-50% platelet count fall to nadir 10-19 </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Garamond" pitchFamily="18" charset="0"/>
                          <a:cs typeface="Times New Roman" pitchFamily="18" charset="0"/>
                        </a:rPr>
                        <a:t>&lt;30% platelet count fall to nadir ≤ 10 </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50658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575"/>
                        </a:spcBef>
                        <a:spcAft>
                          <a:spcPct val="0"/>
                        </a:spcAft>
                        <a:buClrTx/>
                        <a:buSzTx/>
                        <a:buFontTx/>
                        <a:buNone/>
                        <a:tabLst/>
                      </a:pPr>
                      <a:r>
                        <a:rPr kumimoji="0" lang="en-GB" altLang="en-US" sz="1600" b="1" i="0" u="none" strike="noStrike" cap="none" normalizeH="0" baseline="0" dirty="0" smtClean="0">
                          <a:ln>
                            <a:noFill/>
                          </a:ln>
                          <a:solidFill>
                            <a:srgbClr val="FF0000"/>
                          </a:solidFill>
                          <a:effectLst/>
                          <a:latin typeface="Garamond" pitchFamily="18" charset="0"/>
                          <a:cs typeface="Times New Roman" pitchFamily="18" charset="0"/>
                        </a:rPr>
                        <a:t>T</a:t>
                      </a:r>
                      <a:r>
                        <a:rPr kumimoji="0" lang="en-GB" altLang="en-US" sz="1600" b="0" i="0" u="none" strike="noStrike" cap="none" normalizeH="0" baseline="0" dirty="0" smtClean="0">
                          <a:ln>
                            <a:noFill/>
                          </a:ln>
                          <a:solidFill>
                            <a:srgbClr val="000000"/>
                          </a:solidFill>
                          <a:effectLst/>
                          <a:latin typeface="Garamond" pitchFamily="18" charset="0"/>
                          <a:cs typeface="Times New Roman" pitchFamily="18" charset="0"/>
                        </a:rPr>
                        <a:t>iming of fall in platelet count or other sequelae</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Garamond" pitchFamily="18" charset="0"/>
                          <a:cs typeface="Times New Roman" pitchFamily="18" charset="0"/>
                        </a:rPr>
                        <a:t>Onset d 5-10 or &lt; 1 d (if heparin exposure within 30 d)</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Garamond" pitchFamily="18" charset="0"/>
                          <a:cs typeface="Times New Roman" pitchFamily="18" charset="0"/>
                        </a:rPr>
                        <a:t>&gt; d 10, or timing unclear, or &lt; d 1 with recent heparin 31-100 d</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Garamond" pitchFamily="18" charset="0"/>
                          <a:cs typeface="Times New Roman" pitchFamily="18" charset="0"/>
                        </a:rPr>
                        <a:t>Platelet count fall &lt; d 4  (without recent heparin exposure)</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103707">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575"/>
                        </a:spcBef>
                        <a:spcAft>
                          <a:spcPct val="0"/>
                        </a:spcAft>
                        <a:buClrTx/>
                        <a:buSzTx/>
                        <a:buFontTx/>
                        <a:buNone/>
                        <a:tabLst/>
                      </a:pPr>
                      <a:r>
                        <a:rPr kumimoji="0" lang="en-GB" altLang="en-US" sz="1600" b="1" i="0" u="none" strike="noStrike" cap="none" normalizeH="0" baseline="0" dirty="0" smtClean="0">
                          <a:ln>
                            <a:noFill/>
                          </a:ln>
                          <a:solidFill>
                            <a:srgbClr val="FF0000"/>
                          </a:solidFill>
                          <a:effectLst/>
                          <a:latin typeface="Garamond" pitchFamily="18" charset="0"/>
                          <a:cs typeface="Times New Roman" pitchFamily="18" charset="0"/>
                        </a:rPr>
                        <a:t>T</a:t>
                      </a:r>
                      <a:r>
                        <a:rPr kumimoji="0" lang="en-GB" altLang="en-US" sz="1600" b="0" i="0" u="none" strike="noStrike" cap="none" normalizeH="0" baseline="0" dirty="0" smtClean="0">
                          <a:ln>
                            <a:noFill/>
                          </a:ln>
                          <a:solidFill>
                            <a:srgbClr val="000000"/>
                          </a:solidFill>
                          <a:effectLst/>
                          <a:latin typeface="Garamond" pitchFamily="18" charset="0"/>
                          <a:cs typeface="Times New Roman" pitchFamily="18" charset="0"/>
                        </a:rPr>
                        <a:t>hrombosis or other sequelae</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Garamond" pitchFamily="18" charset="0"/>
                          <a:cs typeface="Times New Roman" pitchFamily="18" charset="0"/>
                        </a:rPr>
                        <a:t>New thrombosis; skin necrosis; post-heparin bolus acute systemic reaction</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Garamond" pitchFamily="18" charset="0"/>
                          <a:cs typeface="Times New Roman" pitchFamily="18" charset="0"/>
                        </a:rPr>
                        <a:t>Progressive or recurrent thrombosis; erythematous skin lesions; suspected thrombosis – not confirmed</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Garamond" pitchFamily="18" charset="0"/>
                          <a:cs typeface="Times New Roman" pitchFamily="18" charset="0"/>
                        </a:rPr>
                        <a:t>None</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2786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dirty="0" err="1" smtClean="0">
                          <a:ln>
                            <a:noFill/>
                          </a:ln>
                          <a:solidFill>
                            <a:srgbClr val="000000"/>
                          </a:solidFill>
                          <a:effectLst/>
                          <a:latin typeface="Garamond" pitchFamily="18" charset="0"/>
                          <a:cs typeface="Times New Roman" pitchFamily="18" charset="0"/>
                        </a:rPr>
                        <a:t>O</a:t>
                      </a:r>
                      <a:r>
                        <a:rPr kumimoji="0" lang="en-GB" altLang="en-US" sz="1600" b="1" i="0" u="none" strike="noStrike" cap="none" normalizeH="0" baseline="0" dirty="0" err="1" smtClean="0">
                          <a:ln>
                            <a:noFill/>
                          </a:ln>
                          <a:solidFill>
                            <a:srgbClr val="FF0000"/>
                          </a:solidFill>
                          <a:effectLst/>
                          <a:latin typeface="Garamond" pitchFamily="18" charset="0"/>
                          <a:cs typeface="Times New Roman" pitchFamily="18" charset="0"/>
                        </a:rPr>
                        <a:t>T</a:t>
                      </a:r>
                      <a:r>
                        <a:rPr kumimoji="0" lang="en-GB" altLang="en-US" sz="1600" b="0" i="0" u="none" strike="noStrike" cap="none" normalizeH="0" baseline="0" dirty="0" err="1" smtClean="0">
                          <a:ln>
                            <a:noFill/>
                          </a:ln>
                          <a:solidFill>
                            <a:srgbClr val="000000"/>
                          </a:solidFill>
                          <a:effectLst/>
                          <a:latin typeface="Garamond" pitchFamily="18" charset="0"/>
                          <a:cs typeface="Times New Roman" pitchFamily="18" charset="0"/>
                        </a:rPr>
                        <a:t>her</a:t>
                      </a:r>
                      <a:r>
                        <a:rPr kumimoji="0" lang="en-GB" altLang="en-US" sz="1600" b="0" i="0" u="none" strike="noStrike" cap="none" normalizeH="0" baseline="0" dirty="0" smtClean="0">
                          <a:ln>
                            <a:noFill/>
                          </a:ln>
                          <a:solidFill>
                            <a:srgbClr val="000000"/>
                          </a:solidFill>
                          <a:effectLst/>
                          <a:latin typeface="Garamond" pitchFamily="18" charset="0"/>
                          <a:cs typeface="Times New Roman" pitchFamily="18" charset="0"/>
                        </a:rPr>
                        <a:t> cause for thrombocytopenia</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Garamond" pitchFamily="18" charset="0"/>
                          <a:cs typeface="Times New Roman" pitchFamily="18" charset="0"/>
                        </a:rPr>
                        <a:t>No other cause for platelet count fall is evident</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Garamond" pitchFamily="18" charset="0"/>
                          <a:cs typeface="Times New Roman" pitchFamily="18" charset="0"/>
                        </a:rPr>
                        <a:t>Possible other cause is evident</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425"/>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Garamond" pitchFamily="18" charset="0"/>
                          <a:cs typeface="Times New Roman" pitchFamily="18" charset="0"/>
                        </a:rPr>
                        <a:t>Definite other cause is present</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7269" marR="77269" marT="28968" marB="28968"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03670431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701368" y="152174"/>
            <a:ext cx="10280651" cy="762000"/>
          </a:xfrm>
          <a:noFill/>
        </p:spPr>
        <p:txBody>
          <a:bodyPr lIns="92075" tIns="46038" rIns="92075" bIns="46038">
            <a:normAutofit/>
          </a:bodyPr>
          <a:lstStyle/>
          <a:p>
            <a:pPr algn="ctr"/>
            <a:r>
              <a:rPr lang="en-US" altLang="en-US" sz="3600" b="1" dirty="0" smtClean="0">
                <a:solidFill>
                  <a:srgbClr val="EB6B2E"/>
                </a:solidFill>
                <a:latin typeface="+mn-lt"/>
              </a:rPr>
              <a:t>Management of HIT – treatment</a:t>
            </a:r>
          </a:p>
        </p:txBody>
      </p:sp>
      <p:sp>
        <p:nvSpPr>
          <p:cNvPr id="57347" name="Rectangle 3"/>
          <p:cNvSpPr>
            <a:spLocks noGrp="1" noChangeArrowheads="1"/>
          </p:cNvSpPr>
          <p:nvPr>
            <p:ph type="body" idx="1"/>
          </p:nvPr>
        </p:nvSpPr>
        <p:spPr>
          <a:xfrm>
            <a:off x="507999" y="1699623"/>
            <a:ext cx="11074400" cy="5060406"/>
          </a:xfrm>
          <a:noFill/>
        </p:spPr>
        <p:txBody>
          <a:bodyPr lIns="92075" tIns="46038" rIns="92075" bIns="46038">
            <a:normAutofit fontScale="85000" lnSpcReduction="20000"/>
          </a:bodyPr>
          <a:lstStyle/>
          <a:p>
            <a:pPr>
              <a:lnSpc>
                <a:spcPct val="90000"/>
              </a:lnSpc>
              <a:spcAft>
                <a:spcPct val="35000"/>
              </a:spcAft>
            </a:pPr>
            <a:r>
              <a:rPr lang="en-US" altLang="en-US" sz="3400" dirty="0" smtClean="0"/>
              <a:t>Stop heparin (UFH/LMWH), even in patients without thrombosis because thrombosis risk is VERY high</a:t>
            </a:r>
          </a:p>
          <a:p>
            <a:pPr>
              <a:lnSpc>
                <a:spcPct val="90000"/>
              </a:lnSpc>
              <a:spcAft>
                <a:spcPct val="35000"/>
              </a:spcAft>
            </a:pPr>
            <a:r>
              <a:rPr lang="en-US" altLang="en-US" sz="3400" dirty="0" smtClean="0"/>
              <a:t>Initiate alternative non-heparin anticoagulant (direct thrombin inhibitor)</a:t>
            </a:r>
          </a:p>
          <a:p>
            <a:pPr>
              <a:lnSpc>
                <a:spcPct val="90000"/>
              </a:lnSpc>
              <a:spcAft>
                <a:spcPct val="35000"/>
              </a:spcAft>
            </a:pPr>
            <a:r>
              <a:rPr lang="en-US" altLang="en-US" sz="3400" dirty="0" smtClean="0"/>
              <a:t>Test for HIT antibodies/Confirm with functional assay</a:t>
            </a:r>
          </a:p>
          <a:p>
            <a:pPr lvl="1">
              <a:lnSpc>
                <a:spcPct val="90000"/>
              </a:lnSpc>
              <a:spcAft>
                <a:spcPct val="35000"/>
              </a:spcAft>
            </a:pPr>
            <a:r>
              <a:rPr lang="en-US" altLang="en-US" sz="3400" dirty="0" smtClean="0"/>
              <a:t>ELISA test detects all circulating Ab that bind heparin PF4 complexes</a:t>
            </a:r>
          </a:p>
          <a:p>
            <a:pPr lvl="1">
              <a:lnSpc>
                <a:spcPct val="90000"/>
              </a:lnSpc>
              <a:spcAft>
                <a:spcPct val="35000"/>
              </a:spcAft>
            </a:pPr>
            <a:r>
              <a:rPr lang="en-US" altLang="en-US" sz="3400" dirty="0" smtClean="0"/>
              <a:t>Serotonin release assay</a:t>
            </a:r>
          </a:p>
          <a:p>
            <a:pPr>
              <a:lnSpc>
                <a:spcPct val="90000"/>
              </a:lnSpc>
              <a:spcAft>
                <a:spcPct val="35000"/>
              </a:spcAft>
            </a:pPr>
            <a:r>
              <a:rPr lang="en-US" altLang="en-US" sz="3400" dirty="0" smtClean="0"/>
              <a:t>Duplex ultrasonography for lower-limb DVT screening</a:t>
            </a:r>
          </a:p>
          <a:p>
            <a:pPr>
              <a:lnSpc>
                <a:spcPct val="90000"/>
              </a:lnSpc>
              <a:spcAft>
                <a:spcPct val="35000"/>
              </a:spcAft>
            </a:pPr>
            <a:r>
              <a:rPr lang="en-US" altLang="en-US" sz="3400" b="1" dirty="0" smtClean="0"/>
              <a:t>Do not</a:t>
            </a:r>
            <a:r>
              <a:rPr lang="en-US" altLang="en-US" sz="3400" dirty="0" smtClean="0"/>
              <a:t> give platelet transfusions unless needed to manage serious hemorrhage </a:t>
            </a:r>
          </a:p>
          <a:p>
            <a:pPr>
              <a:lnSpc>
                <a:spcPct val="90000"/>
              </a:lnSpc>
              <a:spcAft>
                <a:spcPct val="35000"/>
              </a:spcAft>
            </a:pPr>
            <a:endParaRPr lang="en-US" altLang="en-US" sz="2400" dirty="0" smtClean="0"/>
          </a:p>
          <a:p>
            <a:pPr>
              <a:lnSpc>
                <a:spcPct val="90000"/>
              </a:lnSpc>
              <a:spcAft>
                <a:spcPct val="35000"/>
              </a:spcAft>
            </a:pPr>
            <a:endParaRPr lang="en-US" altLang="en-US" sz="2400" dirty="0" smtClean="0">
              <a:solidFill>
                <a:srgbClr val="FFFFFF"/>
              </a:solidFill>
            </a:endParaRPr>
          </a:p>
        </p:txBody>
      </p:sp>
      <p:sp>
        <p:nvSpPr>
          <p:cNvPr id="57348" name="Text Box 4"/>
          <p:cNvSpPr txBox="1">
            <a:spLocks noChangeArrowheads="1"/>
          </p:cNvSpPr>
          <p:nvPr/>
        </p:nvSpPr>
        <p:spPr bwMode="auto">
          <a:xfrm>
            <a:off x="507999" y="1129804"/>
            <a:ext cx="6591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US" altLang="en-US" sz="2400" b="1" dirty="0">
                <a:latin typeface="Arial" charset="0"/>
              </a:rPr>
              <a:t>When HIT is strongly-suspected (score ≥ 4):</a:t>
            </a:r>
            <a:endParaRPr lang="en-GB" altLang="en-US" sz="2400" b="1" dirty="0">
              <a:latin typeface="Arial" charset="0"/>
            </a:endParaRP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315972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152401"/>
            <a:ext cx="10972800" cy="801328"/>
          </a:xfrm>
        </p:spPr>
        <p:txBody>
          <a:bodyPr>
            <a:normAutofit/>
          </a:bodyPr>
          <a:lstStyle/>
          <a:p>
            <a:pPr algn="ctr" eaLnBrk="1" hangingPunct="1"/>
            <a:r>
              <a:rPr lang="en-US" altLang="en-US" sz="3600" b="1" dirty="0">
                <a:solidFill>
                  <a:srgbClr val="EB6B2E"/>
                </a:solidFill>
                <a:latin typeface="+mn-lt"/>
              </a:rPr>
              <a:t>S</a:t>
            </a:r>
            <a:r>
              <a:rPr lang="en-US" altLang="en-US" sz="3600" b="1" dirty="0" smtClean="0">
                <a:solidFill>
                  <a:srgbClr val="EB6B2E"/>
                </a:solidFill>
                <a:latin typeface="+mn-lt"/>
              </a:rPr>
              <a:t>igns and symptoms of catheter-related DVT</a:t>
            </a:r>
          </a:p>
        </p:txBody>
      </p:sp>
      <p:sp>
        <p:nvSpPr>
          <p:cNvPr id="17411" name="Content Placeholder 2"/>
          <p:cNvSpPr>
            <a:spLocks noGrp="1"/>
          </p:cNvSpPr>
          <p:nvPr>
            <p:ph idx="1"/>
          </p:nvPr>
        </p:nvSpPr>
        <p:spPr>
          <a:xfrm>
            <a:off x="609600" y="2209801"/>
            <a:ext cx="10972800" cy="3916363"/>
          </a:xfrm>
        </p:spPr>
        <p:txBody>
          <a:bodyPr/>
          <a:lstStyle/>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4" name="Content Placeholder 1"/>
          <p:cNvSpPr txBox="1">
            <a:spLocks/>
          </p:cNvSpPr>
          <p:nvPr/>
        </p:nvSpPr>
        <p:spPr>
          <a:xfrm>
            <a:off x="609601" y="1600200"/>
            <a:ext cx="10674351" cy="438785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charset="0"/>
              <a:buNone/>
              <a:defRPr/>
            </a:pPr>
            <a:endParaRPr lang="en-US" altLang="en-US" dirty="0" smtClean="0"/>
          </a:p>
          <a:p>
            <a:pPr>
              <a:defRPr/>
            </a:pPr>
            <a:endParaRPr lang="en-US" altLang="en-US" dirty="0" smtClean="0"/>
          </a:p>
        </p:txBody>
      </p:sp>
      <p:sp>
        <p:nvSpPr>
          <p:cNvPr id="12293" name="Content Placeholder 5"/>
          <p:cNvSpPr txBox="1">
            <a:spLocks/>
          </p:cNvSpPr>
          <p:nvPr/>
        </p:nvSpPr>
        <p:spPr bwMode="auto">
          <a:xfrm>
            <a:off x="609601" y="1044086"/>
            <a:ext cx="50800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panose="020B0604020202020204" pitchFamily="34" charset="0"/>
              <a:buChar char="•"/>
            </a:pPr>
            <a:r>
              <a:rPr lang="en-US" altLang="en-US" dirty="0"/>
              <a:t>Acute </a:t>
            </a:r>
          </a:p>
          <a:p>
            <a:pPr lvl="1">
              <a:buFont typeface="Arial" panose="020B0604020202020204" pitchFamily="34" charset="0"/>
              <a:buChar char="•"/>
            </a:pPr>
            <a:r>
              <a:rPr lang="en-US" altLang="en-US" dirty="0"/>
              <a:t>Extremity Swelling</a:t>
            </a:r>
          </a:p>
          <a:p>
            <a:pPr lvl="1">
              <a:buFont typeface="Arial" panose="020B0604020202020204" pitchFamily="34" charset="0"/>
              <a:buChar char="•"/>
            </a:pPr>
            <a:r>
              <a:rPr lang="en-US" altLang="en-US" dirty="0"/>
              <a:t>Extremity Pain</a:t>
            </a:r>
          </a:p>
          <a:p>
            <a:pPr lvl="1">
              <a:buFont typeface="Arial" panose="020B0604020202020204" pitchFamily="34" charset="0"/>
              <a:buChar char="•"/>
            </a:pPr>
            <a:r>
              <a:rPr lang="en-US" altLang="en-US" dirty="0"/>
              <a:t>Discoloration</a:t>
            </a:r>
          </a:p>
          <a:p>
            <a:pPr lvl="1">
              <a:buFont typeface="Arial" panose="020B0604020202020204" pitchFamily="34" charset="0"/>
              <a:buChar char="•"/>
            </a:pPr>
            <a:r>
              <a:rPr lang="en-US" altLang="en-US" dirty="0"/>
              <a:t>Line </a:t>
            </a:r>
            <a:r>
              <a:rPr lang="en-US" altLang="en-US" dirty="0" smtClean="0"/>
              <a:t>malfunction</a:t>
            </a:r>
          </a:p>
          <a:p>
            <a:pPr>
              <a:buFont typeface="Arial" panose="020B0604020202020204" pitchFamily="34" charset="0"/>
              <a:buChar char="•"/>
            </a:pPr>
            <a:r>
              <a:rPr lang="en-US" altLang="en-US" dirty="0"/>
              <a:t>Chronic “asymptomatic”</a:t>
            </a:r>
          </a:p>
          <a:p>
            <a:pPr lvl="1">
              <a:buFont typeface="Arial" panose="020B0604020202020204" pitchFamily="34" charset="0"/>
              <a:buChar char="•"/>
            </a:pPr>
            <a:r>
              <a:rPr lang="en-US" altLang="en-US" dirty="0"/>
              <a:t>Catheter occlusion</a:t>
            </a:r>
          </a:p>
          <a:p>
            <a:pPr lvl="1">
              <a:buFont typeface="Arial" panose="020B0604020202020204" pitchFamily="34" charset="0"/>
              <a:buChar char="•"/>
            </a:pPr>
            <a:r>
              <a:rPr lang="en-US" altLang="en-US" dirty="0"/>
              <a:t>Prominent chest wall veins</a:t>
            </a:r>
          </a:p>
          <a:p>
            <a:pPr lvl="1">
              <a:buFont typeface="Arial" panose="020B0604020202020204" pitchFamily="34" charset="0"/>
              <a:buChar char="•"/>
            </a:pPr>
            <a:r>
              <a:rPr lang="en-US" altLang="en-US" dirty="0"/>
              <a:t>Recurrent bacteremia</a:t>
            </a:r>
          </a:p>
          <a:p>
            <a:endParaRPr lang="en-US" altLang="en-US" sz="2800" dirty="0"/>
          </a:p>
          <a:p>
            <a:endParaRPr lang="en-US" alt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112" y="1708355"/>
            <a:ext cx="6048740" cy="3217606"/>
          </a:xfrm>
          <a:prstGeom prst="rect">
            <a:avLst/>
          </a:prstGeom>
        </p:spPr>
      </p:pic>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058879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03123" y="137651"/>
            <a:ext cx="11582400" cy="867060"/>
          </a:xfrm>
        </p:spPr>
        <p:txBody>
          <a:bodyPr>
            <a:normAutofit/>
          </a:bodyPr>
          <a:lstStyle/>
          <a:p>
            <a:pPr algn="ctr" eaLnBrk="1" hangingPunct="1"/>
            <a:r>
              <a:rPr lang="en-US" altLang="en-US" sz="3600" b="1" dirty="0">
                <a:solidFill>
                  <a:srgbClr val="EB6B2E"/>
                </a:solidFill>
                <a:latin typeface="+mn-lt"/>
              </a:rPr>
              <a:t>W</a:t>
            </a:r>
            <a:r>
              <a:rPr lang="en-US" altLang="en-US" sz="3600" b="1" dirty="0" smtClean="0">
                <a:solidFill>
                  <a:srgbClr val="EB6B2E"/>
                </a:solidFill>
                <a:latin typeface="+mn-lt"/>
              </a:rPr>
              <a:t>arfarin and other Vitamin K </a:t>
            </a:r>
            <a:r>
              <a:rPr lang="en-US" altLang="en-US" sz="3600" b="1" dirty="0">
                <a:solidFill>
                  <a:srgbClr val="EB6B2E"/>
                </a:solidFill>
                <a:latin typeface="+mn-lt"/>
              </a:rPr>
              <a:t>A</a:t>
            </a:r>
            <a:r>
              <a:rPr lang="en-US" altLang="en-US" sz="3600" b="1" dirty="0" smtClean="0">
                <a:solidFill>
                  <a:srgbClr val="EB6B2E"/>
                </a:solidFill>
                <a:latin typeface="+mn-lt"/>
              </a:rPr>
              <a:t>ntagonists</a:t>
            </a:r>
          </a:p>
        </p:txBody>
      </p:sp>
      <p:sp>
        <p:nvSpPr>
          <p:cNvPr id="63491" name="Content Placeholder 2"/>
          <p:cNvSpPr>
            <a:spLocks noGrp="1"/>
          </p:cNvSpPr>
          <p:nvPr>
            <p:ph idx="1"/>
          </p:nvPr>
        </p:nvSpPr>
        <p:spPr>
          <a:xfrm>
            <a:off x="556831" y="1140970"/>
            <a:ext cx="4776788" cy="3916363"/>
          </a:xfrm>
        </p:spPr>
        <p:txBody>
          <a:bodyPr/>
          <a:lstStyle/>
          <a:p>
            <a:pPr eaLnBrk="1" hangingPunct="1"/>
            <a:r>
              <a:rPr lang="en-US" altLang="en-US" sz="3200" dirty="0" smtClean="0"/>
              <a:t>Inhibit the synthesis of vitamin K-dependent clotting factors, which include:</a:t>
            </a:r>
          </a:p>
          <a:p>
            <a:pPr lvl="1" eaLnBrk="1" hangingPunct="1"/>
            <a:r>
              <a:rPr lang="en-US" altLang="en-US" sz="3200" dirty="0" smtClean="0"/>
              <a:t>Factors II, VII, IX, and X</a:t>
            </a:r>
          </a:p>
          <a:p>
            <a:pPr lvl="1" eaLnBrk="1" hangingPunct="1"/>
            <a:r>
              <a:rPr lang="en-US" altLang="en-US" sz="3200" dirty="0" smtClean="0"/>
              <a:t>Anticoagulant proteins C and S</a:t>
            </a:r>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4" name="Picture 2" descr="An external file that holds a picture, illustration, etc.&#10;Object name is AH2011-196135.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619" y="944209"/>
            <a:ext cx="6758368" cy="48291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2792574" y="6337266"/>
            <a:ext cx="6461957" cy="365125"/>
          </a:xfrm>
        </p:spPr>
        <p:txBody>
          <a:bodyPr/>
          <a:lstStyle/>
          <a:p>
            <a:r>
              <a:rPr lang="en-US" dirty="0"/>
              <a:t>Ali </a:t>
            </a:r>
            <a:r>
              <a:rPr lang="en-US" dirty="0" err="1"/>
              <a:t>Zalpour</a:t>
            </a:r>
            <a:r>
              <a:rPr lang="en-US" dirty="0"/>
              <a:t>, Michael H. Kroll, </a:t>
            </a:r>
            <a:r>
              <a:rPr lang="en-US" dirty="0" err="1"/>
              <a:t>Vahid</a:t>
            </a:r>
            <a:r>
              <a:rPr lang="en-US" dirty="0"/>
              <a:t> </a:t>
            </a:r>
            <a:r>
              <a:rPr lang="en-US" dirty="0" err="1"/>
              <a:t>Afshar-Kharghan</a:t>
            </a:r>
            <a:r>
              <a:rPr lang="en-US" dirty="0"/>
              <a:t>, Syed </a:t>
            </a:r>
            <a:r>
              <a:rPr lang="en-US" dirty="0" err="1"/>
              <a:t>Wamique</a:t>
            </a:r>
            <a:r>
              <a:rPr lang="en-US" dirty="0"/>
              <a:t> Yusuf, and Carmen Escalante, “Role of Factor </a:t>
            </a:r>
            <a:r>
              <a:rPr lang="en-US" dirty="0" err="1"/>
              <a:t>Xa</a:t>
            </a:r>
            <a:r>
              <a:rPr lang="en-US" dirty="0"/>
              <a:t> Inhibitors in Cancer-Associated Thrombosis: Any New Data?,” Advances in Hematology, vol. 2011, Article ID 196135, 12 pages, 2011. https://doi.org/10.1155/2011/196135.</a:t>
            </a:r>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826328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01600" y="1"/>
            <a:ext cx="11988800" cy="1061155"/>
          </a:xfrm>
        </p:spPr>
        <p:txBody>
          <a:bodyPr>
            <a:normAutofit/>
          </a:bodyPr>
          <a:lstStyle/>
          <a:p>
            <a:pPr algn="ctr" eaLnBrk="1" hangingPunct="1"/>
            <a:r>
              <a:rPr lang="en-US" altLang="en-US" sz="3600" b="1" dirty="0" smtClean="0">
                <a:solidFill>
                  <a:srgbClr val="EB6B2E"/>
                </a:solidFill>
                <a:latin typeface="+mn-lt"/>
              </a:rPr>
              <a:t>Warfarin and the International Normalized Ratio (INR)</a:t>
            </a:r>
          </a:p>
        </p:txBody>
      </p:sp>
      <p:sp>
        <p:nvSpPr>
          <p:cNvPr id="30723" name="Content Placeholder 2"/>
          <p:cNvSpPr>
            <a:spLocks noGrp="1"/>
          </p:cNvSpPr>
          <p:nvPr>
            <p:ph idx="1"/>
          </p:nvPr>
        </p:nvSpPr>
        <p:spPr>
          <a:xfrm>
            <a:off x="570272" y="1158524"/>
            <a:ext cx="10972800" cy="4345296"/>
          </a:xfrm>
        </p:spPr>
        <p:txBody>
          <a:bodyPr>
            <a:normAutofit/>
          </a:bodyPr>
          <a:lstStyle/>
          <a:p>
            <a:pPr>
              <a:defRPr/>
            </a:pPr>
            <a:r>
              <a:rPr lang="en-US" altLang="en-US" dirty="0" smtClean="0"/>
              <a:t>Once daily oral dosing, typically around 0.1 mg/kg/day</a:t>
            </a:r>
          </a:p>
          <a:p>
            <a:pPr>
              <a:defRPr/>
            </a:pPr>
            <a:r>
              <a:rPr lang="en-US" altLang="en-US" dirty="0" smtClean="0"/>
              <a:t>Must be given with another anticoagulant for ≥5 days and until a therapeutic INR is achieved </a:t>
            </a:r>
          </a:p>
          <a:p>
            <a:pPr>
              <a:defRPr/>
            </a:pPr>
            <a:r>
              <a:rPr lang="en-US" altLang="en-US" dirty="0" smtClean="0"/>
              <a:t>INR </a:t>
            </a:r>
            <a:r>
              <a:rPr lang="en-US" altLang="en-US" dirty="0"/>
              <a:t>is a calculation made to standardize prothrombin </a:t>
            </a:r>
            <a:r>
              <a:rPr lang="en-US" altLang="en-US" dirty="0" smtClean="0"/>
              <a:t>time (PT).</a:t>
            </a:r>
            <a:r>
              <a:rPr lang="en-US" altLang="en-US" dirty="0"/>
              <a:t> </a:t>
            </a:r>
            <a:r>
              <a:rPr lang="en-US" altLang="en-US" dirty="0" smtClean="0"/>
              <a:t>The INR</a:t>
            </a:r>
            <a:r>
              <a:rPr lang="en-US" altLang="en-US" dirty="0"/>
              <a:t> </a:t>
            </a:r>
            <a:r>
              <a:rPr lang="en-US" altLang="en-US" dirty="0" smtClean="0"/>
              <a:t>is </a:t>
            </a:r>
            <a:r>
              <a:rPr lang="en-US" altLang="en-US" dirty="0"/>
              <a:t>the ratio of the patient's </a:t>
            </a:r>
            <a:r>
              <a:rPr lang="en-US" altLang="en-US" dirty="0" smtClean="0"/>
              <a:t>PT </a:t>
            </a:r>
            <a:r>
              <a:rPr lang="en-US" altLang="en-US" dirty="0"/>
              <a:t>and the normal mean </a:t>
            </a:r>
            <a:r>
              <a:rPr lang="en-US" altLang="en-US" dirty="0" smtClean="0"/>
              <a:t>PT</a:t>
            </a:r>
          </a:p>
          <a:p>
            <a:pPr>
              <a:defRPr/>
            </a:pPr>
            <a:r>
              <a:rPr lang="en-US" altLang="en-US" dirty="0" smtClean="0"/>
              <a:t>Target range INR 2-3 for most patients with DVT/PE</a:t>
            </a:r>
          </a:p>
          <a:p>
            <a:pPr>
              <a:defRPr/>
            </a:pPr>
            <a:r>
              <a:rPr lang="en-US" altLang="en-US" dirty="0" smtClean="0"/>
              <a:t>2.5-3.5 for mechanical valves and some patients with </a:t>
            </a:r>
            <a:r>
              <a:rPr lang="en-US" altLang="en-US" dirty="0" err="1" smtClean="0"/>
              <a:t>Antiphospholipid</a:t>
            </a:r>
            <a:r>
              <a:rPr lang="en-US" altLang="en-US" dirty="0" smtClean="0"/>
              <a:t> Syndrome (APS)</a:t>
            </a:r>
          </a:p>
          <a:p>
            <a:pPr marL="0" indent="0" eaLnBrk="1" hangingPunct="1">
              <a:buFont typeface="Arial" charset="0"/>
              <a:buNone/>
              <a:defRPr/>
            </a:pPr>
            <a:endParaRPr lang="en-US" altLang="en-US" dirty="0" smtClean="0"/>
          </a:p>
          <a:p>
            <a:pPr eaLnBrk="1" hangingPunct="1">
              <a:defRPr/>
            </a:pPr>
            <a:endParaRPr lang="en-US" altLang="en-US" dirty="0" smtClean="0"/>
          </a:p>
          <a:p>
            <a:pPr marL="0" indent="0" eaLnBrk="1" hangingPunct="1">
              <a:buNone/>
              <a:defRPr/>
            </a:pPr>
            <a:endParaRPr lang="en-US" altLang="en-US"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222379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818535" y="178312"/>
            <a:ext cx="10515600" cy="1158875"/>
          </a:xfrm>
        </p:spPr>
        <p:txBody>
          <a:bodyPr>
            <a:normAutofit/>
          </a:bodyPr>
          <a:lstStyle/>
          <a:p>
            <a:pPr algn="ctr"/>
            <a:r>
              <a:rPr lang="en-US" altLang="en-US" sz="3600" b="1" dirty="0" smtClean="0">
                <a:solidFill>
                  <a:srgbClr val="EB6B2E"/>
                </a:solidFill>
                <a:latin typeface="+mn-lt"/>
              </a:rPr>
              <a:t>Recognize that many dietary items and drugs can interact with vitamin K antagonists</a:t>
            </a:r>
            <a:endParaRPr lang="en-US" altLang="en-US" sz="3600" dirty="0" smtClean="0">
              <a:solidFill>
                <a:srgbClr val="EB6B2E"/>
              </a:solidFill>
              <a:latin typeface="+mn-lt"/>
            </a:endParaRPr>
          </a:p>
        </p:txBody>
      </p:sp>
      <p:sp>
        <p:nvSpPr>
          <p:cNvPr id="66563" name="Content Placeholder 2"/>
          <p:cNvSpPr>
            <a:spLocks noGrp="1"/>
          </p:cNvSpPr>
          <p:nvPr>
            <p:ph sz="half" idx="1"/>
          </p:nvPr>
        </p:nvSpPr>
        <p:spPr>
          <a:xfrm>
            <a:off x="883355" y="1498248"/>
            <a:ext cx="5181600" cy="4351338"/>
          </a:xfrm>
        </p:spPr>
        <p:txBody>
          <a:bodyPr/>
          <a:lstStyle/>
          <a:p>
            <a:pPr eaLnBrk="1" hangingPunct="1">
              <a:lnSpc>
                <a:spcPct val="90000"/>
              </a:lnSpc>
            </a:pPr>
            <a:r>
              <a:rPr lang="en-US" altLang="en-US" dirty="0" smtClean="0"/>
              <a:t>Initiation and discontinuation of medications </a:t>
            </a:r>
          </a:p>
          <a:p>
            <a:pPr lvl="1" eaLnBrk="1" hangingPunct="1">
              <a:lnSpc>
                <a:spcPct val="90000"/>
              </a:lnSpc>
            </a:pPr>
            <a:r>
              <a:rPr lang="en-US" altLang="en-US" dirty="0" smtClean="0"/>
              <a:t>Antibiotics</a:t>
            </a:r>
          </a:p>
          <a:p>
            <a:pPr lvl="1" eaLnBrk="1" hangingPunct="1">
              <a:lnSpc>
                <a:spcPct val="90000"/>
              </a:lnSpc>
            </a:pPr>
            <a:r>
              <a:rPr lang="en-US" altLang="en-US" dirty="0" smtClean="0"/>
              <a:t>Anti-</a:t>
            </a:r>
            <a:r>
              <a:rPr lang="en-US" altLang="en-US" dirty="0" err="1" smtClean="0"/>
              <a:t>convulsants</a:t>
            </a:r>
            <a:endParaRPr lang="en-US" altLang="en-US" dirty="0" smtClean="0"/>
          </a:p>
          <a:p>
            <a:pPr lvl="1" eaLnBrk="1" hangingPunct="1">
              <a:lnSpc>
                <a:spcPct val="90000"/>
              </a:lnSpc>
            </a:pPr>
            <a:r>
              <a:rPr lang="en-US" altLang="en-US" dirty="0" smtClean="0"/>
              <a:t>Anti-</a:t>
            </a:r>
            <a:r>
              <a:rPr lang="en-US" altLang="en-US" dirty="0" err="1" smtClean="0"/>
              <a:t>fungals</a:t>
            </a:r>
            <a:endParaRPr lang="en-US" altLang="en-US" dirty="0" smtClean="0"/>
          </a:p>
          <a:p>
            <a:pPr lvl="1" eaLnBrk="1" hangingPunct="1">
              <a:lnSpc>
                <a:spcPct val="90000"/>
              </a:lnSpc>
            </a:pPr>
            <a:r>
              <a:rPr lang="en-US" altLang="en-US" dirty="0" smtClean="0"/>
              <a:t>Antacids</a:t>
            </a:r>
          </a:p>
          <a:p>
            <a:pPr eaLnBrk="1" hangingPunct="1">
              <a:lnSpc>
                <a:spcPct val="90000"/>
              </a:lnSpc>
            </a:pPr>
            <a:r>
              <a:rPr lang="en-US" altLang="en-US" dirty="0" smtClean="0"/>
              <a:t>Febrile illnesses</a:t>
            </a:r>
          </a:p>
          <a:p>
            <a:pPr eaLnBrk="1" hangingPunct="1">
              <a:lnSpc>
                <a:spcPct val="90000"/>
              </a:lnSpc>
            </a:pPr>
            <a:r>
              <a:rPr lang="en-US" altLang="en-US" dirty="0" smtClean="0"/>
              <a:t>Gastroenteritis</a:t>
            </a:r>
          </a:p>
          <a:p>
            <a:pPr eaLnBrk="1" hangingPunct="1">
              <a:lnSpc>
                <a:spcPct val="90000"/>
              </a:lnSpc>
            </a:pPr>
            <a:r>
              <a:rPr lang="en-US" altLang="en-US" dirty="0" smtClean="0"/>
              <a:t>Liver disease</a:t>
            </a:r>
          </a:p>
          <a:p>
            <a:endParaRPr lang="en-US" altLang="en-US" dirty="0" smtClean="0"/>
          </a:p>
        </p:txBody>
      </p:sp>
      <p:sp>
        <p:nvSpPr>
          <p:cNvPr id="66564" name="Content Placeholder 3"/>
          <p:cNvSpPr>
            <a:spLocks noGrp="1"/>
          </p:cNvSpPr>
          <p:nvPr>
            <p:ph sz="half" idx="2"/>
          </p:nvPr>
        </p:nvSpPr>
        <p:spPr>
          <a:xfrm>
            <a:off x="6206067" y="1509536"/>
            <a:ext cx="5181600" cy="4351338"/>
          </a:xfrm>
        </p:spPr>
        <p:txBody>
          <a:bodyPr/>
          <a:lstStyle/>
          <a:p>
            <a:r>
              <a:rPr lang="en-US" altLang="en-US" dirty="0" smtClean="0"/>
              <a:t>Vitamin K containing foods</a:t>
            </a:r>
          </a:p>
          <a:p>
            <a:r>
              <a:rPr lang="en-US" altLang="en-US" dirty="0" smtClean="0"/>
              <a:t>Enteral feeds</a:t>
            </a:r>
          </a:p>
          <a:p>
            <a:r>
              <a:rPr lang="en-US" altLang="en-US" dirty="0" smtClean="0"/>
              <a:t>Mango </a:t>
            </a:r>
          </a:p>
          <a:p>
            <a:r>
              <a:rPr lang="en-US" altLang="en-US" dirty="0" smtClean="0"/>
              <a:t>Avocado</a:t>
            </a:r>
          </a:p>
          <a:p>
            <a:r>
              <a:rPr lang="en-US" altLang="en-US" dirty="0" smtClean="0"/>
              <a:t>Fish Oil </a:t>
            </a:r>
          </a:p>
          <a:p>
            <a:r>
              <a:rPr lang="en-US" altLang="en-US" dirty="0" smtClean="0"/>
              <a:t>Soy milk</a:t>
            </a:r>
          </a:p>
          <a:p>
            <a:r>
              <a:rPr lang="en-US" altLang="en-US" dirty="0" smtClean="0"/>
              <a:t>Grapefruit</a:t>
            </a: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609253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48584" y="130277"/>
            <a:ext cx="11434916" cy="772834"/>
          </a:xfrm>
        </p:spPr>
        <p:txBody>
          <a:bodyPr>
            <a:normAutofit/>
          </a:bodyPr>
          <a:lstStyle/>
          <a:p>
            <a:pPr algn="ctr" eaLnBrk="1" hangingPunct="1"/>
            <a:r>
              <a:rPr lang="en-US" altLang="en-US" sz="3600" b="1" dirty="0" smtClean="0">
                <a:solidFill>
                  <a:srgbClr val="EB6B2E"/>
                </a:solidFill>
                <a:latin typeface="+mn-lt"/>
              </a:rPr>
              <a:t>Know the various means to reverse vitamin K antagonists</a:t>
            </a:r>
          </a:p>
        </p:txBody>
      </p:sp>
      <p:sp>
        <p:nvSpPr>
          <p:cNvPr id="41987" name="Content Placeholder 2"/>
          <p:cNvSpPr>
            <a:spLocks noGrp="1"/>
          </p:cNvSpPr>
          <p:nvPr>
            <p:ph idx="1"/>
          </p:nvPr>
        </p:nvSpPr>
        <p:spPr>
          <a:xfrm>
            <a:off x="579642" y="1393513"/>
            <a:ext cx="10972800" cy="3916363"/>
          </a:xfrm>
        </p:spPr>
        <p:txBody>
          <a:bodyPr>
            <a:normAutofit/>
          </a:bodyPr>
          <a:lstStyle/>
          <a:p>
            <a:pPr>
              <a:defRPr/>
            </a:pPr>
            <a:r>
              <a:rPr lang="en-US" altLang="en-US" sz="3600" dirty="0" smtClean="0"/>
              <a:t>Vitamin K 2-5 mg PO, SQ or IV</a:t>
            </a:r>
          </a:p>
          <a:p>
            <a:pPr lvl="1">
              <a:defRPr/>
            </a:pPr>
            <a:r>
              <a:rPr lang="en-US" altLang="en-US" sz="3200" dirty="0" smtClean="0"/>
              <a:t>IV slow infusion due to anaphylaxis</a:t>
            </a:r>
          </a:p>
          <a:p>
            <a:pPr>
              <a:defRPr/>
            </a:pPr>
            <a:r>
              <a:rPr lang="en-US" altLang="en-US" sz="3600" dirty="0" smtClean="0"/>
              <a:t>Fresh Frozen Plasma</a:t>
            </a:r>
          </a:p>
          <a:p>
            <a:pPr lvl="1">
              <a:defRPr/>
            </a:pPr>
            <a:r>
              <a:rPr lang="en-US" altLang="en-US" sz="3200" dirty="0" smtClean="0"/>
              <a:t>Stops bleeding but does not completely reverse VKAs</a:t>
            </a:r>
          </a:p>
          <a:p>
            <a:pPr>
              <a:defRPr/>
            </a:pPr>
            <a:r>
              <a:rPr lang="en-US" altLang="en-US" sz="3600" dirty="0" err="1" smtClean="0"/>
              <a:t>Prothrombin</a:t>
            </a:r>
            <a:r>
              <a:rPr lang="en-US" altLang="en-US" sz="3600" dirty="0" smtClean="0"/>
              <a:t> Complex Concentrates</a:t>
            </a:r>
          </a:p>
          <a:p>
            <a:pPr lvl="1">
              <a:defRPr/>
            </a:pPr>
            <a:r>
              <a:rPr lang="en-US" altLang="en-US" sz="3200" dirty="0" smtClean="0"/>
              <a:t>Contain many Vitamin K dependent proteins at high concentration</a:t>
            </a:r>
          </a:p>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863503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84393" y="127818"/>
            <a:ext cx="11887200" cy="775293"/>
          </a:xfrm>
        </p:spPr>
        <p:txBody>
          <a:bodyPr>
            <a:normAutofit/>
          </a:bodyPr>
          <a:lstStyle/>
          <a:p>
            <a:pPr algn="ctr" eaLnBrk="1" hangingPunct="1"/>
            <a:r>
              <a:rPr lang="en-US" altLang="en-US" sz="3600" b="1" dirty="0" smtClean="0">
                <a:solidFill>
                  <a:srgbClr val="EB6B2E"/>
                </a:solidFill>
                <a:latin typeface="+mn-lt"/>
              </a:rPr>
              <a:t>Direct Thrombin Inhibitors</a:t>
            </a:r>
          </a:p>
        </p:txBody>
      </p:sp>
      <p:sp>
        <p:nvSpPr>
          <p:cNvPr id="24579" name="Content Placeholder 2"/>
          <p:cNvSpPr>
            <a:spLocks noGrp="1"/>
          </p:cNvSpPr>
          <p:nvPr>
            <p:ph idx="1"/>
          </p:nvPr>
        </p:nvSpPr>
        <p:spPr>
          <a:xfrm>
            <a:off x="598311" y="1214437"/>
            <a:ext cx="3578515" cy="4492626"/>
          </a:xfrm>
        </p:spPr>
        <p:txBody>
          <a:bodyPr>
            <a:normAutofit/>
          </a:bodyPr>
          <a:lstStyle/>
          <a:p>
            <a:pPr marL="0" indent="0" eaLnBrk="1" hangingPunct="1">
              <a:buNone/>
              <a:defRPr/>
            </a:pPr>
            <a:endParaRPr lang="en-US" sz="3600" dirty="0" smtClean="0"/>
          </a:p>
          <a:p>
            <a:pPr marL="0" indent="0" eaLnBrk="1" hangingPunct="1">
              <a:buNone/>
              <a:defRPr/>
            </a:pPr>
            <a:r>
              <a:rPr lang="en-US" sz="3600" dirty="0" smtClean="0"/>
              <a:t>Bind avidly and reversibly to thrombin, blocking both circulating and clot-bound thrombin</a:t>
            </a:r>
          </a:p>
          <a:p>
            <a:pPr marL="0" indent="0" eaLnBrk="1" hangingPunct="1">
              <a:buNone/>
              <a:defRPr/>
            </a:pPr>
            <a:endParaRPr lang="en-US" altLang="en-US" sz="3600" dirty="0" smtClean="0"/>
          </a:p>
          <a:p>
            <a:pPr marL="0" indent="0" eaLnBrk="1" hangingPunct="1">
              <a:buNone/>
              <a:defRPr/>
            </a:pPr>
            <a:endParaRPr lang="en-US" alt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646" y="1415466"/>
            <a:ext cx="7641723" cy="4090568"/>
          </a:xfrm>
          <a:prstGeom prst="rect">
            <a:avLst/>
          </a:prstGeom>
        </p:spPr>
      </p:pic>
      <p:sp>
        <p:nvSpPr>
          <p:cNvPr id="6" name="Footer Placeholder 1"/>
          <p:cNvSpPr txBox="1">
            <a:spLocks/>
          </p:cNvSpPr>
          <p:nvPr/>
        </p:nvSpPr>
        <p:spPr>
          <a:xfrm>
            <a:off x="3331375" y="6243038"/>
            <a:ext cx="539323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Content created on this site is licensed under  Creative Commons Attribution 4.0 International License; Mechanism of action of the direct oral anticoagulants. Reprinted with permission from: J </a:t>
            </a:r>
            <a:r>
              <a:rPr lang="en-US" b="1" dirty="0" err="1" smtClean="0"/>
              <a:t>Thromb</a:t>
            </a:r>
            <a:r>
              <a:rPr lang="en-US" b="1" dirty="0" smtClean="0"/>
              <a:t> </a:t>
            </a:r>
            <a:r>
              <a:rPr lang="en-US" b="1" dirty="0" err="1" smtClean="0"/>
              <a:t>Haemost</a:t>
            </a:r>
            <a:r>
              <a:rPr lang="en-US" b="1" dirty="0"/>
              <a:t> 2005;3:1843–53; https://www.ncbi.nlm.nih.gov/pmc/articles/PMC4715843/  </a:t>
            </a:r>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0226333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p:cNvSpPr>
          <p:nvPr/>
        </p:nvSpPr>
        <p:spPr bwMode="auto">
          <a:xfrm>
            <a:off x="150285" y="121534"/>
            <a:ext cx="11838516" cy="646331"/>
          </a:xfrm>
          <a:prstGeom prst="rect">
            <a:avLst/>
          </a:prstGeom>
          <a:noFill/>
          <a:ln w="9525">
            <a:noFill/>
            <a:miter lim="800000"/>
            <a:headEnd/>
            <a:tailEnd/>
          </a:ln>
          <a:effectLst/>
        </p:spPr>
        <p:txBody>
          <a:bodyPr anchor="b" anchorCtr="1">
            <a:spAutoFit/>
          </a:bodyPr>
          <a:lstStyle/>
          <a:p>
            <a:pPr algn="ctr">
              <a:defRPr/>
            </a:pPr>
            <a:r>
              <a:rPr lang="en-US" sz="3600" b="1" dirty="0" smtClean="0">
                <a:solidFill>
                  <a:srgbClr val="EB6B2E"/>
                </a:solidFill>
              </a:rPr>
              <a:t>Direct Thrombin Inhibitors</a:t>
            </a:r>
            <a:endParaRPr lang="en-US" sz="3600" b="1" dirty="0">
              <a:solidFill>
                <a:srgbClr val="EB6B2E"/>
              </a:solidFill>
            </a:endParaRPr>
          </a:p>
        </p:txBody>
      </p:sp>
      <p:graphicFrame>
        <p:nvGraphicFramePr>
          <p:cNvPr id="353283" name="Group 3"/>
          <p:cNvGraphicFramePr>
            <a:graphicFrameLocks noGrp="1"/>
          </p:cNvGraphicFramePr>
          <p:nvPr>
            <p:extLst>
              <p:ext uri="{D42A27DB-BD31-4B8C-83A1-F6EECF244321}">
                <p14:modId xmlns:p14="http://schemas.microsoft.com/office/powerpoint/2010/main" val="452282895"/>
              </p:ext>
            </p:extLst>
          </p:nvPr>
        </p:nvGraphicFramePr>
        <p:xfrm>
          <a:off x="339724" y="986764"/>
          <a:ext cx="11344277" cy="4938714"/>
        </p:xfrm>
        <a:graphic>
          <a:graphicData uri="http://schemas.openxmlformats.org/drawingml/2006/table">
            <a:tbl>
              <a:tblPr/>
              <a:tblGrid>
                <a:gridCol w="3375327">
                  <a:extLst>
                    <a:ext uri="{9D8B030D-6E8A-4147-A177-3AD203B41FA5}">
                      <a16:colId xmlns:a16="http://schemas.microsoft.com/office/drawing/2014/main" xmlns="" val="20000"/>
                    </a:ext>
                  </a:extLst>
                </a:gridCol>
                <a:gridCol w="2563884">
                  <a:extLst>
                    <a:ext uri="{9D8B030D-6E8A-4147-A177-3AD203B41FA5}">
                      <a16:colId xmlns:a16="http://schemas.microsoft.com/office/drawing/2014/main" xmlns="" val="20001"/>
                    </a:ext>
                  </a:extLst>
                </a:gridCol>
                <a:gridCol w="2702533">
                  <a:extLst>
                    <a:ext uri="{9D8B030D-6E8A-4147-A177-3AD203B41FA5}">
                      <a16:colId xmlns:a16="http://schemas.microsoft.com/office/drawing/2014/main" xmlns="" val="20003"/>
                    </a:ext>
                  </a:extLst>
                </a:gridCol>
                <a:gridCol w="2702533">
                  <a:extLst>
                    <a:ext uri="{9D8B030D-6E8A-4147-A177-3AD203B41FA5}">
                      <a16:colId xmlns:a16="http://schemas.microsoft.com/office/drawing/2014/main" xmlns="" val="20004"/>
                    </a:ext>
                  </a:extLst>
                </a:gridCol>
              </a:tblGrid>
              <a:tr h="1090520">
                <a:tc>
                  <a:txBody>
                    <a:bodyPr/>
                    <a:lstStyle/>
                    <a:p>
                      <a:pPr marL="0" marR="0" lvl="0" indent="0" algn="l"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endParaRPr kumimoji="0" lang="en-US" sz="2300" b="1" i="0" u="none" strike="noStrike" cap="none" normalizeH="0" baseline="0" dirty="0" smtClean="0">
                        <a:ln>
                          <a:noFill/>
                        </a:ln>
                        <a:solidFill>
                          <a:srgbClr val="FFCC00"/>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300" b="1" i="0" u="none" strike="noStrike" cap="none" normalizeH="0" baseline="0" dirty="0" smtClean="0">
                          <a:ln>
                            <a:noFill/>
                          </a:ln>
                          <a:solidFill>
                            <a:srgbClr val="FFCC00"/>
                          </a:solidFill>
                          <a:effectLst>
                            <a:outerShdw blurRad="38100" dist="38100" dir="2700000" algn="tl">
                              <a:srgbClr val="000000"/>
                            </a:outerShdw>
                          </a:effectLst>
                          <a:latin typeface="Garamond" pitchFamily="18" charset="0"/>
                        </a:rPr>
                        <a:t/>
                      </a:r>
                      <a:br>
                        <a:rPr kumimoji="0" lang="en-US" sz="2300" b="1" i="0" u="none" strike="noStrike" cap="none" normalizeH="0" baseline="0" dirty="0" smtClean="0">
                          <a:ln>
                            <a:noFill/>
                          </a:ln>
                          <a:solidFill>
                            <a:srgbClr val="FFCC00"/>
                          </a:solidFill>
                          <a:effectLst>
                            <a:outerShdw blurRad="38100" dist="38100" dir="2700000" algn="tl">
                              <a:srgbClr val="000000"/>
                            </a:outerShdw>
                          </a:effectLst>
                          <a:latin typeface="Garamond" pitchFamily="18" charset="0"/>
                        </a:rPr>
                      </a:br>
                      <a:endParaRPr kumimoji="0" lang="en-US" sz="2300" b="1" i="0" u="none" strike="noStrike" cap="none" normalizeH="0" baseline="0" dirty="0" smtClean="0">
                        <a:ln>
                          <a:noFill/>
                        </a:ln>
                        <a:solidFill>
                          <a:srgbClr val="FFCC00"/>
                        </a:solidFill>
                        <a:effectLst>
                          <a:outerShdw blurRad="38100" dist="38100" dir="2700000" algn="tl">
                            <a:srgbClr val="000000"/>
                          </a:outerShdw>
                        </a:effectLst>
                        <a:latin typeface="Garamond" pitchFamily="18" charset="0"/>
                      </a:endParaRPr>
                    </a:p>
                  </a:txBody>
                  <a:tcPr marL="121920" marR="121920" marT="45724" marB="45724"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300" b="1" i="0" u="none" strike="noStrike" cap="none" normalizeH="0" baseline="0" dirty="0" err="1" smtClean="0">
                          <a:ln>
                            <a:noFill/>
                          </a:ln>
                          <a:solidFill>
                            <a:schemeClr val="tx1"/>
                          </a:solidFill>
                          <a:effectLst/>
                          <a:latin typeface="+mj-lt"/>
                        </a:rPr>
                        <a:t>Argatroban</a:t>
                      </a:r>
                      <a:endParaRPr kumimoji="0" lang="en-US" sz="2300" b="1"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300" b="1" i="0" u="none" strike="noStrike" cap="none" normalizeH="0" baseline="0" dirty="0" smtClean="0">
                          <a:ln>
                            <a:noFill/>
                          </a:ln>
                          <a:solidFill>
                            <a:schemeClr val="tx1"/>
                          </a:solidFill>
                          <a:effectLst/>
                          <a:latin typeface="+mj-lt"/>
                        </a:rPr>
                        <a:t>IV</a:t>
                      </a:r>
                    </a:p>
                  </a:txBody>
                  <a:tcPr marL="121920" marR="121920" marT="45724" marB="45724"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pPr>
                      <a:r>
                        <a:rPr kumimoji="0" lang="en-US" sz="2300" b="1" i="0" u="none" strike="noStrike" cap="none" normalizeH="0" baseline="0" dirty="0" err="1" smtClean="0">
                          <a:ln>
                            <a:noFill/>
                          </a:ln>
                          <a:solidFill>
                            <a:schemeClr val="tx1"/>
                          </a:solidFill>
                          <a:effectLst/>
                          <a:latin typeface="+mj-lt"/>
                        </a:rPr>
                        <a:t>Bivalirudin</a:t>
                      </a:r>
                      <a:endParaRPr kumimoji="0" lang="en-US" sz="2300" b="1"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pPr>
                      <a:r>
                        <a:rPr kumimoji="0" lang="en-US" sz="2300" b="1" i="0" u="none" strike="noStrike" cap="none" normalizeH="0" baseline="0" dirty="0" smtClean="0">
                          <a:ln>
                            <a:noFill/>
                          </a:ln>
                          <a:solidFill>
                            <a:schemeClr val="tx1"/>
                          </a:solidFill>
                          <a:effectLst/>
                          <a:latin typeface="+mj-lt"/>
                        </a:rPr>
                        <a:t>IV</a:t>
                      </a:r>
                    </a:p>
                  </a:txBody>
                  <a:tcPr marL="121920" marR="121920" marT="45724" marB="45724"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pPr>
                      <a:r>
                        <a:rPr kumimoji="0" lang="en-US" sz="2300" b="1" i="0" u="none" strike="noStrike" cap="none" normalizeH="0" baseline="0" dirty="0" smtClean="0">
                          <a:ln>
                            <a:noFill/>
                          </a:ln>
                          <a:solidFill>
                            <a:schemeClr val="tx1"/>
                          </a:solidFill>
                          <a:effectLst/>
                          <a:latin typeface="+mj-lt"/>
                        </a:rPr>
                        <a:t>Dabigatran</a:t>
                      </a:r>
                    </a:p>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pPr>
                      <a:r>
                        <a:rPr kumimoji="0" lang="en-US" sz="2300" b="1" i="0" u="none" strike="noStrike" cap="none" normalizeH="0" baseline="0" dirty="0" smtClean="0">
                          <a:ln>
                            <a:noFill/>
                          </a:ln>
                          <a:solidFill>
                            <a:schemeClr val="tx1"/>
                          </a:solidFill>
                          <a:effectLst/>
                          <a:latin typeface="+mj-lt"/>
                        </a:rPr>
                        <a:t>PO</a:t>
                      </a:r>
                    </a:p>
                  </a:txBody>
                  <a:tcPr marL="121920" marR="121920" marT="45724" marB="45724"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728538">
                <a:tc>
                  <a:txBody>
                    <a:bodyPr/>
                    <a:lstStyle/>
                    <a:p>
                      <a:pPr marL="0" marR="0" lvl="0" indent="0" algn="l"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1" i="0" u="none" strike="noStrike" cap="none" normalizeH="0" baseline="0" dirty="0" smtClean="0">
                          <a:ln>
                            <a:noFill/>
                          </a:ln>
                          <a:solidFill>
                            <a:schemeClr val="tx1"/>
                          </a:solidFill>
                          <a:effectLst/>
                          <a:latin typeface="+mj-lt"/>
                        </a:rPr>
                        <a:t>Half-life in healthy subjects</a:t>
                      </a:r>
                    </a:p>
                  </a:txBody>
                  <a:tcPr marL="121920" marR="121920" marT="45724" marB="45724"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mj-lt"/>
                        </a:rPr>
                        <a:t>39-51 min</a:t>
                      </a:r>
                    </a:p>
                  </a:txBody>
                  <a:tcPr marL="121920" marR="121920"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smtClean="0">
                          <a:ln>
                            <a:noFill/>
                          </a:ln>
                          <a:solidFill>
                            <a:schemeClr val="tx1"/>
                          </a:solidFill>
                          <a:effectLst/>
                          <a:latin typeface="+mj-lt"/>
                        </a:rPr>
                        <a:t>25 minutes</a:t>
                      </a:r>
                    </a:p>
                  </a:txBody>
                  <a:tcPr marL="121920" marR="121920" marT="45724" marB="45724" anchor="ct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smtClean="0">
                          <a:ln>
                            <a:noFill/>
                          </a:ln>
                          <a:solidFill>
                            <a:schemeClr val="tx1"/>
                          </a:solidFill>
                          <a:effectLst/>
                          <a:latin typeface="+mj-lt"/>
                        </a:rPr>
                        <a:t>12-14 hours</a:t>
                      </a:r>
                    </a:p>
                  </a:txBody>
                  <a:tcPr marL="121920" marR="12192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931248">
                <a:tc>
                  <a:txBody>
                    <a:bodyPr/>
                    <a:lstStyle/>
                    <a:p>
                      <a:pPr marL="0" marR="0" lvl="0" indent="0" algn="l"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1" i="0" u="none" strike="noStrike" cap="none" normalizeH="0" baseline="0" dirty="0" smtClean="0">
                          <a:ln>
                            <a:noFill/>
                          </a:ln>
                          <a:solidFill>
                            <a:schemeClr val="tx1"/>
                          </a:solidFill>
                          <a:effectLst/>
                          <a:latin typeface="+mj-lt"/>
                        </a:rPr>
                        <a:t>Elimination</a:t>
                      </a:r>
                    </a:p>
                  </a:txBody>
                  <a:tcPr marL="121920" marR="121920" marT="45724" marB="45724"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smtClean="0">
                          <a:ln>
                            <a:noFill/>
                          </a:ln>
                          <a:solidFill>
                            <a:schemeClr val="tx1"/>
                          </a:solidFill>
                          <a:effectLst/>
                          <a:latin typeface="+mj-lt"/>
                        </a:rPr>
                        <a:t>Hepatic</a:t>
                      </a:r>
                    </a:p>
                  </a:txBody>
                  <a:tcPr marL="121920" marR="121920"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endParaRPr kumimoji="0" lang="en-US" sz="2200" b="0"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1800" b="0" i="0" u="none" strike="noStrike" cap="none" normalizeH="0" baseline="0" dirty="0" smtClean="0">
                          <a:ln>
                            <a:noFill/>
                          </a:ln>
                          <a:solidFill>
                            <a:schemeClr val="tx1"/>
                          </a:solidFill>
                          <a:effectLst/>
                          <a:latin typeface="+mj-lt"/>
                        </a:rPr>
                        <a:t>80% Enzymatic</a:t>
                      </a:r>
                    </a:p>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1800" b="0" i="0" u="none" strike="noStrike" cap="none" normalizeH="0" baseline="0" dirty="0" smtClean="0">
                          <a:ln>
                            <a:noFill/>
                          </a:ln>
                          <a:solidFill>
                            <a:schemeClr val="tx1"/>
                          </a:solidFill>
                          <a:effectLst/>
                          <a:latin typeface="+mj-lt"/>
                        </a:rPr>
                        <a:t>20% Renal</a:t>
                      </a:r>
                    </a:p>
                  </a:txBody>
                  <a:tcPr marL="121920" marR="121920" marT="45724" marB="45724" anchor="ct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smtClean="0">
                          <a:ln>
                            <a:noFill/>
                          </a:ln>
                          <a:solidFill>
                            <a:schemeClr val="tx1"/>
                          </a:solidFill>
                          <a:effectLst/>
                          <a:latin typeface="+mj-lt"/>
                        </a:rPr>
                        <a:t>Renal </a:t>
                      </a:r>
                    </a:p>
                  </a:txBody>
                  <a:tcPr marL="121920" marR="12192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728538">
                <a:tc>
                  <a:txBody>
                    <a:bodyPr/>
                    <a:lstStyle/>
                    <a:p>
                      <a:pPr marL="0" marR="0" lvl="0" indent="0" algn="l"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1" i="0" u="none" strike="noStrike" cap="none" normalizeH="0" baseline="0" smtClean="0">
                          <a:ln>
                            <a:noFill/>
                          </a:ln>
                          <a:solidFill>
                            <a:schemeClr val="tx1"/>
                          </a:solidFill>
                          <a:effectLst/>
                          <a:latin typeface="+mj-lt"/>
                        </a:rPr>
                        <a:t>Monitoring needed</a:t>
                      </a:r>
                    </a:p>
                  </a:txBody>
                  <a:tcPr marL="121920" marR="121920" marT="45724" marB="45724"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smtClean="0">
                          <a:ln>
                            <a:noFill/>
                          </a:ln>
                          <a:solidFill>
                            <a:schemeClr val="tx1"/>
                          </a:solidFill>
                          <a:effectLst/>
                          <a:latin typeface="+mj-lt"/>
                        </a:rPr>
                        <a:t>aPTT, ACT</a:t>
                      </a:r>
                    </a:p>
                  </a:txBody>
                  <a:tcPr marL="121920" marR="121920"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err="1" smtClean="0">
                          <a:ln>
                            <a:noFill/>
                          </a:ln>
                          <a:solidFill>
                            <a:schemeClr val="tx1"/>
                          </a:solidFill>
                          <a:effectLst/>
                          <a:latin typeface="+mj-lt"/>
                        </a:rPr>
                        <a:t>aPTT</a:t>
                      </a:r>
                      <a:r>
                        <a:rPr kumimoji="0" lang="en-US" sz="2200" b="0" i="0" u="none" strike="noStrike" cap="none" normalizeH="0" baseline="0" dirty="0" smtClean="0">
                          <a:ln>
                            <a:noFill/>
                          </a:ln>
                          <a:solidFill>
                            <a:schemeClr val="tx1"/>
                          </a:solidFill>
                          <a:effectLst/>
                          <a:latin typeface="+mj-lt"/>
                        </a:rPr>
                        <a:t>, ACT</a:t>
                      </a:r>
                    </a:p>
                  </a:txBody>
                  <a:tcPr marL="121920" marR="121920" marT="45724" marB="45724" anchor="ct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smtClean="0">
                          <a:ln>
                            <a:noFill/>
                          </a:ln>
                          <a:solidFill>
                            <a:schemeClr val="tx1"/>
                          </a:solidFill>
                          <a:effectLst/>
                          <a:latin typeface="+mj-lt"/>
                        </a:rPr>
                        <a:t>None</a:t>
                      </a:r>
                    </a:p>
                  </a:txBody>
                  <a:tcPr marL="121920" marR="12192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894669">
                <a:tc>
                  <a:txBody>
                    <a:bodyPr/>
                    <a:lstStyle/>
                    <a:p>
                      <a:pPr marL="0" marR="0" lvl="0" indent="0" algn="l" defTabSz="914400" rtl="0" eaLnBrk="1" fontAlgn="base" latinLnBrk="0" hangingPunct="1">
                        <a:lnSpc>
                          <a:spcPct val="85000"/>
                        </a:lnSpc>
                        <a:spcBef>
                          <a:spcPct val="0"/>
                        </a:spcBef>
                        <a:spcAft>
                          <a:spcPct val="0"/>
                        </a:spcAft>
                        <a:buClr>
                          <a:schemeClr val="hlink"/>
                        </a:buClr>
                        <a:buSzPct val="70000"/>
                        <a:buFont typeface="Wingdings" pitchFamily="2" charset="2"/>
                        <a:buNone/>
                        <a:tabLst>
                          <a:tab pos="977900" algn="l"/>
                        </a:tabLst>
                      </a:pPr>
                      <a:r>
                        <a:rPr kumimoji="0" lang="en-US" sz="2200" b="1" i="0" u="none" strike="noStrike" cap="none" normalizeH="0" baseline="0" smtClean="0">
                          <a:ln>
                            <a:noFill/>
                          </a:ln>
                          <a:solidFill>
                            <a:schemeClr val="tx1"/>
                          </a:solidFill>
                          <a:effectLst/>
                          <a:latin typeface="+mj-lt"/>
                        </a:rPr>
                        <a:t>Thrombin binding</a:t>
                      </a:r>
                    </a:p>
                  </a:txBody>
                  <a:tcPr marL="121920" marR="121920" marT="45724" marB="45724"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smtClean="0">
                          <a:ln>
                            <a:noFill/>
                          </a:ln>
                          <a:solidFill>
                            <a:schemeClr val="tx1"/>
                          </a:solidFill>
                          <a:effectLst/>
                          <a:latin typeface="+mj-lt"/>
                        </a:rPr>
                        <a:t>Reversible</a:t>
                      </a:r>
                    </a:p>
                  </a:txBody>
                  <a:tcPr marL="121920" marR="121920"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hlink"/>
                        </a:buClr>
                        <a:buSzPct val="70000"/>
                        <a:buFont typeface="Wingdings" pitchFamily="2" charset="2"/>
                        <a:buNone/>
                        <a:tabLst>
                          <a:tab pos="977900" algn="l"/>
                        </a:tabLst>
                      </a:pPr>
                      <a:endParaRPr kumimoji="0" lang="en-US" sz="1800" b="0"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8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smtClean="0">
                          <a:ln>
                            <a:noFill/>
                          </a:ln>
                          <a:solidFill>
                            <a:schemeClr val="tx1"/>
                          </a:solidFill>
                          <a:effectLst/>
                          <a:latin typeface="+mj-lt"/>
                        </a:rPr>
                        <a:t>Partially</a:t>
                      </a:r>
                    </a:p>
                    <a:p>
                      <a:pPr marL="0" marR="0" lvl="0" indent="0" algn="ctr" defTabSz="914400" rtl="0" eaLnBrk="1" fontAlgn="base" latinLnBrk="0" hangingPunct="1">
                        <a:lnSpc>
                          <a:spcPct val="8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smtClean="0">
                          <a:ln>
                            <a:noFill/>
                          </a:ln>
                          <a:solidFill>
                            <a:schemeClr val="tx1"/>
                          </a:solidFill>
                          <a:effectLst/>
                          <a:latin typeface="+mj-lt"/>
                        </a:rPr>
                        <a:t>reversible</a:t>
                      </a:r>
                    </a:p>
                  </a:txBody>
                  <a:tcPr marL="121920" marR="121920" marT="45724" marB="45724" anchor="ct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smtClean="0">
                          <a:ln>
                            <a:noFill/>
                          </a:ln>
                          <a:solidFill>
                            <a:schemeClr val="tx1"/>
                          </a:solidFill>
                          <a:effectLst/>
                          <a:latin typeface="+mj-lt"/>
                        </a:rPr>
                        <a:t>Reversible </a:t>
                      </a:r>
                    </a:p>
                  </a:txBody>
                  <a:tcPr marL="121920" marR="12192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65201">
                <a:tc>
                  <a:txBody>
                    <a:bodyPr/>
                    <a:lstStyle/>
                    <a:p>
                      <a:pPr marL="0" marR="0" lvl="0" indent="0" algn="l"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1" i="0" u="none" strike="noStrike" cap="none" normalizeH="0" baseline="0" dirty="0" smtClean="0">
                          <a:ln>
                            <a:noFill/>
                          </a:ln>
                          <a:solidFill>
                            <a:schemeClr val="tx1"/>
                          </a:solidFill>
                          <a:effectLst/>
                          <a:latin typeface="+mj-lt"/>
                        </a:rPr>
                        <a:t>Antidote</a:t>
                      </a:r>
                    </a:p>
                  </a:txBody>
                  <a:tcPr marL="121920" marR="121920" marT="45724" marB="45724"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smtClean="0">
                          <a:ln>
                            <a:noFill/>
                          </a:ln>
                          <a:solidFill>
                            <a:schemeClr val="tx1"/>
                          </a:solidFill>
                          <a:effectLst/>
                          <a:latin typeface="+mj-lt"/>
                        </a:rPr>
                        <a:t>None </a:t>
                      </a:r>
                    </a:p>
                  </a:txBody>
                  <a:tcPr marL="121920" marR="121920" marT="45724" marB="45724"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smtClean="0">
                          <a:ln>
                            <a:noFill/>
                          </a:ln>
                          <a:solidFill>
                            <a:schemeClr val="tx1"/>
                          </a:solidFill>
                          <a:effectLst/>
                          <a:latin typeface="+mj-lt"/>
                        </a:rPr>
                        <a:t>None</a:t>
                      </a:r>
                    </a:p>
                  </a:txBody>
                  <a:tcPr marL="121920" marR="121920" marT="45724" marB="45724" anchor="ctr" horzOverflow="overflow">
                    <a:lnL>
                      <a:noFill/>
                    </a:lnL>
                    <a:lnR cap="flat">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hlink"/>
                        </a:buClr>
                        <a:buSzPct val="70000"/>
                        <a:buFont typeface="Wingdings" pitchFamily="2" charset="2"/>
                        <a:buNone/>
                        <a:tabLst>
                          <a:tab pos="977900" algn="l"/>
                        </a:tabLst>
                      </a:pPr>
                      <a:r>
                        <a:rPr kumimoji="0" lang="en-US" sz="2200" b="0" i="0" u="none" strike="noStrike" cap="none" normalizeH="0" baseline="0" dirty="0" smtClean="0">
                          <a:ln>
                            <a:noFill/>
                          </a:ln>
                          <a:solidFill>
                            <a:schemeClr val="tx1"/>
                          </a:solidFill>
                          <a:effectLst/>
                          <a:latin typeface="+mj-lt"/>
                        </a:rPr>
                        <a:t>Yes</a:t>
                      </a:r>
                    </a:p>
                  </a:txBody>
                  <a:tcPr marL="121920" marR="121920" marT="45724" marB="45724"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71708" name="Line 52"/>
          <p:cNvSpPr>
            <a:spLocks noChangeShapeType="1"/>
          </p:cNvSpPr>
          <p:nvPr/>
        </p:nvSpPr>
        <p:spPr bwMode="auto">
          <a:xfrm>
            <a:off x="481543" y="1976438"/>
            <a:ext cx="11176000"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wrap="none">
            <a:spAutoFit/>
          </a:bodyPr>
          <a:lstStyle/>
          <a:p>
            <a:endParaRPr lang="en-US"/>
          </a:p>
        </p:txBody>
      </p:sp>
      <p:sp>
        <p:nvSpPr>
          <p:cNvPr id="71709" name="Line 53"/>
          <p:cNvSpPr>
            <a:spLocks noChangeShapeType="1"/>
          </p:cNvSpPr>
          <p:nvPr/>
        </p:nvSpPr>
        <p:spPr bwMode="auto">
          <a:xfrm>
            <a:off x="508000" y="5867400"/>
            <a:ext cx="11176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p>
            <a:endParaRPr lang="en-US"/>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1533900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8" y="322262"/>
            <a:ext cx="10515600" cy="1325563"/>
          </a:xfrm>
        </p:spPr>
        <p:txBody>
          <a:bodyPr>
            <a:normAutofit/>
          </a:bodyPr>
          <a:lstStyle/>
          <a:p>
            <a:pPr algn="ctr"/>
            <a:r>
              <a:rPr lang="en-US" sz="3600" b="1" dirty="0" smtClean="0">
                <a:solidFill>
                  <a:srgbClr val="EB6B2E"/>
                </a:solidFill>
                <a:latin typeface="+mn-lt"/>
              </a:rPr>
              <a:t>Direct Oral Anticoagulants</a:t>
            </a:r>
            <a:endParaRPr lang="en-US" sz="3600" b="1" dirty="0">
              <a:solidFill>
                <a:srgbClr val="EB6B2E"/>
              </a:solidFill>
              <a:latin typeface="+mn-lt"/>
            </a:endParaRPr>
          </a:p>
        </p:txBody>
      </p:sp>
      <p:sp>
        <p:nvSpPr>
          <p:cNvPr id="5" name="Content Placeholder 4"/>
          <p:cNvSpPr>
            <a:spLocks noGrp="1"/>
          </p:cNvSpPr>
          <p:nvPr>
            <p:ph sz="half" idx="2"/>
          </p:nvPr>
        </p:nvSpPr>
        <p:spPr>
          <a:xfrm>
            <a:off x="6229350" y="1825625"/>
            <a:ext cx="5543550" cy="3960812"/>
          </a:xfrm>
        </p:spPr>
        <p:txBody>
          <a:bodyPr>
            <a:normAutofit/>
          </a:bodyPr>
          <a:lstStyle/>
          <a:p>
            <a:r>
              <a:rPr lang="en-US" dirty="0" smtClean="0"/>
              <a:t>Comparable efficacy to VKA in adults, but with significantly lower risk of bleeding</a:t>
            </a:r>
          </a:p>
          <a:p>
            <a:r>
              <a:rPr lang="en-US" dirty="0" smtClean="0"/>
              <a:t>All DOACs have ongoing pediatric investigational plans</a:t>
            </a:r>
          </a:p>
          <a:p>
            <a:r>
              <a:rPr lang="en-US" dirty="0" smtClean="0"/>
              <a:t>Reversal agents FDA approved</a:t>
            </a:r>
          </a:p>
          <a:p>
            <a:r>
              <a:rPr lang="en-US" dirty="0" smtClean="0"/>
              <a:t>May allow children to receive anticoagulation without injections or laboratory monitoring</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2127" y="1825625"/>
            <a:ext cx="5650281" cy="3960812"/>
          </a:xfrm>
        </p:spPr>
      </p:pic>
      <p:sp>
        <p:nvSpPr>
          <p:cNvPr id="7" name="Footer Placeholder 1"/>
          <p:cNvSpPr txBox="1">
            <a:spLocks/>
          </p:cNvSpPr>
          <p:nvPr/>
        </p:nvSpPr>
        <p:spPr>
          <a:xfrm>
            <a:off x="2997142" y="6185098"/>
            <a:ext cx="539323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Content created on this site is licensed under  Creative Commons Attribution 4.0 International License; Mechanism of action of the direct oral anticoagulants. Reprinted with permission from: J </a:t>
            </a:r>
            <a:r>
              <a:rPr lang="en-US" b="1" dirty="0" err="1" smtClean="0"/>
              <a:t>Thromb</a:t>
            </a:r>
            <a:r>
              <a:rPr lang="en-US" b="1" dirty="0" smtClean="0"/>
              <a:t> </a:t>
            </a:r>
            <a:r>
              <a:rPr lang="en-US" b="1" dirty="0" err="1" smtClean="0"/>
              <a:t>Haemost</a:t>
            </a:r>
            <a:r>
              <a:rPr lang="en-US" b="1" dirty="0"/>
              <a:t> 2005;3:1843–53; https://www.ncbi.nlm.nih.gov/pmc/articles/PMC4715843/  </a:t>
            </a:r>
          </a:p>
        </p:txBody>
      </p:sp>
      <p:sp>
        <p:nvSpPr>
          <p:cNvPr id="8" name="Rectangle 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698661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01601"/>
            <a:ext cx="10896600" cy="361243"/>
          </a:xfrm>
        </p:spPr>
        <p:txBody>
          <a:bodyPr>
            <a:noAutofit/>
          </a:bodyPr>
          <a:lstStyle/>
          <a:p>
            <a:pPr algn="ctr"/>
            <a:r>
              <a:rPr lang="en-US" sz="3600" b="1" dirty="0" smtClean="0">
                <a:solidFill>
                  <a:srgbClr val="EB6B2E"/>
                </a:solidFill>
                <a:latin typeface="+mn-lt"/>
              </a:rPr>
              <a:t/>
            </a:r>
            <a:br>
              <a:rPr lang="en-US" sz="3600" b="1" dirty="0" smtClean="0">
                <a:solidFill>
                  <a:srgbClr val="EB6B2E"/>
                </a:solidFill>
                <a:latin typeface="+mn-lt"/>
              </a:rPr>
            </a:br>
            <a:r>
              <a:rPr lang="en-US" sz="3600" b="1" dirty="0" smtClean="0">
                <a:solidFill>
                  <a:srgbClr val="EB6B2E"/>
                </a:solidFill>
                <a:latin typeface="+mn-lt"/>
              </a:rPr>
              <a:t>Direct Oral Anticoagulants</a:t>
            </a:r>
            <a:endParaRPr lang="en-US" sz="3600" dirty="0">
              <a:solidFill>
                <a:srgbClr val="EB6B2E"/>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601714859"/>
              </p:ext>
            </p:extLst>
          </p:nvPr>
        </p:nvGraphicFramePr>
        <p:xfrm>
          <a:off x="762000" y="914400"/>
          <a:ext cx="10591799" cy="5185900"/>
        </p:xfrm>
        <a:graphic>
          <a:graphicData uri="http://schemas.openxmlformats.org/drawingml/2006/table">
            <a:tbl>
              <a:tblPr firstRow="1" firstCol="1" bandRow="1"/>
              <a:tblGrid>
                <a:gridCol w="2681977">
                  <a:extLst>
                    <a:ext uri="{9D8B030D-6E8A-4147-A177-3AD203B41FA5}">
                      <a16:colId xmlns:a16="http://schemas.microsoft.com/office/drawing/2014/main" xmlns="" val="2666493618"/>
                    </a:ext>
                  </a:extLst>
                </a:gridCol>
                <a:gridCol w="1977204">
                  <a:extLst>
                    <a:ext uri="{9D8B030D-6E8A-4147-A177-3AD203B41FA5}">
                      <a16:colId xmlns:a16="http://schemas.microsoft.com/office/drawing/2014/main" xmlns="" val="3074970450"/>
                    </a:ext>
                  </a:extLst>
                </a:gridCol>
                <a:gridCol w="1977204">
                  <a:extLst>
                    <a:ext uri="{9D8B030D-6E8A-4147-A177-3AD203B41FA5}">
                      <a16:colId xmlns:a16="http://schemas.microsoft.com/office/drawing/2014/main" xmlns="" val="3638086131"/>
                    </a:ext>
                  </a:extLst>
                </a:gridCol>
                <a:gridCol w="1977204">
                  <a:extLst>
                    <a:ext uri="{9D8B030D-6E8A-4147-A177-3AD203B41FA5}">
                      <a16:colId xmlns:a16="http://schemas.microsoft.com/office/drawing/2014/main" xmlns="" val="2755270888"/>
                    </a:ext>
                  </a:extLst>
                </a:gridCol>
                <a:gridCol w="1978210">
                  <a:extLst>
                    <a:ext uri="{9D8B030D-6E8A-4147-A177-3AD203B41FA5}">
                      <a16:colId xmlns:a16="http://schemas.microsoft.com/office/drawing/2014/main" xmlns="" val="3034972642"/>
                    </a:ext>
                  </a:extLst>
                </a:gridCol>
              </a:tblGrid>
              <a:tr h="1235800">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0"/>
                        </a:spcAft>
                      </a:pPr>
                      <a:r>
                        <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Arial" panose="020B0604020202020204" pitchFamily="34" charset="0"/>
                        </a:rPr>
                        <a:t> </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0"/>
                        </a:spcAft>
                      </a:pPr>
                      <a:r>
                        <a:rPr lang="de-DE" sz="2400" b="1" dirty="0">
                          <a:solidFill>
                            <a:schemeClr val="bg1"/>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Target</a:t>
                      </a:r>
                      <a:endParaRPr lang="en-US" sz="2400" dirty="0">
                        <a:solidFill>
                          <a:schemeClr val="bg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b="1" dirty="0">
                          <a:solidFill>
                            <a:schemeClr val="bg1"/>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Half-life             (h)</a:t>
                      </a:r>
                      <a:endParaRPr lang="en-US" sz="2400" dirty="0">
                        <a:solidFill>
                          <a:schemeClr val="bg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b="1" dirty="0">
                          <a:solidFill>
                            <a:schemeClr val="bg1"/>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Excretion      renal                  (%)</a:t>
                      </a:r>
                      <a:endParaRPr lang="en-US" sz="2400" dirty="0">
                        <a:solidFill>
                          <a:schemeClr val="bg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b="1" dirty="0">
                          <a:solidFill>
                            <a:schemeClr val="bg1"/>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Excretion      extrarenal        (%)</a:t>
                      </a:r>
                      <a:endParaRPr lang="en-US" sz="2400" dirty="0">
                        <a:solidFill>
                          <a:schemeClr val="bg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solidFill>
                  </a:tcPr>
                </a:tc>
                <a:extLst>
                  <a:ext uri="{0D108BD9-81ED-4DB2-BD59-A6C34878D82A}">
                    <a16:rowId xmlns:a16="http://schemas.microsoft.com/office/drawing/2014/main" xmlns="" val="2779584511"/>
                  </a:ext>
                </a:extLst>
              </a:tr>
              <a:tr h="82721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90170" marR="0" algn="ctr">
                        <a:lnSpc>
                          <a:spcPct val="115000"/>
                        </a:lnSpc>
                        <a:spcBef>
                          <a:spcPts val="0"/>
                        </a:spcBef>
                        <a:spcAft>
                          <a:spcPts val="0"/>
                        </a:spcAft>
                      </a:pPr>
                      <a:r>
                        <a:rPr lang="de-DE" sz="2400" b="1" kern="1200" dirty="0">
                          <a:solidFill>
                            <a:srgbClr val="000000"/>
                          </a:solidFill>
                          <a:effectLst/>
                          <a:uFill>
                            <a:solidFill>
                              <a:srgbClr val="000000"/>
                            </a:solidFill>
                          </a:uFill>
                          <a:latin typeface="Calibri" panose="020F0502020204030204" pitchFamily="34" charset="0"/>
                          <a:ea typeface="Tahoma" panose="020B0604030504040204" pitchFamily="34" charset="0"/>
                          <a:cs typeface="Tahoma" panose="020B0604030504040204" pitchFamily="34" charset="0"/>
                        </a:rPr>
                        <a:t>Dabigatran</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Thrombin</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11 </a:t>
                      </a:r>
                      <a:r>
                        <a:rPr lang="de-DE" sz="2400" dirty="0" smtClean="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 14 (BID)</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80 </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b="1" dirty="0">
                          <a:solidFill>
                            <a:srgbClr val="FF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20</a:t>
                      </a:r>
                      <a:endParaRPr lang="en-US" sz="2400" b="1" dirty="0">
                        <a:solidFill>
                          <a:srgbClr val="FF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extLst>
                  <a:ext uri="{0D108BD9-81ED-4DB2-BD59-A6C34878D82A}">
                    <a16:rowId xmlns:a16="http://schemas.microsoft.com/office/drawing/2014/main" xmlns="" val="3637716796"/>
                  </a:ext>
                </a:extLst>
              </a:tr>
              <a:tr h="82721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90170" marR="0" algn="ctr">
                        <a:lnSpc>
                          <a:spcPct val="115000"/>
                        </a:lnSpc>
                        <a:spcBef>
                          <a:spcPts val="0"/>
                        </a:spcBef>
                        <a:spcAft>
                          <a:spcPts val="0"/>
                        </a:spcAft>
                      </a:pPr>
                      <a:r>
                        <a:rPr lang="de-DE" sz="2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Rivaroxaban</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65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Factor Xa</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65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5 </a:t>
                      </a:r>
                      <a:r>
                        <a:rPr lang="de-DE" sz="2400" dirty="0" smtClean="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 9 (QD)</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65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66</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65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34</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65000"/>
                      </a:srgbClr>
                    </a:solidFill>
                  </a:tcPr>
                </a:tc>
                <a:extLst>
                  <a:ext uri="{0D108BD9-81ED-4DB2-BD59-A6C34878D82A}">
                    <a16:rowId xmlns:a16="http://schemas.microsoft.com/office/drawing/2014/main" xmlns="" val="654130981"/>
                  </a:ext>
                </a:extLst>
              </a:tr>
              <a:tr h="82721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90170" marR="0" algn="ctr">
                        <a:lnSpc>
                          <a:spcPct val="115000"/>
                        </a:lnSpc>
                        <a:spcBef>
                          <a:spcPts val="0"/>
                        </a:spcBef>
                        <a:spcAft>
                          <a:spcPts val="0"/>
                        </a:spcAft>
                      </a:pPr>
                      <a:r>
                        <a:rPr lang="de-DE" sz="2400" b="1" kern="1200" dirty="0">
                          <a:solidFill>
                            <a:srgbClr val="000000"/>
                          </a:solidFill>
                          <a:effectLst/>
                          <a:uFill>
                            <a:solidFill>
                              <a:srgbClr val="000000"/>
                            </a:solidFill>
                          </a:uFill>
                          <a:latin typeface="Calibri" panose="020F0502020204030204" pitchFamily="34" charset="0"/>
                          <a:ea typeface="Tahoma" panose="020B0604030504040204" pitchFamily="34" charset="0"/>
                          <a:cs typeface="Tahoma" panose="020B0604030504040204" pitchFamily="34" charset="0"/>
                        </a:rPr>
                        <a:t>Apixaban</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Factor Xa</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9 </a:t>
                      </a:r>
                      <a:r>
                        <a:rPr lang="de-DE" sz="2400" dirty="0" smtClean="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 14 (BID)</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b="1" dirty="0">
                          <a:solidFill>
                            <a:srgbClr val="FF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25</a:t>
                      </a:r>
                      <a:endParaRPr lang="en-US" sz="2400" b="1" dirty="0">
                        <a:solidFill>
                          <a:srgbClr val="FF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75</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extLst>
                  <a:ext uri="{0D108BD9-81ED-4DB2-BD59-A6C34878D82A}">
                    <a16:rowId xmlns:a16="http://schemas.microsoft.com/office/drawing/2014/main" xmlns="" val="1608368587"/>
                  </a:ext>
                </a:extLst>
              </a:tr>
              <a:tr h="82721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90170" marR="0" algn="ctr">
                        <a:lnSpc>
                          <a:spcPct val="115000"/>
                        </a:lnSpc>
                        <a:spcBef>
                          <a:spcPts val="0"/>
                        </a:spcBef>
                        <a:spcAft>
                          <a:spcPts val="0"/>
                        </a:spcAft>
                      </a:pPr>
                      <a:r>
                        <a:rPr lang="de-DE" sz="2400" b="1" kern="1200" dirty="0">
                          <a:solidFill>
                            <a:srgbClr val="000000"/>
                          </a:solidFill>
                          <a:effectLst/>
                          <a:uFill>
                            <a:solidFill>
                              <a:srgbClr val="000000"/>
                            </a:solidFill>
                          </a:uFill>
                          <a:latin typeface="Calibri" panose="020F0502020204030204" pitchFamily="34" charset="0"/>
                          <a:ea typeface="Tahoma" panose="020B0604030504040204" pitchFamily="34" charset="0"/>
                          <a:cs typeface="Tahoma" panose="020B0604030504040204" pitchFamily="34" charset="0"/>
                        </a:rPr>
                        <a:t>Edoxaban</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65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Factor Xa</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65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10 </a:t>
                      </a:r>
                      <a:r>
                        <a:rPr lang="de-DE" sz="2400" dirty="0" smtClean="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 14 (QD)</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65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50</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65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50</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65000"/>
                      </a:srgbClr>
                    </a:solidFill>
                  </a:tcPr>
                </a:tc>
                <a:extLst>
                  <a:ext uri="{0D108BD9-81ED-4DB2-BD59-A6C34878D82A}">
                    <a16:rowId xmlns:a16="http://schemas.microsoft.com/office/drawing/2014/main" xmlns="" val="2634402877"/>
                  </a:ext>
                </a:extLst>
              </a:tr>
              <a:tr h="615156">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90170" marR="0" algn="ctr">
                        <a:lnSpc>
                          <a:spcPct val="115000"/>
                        </a:lnSpc>
                        <a:spcBef>
                          <a:spcPts val="0"/>
                        </a:spcBef>
                        <a:spcAft>
                          <a:spcPts val="0"/>
                        </a:spcAft>
                      </a:pPr>
                      <a:r>
                        <a:rPr lang="de-DE" sz="2400" b="1" kern="1200" dirty="0">
                          <a:solidFill>
                            <a:srgbClr val="000000"/>
                          </a:solidFill>
                          <a:effectLst/>
                          <a:uFill>
                            <a:solidFill>
                              <a:srgbClr val="000000"/>
                            </a:solidFill>
                          </a:uFill>
                          <a:latin typeface="Calibri" panose="020F0502020204030204" pitchFamily="34" charset="0"/>
                          <a:ea typeface="Tahoma" panose="020B0604030504040204" pitchFamily="34" charset="0"/>
                          <a:cs typeface="Tahoma" panose="020B0604030504040204" pitchFamily="34" charset="0"/>
                        </a:rPr>
                        <a:t>Betrixaban</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100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Factor Xa</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19 </a:t>
                      </a:r>
                      <a:r>
                        <a:rPr lang="de-DE" sz="2400" dirty="0" smtClean="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 27 (QD)</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15</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algn="ctr">
                        <a:lnSpc>
                          <a:spcPct val="115000"/>
                        </a:lnSpc>
                        <a:spcBef>
                          <a:spcPts val="0"/>
                        </a:spcBef>
                        <a:spcAft>
                          <a:spcPts val="0"/>
                        </a:spcAft>
                      </a:pPr>
                      <a:r>
                        <a:rPr lang="de-DE" sz="2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panose="020B0604020202020204" pitchFamily="34" charset="0"/>
                        </a:rPr>
                        <a:t>85</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6B2E">
                        <a:alpha val="30000"/>
                      </a:srgbClr>
                    </a:solidFill>
                  </a:tcPr>
                </a:tc>
                <a:extLst>
                  <a:ext uri="{0D108BD9-81ED-4DB2-BD59-A6C34878D82A}">
                    <a16:rowId xmlns:a16="http://schemas.microsoft.com/office/drawing/2014/main" xmlns="" val="2428026508"/>
                  </a:ext>
                </a:extLst>
              </a:tr>
            </a:tbl>
          </a:graphicData>
        </a:graphic>
      </p:graphicFrame>
      <p:sp>
        <p:nvSpPr>
          <p:cNvPr id="5" name="TextBox 4"/>
          <p:cNvSpPr txBox="1"/>
          <p:nvPr/>
        </p:nvSpPr>
        <p:spPr>
          <a:xfrm>
            <a:off x="2819400" y="1828800"/>
            <a:ext cx="184731" cy="369332"/>
          </a:xfrm>
          <a:prstGeom prst="rect">
            <a:avLst/>
          </a:prstGeom>
          <a:noFill/>
        </p:spPr>
        <p:txBody>
          <a:bodyPr wrap="none" rtlCol="0">
            <a:spAutoFit/>
          </a:bodyPr>
          <a:lstStyle/>
          <a:p>
            <a:endParaRPr lang="en-US" dirty="0"/>
          </a:p>
        </p:txBody>
      </p:sp>
      <p:cxnSp>
        <p:nvCxnSpPr>
          <p:cNvPr id="8" name="Straight Connector 7"/>
          <p:cNvCxnSpPr/>
          <p:nvPr/>
        </p:nvCxnSpPr>
        <p:spPr>
          <a:xfrm>
            <a:off x="761999" y="2152243"/>
            <a:ext cx="10559143"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1998" y="2968672"/>
            <a:ext cx="10559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1997" y="3806871"/>
            <a:ext cx="10559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1999" y="4623300"/>
            <a:ext cx="10559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1884" y="5450615"/>
            <a:ext cx="109292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9000" y="903514"/>
            <a:ext cx="10886" cy="5181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66657" y="903514"/>
            <a:ext cx="10886" cy="51816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434943" y="903514"/>
            <a:ext cx="10886" cy="51816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372600" y="903514"/>
            <a:ext cx="10886" cy="51816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200449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5230689"/>
              </p:ext>
            </p:extLst>
          </p:nvPr>
        </p:nvGraphicFramePr>
        <p:xfrm>
          <a:off x="1389996" y="1463525"/>
          <a:ext cx="9372600" cy="3934224"/>
        </p:xfrm>
        <a:graphic>
          <a:graphicData uri="http://schemas.openxmlformats.org/drawingml/2006/table">
            <a:tbl>
              <a:tblPr firstRow="1" firstCol="1" bandRow="1">
                <a:tableStyleId>{5C22544A-7EE6-4342-B048-85BDC9FD1C3A}</a:tableStyleId>
              </a:tblPr>
              <a:tblGrid>
                <a:gridCol w="4686300">
                  <a:extLst>
                    <a:ext uri="{9D8B030D-6E8A-4147-A177-3AD203B41FA5}">
                      <a16:colId xmlns:a16="http://schemas.microsoft.com/office/drawing/2014/main" xmlns="" val="20000"/>
                    </a:ext>
                  </a:extLst>
                </a:gridCol>
                <a:gridCol w="4686300">
                  <a:extLst>
                    <a:ext uri="{9D8B030D-6E8A-4147-A177-3AD203B41FA5}">
                      <a16:colId xmlns:a16="http://schemas.microsoft.com/office/drawing/2014/main" xmlns="" val="20001"/>
                    </a:ext>
                  </a:extLst>
                </a:gridCol>
              </a:tblGrid>
              <a:tr h="642936">
                <a:tc>
                  <a:txBody>
                    <a:bodyPr/>
                    <a:lstStyle/>
                    <a:p>
                      <a:pPr marL="0" marR="0" algn="ctr">
                        <a:lnSpc>
                          <a:spcPct val="115000"/>
                        </a:lnSpc>
                        <a:spcBef>
                          <a:spcPts val="0"/>
                        </a:spcBef>
                        <a:spcAft>
                          <a:spcPts val="0"/>
                        </a:spcAft>
                      </a:pPr>
                      <a:r>
                        <a:rPr lang="en-US" sz="3200" dirty="0">
                          <a:effectLst/>
                        </a:rPr>
                        <a:t>Indication</a:t>
                      </a:r>
                      <a:endParaRPr lang="en-US" sz="3200" dirty="0">
                        <a:effectLst/>
                        <a:latin typeface="Calibri"/>
                        <a:ea typeface="Calibri"/>
                        <a:cs typeface="Times New Roman"/>
                      </a:endParaRPr>
                    </a:p>
                  </a:txBody>
                  <a:tcPr marL="68580" marR="68580" marT="0" marB="0">
                    <a:solidFill>
                      <a:srgbClr val="EB6B2E"/>
                    </a:solidFill>
                  </a:tcPr>
                </a:tc>
                <a:tc>
                  <a:txBody>
                    <a:bodyPr/>
                    <a:lstStyle/>
                    <a:p>
                      <a:pPr marL="0" marR="0" algn="ctr">
                        <a:lnSpc>
                          <a:spcPct val="100000"/>
                        </a:lnSpc>
                        <a:spcBef>
                          <a:spcPts val="0"/>
                        </a:spcBef>
                        <a:spcAft>
                          <a:spcPts val="0"/>
                        </a:spcAft>
                      </a:pPr>
                      <a:r>
                        <a:rPr lang="en-US" sz="3200" dirty="0" smtClean="0">
                          <a:effectLst/>
                        </a:rPr>
                        <a:t>Duration</a:t>
                      </a:r>
                      <a:endParaRPr lang="en-US" sz="3200" dirty="0">
                        <a:effectLst/>
                        <a:latin typeface="Calibri"/>
                        <a:ea typeface="Calibri"/>
                        <a:cs typeface="Times New Roman"/>
                      </a:endParaRPr>
                    </a:p>
                  </a:txBody>
                  <a:tcPr marL="68580" marR="68580" marT="0" marB="0">
                    <a:solidFill>
                      <a:srgbClr val="EB6B2E"/>
                    </a:solidFill>
                  </a:tcPr>
                </a:tc>
                <a:extLst>
                  <a:ext uri="{0D108BD9-81ED-4DB2-BD59-A6C34878D82A}">
                    <a16:rowId xmlns:a16="http://schemas.microsoft.com/office/drawing/2014/main" xmlns="" val="10000"/>
                  </a:ext>
                </a:extLst>
              </a:tr>
              <a:tr h="525714">
                <a:tc gridSpan="2">
                  <a:txBody>
                    <a:bodyPr/>
                    <a:lstStyle/>
                    <a:p>
                      <a:pPr marL="0" marR="0">
                        <a:lnSpc>
                          <a:spcPct val="115000"/>
                        </a:lnSpc>
                        <a:spcBef>
                          <a:spcPts val="0"/>
                        </a:spcBef>
                        <a:spcAft>
                          <a:spcPts val="0"/>
                        </a:spcAft>
                      </a:pPr>
                      <a:r>
                        <a:rPr lang="en-US" sz="2800" b="0" dirty="0">
                          <a:solidFill>
                            <a:schemeClr val="tx1"/>
                          </a:solidFill>
                          <a:effectLst/>
                        </a:rPr>
                        <a:t>Provoked </a:t>
                      </a:r>
                      <a:r>
                        <a:rPr lang="en-US" sz="2800" b="0" dirty="0" smtClean="0">
                          <a:solidFill>
                            <a:schemeClr val="tx1"/>
                          </a:solidFill>
                          <a:effectLst/>
                        </a:rPr>
                        <a:t>VTE</a:t>
                      </a:r>
                      <a:endParaRPr lang="en-US" sz="2800" b="0" dirty="0">
                        <a:solidFill>
                          <a:schemeClr val="tx1"/>
                        </a:solidFill>
                        <a:effectLst/>
                        <a:latin typeface="Calibri"/>
                        <a:ea typeface="Calibri"/>
                        <a:cs typeface="Times New Roman"/>
                      </a:endParaRPr>
                    </a:p>
                  </a:txBody>
                  <a:tcPr marL="68580" marR="68580" marT="0" marB="0">
                    <a:solidFill>
                      <a:srgbClr val="EB6B2E">
                        <a:alpha val="65000"/>
                      </a:srgbClr>
                    </a:solidFill>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444712">
                <a:tc>
                  <a:txBody>
                    <a:bodyPr/>
                    <a:lstStyle/>
                    <a:p>
                      <a:pPr marL="0" marR="0">
                        <a:lnSpc>
                          <a:spcPct val="115000"/>
                        </a:lnSpc>
                        <a:spcBef>
                          <a:spcPts val="0"/>
                        </a:spcBef>
                        <a:spcAft>
                          <a:spcPts val="0"/>
                        </a:spcAft>
                      </a:pPr>
                      <a:r>
                        <a:rPr lang="en-US" sz="2400" dirty="0">
                          <a:solidFill>
                            <a:schemeClr val="tx1"/>
                          </a:solidFill>
                          <a:effectLst/>
                        </a:rPr>
                        <a:t>Reversible risk factor</a:t>
                      </a:r>
                      <a:endParaRPr lang="en-US" sz="2400" dirty="0">
                        <a:solidFill>
                          <a:schemeClr val="tx1"/>
                        </a:solidFill>
                        <a:effectLst/>
                        <a:latin typeface="Calibri"/>
                        <a:ea typeface="Calibri"/>
                        <a:cs typeface="Times New Roman"/>
                      </a:endParaRPr>
                    </a:p>
                  </a:txBody>
                  <a:tcPr marL="68580" marR="68580" marT="0" marB="0">
                    <a:solidFill>
                      <a:srgbClr val="EB6B2E">
                        <a:alpha val="30000"/>
                      </a:srgbClr>
                    </a:solidFill>
                  </a:tcPr>
                </a:tc>
                <a:tc>
                  <a:txBody>
                    <a:bodyPr/>
                    <a:lstStyle/>
                    <a:p>
                      <a:pPr marL="0" marR="0">
                        <a:lnSpc>
                          <a:spcPct val="115000"/>
                        </a:lnSpc>
                        <a:spcBef>
                          <a:spcPts val="0"/>
                        </a:spcBef>
                        <a:spcAft>
                          <a:spcPts val="0"/>
                        </a:spcAft>
                      </a:pPr>
                      <a:r>
                        <a:rPr lang="en-US" sz="2400" b="1" dirty="0">
                          <a:solidFill>
                            <a:schemeClr val="tx1"/>
                          </a:solidFill>
                          <a:effectLst/>
                        </a:rPr>
                        <a:t>3 </a:t>
                      </a:r>
                      <a:r>
                        <a:rPr lang="en-US" sz="2400" b="1" dirty="0" smtClean="0">
                          <a:solidFill>
                            <a:schemeClr val="tx1"/>
                          </a:solidFill>
                          <a:effectLst/>
                        </a:rPr>
                        <a:t>months (6</a:t>
                      </a:r>
                      <a:r>
                        <a:rPr lang="en-US" sz="2400" b="1" baseline="0" dirty="0" smtClean="0">
                          <a:solidFill>
                            <a:schemeClr val="tx1"/>
                          </a:solidFill>
                          <a:effectLst/>
                        </a:rPr>
                        <a:t> weeks in neonates)</a:t>
                      </a:r>
                      <a:endParaRPr lang="en-US" sz="2400" b="1" dirty="0">
                        <a:solidFill>
                          <a:schemeClr val="tx1"/>
                        </a:solidFill>
                        <a:effectLst/>
                        <a:latin typeface="Calibri"/>
                        <a:ea typeface="Calibri"/>
                        <a:cs typeface="Times New Roman"/>
                      </a:endParaRPr>
                    </a:p>
                  </a:txBody>
                  <a:tcPr marL="68580" marR="68580" marT="0" marB="0">
                    <a:solidFill>
                      <a:srgbClr val="EB6B2E">
                        <a:alpha val="30000"/>
                      </a:srgbClr>
                    </a:solidFill>
                  </a:tcPr>
                </a:tc>
                <a:extLst>
                  <a:ext uri="{0D108BD9-81ED-4DB2-BD59-A6C34878D82A}">
                    <a16:rowId xmlns:a16="http://schemas.microsoft.com/office/drawing/2014/main" xmlns="" val="10002"/>
                  </a:ext>
                </a:extLst>
              </a:tr>
              <a:tr h="444712">
                <a:tc>
                  <a:txBody>
                    <a:bodyPr/>
                    <a:lstStyle/>
                    <a:p>
                      <a:pPr marL="0" marR="0">
                        <a:lnSpc>
                          <a:spcPct val="115000"/>
                        </a:lnSpc>
                        <a:spcBef>
                          <a:spcPts val="0"/>
                        </a:spcBef>
                        <a:spcAft>
                          <a:spcPts val="0"/>
                        </a:spcAft>
                      </a:pPr>
                      <a:r>
                        <a:rPr lang="en-US" sz="2400" dirty="0">
                          <a:solidFill>
                            <a:schemeClr val="tx1"/>
                          </a:solidFill>
                          <a:effectLst/>
                        </a:rPr>
                        <a:t>Chronic risk factor</a:t>
                      </a:r>
                      <a:endParaRPr lang="en-US" sz="2400" dirty="0">
                        <a:solidFill>
                          <a:schemeClr val="tx1"/>
                        </a:solidFill>
                        <a:effectLst/>
                        <a:latin typeface="Calibri"/>
                        <a:ea typeface="Calibri"/>
                        <a:cs typeface="Times New Roman"/>
                      </a:endParaRPr>
                    </a:p>
                  </a:txBody>
                  <a:tcPr marL="68580" marR="68580" marT="0" marB="0">
                    <a:solidFill>
                      <a:srgbClr val="EB6B2E">
                        <a:alpha val="30000"/>
                      </a:srgbClr>
                    </a:solidFill>
                  </a:tcPr>
                </a:tc>
                <a:tc>
                  <a:txBody>
                    <a:bodyPr/>
                    <a:lstStyle/>
                    <a:p>
                      <a:pPr marL="0" marR="0">
                        <a:lnSpc>
                          <a:spcPct val="115000"/>
                        </a:lnSpc>
                        <a:spcBef>
                          <a:spcPts val="0"/>
                        </a:spcBef>
                        <a:spcAft>
                          <a:spcPts val="0"/>
                        </a:spcAft>
                      </a:pPr>
                      <a:r>
                        <a:rPr lang="en-US" sz="2400" b="1" dirty="0">
                          <a:solidFill>
                            <a:schemeClr val="tx1"/>
                          </a:solidFill>
                          <a:effectLst/>
                        </a:rPr>
                        <a:t>12 </a:t>
                      </a:r>
                      <a:r>
                        <a:rPr lang="en-US" sz="2400" b="1" dirty="0" smtClean="0">
                          <a:solidFill>
                            <a:schemeClr val="tx1"/>
                          </a:solidFill>
                          <a:effectLst/>
                        </a:rPr>
                        <a:t>months </a:t>
                      </a:r>
                      <a:r>
                        <a:rPr lang="en-US" sz="2400" b="1" dirty="0">
                          <a:solidFill>
                            <a:schemeClr val="tx1"/>
                          </a:solidFill>
                          <a:effectLst/>
                        </a:rPr>
                        <a:t>to lifelong</a:t>
                      </a:r>
                      <a:endParaRPr lang="en-US" sz="2400" b="1" dirty="0">
                        <a:solidFill>
                          <a:schemeClr val="tx1"/>
                        </a:solidFill>
                        <a:effectLst/>
                        <a:latin typeface="Calibri"/>
                        <a:ea typeface="Calibri"/>
                        <a:cs typeface="Times New Roman"/>
                      </a:endParaRPr>
                    </a:p>
                  </a:txBody>
                  <a:tcPr marL="68580" marR="68580" marT="0" marB="0">
                    <a:solidFill>
                      <a:srgbClr val="EB6B2E">
                        <a:alpha val="30000"/>
                      </a:srgbClr>
                    </a:solidFill>
                  </a:tcPr>
                </a:tc>
                <a:extLst>
                  <a:ext uri="{0D108BD9-81ED-4DB2-BD59-A6C34878D82A}">
                    <a16:rowId xmlns:a16="http://schemas.microsoft.com/office/drawing/2014/main" xmlns="" val="10003"/>
                  </a:ext>
                </a:extLst>
              </a:tr>
              <a:tr h="444712">
                <a:tc>
                  <a:txBody>
                    <a:bodyPr/>
                    <a:lstStyle/>
                    <a:p>
                      <a:pPr marL="0" marR="0">
                        <a:lnSpc>
                          <a:spcPct val="115000"/>
                        </a:lnSpc>
                        <a:spcBef>
                          <a:spcPts val="0"/>
                        </a:spcBef>
                        <a:spcAft>
                          <a:spcPts val="0"/>
                        </a:spcAft>
                      </a:pPr>
                      <a:r>
                        <a:rPr lang="en-US" sz="2400" dirty="0">
                          <a:solidFill>
                            <a:schemeClr val="tx1"/>
                          </a:solidFill>
                          <a:effectLst/>
                        </a:rPr>
                        <a:t>Idiopathic VTE</a:t>
                      </a:r>
                      <a:endParaRPr lang="en-US" sz="2400" dirty="0">
                        <a:solidFill>
                          <a:schemeClr val="tx1"/>
                        </a:solidFill>
                        <a:effectLst/>
                        <a:latin typeface="Calibri"/>
                        <a:ea typeface="Calibri"/>
                        <a:cs typeface="Times New Roman"/>
                      </a:endParaRPr>
                    </a:p>
                  </a:txBody>
                  <a:tcPr marL="68580" marR="68580" marT="0" marB="0">
                    <a:solidFill>
                      <a:srgbClr val="EB6B2E">
                        <a:alpha val="30000"/>
                      </a:srgbClr>
                    </a:solidFill>
                  </a:tcPr>
                </a:tc>
                <a:tc>
                  <a:txBody>
                    <a:bodyPr/>
                    <a:lstStyle/>
                    <a:p>
                      <a:pPr marL="0" marR="0">
                        <a:lnSpc>
                          <a:spcPct val="115000"/>
                        </a:lnSpc>
                        <a:spcBef>
                          <a:spcPts val="0"/>
                        </a:spcBef>
                        <a:spcAft>
                          <a:spcPts val="0"/>
                        </a:spcAft>
                      </a:pPr>
                      <a:r>
                        <a:rPr lang="en-US" sz="2400" b="1" dirty="0">
                          <a:solidFill>
                            <a:schemeClr val="tx1"/>
                          </a:solidFill>
                          <a:effectLst/>
                        </a:rPr>
                        <a:t>6-12 </a:t>
                      </a:r>
                      <a:r>
                        <a:rPr lang="en-US" sz="2400" b="1" dirty="0" smtClean="0">
                          <a:solidFill>
                            <a:schemeClr val="tx1"/>
                          </a:solidFill>
                          <a:effectLst/>
                        </a:rPr>
                        <a:t>months</a:t>
                      </a:r>
                      <a:endParaRPr lang="en-US" sz="2400" b="1" dirty="0">
                        <a:solidFill>
                          <a:schemeClr val="tx1"/>
                        </a:solidFill>
                        <a:effectLst/>
                        <a:latin typeface="Calibri"/>
                        <a:ea typeface="Calibri"/>
                        <a:cs typeface="Times New Roman"/>
                      </a:endParaRPr>
                    </a:p>
                  </a:txBody>
                  <a:tcPr marL="68580" marR="68580" marT="0" marB="0">
                    <a:solidFill>
                      <a:srgbClr val="EB6B2E">
                        <a:alpha val="30000"/>
                      </a:srgbClr>
                    </a:solidFill>
                  </a:tcPr>
                </a:tc>
                <a:extLst>
                  <a:ext uri="{0D108BD9-81ED-4DB2-BD59-A6C34878D82A}">
                    <a16:rowId xmlns:a16="http://schemas.microsoft.com/office/drawing/2014/main" xmlns="" val="10004"/>
                  </a:ext>
                </a:extLst>
              </a:tr>
              <a:tr h="566102">
                <a:tc gridSpan="2">
                  <a:txBody>
                    <a:bodyPr/>
                    <a:lstStyle/>
                    <a:p>
                      <a:pPr marL="0" marR="0">
                        <a:lnSpc>
                          <a:spcPct val="115000"/>
                        </a:lnSpc>
                        <a:spcBef>
                          <a:spcPts val="0"/>
                        </a:spcBef>
                        <a:spcAft>
                          <a:spcPts val="0"/>
                        </a:spcAft>
                      </a:pPr>
                      <a:r>
                        <a:rPr lang="en-US" sz="2800" b="0" dirty="0">
                          <a:solidFill>
                            <a:schemeClr val="tx1"/>
                          </a:solidFill>
                          <a:effectLst/>
                        </a:rPr>
                        <a:t>Recurrent </a:t>
                      </a:r>
                      <a:r>
                        <a:rPr lang="en-US" sz="2800" b="0" dirty="0" smtClean="0">
                          <a:solidFill>
                            <a:schemeClr val="tx1"/>
                          </a:solidFill>
                          <a:effectLst/>
                        </a:rPr>
                        <a:t>VTE</a:t>
                      </a:r>
                      <a:endParaRPr lang="en-US" sz="2800" b="0" dirty="0">
                        <a:solidFill>
                          <a:schemeClr val="tx1"/>
                        </a:solidFill>
                        <a:effectLst/>
                        <a:latin typeface="Calibri"/>
                        <a:ea typeface="Calibri"/>
                        <a:cs typeface="Times New Roman"/>
                      </a:endParaRPr>
                    </a:p>
                  </a:txBody>
                  <a:tcPr marL="68580" marR="68580" marT="0" marB="0">
                    <a:solidFill>
                      <a:srgbClr val="EB6B2E">
                        <a:alpha val="65000"/>
                      </a:srgbClr>
                    </a:solidFill>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444712">
                <a:tc>
                  <a:txBody>
                    <a:bodyPr/>
                    <a:lstStyle/>
                    <a:p>
                      <a:pPr marL="0" marR="0">
                        <a:lnSpc>
                          <a:spcPct val="115000"/>
                        </a:lnSpc>
                        <a:spcBef>
                          <a:spcPts val="0"/>
                        </a:spcBef>
                        <a:spcAft>
                          <a:spcPts val="0"/>
                        </a:spcAft>
                      </a:pPr>
                      <a:r>
                        <a:rPr lang="en-US" sz="2400" dirty="0">
                          <a:solidFill>
                            <a:schemeClr val="tx1"/>
                          </a:solidFill>
                          <a:effectLst/>
                        </a:rPr>
                        <a:t>Reversible risk factor</a:t>
                      </a:r>
                      <a:endParaRPr lang="en-US" sz="2400" dirty="0">
                        <a:solidFill>
                          <a:schemeClr val="tx1"/>
                        </a:solidFill>
                        <a:effectLst/>
                        <a:latin typeface="Calibri"/>
                        <a:ea typeface="Calibri"/>
                        <a:cs typeface="Times New Roman"/>
                      </a:endParaRPr>
                    </a:p>
                  </a:txBody>
                  <a:tcPr marL="68580" marR="68580" marT="0" marB="0">
                    <a:solidFill>
                      <a:srgbClr val="EB6B2E">
                        <a:alpha val="30000"/>
                      </a:srgbClr>
                    </a:solidFill>
                  </a:tcPr>
                </a:tc>
                <a:tc>
                  <a:txBody>
                    <a:bodyPr/>
                    <a:lstStyle/>
                    <a:p>
                      <a:pPr marL="0" marR="0">
                        <a:lnSpc>
                          <a:spcPct val="115000"/>
                        </a:lnSpc>
                        <a:spcBef>
                          <a:spcPts val="0"/>
                        </a:spcBef>
                        <a:spcAft>
                          <a:spcPts val="0"/>
                        </a:spcAft>
                      </a:pPr>
                      <a:r>
                        <a:rPr lang="en-US" sz="2400" b="1" dirty="0">
                          <a:solidFill>
                            <a:schemeClr val="tx1"/>
                          </a:solidFill>
                          <a:effectLst/>
                        </a:rPr>
                        <a:t>6-12 </a:t>
                      </a:r>
                      <a:r>
                        <a:rPr lang="en-US" sz="2400" b="1" dirty="0" smtClean="0">
                          <a:solidFill>
                            <a:schemeClr val="tx1"/>
                          </a:solidFill>
                          <a:effectLst/>
                        </a:rPr>
                        <a:t>months</a:t>
                      </a:r>
                      <a:endParaRPr lang="en-US" sz="2400" b="1" dirty="0">
                        <a:solidFill>
                          <a:schemeClr val="tx1"/>
                        </a:solidFill>
                        <a:effectLst/>
                        <a:latin typeface="Calibri"/>
                        <a:ea typeface="Calibri"/>
                        <a:cs typeface="Times New Roman"/>
                      </a:endParaRPr>
                    </a:p>
                  </a:txBody>
                  <a:tcPr marL="68580" marR="68580" marT="0" marB="0">
                    <a:solidFill>
                      <a:srgbClr val="EB6B2E">
                        <a:alpha val="30000"/>
                      </a:srgbClr>
                    </a:solidFill>
                  </a:tcPr>
                </a:tc>
                <a:extLst>
                  <a:ext uri="{0D108BD9-81ED-4DB2-BD59-A6C34878D82A}">
                    <a16:rowId xmlns:a16="http://schemas.microsoft.com/office/drawing/2014/main" xmlns="" val="10006"/>
                  </a:ext>
                </a:extLst>
              </a:tr>
              <a:tr h="418640">
                <a:tc>
                  <a:txBody>
                    <a:bodyPr/>
                    <a:lstStyle/>
                    <a:p>
                      <a:pPr marL="0" marR="0">
                        <a:lnSpc>
                          <a:spcPct val="115000"/>
                        </a:lnSpc>
                        <a:spcBef>
                          <a:spcPts val="0"/>
                        </a:spcBef>
                        <a:spcAft>
                          <a:spcPts val="0"/>
                        </a:spcAft>
                      </a:pPr>
                      <a:r>
                        <a:rPr lang="en-US" sz="2400" dirty="0">
                          <a:solidFill>
                            <a:schemeClr val="tx1"/>
                          </a:solidFill>
                          <a:effectLst/>
                        </a:rPr>
                        <a:t>Chronic risk factor</a:t>
                      </a:r>
                      <a:endParaRPr lang="en-US" sz="2400" dirty="0">
                        <a:solidFill>
                          <a:schemeClr val="tx1"/>
                        </a:solidFill>
                        <a:effectLst/>
                        <a:latin typeface="Calibri"/>
                        <a:ea typeface="Calibri"/>
                        <a:cs typeface="Times New Roman"/>
                      </a:endParaRPr>
                    </a:p>
                  </a:txBody>
                  <a:tcPr marL="68580" marR="68580" marT="0" marB="0">
                    <a:solidFill>
                      <a:srgbClr val="EB6B2E">
                        <a:alpha val="30000"/>
                      </a:srgbClr>
                    </a:solidFill>
                  </a:tcPr>
                </a:tc>
                <a:tc>
                  <a:txBody>
                    <a:bodyPr/>
                    <a:lstStyle/>
                    <a:p>
                      <a:pPr marL="0" marR="0">
                        <a:lnSpc>
                          <a:spcPct val="115000"/>
                        </a:lnSpc>
                        <a:spcBef>
                          <a:spcPts val="0"/>
                        </a:spcBef>
                        <a:spcAft>
                          <a:spcPts val="0"/>
                        </a:spcAft>
                      </a:pPr>
                      <a:r>
                        <a:rPr lang="en-US" sz="2400" b="1" dirty="0">
                          <a:solidFill>
                            <a:schemeClr val="tx1"/>
                          </a:solidFill>
                          <a:effectLst/>
                        </a:rPr>
                        <a:t>12 </a:t>
                      </a:r>
                      <a:r>
                        <a:rPr lang="en-US" sz="2400" b="1" dirty="0" smtClean="0">
                          <a:solidFill>
                            <a:schemeClr val="tx1"/>
                          </a:solidFill>
                          <a:effectLst/>
                        </a:rPr>
                        <a:t>months </a:t>
                      </a:r>
                      <a:r>
                        <a:rPr lang="en-US" sz="2400" b="1" dirty="0">
                          <a:solidFill>
                            <a:schemeClr val="tx1"/>
                          </a:solidFill>
                          <a:effectLst/>
                        </a:rPr>
                        <a:t>to lifelong</a:t>
                      </a:r>
                      <a:endParaRPr lang="en-US" sz="2400" b="1" dirty="0">
                        <a:solidFill>
                          <a:schemeClr val="tx1"/>
                        </a:solidFill>
                        <a:effectLst/>
                        <a:latin typeface="Calibri"/>
                        <a:ea typeface="Calibri"/>
                        <a:cs typeface="Times New Roman"/>
                      </a:endParaRPr>
                    </a:p>
                  </a:txBody>
                  <a:tcPr marL="68580" marR="68580" marT="0" marB="0">
                    <a:solidFill>
                      <a:srgbClr val="EB6B2E">
                        <a:alpha val="30000"/>
                      </a:srgbClr>
                    </a:solidFill>
                  </a:tcPr>
                </a:tc>
                <a:extLst>
                  <a:ext uri="{0D108BD9-81ED-4DB2-BD59-A6C34878D82A}">
                    <a16:rowId xmlns:a16="http://schemas.microsoft.com/office/drawing/2014/main" xmlns="" val="10007"/>
                  </a:ext>
                </a:extLst>
              </a:tr>
            </a:tbl>
          </a:graphicData>
        </a:graphic>
      </p:graphicFrame>
      <p:sp>
        <p:nvSpPr>
          <p:cNvPr id="5" name="Title 4"/>
          <p:cNvSpPr>
            <a:spLocks noGrp="1"/>
          </p:cNvSpPr>
          <p:nvPr>
            <p:ph type="title"/>
          </p:nvPr>
        </p:nvSpPr>
        <p:spPr>
          <a:xfrm>
            <a:off x="838200" y="161925"/>
            <a:ext cx="10515600" cy="752475"/>
          </a:xfrm>
        </p:spPr>
        <p:txBody>
          <a:bodyPr>
            <a:normAutofit/>
          </a:bodyPr>
          <a:lstStyle/>
          <a:p>
            <a:pPr algn="ctr"/>
            <a:r>
              <a:rPr lang="en-US" sz="3600" b="1" dirty="0" smtClean="0">
                <a:solidFill>
                  <a:srgbClr val="EB6B2E"/>
                </a:solidFill>
                <a:latin typeface="+mn-lt"/>
              </a:rPr>
              <a:t>Duration of Anticoagulation</a:t>
            </a:r>
            <a:endParaRPr lang="en-US" sz="3600" b="1" dirty="0">
              <a:solidFill>
                <a:srgbClr val="EB6B2E"/>
              </a:solidFill>
              <a:latin typeface="+mn-lt"/>
            </a:endParaRPr>
          </a:p>
        </p:txBody>
      </p:sp>
      <p:sp>
        <p:nvSpPr>
          <p:cNvPr id="6" name="Footer Placeholder 5"/>
          <p:cNvSpPr>
            <a:spLocks noGrp="1"/>
          </p:cNvSpPr>
          <p:nvPr>
            <p:ph type="ftr" sz="quarter" idx="11"/>
          </p:nvPr>
        </p:nvSpPr>
        <p:spPr>
          <a:xfrm>
            <a:off x="3114675" y="6356350"/>
            <a:ext cx="5757863" cy="365125"/>
          </a:xfrm>
        </p:spPr>
        <p:txBody>
          <a:bodyPr/>
          <a:lstStyle/>
          <a:p>
            <a:r>
              <a:rPr lang="en-US" dirty="0" smtClean="0"/>
              <a:t>Betensky, M., et al., </a:t>
            </a:r>
            <a:r>
              <a:rPr lang="en-US" i="1" dirty="0" smtClean="0"/>
              <a:t>Pediatric Deep Venous Thrombosis</a:t>
            </a:r>
            <a:r>
              <a:rPr lang="en-US" dirty="0" smtClean="0"/>
              <a:t>. Semin Intervent Radiol, 2017</a:t>
            </a:r>
            <a:endParaRPr lang="en-US" dirty="0"/>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322454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1998" cy="6858000"/>
            <a:chOff x="0" y="0"/>
            <a:chExt cx="12191998"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873" y="410135"/>
              <a:ext cx="2400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932330" y="2330825"/>
            <a:ext cx="10363200" cy="1362075"/>
          </a:xfrm>
        </p:spPr>
        <p:txBody>
          <a:bodyPr>
            <a:normAutofit/>
          </a:bodyPr>
          <a:lstStyle/>
          <a:p>
            <a:pPr algn="ctr">
              <a:defRPr/>
            </a:pPr>
            <a:r>
              <a:rPr lang="en-US" b="1" dirty="0" smtClean="0">
                <a:solidFill>
                  <a:schemeClr val="bg1"/>
                </a:solidFill>
                <a:latin typeface="+mn-lt"/>
              </a:rPr>
              <a:t>THROMBOLYSIS</a:t>
            </a:r>
            <a:endParaRPr lang="en-US" b="1" dirty="0">
              <a:solidFill>
                <a:schemeClr val="bg1"/>
              </a:solidFill>
              <a:latin typeface="+mn-lt"/>
            </a:endParaRPr>
          </a:p>
        </p:txBody>
      </p:sp>
      <p:sp>
        <p:nvSpPr>
          <p:cNvPr id="3" name="Text Placeholder 2"/>
          <p:cNvSpPr>
            <a:spLocks noGrp="1"/>
          </p:cNvSpPr>
          <p:nvPr>
            <p:ph type="body" idx="1"/>
          </p:nvPr>
        </p:nvSpPr>
        <p:spPr>
          <a:xfrm>
            <a:off x="914400" y="4343400"/>
            <a:ext cx="10363200" cy="1500188"/>
          </a:xfrm>
        </p:spPr>
        <p:txBody>
          <a:bodyPr/>
          <a:lstStyle/>
          <a:p>
            <a:pPr>
              <a:defRPr/>
            </a:pPr>
            <a:endParaRPr lang="en-US" dirty="0"/>
          </a:p>
        </p:txBody>
      </p:sp>
    </p:spTree>
    <p:extLst>
      <p:ext uri="{BB962C8B-B14F-4D97-AF65-F5344CB8AC3E}">
        <p14:creationId xmlns:p14="http://schemas.microsoft.com/office/powerpoint/2010/main" val="1629440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152400"/>
            <a:ext cx="10972800" cy="781665"/>
          </a:xfrm>
        </p:spPr>
        <p:txBody>
          <a:bodyPr>
            <a:normAutofit/>
          </a:bodyPr>
          <a:lstStyle/>
          <a:p>
            <a:pPr algn="ctr" eaLnBrk="1" hangingPunct="1"/>
            <a:r>
              <a:rPr lang="en-US" altLang="en-US" sz="3600" b="1" dirty="0">
                <a:solidFill>
                  <a:srgbClr val="EB6B2E"/>
                </a:solidFill>
                <a:latin typeface="+mn-lt"/>
              </a:rPr>
              <a:t>S</a:t>
            </a:r>
            <a:r>
              <a:rPr lang="en-US" altLang="en-US" sz="3600" b="1" dirty="0" smtClean="0">
                <a:solidFill>
                  <a:srgbClr val="EB6B2E"/>
                </a:solidFill>
                <a:latin typeface="+mn-lt"/>
              </a:rPr>
              <a:t>igns and symptoms of pulmonary embolism</a:t>
            </a:r>
          </a:p>
        </p:txBody>
      </p:sp>
      <p:sp>
        <p:nvSpPr>
          <p:cNvPr id="18435" name="Content Placeholder 2"/>
          <p:cNvSpPr>
            <a:spLocks noGrp="1"/>
          </p:cNvSpPr>
          <p:nvPr>
            <p:ph idx="1"/>
          </p:nvPr>
        </p:nvSpPr>
        <p:spPr>
          <a:xfrm>
            <a:off x="609600" y="1625868"/>
            <a:ext cx="10972800" cy="4339405"/>
          </a:xfrm>
        </p:spPr>
        <p:txBody>
          <a:bodyPr>
            <a:normAutofit fontScale="92500"/>
          </a:bodyPr>
          <a:lstStyle/>
          <a:p>
            <a:pPr>
              <a:defRPr/>
            </a:pPr>
            <a:r>
              <a:rPr lang="en-US" altLang="en-US" sz="3600" dirty="0" smtClean="0">
                <a:solidFill>
                  <a:srgbClr val="EB6B2E"/>
                </a:solidFill>
              </a:rPr>
              <a:t>Chest </a:t>
            </a:r>
            <a:r>
              <a:rPr lang="en-US" altLang="en-US" sz="3600" dirty="0">
                <a:solidFill>
                  <a:srgbClr val="EB6B2E"/>
                </a:solidFill>
              </a:rPr>
              <a:t>pain </a:t>
            </a:r>
            <a:endParaRPr lang="en-US" altLang="en-US" sz="3600" dirty="0" smtClean="0">
              <a:solidFill>
                <a:srgbClr val="EB6B2E"/>
              </a:solidFill>
            </a:endParaRPr>
          </a:p>
          <a:p>
            <a:pPr>
              <a:defRPr/>
            </a:pPr>
            <a:r>
              <a:rPr lang="en-US" altLang="en-US" sz="3600" dirty="0" smtClean="0">
                <a:solidFill>
                  <a:srgbClr val="EB6B2E"/>
                </a:solidFill>
              </a:rPr>
              <a:t>Shortness of breath</a:t>
            </a:r>
            <a:endParaRPr lang="en-US" altLang="en-US" sz="3600" dirty="0">
              <a:solidFill>
                <a:srgbClr val="EB6B2E"/>
              </a:solidFill>
            </a:endParaRPr>
          </a:p>
          <a:p>
            <a:pPr>
              <a:defRPr/>
            </a:pPr>
            <a:r>
              <a:rPr lang="en-US" altLang="en-US" sz="3600" dirty="0">
                <a:solidFill>
                  <a:srgbClr val="EB6B2E"/>
                </a:solidFill>
              </a:rPr>
              <a:t>Hypoxia</a:t>
            </a:r>
          </a:p>
          <a:p>
            <a:pPr>
              <a:defRPr/>
            </a:pPr>
            <a:r>
              <a:rPr lang="en-US" altLang="en-US" sz="3600" dirty="0"/>
              <a:t>Fever</a:t>
            </a:r>
          </a:p>
          <a:p>
            <a:pPr>
              <a:defRPr/>
            </a:pPr>
            <a:r>
              <a:rPr lang="en-US" altLang="en-US" sz="3600" dirty="0" smtClean="0"/>
              <a:t>Cough / Hemoptysis</a:t>
            </a:r>
          </a:p>
          <a:p>
            <a:pPr>
              <a:defRPr/>
            </a:pPr>
            <a:r>
              <a:rPr lang="en-US" altLang="en-US" sz="3600" dirty="0" smtClean="0"/>
              <a:t>Rapid or irregular heart beat</a:t>
            </a:r>
            <a:endParaRPr lang="en-US" altLang="en-US" sz="3600" dirty="0"/>
          </a:p>
          <a:p>
            <a:pPr>
              <a:defRPr/>
            </a:pPr>
            <a:r>
              <a:rPr lang="en-US" altLang="en-US" sz="3600" dirty="0"/>
              <a:t>History or presence of extremity </a:t>
            </a:r>
            <a:r>
              <a:rPr lang="en-US" altLang="en-US" sz="3600" dirty="0" smtClean="0"/>
              <a:t>swelling/pain </a:t>
            </a:r>
            <a:r>
              <a:rPr lang="en-US" altLang="en-US" sz="3600" dirty="0"/>
              <a:t>OR known DVT</a:t>
            </a:r>
          </a:p>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2" name="Right Arrow 1"/>
          <p:cNvSpPr/>
          <p:nvPr/>
        </p:nvSpPr>
        <p:spPr>
          <a:xfrm>
            <a:off x="4521811" y="2224886"/>
            <a:ext cx="80827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7" name="TextBox 3"/>
          <p:cNvSpPr txBox="1">
            <a:spLocks noChangeArrowheads="1"/>
          </p:cNvSpPr>
          <p:nvPr/>
        </p:nvSpPr>
        <p:spPr bwMode="auto">
          <a:xfrm>
            <a:off x="5636797" y="1853321"/>
            <a:ext cx="294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400" b="1" dirty="0"/>
              <a:t>Only 20% of children have the classic triad at presentation</a:t>
            </a:r>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827671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1156"/>
          </a:xfrm>
        </p:spPr>
        <p:txBody>
          <a:bodyPr>
            <a:normAutofit/>
          </a:bodyPr>
          <a:lstStyle/>
          <a:p>
            <a:pPr algn="ctr"/>
            <a:r>
              <a:rPr lang="en-US" sz="3600" b="1" dirty="0" smtClean="0">
                <a:solidFill>
                  <a:srgbClr val="EB6B2E"/>
                </a:solidFill>
                <a:latin typeface="+mn-lt"/>
              </a:rPr>
              <a:t>Types of Thrombolysis</a:t>
            </a:r>
            <a:endParaRPr lang="en-US" sz="3600" b="1" dirty="0">
              <a:solidFill>
                <a:srgbClr val="EB6B2E"/>
              </a:solidFill>
              <a:latin typeface="+mn-lt"/>
            </a:endParaRPr>
          </a:p>
        </p:txBody>
      </p:sp>
      <p:sp>
        <p:nvSpPr>
          <p:cNvPr id="3" name="Content Placeholder 2"/>
          <p:cNvSpPr>
            <a:spLocks noGrp="1"/>
          </p:cNvSpPr>
          <p:nvPr>
            <p:ph idx="1"/>
          </p:nvPr>
        </p:nvSpPr>
        <p:spPr>
          <a:xfrm>
            <a:off x="838200" y="1600200"/>
            <a:ext cx="10515600" cy="4576763"/>
          </a:xfrm>
        </p:spPr>
        <p:txBody>
          <a:bodyPr>
            <a:normAutofit/>
          </a:bodyPr>
          <a:lstStyle/>
          <a:p>
            <a:r>
              <a:rPr lang="en-US" dirty="0"/>
              <a:t>Tissue plasminogen activator (</a:t>
            </a:r>
            <a:r>
              <a:rPr lang="en-US" dirty="0" err="1"/>
              <a:t>tPA</a:t>
            </a:r>
            <a:r>
              <a:rPr lang="en-US" dirty="0"/>
              <a:t>) is the most commonly used thrombolytic </a:t>
            </a:r>
            <a:r>
              <a:rPr lang="en-US" dirty="0" smtClean="0"/>
              <a:t>agent</a:t>
            </a:r>
          </a:p>
          <a:p>
            <a:r>
              <a:rPr lang="en-US" dirty="0" smtClean="0"/>
              <a:t>Catheter-Directed Thrombolysis</a:t>
            </a:r>
          </a:p>
          <a:p>
            <a:pPr lvl="1"/>
            <a:r>
              <a:rPr lang="en-US" dirty="0" smtClean="0"/>
              <a:t>Placement of large-bore catheter into the vein affected by the DVT to allow slow, direct infusion of thrombolytic agent into the thrombus</a:t>
            </a:r>
          </a:p>
          <a:p>
            <a:r>
              <a:rPr lang="en-US" dirty="0" smtClean="0"/>
              <a:t>Systemic Thrombolysis</a:t>
            </a:r>
          </a:p>
          <a:p>
            <a:pPr lvl="1"/>
            <a:r>
              <a:rPr lang="en-US" dirty="0" smtClean="0"/>
              <a:t>Low-dose </a:t>
            </a:r>
            <a:r>
              <a:rPr lang="en-US" dirty="0"/>
              <a:t>r</a:t>
            </a:r>
            <a:r>
              <a:rPr lang="en-US" dirty="0" smtClean="0"/>
              <a:t>egimens (0.03-0.1 mg/kg/h, maximum of 2 mg/h) over 24-96 </a:t>
            </a:r>
            <a:r>
              <a:rPr lang="en-US" dirty="0" err="1" smtClean="0"/>
              <a:t>hrs</a:t>
            </a:r>
            <a:endParaRPr lang="en-US" dirty="0" smtClean="0"/>
          </a:p>
          <a:p>
            <a:pPr lvl="1"/>
            <a:r>
              <a:rPr lang="en-US" dirty="0" smtClean="0"/>
              <a:t>High-dose </a:t>
            </a:r>
            <a:r>
              <a:rPr lang="en-US" dirty="0"/>
              <a:t>r</a:t>
            </a:r>
            <a:r>
              <a:rPr lang="en-US" dirty="0" smtClean="0"/>
              <a:t>egimens (0.5-0.6 mg/kg/h) over 6 hours</a:t>
            </a:r>
          </a:p>
          <a:p>
            <a:pPr lvl="1"/>
            <a:r>
              <a:rPr lang="en-US" dirty="0" smtClean="0"/>
              <a:t>Concurrent anticoagulation (5-15 units/kg/</a:t>
            </a:r>
            <a:r>
              <a:rPr lang="en-US" dirty="0" err="1" smtClean="0"/>
              <a:t>hr</a:t>
            </a:r>
            <a:r>
              <a:rPr lang="en-US" dirty="0" smtClean="0"/>
              <a:t> of UFH)</a:t>
            </a:r>
          </a:p>
          <a:p>
            <a:pPr lvl="1"/>
            <a:r>
              <a:rPr lang="en-US" dirty="0" smtClean="0"/>
              <a:t>Close monitoring for bleeding</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026233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73626" y="148818"/>
            <a:ext cx="11171197" cy="775416"/>
          </a:xfrm>
        </p:spPr>
        <p:txBody>
          <a:bodyPr>
            <a:normAutofit/>
          </a:bodyPr>
          <a:lstStyle/>
          <a:p>
            <a:pPr algn="ctr" eaLnBrk="1" hangingPunct="1"/>
            <a:r>
              <a:rPr lang="en-US" altLang="en-US" sz="3600" b="1" dirty="0" smtClean="0">
                <a:solidFill>
                  <a:srgbClr val="EB6B2E"/>
                </a:solidFill>
                <a:latin typeface="+mn-lt"/>
              </a:rPr>
              <a:t>Possible Indications for Thrombolysis</a:t>
            </a:r>
          </a:p>
        </p:txBody>
      </p:sp>
      <p:sp>
        <p:nvSpPr>
          <p:cNvPr id="43011" name="Content Placeholder 2"/>
          <p:cNvSpPr>
            <a:spLocks noGrp="1"/>
          </p:cNvSpPr>
          <p:nvPr>
            <p:ph sz="half" idx="1"/>
          </p:nvPr>
        </p:nvSpPr>
        <p:spPr/>
        <p:txBody>
          <a:bodyPr/>
          <a:lstStyle/>
          <a:p>
            <a:pPr marL="0" indent="0" eaLnBrk="1" hangingPunct="1">
              <a:buFont typeface="Arial" charset="0"/>
              <a:buNone/>
              <a:defRPr/>
            </a:pPr>
            <a:endParaRPr lang="en-US" altLang="en-US" sz="1200" dirty="0" smtClean="0"/>
          </a:p>
          <a:p>
            <a:pPr eaLnBrk="1" hangingPunct="1">
              <a:defRPr/>
            </a:pPr>
            <a:endParaRPr lang="en-US" altLang="en-US" dirty="0" smtClean="0"/>
          </a:p>
          <a:p>
            <a:pPr eaLnBrk="1" hangingPunct="1">
              <a:defRPr/>
            </a:pPr>
            <a:endParaRPr lang="en-US" altLang="en-US" dirty="0" smtClean="0"/>
          </a:p>
        </p:txBody>
      </p:sp>
      <p:sp>
        <p:nvSpPr>
          <p:cNvPr id="73732" name="Content Placeholder 2"/>
          <p:cNvSpPr txBox="1">
            <a:spLocks/>
          </p:cNvSpPr>
          <p:nvPr/>
        </p:nvSpPr>
        <p:spPr bwMode="auto">
          <a:xfrm>
            <a:off x="545383" y="1183773"/>
            <a:ext cx="535049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altLang="en-US" sz="2800" dirty="0" smtClean="0"/>
              <a:t>Arterial </a:t>
            </a:r>
            <a:r>
              <a:rPr lang="en-US" altLang="en-US" sz="2800" dirty="0"/>
              <a:t>thrombosis- limb threatening</a:t>
            </a:r>
          </a:p>
          <a:p>
            <a:r>
              <a:rPr lang="en-US" altLang="en-US" sz="2800" dirty="0" err="1"/>
              <a:t>Intracardiac</a:t>
            </a:r>
            <a:r>
              <a:rPr lang="en-US" altLang="en-US" sz="2800" dirty="0"/>
              <a:t> thrombus </a:t>
            </a:r>
          </a:p>
          <a:p>
            <a:pPr>
              <a:buFont typeface="Arial" panose="020B0604020202020204" pitchFamily="34" charset="0"/>
              <a:buChar char="•"/>
            </a:pPr>
            <a:r>
              <a:rPr lang="en-US" altLang="en-US" sz="2800" dirty="0"/>
              <a:t>Pulmonary </a:t>
            </a:r>
            <a:r>
              <a:rPr lang="en-US" altLang="en-US" sz="2800" dirty="0" smtClean="0"/>
              <a:t>embolus with right heart strain or hypotension</a:t>
            </a:r>
          </a:p>
          <a:p>
            <a:pPr>
              <a:buFont typeface="Arial" panose="020B0604020202020204" pitchFamily="34" charset="0"/>
              <a:buChar char="•"/>
            </a:pPr>
            <a:r>
              <a:rPr lang="en-US" altLang="en-US" sz="2800" dirty="0" smtClean="0"/>
              <a:t>Extensive </a:t>
            </a:r>
            <a:r>
              <a:rPr lang="en-US" altLang="en-US" sz="2800" dirty="0"/>
              <a:t>DVT</a:t>
            </a:r>
          </a:p>
          <a:p>
            <a:pPr lvl="1">
              <a:buFont typeface="Arial" panose="020B0604020202020204" pitchFamily="34" charset="0"/>
              <a:buChar char="•"/>
            </a:pPr>
            <a:r>
              <a:rPr lang="en-US" altLang="en-US" sz="2400" dirty="0"/>
              <a:t>SVC syndrome</a:t>
            </a:r>
          </a:p>
          <a:p>
            <a:pPr lvl="1">
              <a:buFont typeface="Arial" panose="020B0604020202020204" pitchFamily="34" charset="0"/>
              <a:buChar char="•"/>
            </a:pPr>
            <a:r>
              <a:rPr lang="en-US" altLang="en-US" sz="2400" dirty="0"/>
              <a:t>Occlusive IVC thrombosis</a:t>
            </a:r>
          </a:p>
          <a:p>
            <a:pPr lvl="1">
              <a:buFont typeface="Arial" panose="020B0604020202020204" pitchFamily="34" charset="0"/>
              <a:buChar char="•"/>
            </a:pPr>
            <a:r>
              <a:rPr lang="en-US" altLang="en-US" sz="2400" dirty="0"/>
              <a:t>Bilateral renal vein thrombosis </a:t>
            </a:r>
            <a:r>
              <a:rPr lang="en-US" altLang="en-US" sz="2400" dirty="0" smtClean="0"/>
              <a:t> with </a:t>
            </a:r>
            <a:r>
              <a:rPr lang="en-US" altLang="en-US" sz="2400" dirty="0"/>
              <a:t>renal compromise</a:t>
            </a:r>
          </a:p>
          <a:p>
            <a:pPr lvl="1">
              <a:buFont typeface="Arial" panose="020B0604020202020204" pitchFamily="34" charset="0"/>
              <a:buChar char="•"/>
            </a:pPr>
            <a:r>
              <a:rPr lang="en-US" altLang="en-US" sz="2400" dirty="0"/>
              <a:t>Large </a:t>
            </a:r>
            <a:r>
              <a:rPr lang="en-US" altLang="en-US" sz="2400" dirty="0" err="1"/>
              <a:t>iliofemoral</a:t>
            </a:r>
            <a:r>
              <a:rPr lang="en-US" altLang="en-US" sz="2400" dirty="0"/>
              <a:t> clot</a:t>
            </a:r>
          </a:p>
        </p:txBody>
      </p:sp>
      <p:pic>
        <p:nvPicPr>
          <p:cNvPr id="3074" name="Picture 2" descr="https://wol-prod-cdn.literatumonline.com/cms/attachment/501b5841-df36-448a-b82c-be8c9f2941aa/pbc26881-fig-0001-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882" y="1328738"/>
            <a:ext cx="5427581" cy="37757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2676125" y="6366182"/>
            <a:ext cx="6548284" cy="365125"/>
          </a:xfrm>
        </p:spPr>
        <p:txBody>
          <a:bodyPr/>
          <a:lstStyle/>
          <a:p>
            <a:r>
              <a:rPr lang="en-US" dirty="0" err="1"/>
              <a:t>Jaffray</a:t>
            </a:r>
            <a:r>
              <a:rPr lang="en-US" dirty="0"/>
              <a:t>, J. and G. Young, </a:t>
            </a:r>
            <a:r>
              <a:rPr lang="en-US" i="1" dirty="0"/>
              <a:t>Deep vein </a:t>
            </a:r>
            <a:r>
              <a:rPr lang="en-US" i="1" dirty="0" smtClean="0"/>
              <a:t>thrombosis. </a:t>
            </a:r>
            <a:r>
              <a:rPr lang="en-US" dirty="0" err="1" smtClean="0"/>
              <a:t>Pediatr</a:t>
            </a:r>
            <a:r>
              <a:rPr lang="en-US" dirty="0" smtClean="0"/>
              <a:t> </a:t>
            </a:r>
            <a:r>
              <a:rPr lang="en-US" dirty="0"/>
              <a:t>Blood Cancer, 2018.</a:t>
            </a:r>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
        <p:nvSpPr>
          <p:cNvPr id="3" name="Rectangle 2"/>
          <p:cNvSpPr/>
          <p:nvPr/>
        </p:nvSpPr>
        <p:spPr>
          <a:xfrm>
            <a:off x="7947161" y="5155166"/>
            <a:ext cx="2030853" cy="276999"/>
          </a:xfrm>
          <a:prstGeom prst="rect">
            <a:avLst/>
          </a:prstGeom>
        </p:spPr>
        <p:txBody>
          <a:bodyPr wrap="square">
            <a:spAutoFit/>
          </a:bodyPr>
          <a:lstStyle/>
          <a:p>
            <a:r>
              <a:rPr lang="en-US" sz="1200" dirty="0" smtClean="0"/>
              <a:t>Photo courtesy of Guy Young</a:t>
            </a:r>
            <a:endParaRPr lang="en-US" dirty="0"/>
          </a:p>
        </p:txBody>
      </p:sp>
    </p:spTree>
    <p:extLst>
      <p:ext uri="{BB962C8B-B14F-4D97-AF65-F5344CB8AC3E}">
        <p14:creationId xmlns:p14="http://schemas.microsoft.com/office/powerpoint/2010/main" val="28537537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9625" y="150814"/>
            <a:ext cx="10515600" cy="774876"/>
          </a:xfrm>
        </p:spPr>
        <p:txBody>
          <a:bodyPr>
            <a:normAutofit/>
          </a:bodyPr>
          <a:lstStyle/>
          <a:p>
            <a:pPr algn="ctr"/>
            <a:r>
              <a:rPr lang="en-US" sz="3600" b="1" dirty="0" smtClean="0">
                <a:solidFill>
                  <a:srgbClr val="EB6B2E"/>
                </a:solidFill>
                <a:latin typeface="+mn-lt"/>
              </a:rPr>
              <a:t>Contraindications to Thrombolysis</a:t>
            </a:r>
            <a:endParaRPr lang="en-US" sz="3600" b="1" dirty="0">
              <a:solidFill>
                <a:srgbClr val="EB6B2E"/>
              </a:solidFill>
              <a:latin typeface="+mn-lt"/>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25929" y="1600378"/>
            <a:ext cx="5522268" cy="3648955"/>
          </a:xfrm>
        </p:spPr>
      </p:pic>
      <p:sp>
        <p:nvSpPr>
          <p:cNvPr id="6" name="Content Placeholder 5"/>
          <p:cNvSpPr>
            <a:spLocks noGrp="1"/>
          </p:cNvSpPr>
          <p:nvPr>
            <p:ph sz="half" idx="2"/>
          </p:nvPr>
        </p:nvSpPr>
        <p:spPr>
          <a:xfrm>
            <a:off x="6172199" y="1443038"/>
            <a:ext cx="5700714" cy="4733925"/>
          </a:xfrm>
        </p:spPr>
        <p:txBody>
          <a:bodyPr>
            <a:normAutofit fontScale="92500" lnSpcReduction="20000"/>
          </a:bodyPr>
          <a:lstStyle/>
          <a:p>
            <a:r>
              <a:rPr lang="en-US" altLang="en-US" sz="3000" dirty="0"/>
              <a:t>Active major bleeding </a:t>
            </a:r>
            <a:endParaRPr lang="en-US" altLang="en-US" sz="3000" dirty="0" smtClean="0"/>
          </a:p>
          <a:p>
            <a:r>
              <a:rPr lang="en-US" altLang="en-US" sz="3000" dirty="0" smtClean="0"/>
              <a:t>Significant </a:t>
            </a:r>
            <a:r>
              <a:rPr lang="en-US" altLang="en-US" sz="3000" dirty="0"/>
              <a:t>potential for uncontrolled local bleeding</a:t>
            </a:r>
          </a:p>
          <a:p>
            <a:r>
              <a:rPr lang="en-US" altLang="en-US" sz="3000" dirty="0"/>
              <a:t>Surgery within </a:t>
            </a:r>
            <a:r>
              <a:rPr lang="en-US" altLang="en-US" sz="3000" dirty="0" smtClean="0"/>
              <a:t>preceding 10 days</a:t>
            </a:r>
            <a:endParaRPr lang="en-US" altLang="en-US" sz="3000" dirty="0"/>
          </a:p>
          <a:p>
            <a:r>
              <a:rPr lang="en-US" altLang="en-US" sz="3000" dirty="0"/>
              <a:t>Neurosurgery, including spinal surgery, within </a:t>
            </a:r>
            <a:r>
              <a:rPr lang="en-US" altLang="en-US" sz="3000" dirty="0" smtClean="0"/>
              <a:t>preceding 60 days</a:t>
            </a:r>
            <a:endParaRPr lang="en-US" altLang="en-US" sz="3000" dirty="0"/>
          </a:p>
          <a:p>
            <a:r>
              <a:rPr lang="en-US" altLang="en-US" sz="3000" dirty="0" smtClean="0"/>
              <a:t>Seizures within 48 hours</a:t>
            </a:r>
          </a:p>
          <a:p>
            <a:r>
              <a:rPr lang="en-US" altLang="en-US" sz="3000" dirty="0" smtClean="0"/>
              <a:t>Sepsis</a:t>
            </a:r>
          </a:p>
          <a:p>
            <a:r>
              <a:rPr lang="en-US" altLang="en-US" sz="3000" dirty="0" smtClean="0"/>
              <a:t>Elevated serum creatinine</a:t>
            </a:r>
          </a:p>
          <a:p>
            <a:r>
              <a:rPr lang="en-US" altLang="en-US" sz="3000" dirty="0" smtClean="0"/>
              <a:t>Uncontrolled hypertension</a:t>
            </a:r>
          </a:p>
          <a:p>
            <a:r>
              <a:rPr lang="en-US" altLang="en-US" sz="3000" dirty="0" smtClean="0"/>
              <a:t>Contrast allergy</a:t>
            </a:r>
            <a:endParaRPr lang="en-US" altLang="en-US" sz="3000" dirty="0"/>
          </a:p>
          <a:p>
            <a:endParaRPr lang="en-US" dirty="0"/>
          </a:p>
        </p:txBody>
      </p:sp>
      <p:sp>
        <p:nvSpPr>
          <p:cNvPr id="4" name="Footer Placeholder 3"/>
          <p:cNvSpPr>
            <a:spLocks noGrp="1"/>
          </p:cNvSpPr>
          <p:nvPr>
            <p:ph type="ftr" sz="quarter" idx="11"/>
          </p:nvPr>
        </p:nvSpPr>
        <p:spPr/>
        <p:txBody>
          <a:bodyPr/>
          <a:lstStyle/>
          <a:p>
            <a:r>
              <a:rPr lang="en-US" dirty="0"/>
              <a:t>Betensky, M., et al., </a:t>
            </a:r>
            <a:r>
              <a:rPr lang="en-US" i="1" dirty="0" smtClean="0"/>
              <a:t>Pediatric </a:t>
            </a:r>
            <a:r>
              <a:rPr lang="en-US" i="1" dirty="0"/>
              <a:t>Deep Venous Thrombosis.</a:t>
            </a:r>
            <a:r>
              <a:rPr lang="en-US" dirty="0"/>
              <a:t> Semin Intervent Radiol, 2017</a:t>
            </a:r>
            <a:r>
              <a:rPr lang="en-US" dirty="0" smtClean="0"/>
              <a:t>. © </a:t>
            </a:r>
            <a:r>
              <a:rPr lang="en-US" dirty="0"/>
              <a:t>Georg </a:t>
            </a:r>
            <a:r>
              <a:rPr lang="en-US" dirty="0" err="1"/>
              <a:t>Thieme</a:t>
            </a:r>
            <a:r>
              <a:rPr lang="en-US" dirty="0"/>
              <a:t> </a:t>
            </a:r>
            <a:r>
              <a:rPr lang="en-US" dirty="0" err="1"/>
              <a:t>Verlag</a:t>
            </a:r>
            <a:r>
              <a:rPr lang="en-US" dirty="0"/>
              <a:t> KG</a:t>
            </a:r>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532398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13032" y="191729"/>
            <a:ext cx="11785600" cy="685800"/>
          </a:xfrm>
        </p:spPr>
        <p:txBody>
          <a:bodyPr>
            <a:normAutofit/>
          </a:bodyPr>
          <a:lstStyle/>
          <a:p>
            <a:pPr algn="ctr" eaLnBrk="1" hangingPunct="1"/>
            <a:r>
              <a:rPr lang="en-US" altLang="en-US" sz="3600" b="1" dirty="0" smtClean="0">
                <a:solidFill>
                  <a:srgbClr val="EB6B2E"/>
                </a:solidFill>
                <a:latin typeface="+mn-lt"/>
              </a:rPr>
              <a:t>Monitoring Systemic </a:t>
            </a:r>
            <a:r>
              <a:rPr lang="en-US" altLang="en-US" sz="3600" b="1" dirty="0">
                <a:solidFill>
                  <a:srgbClr val="EB6B2E"/>
                </a:solidFill>
                <a:latin typeface="+mn-lt"/>
              </a:rPr>
              <a:t>T</a:t>
            </a:r>
            <a:r>
              <a:rPr lang="en-US" altLang="en-US" sz="3600" b="1" dirty="0" smtClean="0">
                <a:solidFill>
                  <a:srgbClr val="EB6B2E"/>
                </a:solidFill>
                <a:latin typeface="+mn-lt"/>
              </a:rPr>
              <a:t>hrombolytic </a:t>
            </a:r>
            <a:r>
              <a:rPr lang="en-US" altLang="en-US" sz="3600" b="1" dirty="0">
                <a:solidFill>
                  <a:srgbClr val="EB6B2E"/>
                </a:solidFill>
                <a:latin typeface="+mn-lt"/>
              </a:rPr>
              <a:t>T</a:t>
            </a:r>
            <a:r>
              <a:rPr lang="en-US" altLang="en-US" sz="3600" b="1" dirty="0" smtClean="0">
                <a:solidFill>
                  <a:srgbClr val="EB6B2E"/>
                </a:solidFill>
                <a:latin typeface="+mn-lt"/>
              </a:rPr>
              <a:t>herapy</a:t>
            </a:r>
          </a:p>
        </p:txBody>
      </p:sp>
      <p:sp>
        <p:nvSpPr>
          <p:cNvPr id="74755" name="Content Placeholder 2"/>
          <p:cNvSpPr>
            <a:spLocks noGrp="1"/>
          </p:cNvSpPr>
          <p:nvPr>
            <p:ph idx="1"/>
          </p:nvPr>
        </p:nvSpPr>
        <p:spPr>
          <a:xfrm>
            <a:off x="304800" y="1090614"/>
            <a:ext cx="11582400" cy="5287963"/>
          </a:xfrm>
        </p:spPr>
        <p:txBody>
          <a:bodyPr/>
          <a:lstStyle/>
          <a:p>
            <a:pPr lvl="1"/>
            <a:r>
              <a:rPr lang="en-US" altLang="en-US" sz="3200" dirty="0" smtClean="0"/>
              <a:t>PTT/Fibrinogen/D-dimer every 6 hours </a:t>
            </a:r>
          </a:p>
          <a:p>
            <a:pPr lvl="1"/>
            <a:r>
              <a:rPr lang="en-US" altLang="en-US" sz="3200" dirty="0" smtClean="0"/>
              <a:t>CBC every 12 hours, unless sudden drop in blood pressure or extensive active bleeding</a:t>
            </a:r>
          </a:p>
          <a:p>
            <a:pPr lvl="1"/>
            <a:r>
              <a:rPr lang="en-US" altLang="en-US" sz="3200" dirty="0" smtClean="0"/>
              <a:t>Goals </a:t>
            </a:r>
          </a:p>
          <a:p>
            <a:pPr lvl="2"/>
            <a:r>
              <a:rPr lang="en-US" altLang="en-US" sz="2800" dirty="0" smtClean="0"/>
              <a:t>Fibrinogen  100-200 (should decrease by 20-50%)</a:t>
            </a:r>
          </a:p>
          <a:p>
            <a:pPr lvl="2"/>
            <a:r>
              <a:rPr lang="en-US" altLang="en-US" sz="2800" dirty="0" smtClean="0"/>
              <a:t>D-dimer	  elevated</a:t>
            </a:r>
          </a:p>
          <a:p>
            <a:pPr lvl="2"/>
            <a:r>
              <a:rPr lang="en-US" altLang="en-US" sz="2800" dirty="0" smtClean="0"/>
              <a:t>PTT		  50-70 (prophylactic heparin)</a:t>
            </a:r>
          </a:p>
          <a:p>
            <a:pPr lvl="2"/>
            <a:r>
              <a:rPr lang="en-US" altLang="en-US" sz="2800" dirty="0" smtClean="0"/>
              <a:t>Hb		  stable (major bleeding if &gt;2 g/dl drop)</a:t>
            </a:r>
          </a:p>
          <a:p>
            <a:pPr lvl="2"/>
            <a:r>
              <a:rPr lang="en-US" altLang="en-US" sz="2800" dirty="0" err="1" smtClean="0"/>
              <a:t>Plt</a:t>
            </a:r>
            <a:r>
              <a:rPr lang="en-US" altLang="en-US" sz="2800" dirty="0" smtClean="0"/>
              <a:t>		  &gt;100K (transfuse to maintain)</a:t>
            </a:r>
          </a:p>
          <a:p>
            <a:pPr eaLnBrk="1" hangingPunct="1"/>
            <a:endParaRPr lang="en-US" altLang="en-US" dirty="0" smtClean="0"/>
          </a:p>
          <a:p>
            <a:pPr eaLnBrk="1" hangingPunct="1"/>
            <a:endParaRPr lang="en-US" altLang="en-US"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486124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1998" cy="6858000"/>
            <a:chOff x="0" y="0"/>
            <a:chExt cx="12191998"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873" y="410135"/>
              <a:ext cx="2400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932330" y="2330825"/>
            <a:ext cx="10363200" cy="1362075"/>
          </a:xfrm>
        </p:spPr>
        <p:txBody>
          <a:bodyPr>
            <a:normAutofit/>
          </a:bodyPr>
          <a:lstStyle/>
          <a:p>
            <a:pPr algn="ctr">
              <a:defRPr/>
            </a:pPr>
            <a:r>
              <a:rPr lang="en-US" b="1" dirty="0" smtClean="0">
                <a:solidFill>
                  <a:schemeClr val="bg1"/>
                </a:solidFill>
                <a:latin typeface="+mn-lt"/>
              </a:rPr>
              <a:t>POST-THROMBOTIC SYNDROME</a:t>
            </a:r>
            <a:endParaRPr lang="en-US" b="1" dirty="0">
              <a:solidFill>
                <a:schemeClr val="bg1"/>
              </a:solidFill>
              <a:latin typeface="+mn-lt"/>
            </a:endParaRPr>
          </a:p>
        </p:txBody>
      </p:sp>
      <p:sp>
        <p:nvSpPr>
          <p:cNvPr id="3" name="Text Placeholder 2"/>
          <p:cNvSpPr>
            <a:spLocks noGrp="1"/>
          </p:cNvSpPr>
          <p:nvPr>
            <p:ph type="body" idx="1"/>
          </p:nvPr>
        </p:nvSpPr>
        <p:spPr>
          <a:xfrm>
            <a:off x="914400" y="4343400"/>
            <a:ext cx="10363200" cy="1500188"/>
          </a:xfrm>
        </p:spPr>
        <p:txBody>
          <a:bodyPr/>
          <a:lstStyle/>
          <a:p>
            <a:pPr>
              <a:defRPr/>
            </a:pPr>
            <a:endParaRPr lang="en-US" dirty="0"/>
          </a:p>
        </p:txBody>
      </p:sp>
    </p:spTree>
    <p:extLst>
      <p:ext uri="{BB962C8B-B14F-4D97-AF65-F5344CB8AC3E}">
        <p14:creationId xmlns:p14="http://schemas.microsoft.com/office/powerpoint/2010/main" val="971663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191"/>
            <a:ext cx="10515600" cy="910519"/>
          </a:xfrm>
        </p:spPr>
        <p:txBody>
          <a:bodyPr>
            <a:normAutofit/>
          </a:bodyPr>
          <a:lstStyle/>
          <a:p>
            <a:pPr algn="ctr"/>
            <a:r>
              <a:rPr lang="en-US" sz="3600" b="1" dirty="0" smtClean="0">
                <a:solidFill>
                  <a:srgbClr val="EB6B2E"/>
                </a:solidFill>
                <a:latin typeface="+mn-lt"/>
              </a:rPr>
              <a:t>Post-Thrombotic Syndrome</a:t>
            </a:r>
            <a:endParaRPr lang="en-US" sz="3600" b="1" dirty="0">
              <a:solidFill>
                <a:srgbClr val="EB6B2E"/>
              </a:solidFill>
              <a:latin typeface="+mn-lt"/>
            </a:endParaRPr>
          </a:p>
        </p:txBody>
      </p:sp>
      <p:pic>
        <p:nvPicPr>
          <p:cNvPr id="9" name="Picture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0235" y="1433337"/>
            <a:ext cx="5098698" cy="3635375"/>
          </a:xfrm>
        </p:spPr>
      </p:pic>
      <p:sp>
        <p:nvSpPr>
          <p:cNvPr id="3" name="Content Placeholder 2"/>
          <p:cNvSpPr>
            <a:spLocks noGrp="1"/>
          </p:cNvSpPr>
          <p:nvPr>
            <p:ph sz="half" idx="2"/>
          </p:nvPr>
        </p:nvSpPr>
        <p:spPr>
          <a:xfrm>
            <a:off x="6251222" y="1249892"/>
            <a:ext cx="5181600" cy="4351338"/>
          </a:xfrm>
        </p:spPr>
        <p:txBody>
          <a:bodyPr/>
          <a:lstStyle/>
          <a:p>
            <a:r>
              <a:rPr lang="en-US" dirty="0" smtClean="0"/>
              <a:t>Development of venous insufficiency</a:t>
            </a:r>
          </a:p>
          <a:p>
            <a:r>
              <a:rPr lang="en-US" dirty="0" smtClean="0"/>
              <a:t>Will occur within 1 year in approximately 25% of children who develop an extremity DVT</a:t>
            </a:r>
          </a:p>
          <a:p>
            <a:r>
              <a:rPr lang="en-US" dirty="0" smtClean="0"/>
              <a:t>Thought to be the result of venous </a:t>
            </a:r>
            <a:r>
              <a:rPr lang="en-US" dirty="0" err="1" smtClean="0"/>
              <a:t>valvular</a:t>
            </a:r>
            <a:r>
              <a:rPr lang="en-US" dirty="0" smtClean="0"/>
              <a:t> insufficiency and residual venous outflow obstruction</a:t>
            </a:r>
          </a:p>
          <a:p>
            <a:endParaRPr lang="en-US" dirty="0"/>
          </a:p>
        </p:txBody>
      </p:sp>
      <p:sp>
        <p:nvSpPr>
          <p:cNvPr id="10" name="Footer Placeholder 9"/>
          <p:cNvSpPr>
            <a:spLocks noGrp="1"/>
          </p:cNvSpPr>
          <p:nvPr>
            <p:ph type="ftr" sz="quarter" idx="11"/>
          </p:nvPr>
        </p:nvSpPr>
        <p:spPr>
          <a:xfrm>
            <a:off x="3169884" y="6166382"/>
            <a:ext cx="5672138" cy="691618"/>
          </a:xfrm>
        </p:spPr>
        <p:txBody>
          <a:bodyPr/>
          <a:lstStyle/>
          <a:p>
            <a:r>
              <a:rPr lang="en-US" dirty="0"/>
              <a:t>Reprinted from </a:t>
            </a:r>
            <a:r>
              <a:rPr lang="en-US" dirty="0" smtClean="0"/>
              <a:t>Thrombosis Research, 164, Betensky, Goldenberg, Post-thrombotic syndrome in children, </a:t>
            </a:r>
            <a:r>
              <a:rPr lang="en-US" dirty="0"/>
              <a:t>129-135, </a:t>
            </a:r>
            <a:r>
              <a:rPr lang="en-US" dirty="0" smtClean="0"/>
              <a:t>© 2018</a:t>
            </a:r>
            <a:r>
              <a:rPr lang="en-US" dirty="0"/>
              <a:t>, with permission from </a:t>
            </a:r>
            <a:r>
              <a:rPr lang="en-US" dirty="0" smtClean="0"/>
              <a:t>Elsevier. </a:t>
            </a:r>
            <a:endParaRPr lang="en-US" dirty="0"/>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75643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74933" y="428624"/>
            <a:ext cx="4480455" cy="1087289"/>
          </a:xfrm>
        </p:spPr>
        <p:txBody>
          <a:bodyPr>
            <a:normAutofit/>
          </a:bodyPr>
          <a:lstStyle/>
          <a:p>
            <a:r>
              <a:rPr lang="en-US" sz="3600" b="1" dirty="0" smtClean="0">
                <a:solidFill>
                  <a:srgbClr val="EB6B2E"/>
                </a:solidFill>
                <a:latin typeface="+mn-lt"/>
              </a:rPr>
              <a:t>Symptoms and Signs of PTS</a:t>
            </a:r>
            <a:endParaRPr lang="en-US" sz="3600" b="1" dirty="0">
              <a:solidFill>
                <a:srgbClr val="EB6B2E"/>
              </a:solidFill>
              <a:latin typeface="+mn-lt"/>
            </a:endParaRPr>
          </a:p>
        </p:txBody>
      </p:sp>
      <p:sp>
        <p:nvSpPr>
          <p:cNvPr id="7" name="Text Placeholder 6"/>
          <p:cNvSpPr>
            <a:spLocks noGrp="1"/>
          </p:cNvSpPr>
          <p:nvPr>
            <p:ph type="body" sz="half" idx="2"/>
          </p:nvPr>
        </p:nvSpPr>
        <p:spPr>
          <a:xfrm>
            <a:off x="6715125" y="1800225"/>
            <a:ext cx="4886325" cy="4245409"/>
          </a:xfrm>
        </p:spPr>
        <p:txBody>
          <a:bodyPr>
            <a:normAutofit/>
          </a:bodyPr>
          <a:lstStyle/>
          <a:p>
            <a:pPr marL="285750" indent="-285750">
              <a:buFont typeface="Arial" pitchFamily="34" charset="0"/>
              <a:buChar char="•"/>
            </a:pPr>
            <a:r>
              <a:rPr lang="en-US" sz="2800" dirty="0" smtClean="0"/>
              <a:t>Validated assessment tools are available in pediatrics</a:t>
            </a:r>
          </a:p>
          <a:p>
            <a:pPr marL="742950" lvl="1" indent="-285750">
              <a:buFont typeface="Arial" pitchFamily="34" charset="0"/>
              <a:buChar char="•"/>
            </a:pPr>
            <a:r>
              <a:rPr lang="en-US" sz="2400" dirty="0" smtClean="0"/>
              <a:t>Modified </a:t>
            </a:r>
            <a:r>
              <a:rPr lang="en-US" sz="2400" dirty="0" err="1" smtClean="0"/>
              <a:t>Villalta</a:t>
            </a:r>
            <a:r>
              <a:rPr lang="en-US" sz="2400" dirty="0" smtClean="0"/>
              <a:t> Scale</a:t>
            </a:r>
          </a:p>
          <a:p>
            <a:pPr marL="742950" lvl="1" indent="-285750">
              <a:buFont typeface="Arial" pitchFamily="34" charset="0"/>
              <a:buChar char="•"/>
            </a:pPr>
            <a:r>
              <a:rPr lang="en-US" sz="2400" dirty="0" err="1" smtClean="0"/>
              <a:t>Manco</a:t>
            </a:r>
            <a:r>
              <a:rPr lang="en-US" sz="2400" dirty="0" smtClean="0"/>
              <a:t>-Johnson Instrument</a:t>
            </a:r>
          </a:p>
          <a:p>
            <a:pPr marL="285750" indent="-285750">
              <a:buFont typeface="Arial" pitchFamily="34" charset="0"/>
              <a:buChar char="•"/>
            </a:pPr>
            <a:r>
              <a:rPr lang="en-US" sz="2800" dirty="0" smtClean="0"/>
              <a:t>Large majority of PTS cases are mild</a:t>
            </a:r>
          </a:p>
          <a:p>
            <a:pPr marL="285750" indent="-285750">
              <a:buFont typeface="Arial" pitchFamily="34" charset="0"/>
              <a:buChar char="•"/>
            </a:pPr>
            <a:r>
              <a:rPr lang="en-US" sz="2800" dirty="0" smtClean="0"/>
              <a:t>Children with moderate or severe PTS have significantly lower QOL scores than children with mild or no PTS</a:t>
            </a:r>
            <a:r>
              <a:rPr lang="en-US" sz="2400" dirty="0"/>
              <a:t>	</a:t>
            </a:r>
          </a:p>
        </p:txBody>
      </p:sp>
      <p:sp>
        <p:nvSpPr>
          <p:cNvPr id="12" name="Picture Placeholder 10"/>
          <p:cNvSpPr txBox="1">
            <a:spLocks/>
          </p:cNvSpPr>
          <p:nvPr/>
        </p:nvSpPr>
        <p:spPr>
          <a:xfrm>
            <a:off x="5183188" y="1080943"/>
            <a:ext cx="6172200" cy="4873625"/>
          </a:xfrm>
          <a:prstGeom prst="rect">
            <a:avLst/>
          </a:prstGeom>
        </p:spPr>
      </p:sp>
      <p:pic>
        <p:nvPicPr>
          <p:cNvPr id="16" name="Picture 15"/>
          <p:cNvPicPr>
            <a:picLocks noChangeAspect="1"/>
          </p:cNvPicPr>
          <p:nvPr/>
        </p:nvPicPr>
        <p:blipFill>
          <a:blip r:embed="rId2"/>
          <a:stretch>
            <a:fillRect/>
          </a:stretch>
        </p:blipFill>
        <p:spPr>
          <a:xfrm>
            <a:off x="652320" y="287189"/>
            <a:ext cx="5514253" cy="6149403"/>
          </a:xfrm>
          <a:prstGeom prst="rect">
            <a:avLst/>
          </a:prstGeom>
        </p:spPr>
      </p:pic>
      <p:sp>
        <p:nvSpPr>
          <p:cNvPr id="18" name="Footer Placeholder 17"/>
          <p:cNvSpPr>
            <a:spLocks noGrp="1"/>
          </p:cNvSpPr>
          <p:nvPr>
            <p:ph type="ftr" sz="quarter" idx="11"/>
          </p:nvPr>
        </p:nvSpPr>
        <p:spPr>
          <a:xfrm>
            <a:off x="5183188" y="6211989"/>
            <a:ext cx="3778860" cy="562837"/>
          </a:xfrm>
        </p:spPr>
        <p:txBody>
          <a:bodyPr/>
          <a:lstStyle/>
          <a:p>
            <a:r>
              <a:rPr lang="en-US" dirty="0"/>
              <a:t>Reprinted from </a:t>
            </a:r>
            <a:r>
              <a:rPr lang="en-US" dirty="0" smtClean="0"/>
              <a:t>Thrombosis Research, 135/2, Kumar, et al, </a:t>
            </a:r>
            <a:r>
              <a:rPr lang="en-US" dirty="0"/>
              <a:t>Prevalence and risk factors for post thrombotic syndrome after deep vein thrombosis in children: A cohort study, 347-351, </a:t>
            </a:r>
            <a:r>
              <a:rPr lang="en-US" dirty="0" smtClean="0"/>
              <a:t>© 2015</a:t>
            </a:r>
            <a:r>
              <a:rPr lang="en-US" dirty="0"/>
              <a:t>, with permission from </a:t>
            </a:r>
            <a:r>
              <a:rPr lang="en-US" dirty="0" smtClean="0"/>
              <a:t>Elsevier</a:t>
            </a:r>
            <a:endParaRPr lang="en-US" dirty="0"/>
          </a:p>
        </p:txBody>
      </p:sp>
      <p:sp>
        <p:nvSpPr>
          <p:cNvPr id="8" name="Rectangle 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6263168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33" y="1459159"/>
            <a:ext cx="4729480" cy="35471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Footer Placeholder 1"/>
          <p:cNvSpPr txBox="1">
            <a:spLocks/>
          </p:cNvSpPr>
          <p:nvPr/>
        </p:nvSpPr>
        <p:spPr>
          <a:xfrm>
            <a:off x="2124936" y="6366180"/>
            <a:ext cx="79953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err="1" smtClean="0">
                <a:solidFill>
                  <a:schemeClr val="bg1">
                    <a:lumMod val="50000"/>
                  </a:schemeClr>
                </a:solidFill>
              </a:rPr>
              <a:t>Jaffray</a:t>
            </a:r>
            <a:r>
              <a:rPr lang="en-US" sz="1200" dirty="0" smtClean="0">
                <a:solidFill>
                  <a:schemeClr val="bg1">
                    <a:lumMod val="50000"/>
                  </a:schemeClr>
                </a:solidFill>
              </a:rPr>
              <a:t>, J. and G. Young, </a:t>
            </a:r>
            <a:r>
              <a:rPr lang="en-US" sz="1200" i="1" dirty="0" smtClean="0">
                <a:solidFill>
                  <a:schemeClr val="bg1">
                    <a:lumMod val="50000"/>
                  </a:schemeClr>
                </a:solidFill>
              </a:rPr>
              <a:t>Deep vein thrombosis. </a:t>
            </a:r>
            <a:r>
              <a:rPr lang="en-US" sz="1200" dirty="0" err="1" smtClean="0">
                <a:solidFill>
                  <a:schemeClr val="bg1">
                    <a:lumMod val="50000"/>
                  </a:schemeClr>
                </a:solidFill>
              </a:rPr>
              <a:t>Pediatr</a:t>
            </a:r>
            <a:r>
              <a:rPr lang="en-US" sz="1200" dirty="0" smtClean="0">
                <a:solidFill>
                  <a:schemeClr val="bg1">
                    <a:lumMod val="50000"/>
                  </a:schemeClr>
                </a:solidFill>
              </a:rPr>
              <a:t> Blood Cancer, 2018.</a:t>
            </a:r>
            <a:endParaRPr lang="en-US" sz="1200" dirty="0">
              <a:solidFill>
                <a:schemeClr val="bg1">
                  <a:lumMod val="50000"/>
                </a:schemeClr>
              </a:solidFill>
            </a:endParaRPr>
          </a:p>
        </p:txBody>
      </p:sp>
      <p:sp>
        <p:nvSpPr>
          <p:cNvPr id="8" name="Title 7"/>
          <p:cNvSpPr>
            <a:spLocks noGrp="1"/>
          </p:cNvSpPr>
          <p:nvPr>
            <p:ph type="title"/>
          </p:nvPr>
        </p:nvSpPr>
        <p:spPr>
          <a:xfrm>
            <a:off x="841533" y="92251"/>
            <a:ext cx="10515600" cy="831497"/>
          </a:xfrm>
        </p:spPr>
        <p:txBody>
          <a:bodyPr>
            <a:normAutofit/>
          </a:bodyPr>
          <a:lstStyle/>
          <a:p>
            <a:pPr algn="ctr"/>
            <a:r>
              <a:rPr lang="en-US" sz="3600" b="1" dirty="0" smtClean="0">
                <a:solidFill>
                  <a:srgbClr val="EB6B2E"/>
                </a:solidFill>
                <a:latin typeface="+mn-lt"/>
              </a:rPr>
              <a:t>Risk Factors for Post-Thrombotic Syndrome</a:t>
            </a:r>
            <a:endParaRPr lang="en-US" sz="3600" b="1" dirty="0">
              <a:solidFill>
                <a:srgbClr val="EB6B2E"/>
              </a:solidFill>
              <a:latin typeface="+mn-lt"/>
            </a:endParaRPr>
          </a:p>
        </p:txBody>
      </p:sp>
      <p:sp>
        <p:nvSpPr>
          <p:cNvPr id="10" name="Content Placeholder 9"/>
          <p:cNvSpPr>
            <a:spLocks noGrp="1"/>
          </p:cNvSpPr>
          <p:nvPr>
            <p:ph sz="half" idx="2"/>
          </p:nvPr>
        </p:nvSpPr>
        <p:spPr>
          <a:xfrm>
            <a:off x="6138333" y="1334981"/>
            <a:ext cx="5181600" cy="4351338"/>
          </a:xfrm>
        </p:spPr>
        <p:txBody>
          <a:bodyPr/>
          <a:lstStyle/>
          <a:p>
            <a:r>
              <a:rPr lang="en-US" dirty="0" smtClean="0"/>
              <a:t>Adolescents</a:t>
            </a:r>
          </a:p>
          <a:p>
            <a:r>
              <a:rPr lang="en-US" dirty="0" smtClean="0"/>
              <a:t>Obesity</a:t>
            </a:r>
          </a:p>
          <a:p>
            <a:r>
              <a:rPr lang="en-US" dirty="0" smtClean="0"/>
              <a:t>Extensive DVT (multiple vessels)</a:t>
            </a:r>
          </a:p>
          <a:p>
            <a:r>
              <a:rPr lang="en-US" dirty="0" smtClean="0"/>
              <a:t>Lack of thrombus resolution</a:t>
            </a:r>
          </a:p>
          <a:p>
            <a:r>
              <a:rPr lang="en-US" dirty="0" smtClean="0"/>
              <a:t>Idiopathic or effort-related upper extremity DVT</a:t>
            </a:r>
          </a:p>
          <a:p>
            <a:endParaRPr lang="en-US" dirty="0"/>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
        <p:nvSpPr>
          <p:cNvPr id="9" name="Rectangle 8"/>
          <p:cNvSpPr/>
          <p:nvPr/>
        </p:nvSpPr>
        <p:spPr>
          <a:xfrm>
            <a:off x="2048779" y="5051812"/>
            <a:ext cx="2030853" cy="276999"/>
          </a:xfrm>
          <a:prstGeom prst="rect">
            <a:avLst/>
          </a:prstGeom>
        </p:spPr>
        <p:txBody>
          <a:bodyPr wrap="square">
            <a:spAutoFit/>
          </a:bodyPr>
          <a:lstStyle/>
          <a:p>
            <a:r>
              <a:rPr lang="en-US" sz="1200" dirty="0" smtClean="0"/>
              <a:t>Photo courtesy of Guy Young</a:t>
            </a:r>
            <a:endParaRPr lang="en-US" dirty="0"/>
          </a:p>
        </p:txBody>
      </p:sp>
    </p:spTree>
    <p:extLst>
      <p:ext uri="{BB962C8B-B14F-4D97-AF65-F5344CB8AC3E}">
        <p14:creationId xmlns:p14="http://schemas.microsoft.com/office/powerpoint/2010/main" val="156975072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11" y="0"/>
            <a:ext cx="10515600" cy="933097"/>
          </a:xfrm>
        </p:spPr>
        <p:txBody>
          <a:bodyPr>
            <a:normAutofit/>
          </a:bodyPr>
          <a:lstStyle/>
          <a:p>
            <a:pPr algn="ctr"/>
            <a:r>
              <a:rPr lang="en-US" sz="3600" b="1" dirty="0" smtClean="0">
                <a:solidFill>
                  <a:srgbClr val="EB6B2E"/>
                </a:solidFill>
                <a:latin typeface="+mn-lt"/>
              </a:rPr>
              <a:t>Prevention and Management of PTS</a:t>
            </a:r>
            <a:endParaRPr lang="en-US" sz="3600" b="1" dirty="0">
              <a:solidFill>
                <a:srgbClr val="EB6B2E"/>
              </a:solidFill>
              <a:latin typeface="+mn-lt"/>
            </a:endParaRPr>
          </a:p>
        </p:txBody>
      </p:sp>
      <p:sp>
        <p:nvSpPr>
          <p:cNvPr id="3" name="Content Placeholder 2"/>
          <p:cNvSpPr>
            <a:spLocks noGrp="1"/>
          </p:cNvSpPr>
          <p:nvPr>
            <p:ph idx="1"/>
          </p:nvPr>
        </p:nvSpPr>
        <p:spPr>
          <a:xfrm>
            <a:off x="676337" y="978688"/>
            <a:ext cx="10515600" cy="5143958"/>
          </a:xfrm>
        </p:spPr>
        <p:txBody>
          <a:bodyPr>
            <a:normAutofit lnSpcReduction="10000"/>
          </a:bodyPr>
          <a:lstStyle/>
          <a:p>
            <a:r>
              <a:rPr lang="en-US" dirty="0" smtClean="0"/>
              <a:t>Prevention of VTE</a:t>
            </a:r>
          </a:p>
          <a:p>
            <a:pPr lvl="1"/>
            <a:r>
              <a:rPr lang="en-US" dirty="0" smtClean="0"/>
              <a:t>Validated pediatric risk-assessment tools for consideration of </a:t>
            </a:r>
            <a:r>
              <a:rPr lang="en-US" dirty="0" err="1" smtClean="0"/>
              <a:t>thromboprophylaxis</a:t>
            </a:r>
            <a:endParaRPr lang="en-US" dirty="0" smtClean="0"/>
          </a:p>
          <a:p>
            <a:pPr lvl="1"/>
            <a:r>
              <a:rPr lang="en-US" dirty="0" smtClean="0"/>
              <a:t>Prolonged hospitalization, immobilization, presence of CVL, infection, chronic inflammatory/</a:t>
            </a:r>
            <a:r>
              <a:rPr lang="en-US" dirty="0" err="1" smtClean="0"/>
              <a:t>prothrombotic</a:t>
            </a:r>
            <a:r>
              <a:rPr lang="en-US" dirty="0" smtClean="0"/>
              <a:t> chronic disease</a:t>
            </a:r>
          </a:p>
          <a:p>
            <a:r>
              <a:rPr lang="en-US" dirty="0" smtClean="0"/>
              <a:t>Optimal management of VTE</a:t>
            </a:r>
          </a:p>
          <a:p>
            <a:pPr lvl="1"/>
            <a:r>
              <a:rPr lang="en-US" dirty="0" smtClean="0"/>
              <a:t>Timely diagnosis and initiation of therapy</a:t>
            </a:r>
          </a:p>
          <a:p>
            <a:pPr lvl="1"/>
            <a:r>
              <a:rPr lang="en-US" dirty="0" smtClean="0"/>
              <a:t>Thrombolysis?</a:t>
            </a:r>
          </a:p>
          <a:p>
            <a:r>
              <a:rPr lang="en-US" dirty="0" smtClean="0"/>
              <a:t>Once PTS has occurred</a:t>
            </a:r>
          </a:p>
          <a:p>
            <a:pPr lvl="1"/>
            <a:r>
              <a:rPr lang="en-US" dirty="0" smtClean="0"/>
              <a:t>Elastic compression stockings</a:t>
            </a:r>
          </a:p>
          <a:p>
            <a:pPr lvl="1"/>
            <a:r>
              <a:rPr lang="en-US" dirty="0" smtClean="0"/>
              <a:t>Physical therapy</a:t>
            </a:r>
          </a:p>
          <a:p>
            <a:pPr lvl="1"/>
            <a:r>
              <a:rPr lang="en-US" dirty="0" smtClean="0"/>
              <a:t>Elevating the affected extremity at rest</a:t>
            </a:r>
          </a:p>
          <a:p>
            <a:pPr lvl="1"/>
            <a:r>
              <a:rPr lang="en-US" dirty="0" smtClean="0"/>
              <a:t>Maintaining a healthy weight</a:t>
            </a:r>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876239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1"/>
            <a:ext cx="12192001" cy="6858001"/>
            <a:chOff x="-1" y="-1"/>
            <a:chExt cx="12192001"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803" y="410135"/>
              <a:ext cx="2400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932330" y="2600325"/>
            <a:ext cx="10363200" cy="1485900"/>
          </a:xfrm>
        </p:spPr>
        <p:txBody>
          <a:bodyPr>
            <a:normAutofit fontScale="90000"/>
          </a:bodyPr>
          <a:lstStyle/>
          <a:p>
            <a:pPr algn="ctr">
              <a:defRPr/>
            </a:pPr>
            <a:r>
              <a:rPr lang="en-US" b="1" dirty="0" smtClean="0">
                <a:solidFill>
                  <a:schemeClr val="bg1"/>
                </a:solidFill>
                <a:latin typeface="+mn-lt"/>
              </a:rPr>
              <a:t/>
            </a:r>
            <a:br>
              <a:rPr lang="en-US" b="1" dirty="0" smtClean="0">
                <a:solidFill>
                  <a:schemeClr val="bg1"/>
                </a:solidFill>
                <a:latin typeface="+mn-lt"/>
              </a:rPr>
            </a:br>
            <a:r>
              <a:rPr lang="en-US" sz="6700" b="1" dirty="0" smtClean="0">
                <a:solidFill>
                  <a:schemeClr val="bg1"/>
                </a:solidFill>
                <a:latin typeface="+mn-lt"/>
              </a:rPr>
              <a:t>QUESTIONS?</a:t>
            </a:r>
            <a:endParaRPr lang="en-US" sz="6700" b="1" dirty="0">
              <a:solidFill>
                <a:schemeClr val="bg1"/>
              </a:solidFill>
              <a:latin typeface="+mn-lt"/>
            </a:endParaRPr>
          </a:p>
        </p:txBody>
      </p:sp>
      <p:sp>
        <p:nvSpPr>
          <p:cNvPr id="3" name="Text Placeholder 2"/>
          <p:cNvSpPr>
            <a:spLocks noGrp="1"/>
          </p:cNvSpPr>
          <p:nvPr>
            <p:ph type="body" idx="1"/>
          </p:nvPr>
        </p:nvSpPr>
        <p:spPr>
          <a:xfrm>
            <a:off x="914400" y="4343400"/>
            <a:ext cx="10363200" cy="1500188"/>
          </a:xfrm>
        </p:spPr>
        <p:txBody>
          <a:bodyPr/>
          <a:lstStyle/>
          <a:p>
            <a:pPr>
              <a:defRPr/>
            </a:pPr>
            <a:endParaRPr lang="en-US" dirty="0"/>
          </a:p>
        </p:txBody>
      </p:sp>
    </p:spTree>
    <p:extLst>
      <p:ext uri="{BB962C8B-B14F-4D97-AF65-F5344CB8AC3E}">
        <p14:creationId xmlns:p14="http://schemas.microsoft.com/office/powerpoint/2010/main" val="629568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6" y="365125"/>
            <a:ext cx="11147612" cy="1325563"/>
          </a:xfrm>
        </p:spPr>
        <p:txBody>
          <a:bodyPr>
            <a:noAutofit/>
          </a:bodyPr>
          <a:lstStyle/>
          <a:p>
            <a:pPr algn="ctr"/>
            <a:r>
              <a:rPr lang="en-US" altLang="en-US" sz="3600" b="1" dirty="0">
                <a:solidFill>
                  <a:srgbClr val="EB6B2E"/>
                </a:solidFill>
                <a:latin typeface="+mn-lt"/>
              </a:rPr>
              <a:t>Signs and symptoms of cerebral </a:t>
            </a:r>
            <a:r>
              <a:rPr lang="en-US" altLang="en-US" sz="3600" b="1" dirty="0" err="1">
                <a:solidFill>
                  <a:srgbClr val="EB6B2E"/>
                </a:solidFill>
                <a:latin typeface="+mn-lt"/>
              </a:rPr>
              <a:t>sinovenous</a:t>
            </a:r>
            <a:r>
              <a:rPr lang="en-US" altLang="en-US" sz="3600" b="1" dirty="0">
                <a:solidFill>
                  <a:srgbClr val="EB6B2E"/>
                </a:solidFill>
                <a:latin typeface="+mn-lt"/>
              </a:rPr>
              <a:t> thrombosis </a:t>
            </a:r>
            <a:endParaRPr lang="en-US" sz="3600" dirty="0">
              <a:solidFill>
                <a:srgbClr val="EB6B2E"/>
              </a:solidFill>
              <a:latin typeface="+mn-lt"/>
            </a:endParaRPr>
          </a:p>
        </p:txBody>
      </p:sp>
      <p:sp>
        <p:nvSpPr>
          <p:cNvPr id="3" name="Content Placeholder 2"/>
          <p:cNvSpPr>
            <a:spLocks noGrp="1"/>
          </p:cNvSpPr>
          <p:nvPr>
            <p:ph sz="half" idx="1"/>
          </p:nvPr>
        </p:nvSpPr>
        <p:spPr/>
        <p:txBody>
          <a:bodyPr>
            <a:normAutofit/>
          </a:bodyPr>
          <a:lstStyle/>
          <a:p>
            <a:r>
              <a:rPr lang="en-US" altLang="en-US" sz="3200" dirty="0"/>
              <a:t>Risk Factors</a:t>
            </a:r>
          </a:p>
          <a:p>
            <a:pPr lvl="1"/>
            <a:r>
              <a:rPr lang="en-US" altLang="en-US" sz="2800" dirty="0"/>
              <a:t>Ear infection progressing </a:t>
            </a:r>
            <a:br>
              <a:rPr lang="en-US" altLang="en-US" sz="2800" dirty="0"/>
            </a:br>
            <a:r>
              <a:rPr lang="en-US" altLang="en-US" sz="2800" dirty="0"/>
              <a:t>to mastoiditis</a:t>
            </a:r>
          </a:p>
          <a:p>
            <a:pPr lvl="1"/>
            <a:r>
              <a:rPr lang="en-US" altLang="en-US" sz="2800" dirty="0"/>
              <a:t>Lymphadenitis</a:t>
            </a:r>
          </a:p>
          <a:p>
            <a:pPr lvl="1"/>
            <a:r>
              <a:rPr lang="en-US" altLang="en-US" sz="2800" dirty="0"/>
              <a:t>Dehydration</a:t>
            </a:r>
          </a:p>
          <a:p>
            <a:pPr lvl="1"/>
            <a:r>
              <a:rPr lang="en-US" altLang="en-US" sz="2800" dirty="0"/>
              <a:t>Jugular vein catheterization</a:t>
            </a:r>
          </a:p>
          <a:p>
            <a:pPr lvl="1"/>
            <a:r>
              <a:rPr lang="en-US" altLang="en-US" sz="2800" dirty="0"/>
              <a:t>Neonate</a:t>
            </a:r>
          </a:p>
          <a:p>
            <a:pPr marL="0" indent="0">
              <a:buNone/>
            </a:pPr>
            <a:endParaRPr lang="en-US" altLang="en-US" sz="3200" dirty="0"/>
          </a:p>
          <a:p>
            <a:endParaRPr lang="en-US" dirty="0"/>
          </a:p>
        </p:txBody>
      </p:sp>
      <p:sp>
        <p:nvSpPr>
          <p:cNvPr id="7" name="Content Placeholder 6"/>
          <p:cNvSpPr>
            <a:spLocks noGrp="1"/>
          </p:cNvSpPr>
          <p:nvPr>
            <p:ph sz="half" idx="2"/>
          </p:nvPr>
        </p:nvSpPr>
        <p:spPr/>
        <p:txBody>
          <a:bodyPr>
            <a:normAutofit/>
          </a:bodyPr>
          <a:lstStyle/>
          <a:p>
            <a:r>
              <a:rPr lang="en-US" altLang="en-US" sz="3200" dirty="0"/>
              <a:t>Presentation</a:t>
            </a:r>
          </a:p>
          <a:p>
            <a:pPr lvl="1"/>
            <a:r>
              <a:rPr lang="en-US" altLang="en-US" sz="2800" dirty="0"/>
              <a:t>Headache</a:t>
            </a:r>
          </a:p>
          <a:p>
            <a:pPr lvl="1"/>
            <a:r>
              <a:rPr lang="en-US" altLang="en-US" sz="2800" dirty="0"/>
              <a:t>Seizures</a:t>
            </a:r>
          </a:p>
          <a:p>
            <a:pPr lvl="1"/>
            <a:r>
              <a:rPr lang="en-US" altLang="en-US" sz="2800" dirty="0"/>
              <a:t>Cranial nerve palsies </a:t>
            </a:r>
          </a:p>
          <a:p>
            <a:pPr lvl="1"/>
            <a:r>
              <a:rPr lang="en-US" altLang="en-US" sz="2800" dirty="0"/>
              <a:t>Papilledema</a:t>
            </a:r>
          </a:p>
          <a:p>
            <a:pPr lvl="1"/>
            <a:r>
              <a:rPr lang="en-US" altLang="en-US" sz="2800" dirty="0"/>
              <a:t>Focal neurologic signs (cortical vein thrombosis)</a:t>
            </a:r>
          </a:p>
          <a:p>
            <a:pPr lvl="1"/>
            <a:r>
              <a:rPr lang="en-US" altLang="en-US" sz="2800" dirty="0"/>
              <a:t>Eyelid swelling, </a:t>
            </a:r>
            <a:r>
              <a:rPr lang="en-US" altLang="en-US" sz="2800" dirty="0" err="1"/>
              <a:t>proptosis</a:t>
            </a:r>
            <a:r>
              <a:rPr lang="en-US" altLang="en-US" sz="2800" dirty="0"/>
              <a:t> (cavernous thrombosis)</a:t>
            </a:r>
          </a:p>
          <a:p>
            <a:endParaRPr lang="en-US" dirty="0"/>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199472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654"/>
            <a:ext cx="12192000" cy="932733"/>
          </a:xfrm>
        </p:spPr>
        <p:txBody>
          <a:bodyPr>
            <a:normAutofit/>
          </a:bodyPr>
          <a:lstStyle/>
          <a:p>
            <a:pPr algn="ctr"/>
            <a:r>
              <a:rPr lang="en-US" altLang="en-US" sz="3600" b="1" dirty="0" smtClean="0">
                <a:solidFill>
                  <a:srgbClr val="EB6B2E"/>
                </a:solidFill>
                <a:latin typeface="+mn-lt"/>
              </a:rPr>
              <a:t>Sign and Symptoms:  Portal </a:t>
            </a:r>
            <a:r>
              <a:rPr lang="en-US" altLang="en-US" sz="3600" b="1" dirty="0">
                <a:solidFill>
                  <a:srgbClr val="EB6B2E"/>
                </a:solidFill>
                <a:latin typeface="+mn-lt"/>
              </a:rPr>
              <a:t>&amp; Renal Vein Thrombosis</a:t>
            </a:r>
            <a:endParaRPr lang="en-US" sz="3600" dirty="0">
              <a:solidFill>
                <a:srgbClr val="EB6B2E"/>
              </a:solidFill>
              <a:latin typeface="+mn-lt"/>
            </a:endParaRPr>
          </a:p>
        </p:txBody>
      </p:sp>
      <p:sp>
        <p:nvSpPr>
          <p:cNvPr id="3" name="Content Placeholder 2"/>
          <p:cNvSpPr>
            <a:spLocks noGrp="1"/>
          </p:cNvSpPr>
          <p:nvPr>
            <p:ph idx="1"/>
          </p:nvPr>
        </p:nvSpPr>
        <p:spPr>
          <a:xfrm>
            <a:off x="857864" y="1160206"/>
            <a:ext cx="10515600" cy="4790614"/>
          </a:xfrm>
        </p:spPr>
        <p:txBody>
          <a:bodyPr>
            <a:noAutofit/>
          </a:bodyPr>
          <a:lstStyle/>
          <a:p>
            <a:r>
              <a:rPr lang="en-US" dirty="0" smtClean="0">
                <a:solidFill>
                  <a:srgbClr val="EB6B2E"/>
                </a:solidFill>
              </a:rPr>
              <a:t>Portal Vein Thrombosis</a:t>
            </a:r>
          </a:p>
          <a:p>
            <a:pPr lvl="1"/>
            <a:r>
              <a:rPr lang="en-US" dirty="0"/>
              <a:t>A</a:t>
            </a:r>
            <a:r>
              <a:rPr lang="en-US" dirty="0" smtClean="0"/>
              <a:t>cute abdomen</a:t>
            </a:r>
          </a:p>
          <a:p>
            <a:pPr lvl="1"/>
            <a:r>
              <a:rPr lang="en-US" dirty="0" smtClean="0"/>
              <a:t>More commonly asymptomatic until symptoms of chronic portal hypertension occur (splenomegaly, esophageal varices)</a:t>
            </a:r>
          </a:p>
          <a:p>
            <a:r>
              <a:rPr lang="en-US" dirty="0" smtClean="0">
                <a:solidFill>
                  <a:srgbClr val="EB6B2E"/>
                </a:solidFill>
              </a:rPr>
              <a:t>Renal Vein Thrombosis</a:t>
            </a:r>
          </a:p>
          <a:p>
            <a:pPr lvl="1"/>
            <a:r>
              <a:rPr lang="en-US" dirty="0" smtClean="0"/>
              <a:t>Hematuria, anuria, vomiting, proteinuria, thrombocytopenia</a:t>
            </a:r>
          </a:p>
          <a:p>
            <a:pPr lvl="1"/>
            <a:r>
              <a:rPr lang="en-US" dirty="0" smtClean="0"/>
              <a:t>More commonly insidious onset with no symptoms referable to the kidney</a:t>
            </a:r>
          </a:p>
          <a:p>
            <a:pPr lvl="1"/>
            <a:r>
              <a:rPr lang="en-US" dirty="0" smtClean="0"/>
              <a:t>Lower extremity swelling if extends into the IVC</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692810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3200" y="76200"/>
            <a:ext cx="11785600" cy="1447800"/>
          </a:xfrm>
        </p:spPr>
        <p:txBody>
          <a:bodyPr>
            <a:normAutofit/>
          </a:bodyPr>
          <a:lstStyle/>
          <a:p>
            <a:pPr algn="ctr" eaLnBrk="1" hangingPunct="1"/>
            <a:r>
              <a:rPr lang="en-US" altLang="en-US" sz="3600" b="1" dirty="0">
                <a:solidFill>
                  <a:srgbClr val="EB6B2E"/>
                </a:solidFill>
                <a:latin typeface="+mn-lt"/>
              </a:rPr>
              <a:t>L</a:t>
            </a:r>
            <a:r>
              <a:rPr lang="en-US" altLang="en-US" sz="3600" b="1" dirty="0" smtClean="0">
                <a:solidFill>
                  <a:srgbClr val="EB6B2E"/>
                </a:solidFill>
                <a:latin typeface="+mn-lt"/>
              </a:rPr>
              <a:t>aboratory measures AT diagnosis (not FOR diagnosis)                 in pediatric VTE</a:t>
            </a:r>
          </a:p>
        </p:txBody>
      </p:sp>
      <p:sp>
        <p:nvSpPr>
          <p:cNvPr id="19459" name="Content Placeholder 2"/>
          <p:cNvSpPr>
            <a:spLocks noGrp="1"/>
          </p:cNvSpPr>
          <p:nvPr>
            <p:ph idx="1"/>
          </p:nvPr>
        </p:nvSpPr>
        <p:spPr>
          <a:xfrm>
            <a:off x="557938" y="1524000"/>
            <a:ext cx="11430861" cy="5129939"/>
          </a:xfrm>
        </p:spPr>
        <p:txBody>
          <a:bodyPr>
            <a:normAutofit/>
          </a:bodyPr>
          <a:lstStyle/>
          <a:p>
            <a:pPr eaLnBrk="1" hangingPunct="1">
              <a:lnSpc>
                <a:spcPct val="90000"/>
              </a:lnSpc>
              <a:defRPr/>
            </a:pPr>
            <a:r>
              <a:rPr lang="en-US" altLang="en-US" dirty="0" smtClean="0"/>
              <a:t>CBC (thrombocytopenia)</a:t>
            </a:r>
            <a:endParaRPr lang="en-US" altLang="en-US" dirty="0"/>
          </a:p>
          <a:p>
            <a:pPr eaLnBrk="1" hangingPunct="1">
              <a:lnSpc>
                <a:spcPct val="90000"/>
              </a:lnSpc>
              <a:defRPr/>
            </a:pPr>
            <a:r>
              <a:rPr lang="en-US" altLang="en-US" dirty="0" smtClean="0"/>
              <a:t>Coagulation Studies - PT/PTT, fibrinogen, D-Dimer and FVIII</a:t>
            </a:r>
          </a:p>
          <a:p>
            <a:pPr lvl="2" eaLnBrk="1" hangingPunct="1">
              <a:lnSpc>
                <a:spcPct val="90000"/>
              </a:lnSpc>
              <a:defRPr/>
            </a:pPr>
            <a:r>
              <a:rPr lang="en-US" altLang="en-US" sz="2400" dirty="0" smtClean="0"/>
              <a:t>Baseline prior to initiating anticoagulation</a:t>
            </a:r>
          </a:p>
          <a:p>
            <a:pPr lvl="2" eaLnBrk="1" hangingPunct="1">
              <a:lnSpc>
                <a:spcPct val="90000"/>
              </a:lnSpc>
              <a:defRPr/>
            </a:pPr>
            <a:r>
              <a:rPr lang="en-US" altLang="en-US" sz="2400" dirty="0" smtClean="0"/>
              <a:t>D-Dimer not FOR diagnosis (non-specific)</a:t>
            </a:r>
          </a:p>
          <a:p>
            <a:pPr lvl="2" eaLnBrk="1" hangingPunct="1">
              <a:lnSpc>
                <a:spcPct val="90000"/>
              </a:lnSpc>
              <a:defRPr/>
            </a:pPr>
            <a:r>
              <a:rPr lang="en-US" altLang="en-US" sz="2400" dirty="0" smtClean="0"/>
              <a:t>Elevated D-Dimer and FVIII prognostic for poorer outcomes</a:t>
            </a:r>
          </a:p>
          <a:p>
            <a:pPr eaLnBrk="1" hangingPunct="1">
              <a:lnSpc>
                <a:spcPct val="90000"/>
              </a:lnSpc>
              <a:defRPr/>
            </a:pPr>
            <a:r>
              <a:rPr lang="en-US" altLang="en-US" dirty="0" smtClean="0"/>
              <a:t>Creatinine (prior </a:t>
            </a:r>
            <a:r>
              <a:rPr lang="en-US" altLang="en-US" dirty="0"/>
              <a:t>to initiating low molecular weight </a:t>
            </a:r>
            <a:r>
              <a:rPr lang="en-US" altLang="en-US" dirty="0" smtClean="0"/>
              <a:t>heparin)</a:t>
            </a:r>
            <a:endParaRPr lang="en-US" altLang="en-US" dirty="0"/>
          </a:p>
          <a:p>
            <a:pPr>
              <a:defRPr/>
            </a:pPr>
            <a:r>
              <a:rPr lang="en-US" altLang="en-US" dirty="0" smtClean="0"/>
              <a:t>Pregnancy test (prior to starting warfarin)</a:t>
            </a:r>
          </a:p>
          <a:p>
            <a:pPr>
              <a:defRPr/>
            </a:pPr>
            <a:r>
              <a:rPr lang="en-US" altLang="en-US" dirty="0"/>
              <a:t>Thrombophilia evaluation</a:t>
            </a:r>
          </a:p>
          <a:p>
            <a:pPr lvl="2">
              <a:defRPr/>
            </a:pPr>
            <a:r>
              <a:rPr lang="en-US" altLang="en-US" sz="2400" dirty="0"/>
              <a:t>Not necessary or urgent</a:t>
            </a:r>
          </a:p>
          <a:p>
            <a:pPr lvl="2">
              <a:defRPr/>
            </a:pPr>
            <a:r>
              <a:rPr lang="en-US" altLang="en-US" sz="2400" dirty="0"/>
              <a:t>False results in very acute phase</a:t>
            </a:r>
          </a:p>
          <a:p>
            <a:pPr>
              <a:defRPr/>
            </a:pPr>
            <a:endParaRPr lang="en-US" altLang="en-US" sz="2600" dirty="0"/>
          </a:p>
          <a:p>
            <a:pPr marL="0" indent="0" eaLnBrk="1" hangingPunct="1">
              <a:buFont typeface="Arial" charset="0"/>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989509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69335" y="139108"/>
            <a:ext cx="11906866" cy="808704"/>
          </a:xfrm>
        </p:spPr>
        <p:txBody>
          <a:bodyPr>
            <a:noAutofit/>
          </a:bodyPr>
          <a:lstStyle/>
          <a:p>
            <a:pPr algn="ctr"/>
            <a:r>
              <a:rPr lang="en-US" altLang="en-US" sz="3600" b="1" dirty="0" smtClean="0">
                <a:solidFill>
                  <a:srgbClr val="EB6B2E"/>
                </a:solidFill>
                <a:latin typeface="+mn-lt"/>
              </a:rPr>
              <a:t>Evaluation of a child with established DVT of unknown cause</a:t>
            </a:r>
            <a:endParaRPr lang="en-US" altLang="en-US" sz="3600" dirty="0" smtClean="0">
              <a:solidFill>
                <a:srgbClr val="EB6B2E"/>
              </a:solidFill>
              <a:latin typeface="+mn-lt"/>
            </a:endParaRPr>
          </a:p>
        </p:txBody>
      </p:sp>
      <p:sp>
        <p:nvSpPr>
          <p:cNvPr id="17411" name="Content Placeholder 2"/>
          <p:cNvSpPr>
            <a:spLocks noGrp="1"/>
          </p:cNvSpPr>
          <p:nvPr>
            <p:ph idx="1"/>
          </p:nvPr>
        </p:nvSpPr>
        <p:spPr>
          <a:xfrm>
            <a:off x="798871" y="1199535"/>
            <a:ext cx="10515600" cy="4650658"/>
          </a:xfrm>
        </p:spPr>
        <p:txBody>
          <a:bodyPr>
            <a:normAutofit/>
          </a:bodyPr>
          <a:lstStyle/>
          <a:p>
            <a:r>
              <a:rPr lang="en-US" altLang="en-US" sz="3600" dirty="0" smtClean="0"/>
              <a:t>Uncommon clinical scenario</a:t>
            </a:r>
          </a:p>
          <a:p>
            <a:r>
              <a:rPr lang="en-US" altLang="en-US" sz="3600" dirty="0" smtClean="0"/>
              <a:t>Detailed family history</a:t>
            </a:r>
          </a:p>
          <a:p>
            <a:r>
              <a:rPr lang="en-US" altLang="en-US" sz="3600" dirty="0" smtClean="0"/>
              <a:t>Work-up for inherited thrombophilia</a:t>
            </a:r>
          </a:p>
          <a:p>
            <a:r>
              <a:rPr lang="en-US" altLang="en-US" sz="3600" dirty="0" smtClean="0"/>
              <a:t>Test for antiphospholipid antibodies</a:t>
            </a:r>
          </a:p>
          <a:p>
            <a:r>
              <a:rPr lang="en-US" altLang="en-US" sz="3600" dirty="0" smtClean="0"/>
              <a:t>Look for anatomic variants</a:t>
            </a:r>
          </a:p>
          <a:p>
            <a:pPr lvl="1"/>
            <a:r>
              <a:rPr lang="en-US" altLang="en-US" sz="3200" dirty="0" smtClean="0"/>
              <a:t>May </a:t>
            </a:r>
            <a:r>
              <a:rPr lang="en-US" altLang="en-US" sz="3200" dirty="0" err="1" smtClean="0"/>
              <a:t>Thurner</a:t>
            </a:r>
            <a:r>
              <a:rPr lang="en-US" altLang="en-US" sz="3200" dirty="0" smtClean="0"/>
              <a:t> syndrome</a:t>
            </a:r>
          </a:p>
          <a:p>
            <a:pPr lvl="1"/>
            <a:r>
              <a:rPr lang="en-US" altLang="en-US" sz="3200" dirty="0" smtClean="0"/>
              <a:t>Thoracic Outlet Syndrome</a:t>
            </a:r>
          </a:p>
          <a:p>
            <a:pPr lvl="1"/>
            <a:r>
              <a:rPr lang="en-US" altLang="en-US" sz="3200" dirty="0" smtClean="0"/>
              <a:t>IVC atresia/anomalies</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316485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4363</Words>
  <Application>Microsoft Office PowerPoint</Application>
  <PresentationFormat>Widescreen</PresentationFormat>
  <Paragraphs>732</Paragraphs>
  <Slides>59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Arial</vt:lpstr>
      <vt:lpstr>Baekmuk Gulim</vt:lpstr>
      <vt:lpstr>Calibri</vt:lpstr>
      <vt:lpstr>Calibri Light</vt:lpstr>
      <vt:lpstr>Garamond</vt:lpstr>
      <vt:lpstr>Tahoma</vt:lpstr>
      <vt:lpstr>Times New Roman</vt:lpstr>
      <vt:lpstr>Wingdings</vt:lpstr>
      <vt:lpstr>Office Theme</vt:lpstr>
      <vt:lpstr>PowerPoint Presentation</vt:lpstr>
      <vt:lpstr>APPROACH TO THROMBOSIS</vt:lpstr>
      <vt:lpstr>Signs and symptoms of venous thrombosis</vt:lpstr>
      <vt:lpstr>Signs and symptoms of catheter-related DVT</vt:lpstr>
      <vt:lpstr>Signs and symptoms of pulmonary embolism</vt:lpstr>
      <vt:lpstr>Signs and symptoms of cerebral sinovenous thrombosis </vt:lpstr>
      <vt:lpstr>Sign and Symptoms:  Portal &amp; Renal Vein Thrombosis</vt:lpstr>
      <vt:lpstr>Laboratory measures AT diagnosis (not FOR diagnosis)                 in pediatric VTE</vt:lpstr>
      <vt:lpstr>Evaluation of a child with established DVT of unknown cause</vt:lpstr>
      <vt:lpstr>Evaluation of a child with established DVT of unknown cause</vt:lpstr>
      <vt:lpstr>Evaluation of a child with established DVT of unknown cause</vt:lpstr>
      <vt:lpstr>INHERITED THROMBOPHILIA</vt:lpstr>
      <vt:lpstr>Know how to evaluate a hypercoagulable state</vt:lpstr>
      <vt:lpstr>Factor V Leiden</vt:lpstr>
      <vt:lpstr>Heterozygous Factor V Leiden</vt:lpstr>
      <vt:lpstr>Prothrombin G20210A Mutation</vt:lpstr>
      <vt:lpstr>Prothrombin G20210A Mutation</vt:lpstr>
      <vt:lpstr>Antithrombin, Protein C, and Protein S deficiencies</vt:lpstr>
      <vt:lpstr>PowerPoint Presentation</vt:lpstr>
      <vt:lpstr>Homozygous Antithrombin, Protein C, and Protein S deficiencies</vt:lpstr>
      <vt:lpstr>Levels of natural anticoagulants change with age</vt:lpstr>
      <vt:lpstr>Diagnosing hypercoagulable states in patients receiving warfarin</vt:lpstr>
      <vt:lpstr>ACQUIRED RISK FACTORS FOR THROMBOSIS</vt:lpstr>
      <vt:lpstr>Acquired Risk Factors for Venous Thrombosis</vt:lpstr>
      <vt:lpstr>PowerPoint Presentation</vt:lpstr>
      <vt:lpstr>Acquired Risk Factors for Arterial Thrombosis</vt:lpstr>
      <vt:lpstr>Estrogen-containing Contraceptives and Thrombosis</vt:lpstr>
      <vt:lpstr>Antiphospholipid Antibody Syndrome</vt:lpstr>
      <vt:lpstr>Lupus Anticoagulants</vt:lpstr>
      <vt:lpstr>ANTICOAGULATION</vt:lpstr>
      <vt:lpstr>PowerPoint Presentation</vt:lpstr>
      <vt:lpstr>Unfractionated Heparin </vt:lpstr>
      <vt:lpstr>Low Molecular Weight Heparin and Fondaparinux</vt:lpstr>
      <vt:lpstr>Monitoring Unfractionated Heparin</vt:lpstr>
      <vt:lpstr>Monitoring low-molecular-weight heparin</vt:lpstr>
      <vt:lpstr>Advantages and disadvantages of UFH vs. LMWH</vt:lpstr>
      <vt:lpstr>Heparin-induced Thrombocytopenia (HIT)</vt:lpstr>
      <vt:lpstr>PowerPoint Presentation</vt:lpstr>
      <vt:lpstr>Management of HIT – treatment</vt:lpstr>
      <vt:lpstr>Warfarin and other Vitamin K Antagonists</vt:lpstr>
      <vt:lpstr>Warfarin and the International Normalized Ratio (INR)</vt:lpstr>
      <vt:lpstr>Recognize that many dietary items and drugs can interact with vitamin K antagonists</vt:lpstr>
      <vt:lpstr>Know the various means to reverse vitamin K antagonists</vt:lpstr>
      <vt:lpstr>Direct Thrombin Inhibitors</vt:lpstr>
      <vt:lpstr>PowerPoint Presentation</vt:lpstr>
      <vt:lpstr>Direct Oral Anticoagulants</vt:lpstr>
      <vt:lpstr> Direct Oral Anticoagulants</vt:lpstr>
      <vt:lpstr>Duration of Anticoagulation</vt:lpstr>
      <vt:lpstr>THROMBOLYSIS</vt:lpstr>
      <vt:lpstr>Types of Thrombolysis</vt:lpstr>
      <vt:lpstr>Possible Indications for Thrombolysis</vt:lpstr>
      <vt:lpstr>Contraindications to Thrombolysis</vt:lpstr>
      <vt:lpstr>Monitoring Systemic Thrombolytic Therapy</vt:lpstr>
      <vt:lpstr>POST-THROMBOTIC SYNDROME</vt:lpstr>
      <vt:lpstr>Post-Thrombotic Syndrome</vt:lpstr>
      <vt:lpstr>Symptoms and Signs of PTS</vt:lpstr>
      <vt:lpstr>Risk Factors for Post-Thrombotic Syndrome</vt:lpstr>
      <vt:lpstr>Prevention and Management of PTS</vt:lpstr>
      <vt:lpst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Romack</dc:creator>
  <cp:lastModifiedBy>Cassie McGarigle</cp:lastModifiedBy>
  <cp:revision>129</cp:revision>
  <dcterms:created xsi:type="dcterms:W3CDTF">2018-09-04T19:59:44Z</dcterms:created>
  <dcterms:modified xsi:type="dcterms:W3CDTF">2019-01-08T18:00:37Z</dcterms:modified>
</cp:coreProperties>
</file>