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549" r:id="rId3"/>
    <p:sldId id="344" r:id="rId4"/>
    <p:sldId id="347" r:id="rId5"/>
    <p:sldId id="269" r:id="rId6"/>
    <p:sldId id="300" r:id="rId7"/>
    <p:sldId id="554" r:id="rId8"/>
    <p:sldId id="555" r:id="rId9"/>
    <p:sldId id="556" r:id="rId10"/>
    <p:sldId id="557" r:id="rId11"/>
    <p:sldId id="558" r:id="rId12"/>
    <p:sldId id="559" r:id="rId13"/>
    <p:sldId id="334" r:id="rId14"/>
    <p:sldId id="335" r:id="rId15"/>
    <p:sldId id="336" r:id="rId16"/>
    <p:sldId id="275" r:id="rId17"/>
    <p:sldId id="337" r:id="rId18"/>
    <p:sldId id="338" r:id="rId19"/>
    <p:sldId id="345" r:id="rId20"/>
    <p:sldId id="278" r:id="rId21"/>
    <p:sldId id="279" r:id="rId22"/>
    <p:sldId id="339" r:id="rId23"/>
    <p:sldId id="340" r:id="rId24"/>
    <p:sldId id="346" r:id="rId25"/>
    <p:sldId id="293" r:id="rId26"/>
    <p:sldId id="291" r:id="rId27"/>
    <p:sldId id="341" r:id="rId28"/>
    <p:sldId id="342" r:id="rId29"/>
    <p:sldId id="343" r:id="rId30"/>
    <p:sldId id="288" r:id="rId31"/>
    <p:sldId id="289" r:id="rId32"/>
    <p:sldId id="271" r:id="rId33"/>
    <p:sldId id="272" r:id="rId34"/>
    <p:sldId id="348" r:id="rId35"/>
    <p:sldId id="313" r:id="rId36"/>
    <p:sldId id="314" r:id="rId37"/>
    <p:sldId id="315" r:id="rId38"/>
    <p:sldId id="560" r:id="rId39"/>
    <p:sldId id="316" r:id="rId40"/>
    <p:sldId id="317" r:id="rId41"/>
    <p:sldId id="318" r:id="rId42"/>
    <p:sldId id="329" r:id="rId43"/>
    <p:sldId id="331" r:id="rId44"/>
    <p:sldId id="354" r:id="rId45"/>
    <p:sldId id="349" r:id="rId46"/>
    <p:sldId id="350" r:id="rId47"/>
    <p:sldId id="351" r:id="rId48"/>
    <p:sldId id="352" r:id="rId49"/>
    <p:sldId id="353" r:id="rId50"/>
    <p:sldId id="561" r:id="rId51"/>
    <p:sldId id="542" r:id="rId52"/>
    <p:sldId id="543" r:id="rId53"/>
    <p:sldId id="435" r:id="rId54"/>
    <p:sldId id="547" r:id="rId55"/>
    <p:sldId id="562" r:id="rId56"/>
    <p:sldId id="563" r:id="rId57"/>
    <p:sldId id="273" r:id="rId58"/>
    <p:sldId id="298" r:id="rId59"/>
    <p:sldId id="299" r:id="rId60"/>
    <p:sldId id="544" r:id="rId61"/>
    <p:sldId id="257" r:id="rId62"/>
    <p:sldId id="546" r:id="rId63"/>
    <p:sldId id="516" r:id="rId64"/>
    <p:sldId id="551" r:id="rId65"/>
    <p:sldId id="517" r:id="rId66"/>
    <p:sldId id="319" r:id="rId67"/>
    <p:sldId id="436" r:id="rId68"/>
    <p:sldId id="552" r:id="rId69"/>
    <p:sldId id="553" r:id="rId70"/>
    <p:sldId id="545" r:id="rId71"/>
    <p:sldId id="55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5915"/>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64753-DD07-4129-9CFD-85A826D92066}" type="doc">
      <dgm:prSet loTypeId="urn:microsoft.com/office/officeart/2005/8/layout/pyramid2" loCatId="list" qsTypeId="urn:microsoft.com/office/officeart/2005/8/quickstyle/simple1" qsCatId="simple" csTypeId="urn:microsoft.com/office/officeart/2005/8/colors/accent1_2" csCatId="accent1" phldr="1"/>
      <dgm:spPr/>
    </dgm:pt>
    <dgm:pt modelId="{9EC35832-E5B6-4B6A-BE5E-97CD3EBDF62A}">
      <dgm:prSet phldrT="[Text]"/>
      <dgm:spPr>
        <a:solidFill>
          <a:srgbClr val="FFC000">
            <a:alpha val="90000"/>
          </a:srgbClr>
        </a:solidFill>
      </dgm:spPr>
      <dgm:t>
        <a:bodyPr/>
        <a:lstStyle/>
        <a:p>
          <a:r>
            <a:rPr lang="en-US" dirty="0"/>
            <a:t>Specific</a:t>
          </a:r>
        </a:p>
      </dgm:t>
    </dgm:pt>
    <dgm:pt modelId="{D27561AB-8955-47C1-BBCE-F1703960716B}" type="parTrans" cxnId="{0196FD85-4042-44F8-A959-425017D14B7D}">
      <dgm:prSet/>
      <dgm:spPr/>
      <dgm:t>
        <a:bodyPr/>
        <a:lstStyle/>
        <a:p>
          <a:endParaRPr lang="en-US"/>
        </a:p>
      </dgm:t>
    </dgm:pt>
    <dgm:pt modelId="{7FEE7661-53BD-4779-8DEE-575339EA6295}" type="sibTrans" cxnId="{0196FD85-4042-44F8-A959-425017D14B7D}">
      <dgm:prSet/>
      <dgm:spPr/>
      <dgm:t>
        <a:bodyPr/>
        <a:lstStyle/>
        <a:p>
          <a:endParaRPr lang="en-US"/>
        </a:p>
      </dgm:t>
    </dgm:pt>
    <dgm:pt modelId="{C96F000E-C1DC-48BB-827B-E84303099DB3}">
      <dgm:prSet phldrT="[Text]"/>
      <dgm:spPr>
        <a:solidFill>
          <a:srgbClr val="92D050">
            <a:alpha val="90000"/>
          </a:srgbClr>
        </a:solidFill>
      </dgm:spPr>
      <dgm:t>
        <a:bodyPr/>
        <a:lstStyle/>
        <a:p>
          <a:r>
            <a:rPr lang="en-US" dirty="0"/>
            <a:t>Measurable</a:t>
          </a:r>
        </a:p>
      </dgm:t>
    </dgm:pt>
    <dgm:pt modelId="{86397F16-5A2A-4272-8C47-352A3F3903B6}" type="parTrans" cxnId="{1787E88E-5B42-4243-8447-C221F6A2B435}">
      <dgm:prSet/>
      <dgm:spPr/>
      <dgm:t>
        <a:bodyPr/>
        <a:lstStyle/>
        <a:p>
          <a:endParaRPr lang="en-US"/>
        </a:p>
      </dgm:t>
    </dgm:pt>
    <dgm:pt modelId="{C5AF0C1B-F355-45F4-8A22-8A68E7149C8E}" type="sibTrans" cxnId="{1787E88E-5B42-4243-8447-C221F6A2B435}">
      <dgm:prSet/>
      <dgm:spPr/>
      <dgm:t>
        <a:bodyPr/>
        <a:lstStyle/>
        <a:p>
          <a:endParaRPr lang="en-US"/>
        </a:p>
      </dgm:t>
    </dgm:pt>
    <dgm:pt modelId="{9D20DD13-F55E-4B13-92A9-A8EA0D42BF38}">
      <dgm:prSet phldrT="[Text]"/>
      <dgm:spPr>
        <a:solidFill>
          <a:srgbClr val="FFFF00">
            <a:alpha val="90000"/>
          </a:srgbClr>
        </a:solidFill>
      </dgm:spPr>
      <dgm:t>
        <a:bodyPr/>
        <a:lstStyle/>
        <a:p>
          <a:r>
            <a:rPr lang="en-US" dirty="0"/>
            <a:t>Attainable</a:t>
          </a:r>
        </a:p>
      </dgm:t>
    </dgm:pt>
    <dgm:pt modelId="{75B9ED02-87C0-4114-A46B-6A83F4CDD861}" type="parTrans" cxnId="{2F7ADE40-CDB0-49DF-8CC8-FAB6C3422CD2}">
      <dgm:prSet/>
      <dgm:spPr/>
      <dgm:t>
        <a:bodyPr/>
        <a:lstStyle/>
        <a:p>
          <a:endParaRPr lang="en-US"/>
        </a:p>
      </dgm:t>
    </dgm:pt>
    <dgm:pt modelId="{3CC646D7-B560-42CE-906C-5BFC43AB4DBF}" type="sibTrans" cxnId="{2F7ADE40-CDB0-49DF-8CC8-FAB6C3422CD2}">
      <dgm:prSet/>
      <dgm:spPr/>
      <dgm:t>
        <a:bodyPr/>
        <a:lstStyle/>
        <a:p>
          <a:endParaRPr lang="en-US"/>
        </a:p>
      </dgm:t>
    </dgm:pt>
    <dgm:pt modelId="{A4BD2340-9A86-47E3-8DA8-B88B497EAF9F}">
      <dgm:prSet phldrT="[Text]"/>
      <dgm:spPr>
        <a:solidFill>
          <a:schemeClr val="accent3">
            <a:lumMod val="40000"/>
            <a:lumOff val="60000"/>
            <a:alpha val="90000"/>
          </a:schemeClr>
        </a:solidFill>
      </dgm:spPr>
      <dgm:t>
        <a:bodyPr/>
        <a:lstStyle/>
        <a:p>
          <a:r>
            <a:rPr lang="en-US" dirty="0"/>
            <a:t>Relevant</a:t>
          </a:r>
        </a:p>
      </dgm:t>
    </dgm:pt>
    <dgm:pt modelId="{83A733DD-FC9C-4AA6-B78A-24668E262E69}" type="parTrans" cxnId="{D11B2883-713C-4F99-B47B-49C879864689}">
      <dgm:prSet/>
      <dgm:spPr/>
      <dgm:t>
        <a:bodyPr/>
        <a:lstStyle/>
        <a:p>
          <a:endParaRPr lang="en-US"/>
        </a:p>
      </dgm:t>
    </dgm:pt>
    <dgm:pt modelId="{1D8B5951-3D91-428A-81B1-C3C2399A17EE}" type="sibTrans" cxnId="{D11B2883-713C-4F99-B47B-49C879864689}">
      <dgm:prSet/>
      <dgm:spPr/>
      <dgm:t>
        <a:bodyPr/>
        <a:lstStyle/>
        <a:p>
          <a:endParaRPr lang="en-US"/>
        </a:p>
      </dgm:t>
    </dgm:pt>
    <dgm:pt modelId="{ED0CED09-DD54-4CB0-8696-A545E6F66A8C}">
      <dgm:prSet phldrT="[Text]"/>
      <dgm:spPr/>
      <dgm:t>
        <a:bodyPr/>
        <a:lstStyle/>
        <a:p>
          <a:r>
            <a:rPr lang="en-US" dirty="0"/>
            <a:t>Time-based</a:t>
          </a:r>
        </a:p>
      </dgm:t>
    </dgm:pt>
    <dgm:pt modelId="{DF866232-C1FE-48EB-B911-C0C099C36121}" type="parTrans" cxnId="{8FE2DA27-7CFB-43B8-90E7-C86F7D7576E8}">
      <dgm:prSet/>
      <dgm:spPr/>
      <dgm:t>
        <a:bodyPr/>
        <a:lstStyle/>
        <a:p>
          <a:endParaRPr lang="en-US"/>
        </a:p>
      </dgm:t>
    </dgm:pt>
    <dgm:pt modelId="{1A4980E5-46E3-40A2-8459-1EED50B6242D}" type="sibTrans" cxnId="{8FE2DA27-7CFB-43B8-90E7-C86F7D7576E8}">
      <dgm:prSet/>
      <dgm:spPr/>
      <dgm:t>
        <a:bodyPr/>
        <a:lstStyle/>
        <a:p>
          <a:endParaRPr lang="en-US"/>
        </a:p>
      </dgm:t>
    </dgm:pt>
    <dgm:pt modelId="{D788799D-2B82-4167-8C97-343657C28740}" type="pres">
      <dgm:prSet presAssocID="{AF664753-DD07-4129-9CFD-85A826D92066}" presName="compositeShape" presStyleCnt="0">
        <dgm:presLayoutVars>
          <dgm:dir/>
          <dgm:resizeHandles/>
        </dgm:presLayoutVars>
      </dgm:prSet>
      <dgm:spPr/>
    </dgm:pt>
    <dgm:pt modelId="{C6EA491B-0998-40BE-82EA-427DA523491A}" type="pres">
      <dgm:prSet presAssocID="{AF664753-DD07-4129-9CFD-85A826D92066}" presName="pyramid" presStyleLbl="node1" presStyleIdx="0" presStyleCnt="1" custLinFactNeighborX="-2409"/>
      <dgm:spPr/>
    </dgm:pt>
    <dgm:pt modelId="{B1CD469D-1D37-4C48-BA38-182CD1FAE025}" type="pres">
      <dgm:prSet presAssocID="{AF664753-DD07-4129-9CFD-85A826D92066}" presName="theList" presStyleCnt="0"/>
      <dgm:spPr/>
    </dgm:pt>
    <dgm:pt modelId="{B4D61ABE-6E03-4E53-87B4-9C26D541BC4B}" type="pres">
      <dgm:prSet presAssocID="{9EC35832-E5B6-4B6A-BE5E-97CD3EBDF62A}" presName="aNode" presStyleLbl="fgAcc1" presStyleIdx="0" presStyleCnt="5">
        <dgm:presLayoutVars>
          <dgm:bulletEnabled val="1"/>
        </dgm:presLayoutVars>
      </dgm:prSet>
      <dgm:spPr/>
      <dgm:t>
        <a:bodyPr/>
        <a:lstStyle/>
        <a:p>
          <a:endParaRPr lang="en-US"/>
        </a:p>
      </dgm:t>
    </dgm:pt>
    <dgm:pt modelId="{8B18C848-B1E0-411D-B3FB-2EBAA6E88926}" type="pres">
      <dgm:prSet presAssocID="{9EC35832-E5B6-4B6A-BE5E-97CD3EBDF62A}" presName="aSpace" presStyleCnt="0"/>
      <dgm:spPr/>
    </dgm:pt>
    <dgm:pt modelId="{787C62CC-C546-49FD-9F09-2CB8B4E10C06}" type="pres">
      <dgm:prSet presAssocID="{C96F000E-C1DC-48BB-827B-E84303099DB3}" presName="aNode" presStyleLbl="fgAcc1" presStyleIdx="1" presStyleCnt="5">
        <dgm:presLayoutVars>
          <dgm:bulletEnabled val="1"/>
        </dgm:presLayoutVars>
      </dgm:prSet>
      <dgm:spPr/>
      <dgm:t>
        <a:bodyPr/>
        <a:lstStyle/>
        <a:p>
          <a:endParaRPr lang="en-US"/>
        </a:p>
      </dgm:t>
    </dgm:pt>
    <dgm:pt modelId="{8601D4CE-B839-49AB-9D04-1C870ACC2BEC}" type="pres">
      <dgm:prSet presAssocID="{C96F000E-C1DC-48BB-827B-E84303099DB3}" presName="aSpace" presStyleCnt="0"/>
      <dgm:spPr/>
    </dgm:pt>
    <dgm:pt modelId="{7D2EED2C-1918-4087-9BD2-26C0A873E833}" type="pres">
      <dgm:prSet presAssocID="{9D20DD13-F55E-4B13-92A9-A8EA0D42BF38}" presName="aNode" presStyleLbl="fgAcc1" presStyleIdx="2" presStyleCnt="5">
        <dgm:presLayoutVars>
          <dgm:bulletEnabled val="1"/>
        </dgm:presLayoutVars>
      </dgm:prSet>
      <dgm:spPr/>
      <dgm:t>
        <a:bodyPr/>
        <a:lstStyle/>
        <a:p>
          <a:endParaRPr lang="en-US"/>
        </a:p>
      </dgm:t>
    </dgm:pt>
    <dgm:pt modelId="{458B4062-8B2C-4519-B013-68B5C3BEB41C}" type="pres">
      <dgm:prSet presAssocID="{9D20DD13-F55E-4B13-92A9-A8EA0D42BF38}" presName="aSpace" presStyleCnt="0"/>
      <dgm:spPr/>
    </dgm:pt>
    <dgm:pt modelId="{3D72F046-5D7C-45FB-AA18-C43DF638245B}" type="pres">
      <dgm:prSet presAssocID="{A4BD2340-9A86-47E3-8DA8-B88B497EAF9F}" presName="aNode" presStyleLbl="fgAcc1" presStyleIdx="3" presStyleCnt="5">
        <dgm:presLayoutVars>
          <dgm:bulletEnabled val="1"/>
        </dgm:presLayoutVars>
      </dgm:prSet>
      <dgm:spPr/>
      <dgm:t>
        <a:bodyPr/>
        <a:lstStyle/>
        <a:p>
          <a:endParaRPr lang="en-US"/>
        </a:p>
      </dgm:t>
    </dgm:pt>
    <dgm:pt modelId="{373E1CA5-6170-4FF8-A80F-CF6E8AA2C43B}" type="pres">
      <dgm:prSet presAssocID="{A4BD2340-9A86-47E3-8DA8-B88B497EAF9F}" presName="aSpace" presStyleCnt="0"/>
      <dgm:spPr/>
    </dgm:pt>
    <dgm:pt modelId="{5E6901C6-A125-4CE1-84CF-A3FB809537AB}" type="pres">
      <dgm:prSet presAssocID="{ED0CED09-DD54-4CB0-8696-A545E6F66A8C}" presName="aNode" presStyleLbl="fgAcc1" presStyleIdx="4" presStyleCnt="5">
        <dgm:presLayoutVars>
          <dgm:bulletEnabled val="1"/>
        </dgm:presLayoutVars>
      </dgm:prSet>
      <dgm:spPr/>
      <dgm:t>
        <a:bodyPr/>
        <a:lstStyle/>
        <a:p>
          <a:endParaRPr lang="en-US"/>
        </a:p>
      </dgm:t>
    </dgm:pt>
    <dgm:pt modelId="{E67EE58D-623F-4CE8-8979-43A24A4ABB02}" type="pres">
      <dgm:prSet presAssocID="{ED0CED09-DD54-4CB0-8696-A545E6F66A8C}" presName="aSpace" presStyleCnt="0"/>
      <dgm:spPr/>
    </dgm:pt>
  </dgm:ptLst>
  <dgm:cxnLst>
    <dgm:cxn modelId="{0196FD85-4042-44F8-A959-425017D14B7D}" srcId="{AF664753-DD07-4129-9CFD-85A826D92066}" destId="{9EC35832-E5B6-4B6A-BE5E-97CD3EBDF62A}" srcOrd="0" destOrd="0" parTransId="{D27561AB-8955-47C1-BBCE-F1703960716B}" sibTransId="{7FEE7661-53BD-4779-8DEE-575339EA6295}"/>
    <dgm:cxn modelId="{8FE2DA27-7CFB-43B8-90E7-C86F7D7576E8}" srcId="{AF664753-DD07-4129-9CFD-85A826D92066}" destId="{ED0CED09-DD54-4CB0-8696-A545E6F66A8C}" srcOrd="4" destOrd="0" parTransId="{DF866232-C1FE-48EB-B911-C0C099C36121}" sibTransId="{1A4980E5-46E3-40A2-8459-1EED50B6242D}"/>
    <dgm:cxn modelId="{D11B2883-713C-4F99-B47B-49C879864689}" srcId="{AF664753-DD07-4129-9CFD-85A826D92066}" destId="{A4BD2340-9A86-47E3-8DA8-B88B497EAF9F}" srcOrd="3" destOrd="0" parTransId="{83A733DD-FC9C-4AA6-B78A-24668E262E69}" sibTransId="{1D8B5951-3D91-428A-81B1-C3C2399A17EE}"/>
    <dgm:cxn modelId="{1787E88E-5B42-4243-8447-C221F6A2B435}" srcId="{AF664753-DD07-4129-9CFD-85A826D92066}" destId="{C96F000E-C1DC-48BB-827B-E84303099DB3}" srcOrd="1" destOrd="0" parTransId="{86397F16-5A2A-4272-8C47-352A3F3903B6}" sibTransId="{C5AF0C1B-F355-45F4-8A22-8A68E7149C8E}"/>
    <dgm:cxn modelId="{14816BB8-2C68-4FB5-B6FD-76CBC5F8E0B0}" type="presOf" srcId="{ED0CED09-DD54-4CB0-8696-A545E6F66A8C}" destId="{5E6901C6-A125-4CE1-84CF-A3FB809537AB}" srcOrd="0" destOrd="0" presId="urn:microsoft.com/office/officeart/2005/8/layout/pyramid2"/>
    <dgm:cxn modelId="{9AF624C6-FFE1-4E59-9CFC-8C028AEBAD0B}" type="presOf" srcId="{A4BD2340-9A86-47E3-8DA8-B88B497EAF9F}" destId="{3D72F046-5D7C-45FB-AA18-C43DF638245B}" srcOrd="0" destOrd="0" presId="urn:microsoft.com/office/officeart/2005/8/layout/pyramid2"/>
    <dgm:cxn modelId="{2F7ADE40-CDB0-49DF-8CC8-FAB6C3422CD2}" srcId="{AF664753-DD07-4129-9CFD-85A826D92066}" destId="{9D20DD13-F55E-4B13-92A9-A8EA0D42BF38}" srcOrd="2" destOrd="0" parTransId="{75B9ED02-87C0-4114-A46B-6A83F4CDD861}" sibTransId="{3CC646D7-B560-42CE-906C-5BFC43AB4DBF}"/>
    <dgm:cxn modelId="{9537F1D5-3D7A-4E53-A101-4A2134D6A2FC}" type="presOf" srcId="{9D20DD13-F55E-4B13-92A9-A8EA0D42BF38}" destId="{7D2EED2C-1918-4087-9BD2-26C0A873E833}" srcOrd="0" destOrd="0" presId="urn:microsoft.com/office/officeart/2005/8/layout/pyramid2"/>
    <dgm:cxn modelId="{FB5EF6E5-56DB-42AC-9495-A4A6CA23130A}" type="presOf" srcId="{AF664753-DD07-4129-9CFD-85A826D92066}" destId="{D788799D-2B82-4167-8C97-343657C28740}" srcOrd="0" destOrd="0" presId="urn:microsoft.com/office/officeart/2005/8/layout/pyramid2"/>
    <dgm:cxn modelId="{94AD54B6-CB27-417A-A5AC-96D912C5B50C}" type="presOf" srcId="{C96F000E-C1DC-48BB-827B-E84303099DB3}" destId="{787C62CC-C546-49FD-9F09-2CB8B4E10C06}" srcOrd="0" destOrd="0" presId="urn:microsoft.com/office/officeart/2005/8/layout/pyramid2"/>
    <dgm:cxn modelId="{3DB17687-4BC1-48DB-96E0-179A2A5E5909}" type="presOf" srcId="{9EC35832-E5B6-4B6A-BE5E-97CD3EBDF62A}" destId="{B4D61ABE-6E03-4E53-87B4-9C26D541BC4B}" srcOrd="0" destOrd="0" presId="urn:microsoft.com/office/officeart/2005/8/layout/pyramid2"/>
    <dgm:cxn modelId="{D0451028-26C3-411E-803B-34744836ED1F}" type="presParOf" srcId="{D788799D-2B82-4167-8C97-343657C28740}" destId="{C6EA491B-0998-40BE-82EA-427DA523491A}" srcOrd="0" destOrd="0" presId="urn:microsoft.com/office/officeart/2005/8/layout/pyramid2"/>
    <dgm:cxn modelId="{6BD65693-100F-43F0-AA5C-C62838058168}" type="presParOf" srcId="{D788799D-2B82-4167-8C97-343657C28740}" destId="{B1CD469D-1D37-4C48-BA38-182CD1FAE025}" srcOrd="1" destOrd="0" presId="urn:microsoft.com/office/officeart/2005/8/layout/pyramid2"/>
    <dgm:cxn modelId="{DA74BE80-1387-4E03-8348-FF12E477BC0F}" type="presParOf" srcId="{B1CD469D-1D37-4C48-BA38-182CD1FAE025}" destId="{B4D61ABE-6E03-4E53-87B4-9C26D541BC4B}" srcOrd="0" destOrd="0" presId="urn:microsoft.com/office/officeart/2005/8/layout/pyramid2"/>
    <dgm:cxn modelId="{ABBE6B18-FDC9-499D-8F21-396F6C0FCA16}" type="presParOf" srcId="{B1CD469D-1D37-4C48-BA38-182CD1FAE025}" destId="{8B18C848-B1E0-411D-B3FB-2EBAA6E88926}" srcOrd="1" destOrd="0" presId="urn:microsoft.com/office/officeart/2005/8/layout/pyramid2"/>
    <dgm:cxn modelId="{B79D8C34-A1C0-44B9-BDB2-44B99999CE99}" type="presParOf" srcId="{B1CD469D-1D37-4C48-BA38-182CD1FAE025}" destId="{787C62CC-C546-49FD-9F09-2CB8B4E10C06}" srcOrd="2" destOrd="0" presId="urn:microsoft.com/office/officeart/2005/8/layout/pyramid2"/>
    <dgm:cxn modelId="{358728BC-309D-498D-A4C0-C10CF78941B1}" type="presParOf" srcId="{B1CD469D-1D37-4C48-BA38-182CD1FAE025}" destId="{8601D4CE-B839-49AB-9D04-1C870ACC2BEC}" srcOrd="3" destOrd="0" presId="urn:microsoft.com/office/officeart/2005/8/layout/pyramid2"/>
    <dgm:cxn modelId="{C21451B8-B7C9-407A-8548-BB411634E794}" type="presParOf" srcId="{B1CD469D-1D37-4C48-BA38-182CD1FAE025}" destId="{7D2EED2C-1918-4087-9BD2-26C0A873E833}" srcOrd="4" destOrd="0" presId="urn:microsoft.com/office/officeart/2005/8/layout/pyramid2"/>
    <dgm:cxn modelId="{5EA9A391-6E05-422C-B38A-02C95B05AE26}" type="presParOf" srcId="{B1CD469D-1D37-4C48-BA38-182CD1FAE025}" destId="{458B4062-8B2C-4519-B013-68B5C3BEB41C}" srcOrd="5" destOrd="0" presId="urn:microsoft.com/office/officeart/2005/8/layout/pyramid2"/>
    <dgm:cxn modelId="{47105158-69B8-4EC9-83F5-A25E80B9E66E}" type="presParOf" srcId="{B1CD469D-1D37-4C48-BA38-182CD1FAE025}" destId="{3D72F046-5D7C-45FB-AA18-C43DF638245B}" srcOrd="6" destOrd="0" presId="urn:microsoft.com/office/officeart/2005/8/layout/pyramid2"/>
    <dgm:cxn modelId="{B0EF92FE-2049-4A81-B7C2-26B256986235}" type="presParOf" srcId="{B1CD469D-1D37-4C48-BA38-182CD1FAE025}" destId="{373E1CA5-6170-4FF8-A80F-CF6E8AA2C43B}" srcOrd="7" destOrd="0" presId="urn:microsoft.com/office/officeart/2005/8/layout/pyramid2"/>
    <dgm:cxn modelId="{3A7B7970-8F3F-4AF0-AD48-C6F5AC9746AA}" type="presParOf" srcId="{B1CD469D-1D37-4C48-BA38-182CD1FAE025}" destId="{5E6901C6-A125-4CE1-84CF-A3FB809537AB}" srcOrd="8" destOrd="0" presId="urn:microsoft.com/office/officeart/2005/8/layout/pyramid2"/>
    <dgm:cxn modelId="{A2C48E3C-8084-4A74-A9C8-A68644728ADE}" type="presParOf" srcId="{B1CD469D-1D37-4C48-BA38-182CD1FAE025}" destId="{E67EE58D-623F-4CE8-8979-43A24A4ABB0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F2AB6-0C14-4E32-8479-242A616B5C0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449F579-6FD8-4473-B239-E09BB854C711}">
      <dgm:prSet phldrT="[Text]" custT="1"/>
      <dgm:spPr/>
      <dgm:t>
        <a:bodyPr/>
        <a:lstStyle/>
        <a:p>
          <a:r>
            <a:rPr lang="en-US" sz="3200" dirty="0"/>
            <a:t>Talent</a:t>
          </a:r>
        </a:p>
      </dgm:t>
    </dgm:pt>
    <dgm:pt modelId="{AD2092AF-BF04-43AE-AB19-3AD45DE20B15}" type="parTrans" cxnId="{8F44986B-BD76-41FC-8A64-493B7B7DE58F}">
      <dgm:prSet/>
      <dgm:spPr/>
      <dgm:t>
        <a:bodyPr/>
        <a:lstStyle/>
        <a:p>
          <a:endParaRPr lang="en-US"/>
        </a:p>
      </dgm:t>
    </dgm:pt>
    <dgm:pt modelId="{9033C0AF-5DC6-4363-BD19-3292573BABD0}" type="sibTrans" cxnId="{8F44986B-BD76-41FC-8A64-493B7B7DE58F}">
      <dgm:prSet/>
      <dgm:spPr/>
      <dgm:t>
        <a:bodyPr/>
        <a:lstStyle/>
        <a:p>
          <a:endParaRPr lang="en-US"/>
        </a:p>
      </dgm:t>
    </dgm:pt>
    <dgm:pt modelId="{E1BE7662-0808-4E23-85FC-3736573D73AC}">
      <dgm:prSet phldrT="[Text]" custT="1"/>
      <dgm:spPr/>
      <dgm:t>
        <a:bodyPr/>
        <a:lstStyle/>
        <a:p>
          <a:r>
            <a:rPr lang="en-US" sz="3200" dirty="0"/>
            <a:t>Motion</a:t>
          </a:r>
        </a:p>
      </dgm:t>
    </dgm:pt>
    <dgm:pt modelId="{16ADDDD6-365F-45E5-B987-EACE75C0BFDF}" type="parTrans" cxnId="{BEEBEA43-B54F-48F5-A1D3-2D98DBC8D6DA}">
      <dgm:prSet/>
      <dgm:spPr/>
      <dgm:t>
        <a:bodyPr/>
        <a:lstStyle/>
        <a:p>
          <a:endParaRPr lang="en-US"/>
        </a:p>
      </dgm:t>
    </dgm:pt>
    <dgm:pt modelId="{6999E130-E870-4221-ACCE-58B3AF49A8DE}" type="sibTrans" cxnId="{BEEBEA43-B54F-48F5-A1D3-2D98DBC8D6DA}">
      <dgm:prSet/>
      <dgm:spPr/>
      <dgm:t>
        <a:bodyPr/>
        <a:lstStyle/>
        <a:p>
          <a:endParaRPr lang="en-US"/>
        </a:p>
      </dgm:t>
    </dgm:pt>
    <dgm:pt modelId="{781BF666-3744-4369-9498-3C097C14665E}">
      <dgm:prSet phldrT="[Text]" custT="1"/>
      <dgm:spPr/>
      <dgm:t>
        <a:bodyPr/>
        <a:lstStyle/>
        <a:p>
          <a:r>
            <a:rPr lang="en-US" sz="3200" dirty="0"/>
            <a:t>Inventory</a:t>
          </a:r>
        </a:p>
      </dgm:t>
    </dgm:pt>
    <dgm:pt modelId="{58A011CC-9FAE-4123-832E-428F85D8B587}" type="parTrans" cxnId="{C80DB373-7869-4415-AE46-53AB544A218F}">
      <dgm:prSet/>
      <dgm:spPr/>
      <dgm:t>
        <a:bodyPr/>
        <a:lstStyle/>
        <a:p>
          <a:endParaRPr lang="en-US"/>
        </a:p>
      </dgm:t>
    </dgm:pt>
    <dgm:pt modelId="{A3DDE776-55BB-4706-8761-4C9D209C31FD}" type="sibTrans" cxnId="{C80DB373-7869-4415-AE46-53AB544A218F}">
      <dgm:prSet/>
      <dgm:spPr/>
      <dgm:t>
        <a:bodyPr/>
        <a:lstStyle/>
        <a:p>
          <a:endParaRPr lang="en-US"/>
        </a:p>
      </dgm:t>
    </dgm:pt>
    <dgm:pt modelId="{12812FCF-504C-4F4F-B93F-EE803ADAB0CE}">
      <dgm:prSet phldrT="[Text]" custT="1"/>
      <dgm:spPr/>
      <dgm:t>
        <a:bodyPr/>
        <a:lstStyle/>
        <a:p>
          <a:r>
            <a:rPr lang="en-US" sz="3200" dirty="0"/>
            <a:t>Waiting</a:t>
          </a:r>
        </a:p>
      </dgm:t>
    </dgm:pt>
    <dgm:pt modelId="{02EE23E0-C1D0-40B3-A47D-9A7C775A7BAC}" type="parTrans" cxnId="{B800A4D8-0AEA-4D95-AFF6-66AE208726D9}">
      <dgm:prSet/>
      <dgm:spPr/>
      <dgm:t>
        <a:bodyPr/>
        <a:lstStyle/>
        <a:p>
          <a:endParaRPr lang="en-US"/>
        </a:p>
      </dgm:t>
    </dgm:pt>
    <dgm:pt modelId="{AD9B3664-7FC2-42A9-A8A3-A0ADEFD416A7}" type="sibTrans" cxnId="{B800A4D8-0AEA-4D95-AFF6-66AE208726D9}">
      <dgm:prSet/>
      <dgm:spPr/>
      <dgm:t>
        <a:bodyPr/>
        <a:lstStyle/>
        <a:p>
          <a:endParaRPr lang="en-US"/>
        </a:p>
      </dgm:t>
    </dgm:pt>
    <dgm:pt modelId="{0C3F948F-4991-4C8B-A81C-B36A7503FB3D}">
      <dgm:prSet phldrT="[Text]" custT="1"/>
      <dgm:spPr/>
      <dgm:t>
        <a:bodyPr/>
        <a:lstStyle/>
        <a:p>
          <a:r>
            <a:rPr lang="en-US" sz="2800" dirty="0"/>
            <a:t>Transportation</a:t>
          </a:r>
        </a:p>
      </dgm:t>
    </dgm:pt>
    <dgm:pt modelId="{7D62F266-34DB-4B9F-B13F-EB84BE22BA58}" type="parTrans" cxnId="{4A5A60CE-1497-43EF-8CE8-619D105E31BC}">
      <dgm:prSet/>
      <dgm:spPr/>
      <dgm:t>
        <a:bodyPr/>
        <a:lstStyle/>
        <a:p>
          <a:endParaRPr lang="en-US"/>
        </a:p>
      </dgm:t>
    </dgm:pt>
    <dgm:pt modelId="{67D38718-49BB-41DD-AA08-14DF87F684BB}" type="sibTrans" cxnId="{4A5A60CE-1497-43EF-8CE8-619D105E31BC}">
      <dgm:prSet/>
      <dgm:spPr/>
      <dgm:t>
        <a:bodyPr/>
        <a:lstStyle/>
        <a:p>
          <a:endParaRPr lang="en-US"/>
        </a:p>
      </dgm:t>
    </dgm:pt>
    <dgm:pt modelId="{D0C40FB0-FFB8-4B77-85E6-19B64C6586ED}">
      <dgm:prSet phldrT="[Text]" custT="1"/>
      <dgm:spPr/>
      <dgm:t>
        <a:bodyPr/>
        <a:lstStyle/>
        <a:p>
          <a:r>
            <a:rPr lang="en-US" sz="3200" dirty="0"/>
            <a:t>Defects</a:t>
          </a:r>
        </a:p>
      </dgm:t>
    </dgm:pt>
    <dgm:pt modelId="{4FA74495-CE86-42C6-AA8C-E2143359F0BE}" type="parTrans" cxnId="{A9742FFE-D4C2-44D9-8AF6-4847F238F460}">
      <dgm:prSet/>
      <dgm:spPr/>
      <dgm:t>
        <a:bodyPr/>
        <a:lstStyle/>
        <a:p>
          <a:endParaRPr lang="en-US"/>
        </a:p>
      </dgm:t>
    </dgm:pt>
    <dgm:pt modelId="{445F3C8A-09CE-4CFB-A6DF-3EE4F0A1E34E}" type="sibTrans" cxnId="{A9742FFE-D4C2-44D9-8AF6-4847F238F460}">
      <dgm:prSet/>
      <dgm:spPr/>
      <dgm:t>
        <a:bodyPr/>
        <a:lstStyle/>
        <a:p>
          <a:endParaRPr lang="en-US"/>
        </a:p>
      </dgm:t>
    </dgm:pt>
    <dgm:pt modelId="{685F57F0-8C71-4E1F-AC07-12824B823117}">
      <dgm:prSet phldrT="[Text]" custT="1"/>
      <dgm:spPr/>
      <dgm:t>
        <a:bodyPr/>
        <a:lstStyle/>
        <a:p>
          <a:r>
            <a:rPr lang="en-US" sz="2800" dirty="0"/>
            <a:t>Over-production</a:t>
          </a:r>
        </a:p>
      </dgm:t>
    </dgm:pt>
    <dgm:pt modelId="{3A1F042A-2114-447C-92A9-C032F8358EA1}" type="parTrans" cxnId="{BA2969E8-0B44-4232-B9B5-B18469A92026}">
      <dgm:prSet/>
      <dgm:spPr/>
      <dgm:t>
        <a:bodyPr/>
        <a:lstStyle/>
        <a:p>
          <a:endParaRPr lang="en-US"/>
        </a:p>
      </dgm:t>
    </dgm:pt>
    <dgm:pt modelId="{69273FA3-CD7A-46B0-B918-AAC3AF9F60B0}" type="sibTrans" cxnId="{BA2969E8-0B44-4232-B9B5-B18469A92026}">
      <dgm:prSet/>
      <dgm:spPr/>
      <dgm:t>
        <a:bodyPr/>
        <a:lstStyle/>
        <a:p>
          <a:endParaRPr lang="en-US"/>
        </a:p>
      </dgm:t>
    </dgm:pt>
    <dgm:pt modelId="{2637DD9C-4CBB-404E-8C32-458B87EF9A92}">
      <dgm:prSet phldrT="[Text]" custT="1"/>
      <dgm:spPr/>
      <dgm:t>
        <a:bodyPr/>
        <a:lstStyle/>
        <a:p>
          <a:r>
            <a:rPr lang="en-US" sz="2800" dirty="0"/>
            <a:t>Over processing</a:t>
          </a:r>
        </a:p>
      </dgm:t>
    </dgm:pt>
    <dgm:pt modelId="{89CBA986-E75A-451E-ACEC-E33A2A8407B7}" type="parTrans" cxnId="{E9E9FE0A-BDAB-46CB-906D-CF38F552ABEB}">
      <dgm:prSet/>
      <dgm:spPr/>
      <dgm:t>
        <a:bodyPr/>
        <a:lstStyle/>
        <a:p>
          <a:endParaRPr lang="en-US"/>
        </a:p>
      </dgm:t>
    </dgm:pt>
    <dgm:pt modelId="{0C8F55C4-F500-4675-807D-A258166CF751}" type="sibTrans" cxnId="{E9E9FE0A-BDAB-46CB-906D-CF38F552ABEB}">
      <dgm:prSet/>
      <dgm:spPr/>
      <dgm:t>
        <a:bodyPr/>
        <a:lstStyle/>
        <a:p>
          <a:endParaRPr lang="en-US"/>
        </a:p>
      </dgm:t>
    </dgm:pt>
    <dgm:pt modelId="{4788D1B3-A863-444C-A4FD-A086C4ABD2BE}" type="pres">
      <dgm:prSet presAssocID="{DEBF2AB6-0C14-4E32-8479-242A616B5C08}" presName="cycle" presStyleCnt="0">
        <dgm:presLayoutVars>
          <dgm:dir/>
          <dgm:resizeHandles val="exact"/>
        </dgm:presLayoutVars>
      </dgm:prSet>
      <dgm:spPr/>
      <dgm:t>
        <a:bodyPr/>
        <a:lstStyle/>
        <a:p>
          <a:endParaRPr lang="en-US"/>
        </a:p>
      </dgm:t>
    </dgm:pt>
    <dgm:pt modelId="{0E23E8AF-466A-4BB8-96D5-CA134B11FF55}" type="pres">
      <dgm:prSet presAssocID="{1449F579-6FD8-4473-B239-E09BB854C711}" presName="node" presStyleLbl="node1" presStyleIdx="0" presStyleCnt="8" custScaleX="191701" custRadScaleRad="99881" custRadScaleInc="2592">
        <dgm:presLayoutVars>
          <dgm:bulletEnabled val="1"/>
        </dgm:presLayoutVars>
      </dgm:prSet>
      <dgm:spPr/>
      <dgm:t>
        <a:bodyPr/>
        <a:lstStyle/>
        <a:p>
          <a:endParaRPr lang="en-US"/>
        </a:p>
      </dgm:t>
    </dgm:pt>
    <dgm:pt modelId="{55E81661-E9B3-4DBD-ACF8-7B6D225FCB93}" type="pres">
      <dgm:prSet presAssocID="{1449F579-6FD8-4473-B239-E09BB854C711}" presName="spNode" presStyleCnt="0"/>
      <dgm:spPr/>
    </dgm:pt>
    <dgm:pt modelId="{2D5351DA-6CB3-484C-810C-A92E3B07ABB4}" type="pres">
      <dgm:prSet presAssocID="{9033C0AF-5DC6-4363-BD19-3292573BABD0}" presName="sibTrans" presStyleLbl="sibTrans1D1" presStyleIdx="0" presStyleCnt="8"/>
      <dgm:spPr/>
      <dgm:t>
        <a:bodyPr/>
        <a:lstStyle/>
        <a:p>
          <a:endParaRPr lang="en-US"/>
        </a:p>
      </dgm:t>
    </dgm:pt>
    <dgm:pt modelId="{52D8D952-9009-47F1-9543-68CDA99D2713}" type="pres">
      <dgm:prSet presAssocID="{E1BE7662-0808-4E23-85FC-3736573D73AC}" presName="node" presStyleLbl="node1" presStyleIdx="1" presStyleCnt="8" custScaleX="208429" custRadScaleRad="102991" custRadScaleInc="53212">
        <dgm:presLayoutVars>
          <dgm:bulletEnabled val="1"/>
        </dgm:presLayoutVars>
      </dgm:prSet>
      <dgm:spPr/>
      <dgm:t>
        <a:bodyPr/>
        <a:lstStyle/>
        <a:p>
          <a:endParaRPr lang="en-US"/>
        </a:p>
      </dgm:t>
    </dgm:pt>
    <dgm:pt modelId="{FA703694-8826-483A-AFC7-6351688384CA}" type="pres">
      <dgm:prSet presAssocID="{E1BE7662-0808-4E23-85FC-3736573D73AC}" presName="spNode" presStyleCnt="0"/>
      <dgm:spPr/>
    </dgm:pt>
    <dgm:pt modelId="{A3E2A2EE-FC9A-49F0-BC6A-818623EC5FCE}" type="pres">
      <dgm:prSet presAssocID="{6999E130-E870-4221-ACCE-58B3AF49A8DE}" presName="sibTrans" presStyleLbl="sibTrans1D1" presStyleIdx="1" presStyleCnt="8"/>
      <dgm:spPr/>
      <dgm:t>
        <a:bodyPr/>
        <a:lstStyle/>
        <a:p>
          <a:endParaRPr lang="en-US"/>
        </a:p>
      </dgm:t>
    </dgm:pt>
    <dgm:pt modelId="{F1CB53A4-3D7B-45E4-AB35-F3D7388AB7B5}" type="pres">
      <dgm:prSet presAssocID="{781BF666-3744-4369-9498-3C097C14665E}" presName="node" presStyleLbl="node1" presStyleIdx="2" presStyleCnt="8" custScaleX="224923" custRadScaleRad="100678" custRadScaleInc="460">
        <dgm:presLayoutVars>
          <dgm:bulletEnabled val="1"/>
        </dgm:presLayoutVars>
      </dgm:prSet>
      <dgm:spPr/>
      <dgm:t>
        <a:bodyPr/>
        <a:lstStyle/>
        <a:p>
          <a:endParaRPr lang="en-US"/>
        </a:p>
      </dgm:t>
    </dgm:pt>
    <dgm:pt modelId="{0DD87B2A-100D-4417-A5BE-411F3F878387}" type="pres">
      <dgm:prSet presAssocID="{781BF666-3744-4369-9498-3C097C14665E}" presName="spNode" presStyleCnt="0"/>
      <dgm:spPr/>
    </dgm:pt>
    <dgm:pt modelId="{ACA202F6-756A-461C-83F2-9A157B236E50}" type="pres">
      <dgm:prSet presAssocID="{A3DDE776-55BB-4706-8761-4C9D209C31FD}" presName="sibTrans" presStyleLbl="sibTrans1D1" presStyleIdx="2" presStyleCnt="8"/>
      <dgm:spPr/>
      <dgm:t>
        <a:bodyPr/>
        <a:lstStyle/>
        <a:p>
          <a:endParaRPr lang="en-US"/>
        </a:p>
      </dgm:t>
    </dgm:pt>
    <dgm:pt modelId="{BF0FCB1C-8A62-439E-811E-BC18D625CDAC}" type="pres">
      <dgm:prSet presAssocID="{12812FCF-504C-4F4F-B93F-EE803ADAB0CE}" presName="node" presStyleLbl="node1" presStyleIdx="3" presStyleCnt="8" custScaleX="234014" custRadScaleRad="103969" custRadScaleInc="-48485">
        <dgm:presLayoutVars>
          <dgm:bulletEnabled val="1"/>
        </dgm:presLayoutVars>
      </dgm:prSet>
      <dgm:spPr/>
      <dgm:t>
        <a:bodyPr/>
        <a:lstStyle/>
        <a:p>
          <a:endParaRPr lang="en-US"/>
        </a:p>
      </dgm:t>
    </dgm:pt>
    <dgm:pt modelId="{370D604D-DACC-4D5F-9A2E-90E26AE97151}" type="pres">
      <dgm:prSet presAssocID="{12812FCF-504C-4F4F-B93F-EE803ADAB0CE}" presName="spNode" presStyleCnt="0"/>
      <dgm:spPr/>
    </dgm:pt>
    <dgm:pt modelId="{FC378146-4FFE-4607-A865-F1D460A09632}" type="pres">
      <dgm:prSet presAssocID="{AD9B3664-7FC2-42A9-A8A3-A0ADEFD416A7}" presName="sibTrans" presStyleLbl="sibTrans1D1" presStyleIdx="3" presStyleCnt="8"/>
      <dgm:spPr/>
      <dgm:t>
        <a:bodyPr/>
        <a:lstStyle/>
        <a:p>
          <a:endParaRPr lang="en-US"/>
        </a:p>
      </dgm:t>
    </dgm:pt>
    <dgm:pt modelId="{6807EFB1-5F2F-4FC1-AA10-B09CDED4929C}" type="pres">
      <dgm:prSet presAssocID="{0C3F948F-4991-4C8B-A81C-B36A7503FB3D}" presName="node" presStyleLbl="node1" presStyleIdx="4" presStyleCnt="8" custScaleX="241914" custRadScaleRad="98822" custRadScaleInc="-1972">
        <dgm:presLayoutVars>
          <dgm:bulletEnabled val="1"/>
        </dgm:presLayoutVars>
      </dgm:prSet>
      <dgm:spPr/>
      <dgm:t>
        <a:bodyPr/>
        <a:lstStyle/>
        <a:p>
          <a:endParaRPr lang="en-US"/>
        </a:p>
      </dgm:t>
    </dgm:pt>
    <dgm:pt modelId="{2C7F8E30-E53A-4EFF-AE4A-6F1EE624C063}" type="pres">
      <dgm:prSet presAssocID="{0C3F948F-4991-4C8B-A81C-B36A7503FB3D}" presName="spNode" presStyleCnt="0"/>
      <dgm:spPr/>
    </dgm:pt>
    <dgm:pt modelId="{4C7FBED9-F75F-48F3-AB29-8B98A4962169}" type="pres">
      <dgm:prSet presAssocID="{67D38718-49BB-41DD-AA08-14DF87F684BB}" presName="sibTrans" presStyleLbl="sibTrans1D1" presStyleIdx="4" presStyleCnt="8"/>
      <dgm:spPr/>
      <dgm:t>
        <a:bodyPr/>
        <a:lstStyle/>
        <a:p>
          <a:endParaRPr lang="en-US"/>
        </a:p>
      </dgm:t>
    </dgm:pt>
    <dgm:pt modelId="{6AD79578-D3D6-42CA-8C74-14366A7917E1}" type="pres">
      <dgm:prSet presAssocID="{D0C40FB0-FFB8-4B77-85E6-19B64C6586ED}" presName="node" presStyleLbl="node1" presStyleIdx="5" presStyleCnt="8" custScaleX="226342" custRadScaleRad="96765" custRadScaleInc="25959">
        <dgm:presLayoutVars>
          <dgm:bulletEnabled val="1"/>
        </dgm:presLayoutVars>
      </dgm:prSet>
      <dgm:spPr/>
      <dgm:t>
        <a:bodyPr/>
        <a:lstStyle/>
        <a:p>
          <a:endParaRPr lang="en-US"/>
        </a:p>
      </dgm:t>
    </dgm:pt>
    <dgm:pt modelId="{23670BEC-F97F-4B6E-ADE1-12AF99F3291A}" type="pres">
      <dgm:prSet presAssocID="{D0C40FB0-FFB8-4B77-85E6-19B64C6586ED}" presName="spNode" presStyleCnt="0"/>
      <dgm:spPr/>
    </dgm:pt>
    <dgm:pt modelId="{3F78D0FF-669E-45FE-8056-2AA4753BBD34}" type="pres">
      <dgm:prSet presAssocID="{445F3C8A-09CE-4CFB-A6DF-3EE4F0A1E34E}" presName="sibTrans" presStyleLbl="sibTrans1D1" presStyleIdx="5" presStyleCnt="8"/>
      <dgm:spPr/>
      <dgm:t>
        <a:bodyPr/>
        <a:lstStyle/>
        <a:p>
          <a:endParaRPr lang="en-US"/>
        </a:p>
      </dgm:t>
    </dgm:pt>
    <dgm:pt modelId="{9B44595A-2BD0-44B8-87A9-9F25CF6F2472}" type="pres">
      <dgm:prSet presAssocID="{685F57F0-8C71-4E1F-AC07-12824B823117}" presName="node" presStyleLbl="node1" presStyleIdx="6" presStyleCnt="8" custScaleX="220314" custRadScaleRad="99496" custRadScaleInc="4357">
        <dgm:presLayoutVars>
          <dgm:bulletEnabled val="1"/>
        </dgm:presLayoutVars>
      </dgm:prSet>
      <dgm:spPr/>
      <dgm:t>
        <a:bodyPr/>
        <a:lstStyle/>
        <a:p>
          <a:endParaRPr lang="en-US"/>
        </a:p>
      </dgm:t>
    </dgm:pt>
    <dgm:pt modelId="{B3D6900D-AFB9-49BF-8093-8AA806081756}" type="pres">
      <dgm:prSet presAssocID="{685F57F0-8C71-4E1F-AC07-12824B823117}" presName="spNode" presStyleCnt="0"/>
      <dgm:spPr/>
    </dgm:pt>
    <dgm:pt modelId="{9C829DB0-FC3F-4D17-9546-E0A8DA1DD1C0}" type="pres">
      <dgm:prSet presAssocID="{69273FA3-CD7A-46B0-B918-AAC3AF9F60B0}" presName="sibTrans" presStyleLbl="sibTrans1D1" presStyleIdx="6" presStyleCnt="8"/>
      <dgm:spPr/>
      <dgm:t>
        <a:bodyPr/>
        <a:lstStyle/>
        <a:p>
          <a:endParaRPr lang="en-US"/>
        </a:p>
      </dgm:t>
    </dgm:pt>
    <dgm:pt modelId="{5B0165A8-8B87-4FF3-8E0A-7E1CAFB1E536}" type="pres">
      <dgm:prSet presAssocID="{2637DD9C-4CBB-404E-8C32-458B87EF9A92}" presName="node" presStyleLbl="node1" presStyleIdx="7" presStyleCnt="8" custScaleX="193745" custRadScaleRad="100972" custRadScaleInc="-47420">
        <dgm:presLayoutVars>
          <dgm:bulletEnabled val="1"/>
        </dgm:presLayoutVars>
      </dgm:prSet>
      <dgm:spPr/>
      <dgm:t>
        <a:bodyPr/>
        <a:lstStyle/>
        <a:p>
          <a:endParaRPr lang="en-US"/>
        </a:p>
      </dgm:t>
    </dgm:pt>
    <dgm:pt modelId="{C52F22BC-21CF-40E1-8599-D4E8EF39CD33}" type="pres">
      <dgm:prSet presAssocID="{2637DD9C-4CBB-404E-8C32-458B87EF9A92}" presName="spNode" presStyleCnt="0"/>
      <dgm:spPr/>
    </dgm:pt>
    <dgm:pt modelId="{9EA0BD25-40C3-4CD4-B1E8-13E3735288A7}" type="pres">
      <dgm:prSet presAssocID="{0C8F55C4-F500-4675-807D-A258166CF751}" presName="sibTrans" presStyleLbl="sibTrans1D1" presStyleIdx="7" presStyleCnt="8"/>
      <dgm:spPr/>
      <dgm:t>
        <a:bodyPr/>
        <a:lstStyle/>
        <a:p>
          <a:endParaRPr lang="en-US"/>
        </a:p>
      </dgm:t>
    </dgm:pt>
  </dgm:ptLst>
  <dgm:cxnLst>
    <dgm:cxn modelId="{EDA3000E-E8CC-4C52-A781-145E82A48CC9}" type="presOf" srcId="{DEBF2AB6-0C14-4E32-8479-242A616B5C08}" destId="{4788D1B3-A863-444C-A4FD-A086C4ABD2BE}" srcOrd="0" destOrd="0" presId="urn:microsoft.com/office/officeart/2005/8/layout/cycle6"/>
    <dgm:cxn modelId="{CA8116F3-7A8E-4610-8BB5-7AE772D16E03}" type="presOf" srcId="{6999E130-E870-4221-ACCE-58B3AF49A8DE}" destId="{A3E2A2EE-FC9A-49F0-BC6A-818623EC5FCE}" srcOrd="0" destOrd="0" presId="urn:microsoft.com/office/officeart/2005/8/layout/cycle6"/>
    <dgm:cxn modelId="{FD379675-4B59-488B-ACF8-D92DE0F0EE8A}" type="presOf" srcId="{E1BE7662-0808-4E23-85FC-3736573D73AC}" destId="{52D8D952-9009-47F1-9543-68CDA99D2713}" srcOrd="0" destOrd="0" presId="urn:microsoft.com/office/officeart/2005/8/layout/cycle6"/>
    <dgm:cxn modelId="{2B4143CE-8395-4188-A380-39FD2ACECD39}" type="presOf" srcId="{685F57F0-8C71-4E1F-AC07-12824B823117}" destId="{9B44595A-2BD0-44B8-87A9-9F25CF6F2472}" srcOrd="0" destOrd="0" presId="urn:microsoft.com/office/officeart/2005/8/layout/cycle6"/>
    <dgm:cxn modelId="{C947CB77-61E5-4FF8-B54A-2B40AEC42551}" type="presOf" srcId="{67D38718-49BB-41DD-AA08-14DF87F684BB}" destId="{4C7FBED9-F75F-48F3-AB29-8B98A4962169}" srcOrd="0" destOrd="0" presId="urn:microsoft.com/office/officeart/2005/8/layout/cycle6"/>
    <dgm:cxn modelId="{78477638-1DE0-4636-915E-6FEA2A29B059}" type="presOf" srcId="{69273FA3-CD7A-46B0-B918-AAC3AF9F60B0}" destId="{9C829DB0-FC3F-4D17-9546-E0A8DA1DD1C0}" srcOrd="0" destOrd="0" presId="urn:microsoft.com/office/officeart/2005/8/layout/cycle6"/>
    <dgm:cxn modelId="{91C940A7-81A0-4C84-86B3-F8E4A6A1C124}" type="presOf" srcId="{9033C0AF-5DC6-4363-BD19-3292573BABD0}" destId="{2D5351DA-6CB3-484C-810C-A92E3B07ABB4}" srcOrd="0" destOrd="0" presId="urn:microsoft.com/office/officeart/2005/8/layout/cycle6"/>
    <dgm:cxn modelId="{8F44986B-BD76-41FC-8A64-493B7B7DE58F}" srcId="{DEBF2AB6-0C14-4E32-8479-242A616B5C08}" destId="{1449F579-6FD8-4473-B239-E09BB854C711}" srcOrd="0" destOrd="0" parTransId="{AD2092AF-BF04-43AE-AB19-3AD45DE20B15}" sibTransId="{9033C0AF-5DC6-4363-BD19-3292573BABD0}"/>
    <dgm:cxn modelId="{BEEBEA43-B54F-48F5-A1D3-2D98DBC8D6DA}" srcId="{DEBF2AB6-0C14-4E32-8479-242A616B5C08}" destId="{E1BE7662-0808-4E23-85FC-3736573D73AC}" srcOrd="1" destOrd="0" parTransId="{16ADDDD6-365F-45E5-B987-EACE75C0BFDF}" sibTransId="{6999E130-E870-4221-ACCE-58B3AF49A8DE}"/>
    <dgm:cxn modelId="{94BC8488-7269-4DAA-8C00-C8B66068B003}" type="presOf" srcId="{A3DDE776-55BB-4706-8761-4C9D209C31FD}" destId="{ACA202F6-756A-461C-83F2-9A157B236E50}" srcOrd="0" destOrd="0" presId="urn:microsoft.com/office/officeart/2005/8/layout/cycle6"/>
    <dgm:cxn modelId="{5CB28163-AC09-4FD0-9684-B55005556573}" type="presOf" srcId="{1449F579-6FD8-4473-B239-E09BB854C711}" destId="{0E23E8AF-466A-4BB8-96D5-CA134B11FF55}" srcOrd="0" destOrd="0" presId="urn:microsoft.com/office/officeart/2005/8/layout/cycle6"/>
    <dgm:cxn modelId="{0553CE27-B5F4-4275-BD22-3A3D0D970298}" type="presOf" srcId="{781BF666-3744-4369-9498-3C097C14665E}" destId="{F1CB53A4-3D7B-45E4-AB35-F3D7388AB7B5}" srcOrd="0" destOrd="0" presId="urn:microsoft.com/office/officeart/2005/8/layout/cycle6"/>
    <dgm:cxn modelId="{C80DB373-7869-4415-AE46-53AB544A218F}" srcId="{DEBF2AB6-0C14-4E32-8479-242A616B5C08}" destId="{781BF666-3744-4369-9498-3C097C14665E}" srcOrd="2" destOrd="0" parTransId="{58A011CC-9FAE-4123-832E-428F85D8B587}" sibTransId="{A3DDE776-55BB-4706-8761-4C9D209C31FD}"/>
    <dgm:cxn modelId="{AF41B5E8-2E90-4FBB-80FD-3486CFC9A221}" type="presOf" srcId="{12812FCF-504C-4F4F-B93F-EE803ADAB0CE}" destId="{BF0FCB1C-8A62-439E-811E-BC18D625CDAC}" srcOrd="0" destOrd="0" presId="urn:microsoft.com/office/officeart/2005/8/layout/cycle6"/>
    <dgm:cxn modelId="{56C679E4-D06A-4408-A63B-97D26C0B16B2}" type="presOf" srcId="{445F3C8A-09CE-4CFB-A6DF-3EE4F0A1E34E}" destId="{3F78D0FF-669E-45FE-8056-2AA4753BBD34}" srcOrd="0" destOrd="0" presId="urn:microsoft.com/office/officeart/2005/8/layout/cycle6"/>
    <dgm:cxn modelId="{670D82A8-7BD6-489A-BDB0-28DC90BA2B0A}" type="presOf" srcId="{AD9B3664-7FC2-42A9-A8A3-A0ADEFD416A7}" destId="{FC378146-4FFE-4607-A865-F1D460A09632}" srcOrd="0" destOrd="0" presId="urn:microsoft.com/office/officeart/2005/8/layout/cycle6"/>
    <dgm:cxn modelId="{B800A4D8-0AEA-4D95-AFF6-66AE208726D9}" srcId="{DEBF2AB6-0C14-4E32-8479-242A616B5C08}" destId="{12812FCF-504C-4F4F-B93F-EE803ADAB0CE}" srcOrd="3" destOrd="0" parTransId="{02EE23E0-C1D0-40B3-A47D-9A7C775A7BAC}" sibTransId="{AD9B3664-7FC2-42A9-A8A3-A0ADEFD416A7}"/>
    <dgm:cxn modelId="{BA2969E8-0B44-4232-B9B5-B18469A92026}" srcId="{DEBF2AB6-0C14-4E32-8479-242A616B5C08}" destId="{685F57F0-8C71-4E1F-AC07-12824B823117}" srcOrd="6" destOrd="0" parTransId="{3A1F042A-2114-447C-92A9-C032F8358EA1}" sibTransId="{69273FA3-CD7A-46B0-B918-AAC3AF9F60B0}"/>
    <dgm:cxn modelId="{B0CC691B-3FAB-4FB4-A41B-16AAD7E4B332}" type="presOf" srcId="{2637DD9C-4CBB-404E-8C32-458B87EF9A92}" destId="{5B0165A8-8B87-4FF3-8E0A-7E1CAFB1E536}" srcOrd="0" destOrd="0" presId="urn:microsoft.com/office/officeart/2005/8/layout/cycle6"/>
    <dgm:cxn modelId="{9AF200A2-9418-4E00-8B28-379460EFB8BF}" type="presOf" srcId="{D0C40FB0-FFB8-4B77-85E6-19B64C6586ED}" destId="{6AD79578-D3D6-42CA-8C74-14366A7917E1}" srcOrd="0" destOrd="0" presId="urn:microsoft.com/office/officeart/2005/8/layout/cycle6"/>
    <dgm:cxn modelId="{E9E9FE0A-BDAB-46CB-906D-CF38F552ABEB}" srcId="{DEBF2AB6-0C14-4E32-8479-242A616B5C08}" destId="{2637DD9C-4CBB-404E-8C32-458B87EF9A92}" srcOrd="7" destOrd="0" parTransId="{89CBA986-E75A-451E-ACEC-E33A2A8407B7}" sibTransId="{0C8F55C4-F500-4675-807D-A258166CF751}"/>
    <dgm:cxn modelId="{A9742FFE-D4C2-44D9-8AF6-4847F238F460}" srcId="{DEBF2AB6-0C14-4E32-8479-242A616B5C08}" destId="{D0C40FB0-FFB8-4B77-85E6-19B64C6586ED}" srcOrd="5" destOrd="0" parTransId="{4FA74495-CE86-42C6-AA8C-E2143359F0BE}" sibTransId="{445F3C8A-09CE-4CFB-A6DF-3EE4F0A1E34E}"/>
    <dgm:cxn modelId="{9B8DAE5A-B722-4FD2-81AF-9DC93A1E158B}" type="presOf" srcId="{0C3F948F-4991-4C8B-A81C-B36A7503FB3D}" destId="{6807EFB1-5F2F-4FC1-AA10-B09CDED4929C}" srcOrd="0" destOrd="0" presId="urn:microsoft.com/office/officeart/2005/8/layout/cycle6"/>
    <dgm:cxn modelId="{4A5A60CE-1497-43EF-8CE8-619D105E31BC}" srcId="{DEBF2AB6-0C14-4E32-8479-242A616B5C08}" destId="{0C3F948F-4991-4C8B-A81C-B36A7503FB3D}" srcOrd="4" destOrd="0" parTransId="{7D62F266-34DB-4B9F-B13F-EB84BE22BA58}" sibTransId="{67D38718-49BB-41DD-AA08-14DF87F684BB}"/>
    <dgm:cxn modelId="{A156D29A-12F0-48C7-8472-BC1F23AB5938}" type="presOf" srcId="{0C8F55C4-F500-4675-807D-A258166CF751}" destId="{9EA0BD25-40C3-4CD4-B1E8-13E3735288A7}" srcOrd="0" destOrd="0" presId="urn:microsoft.com/office/officeart/2005/8/layout/cycle6"/>
    <dgm:cxn modelId="{046B6B1D-70CA-438C-8D7A-18A38B38C210}" type="presParOf" srcId="{4788D1B3-A863-444C-A4FD-A086C4ABD2BE}" destId="{0E23E8AF-466A-4BB8-96D5-CA134B11FF55}" srcOrd="0" destOrd="0" presId="urn:microsoft.com/office/officeart/2005/8/layout/cycle6"/>
    <dgm:cxn modelId="{9F85F261-BC50-4957-85D2-B11194832A14}" type="presParOf" srcId="{4788D1B3-A863-444C-A4FD-A086C4ABD2BE}" destId="{55E81661-E9B3-4DBD-ACF8-7B6D225FCB93}" srcOrd="1" destOrd="0" presId="urn:microsoft.com/office/officeart/2005/8/layout/cycle6"/>
    <dgm:cxn modelId="{22B6A38A-6B46-4B2A-9202-CBC8BA5D1938}" type="presParOf" srcId="{4788D1B3-A863-444C-A4FD-A086C4ABD2BE}" destId="{2D5351DA-6CB3-484C-810C-A92E3B07ABB4}" srcOrd="2" destOrd="0" presId="urn:microsoft.com/office/officeart/2005/8/layout/cycle6"/>
    <dgm:cxn modelId="{6CFF9C66-68F2-4A62-BCB8-6AE7745CE070}" type="presParOf" srcId="{4788D1B3-A863-444C-A4FD-A086C4ABD2BE}" destId="{52D8D952-9009-47F1-9543-68CDA99D2713}" srcOrd="3" destOrd="0" presId="urn:microsoft.com/office/officeart/2005/8/layout/cycle6"/>
    <dgm:cxn modelId="{B3D9E4C5-E3B7-473B-903E-668895A135F0}" type="presParOf" srcId="{4788D1B3-A863-444C-A4FD-A086C4ABD2BE}" destId="{FA703694-8826-483A-AFC7-6351688384CA}" srcOrd="4" destOrd="0" presId="urn:microsoft.com/office/officeart/2005/8/layout/cycle6"/>
    <dgm:cxn modelId="{6683725E-1268-454A-95F2-657ED37DF087}" type="presParOf" srcId="{4788D1B3-A863-444C-A4FD-A086C4ABD2BE}" destId="{A3E2A2EE-FC9A-49F0-BC6A-818623EC5FCE}" srcOrd="5" destOrd="0" presId="urn:microsoft.com/office/officeart/2005/8/layout/cycle6"/>
    <dgm:cxn modelId="{E89E655A-A210-4A5E-BB3B-B33E7EF903DB}" type="presParOf" srcId="{4788D1B3-A863-444C-A4FD-A086C4ABD2BE}" destId="{F1CB53A4-3D7B-45E4-AB35-F3D7388AB7B5}" srcOrd="6" destOrd="0" presId="urn:microsoft.com/office/officeart/2005/8/layout/cycle6"/>
    <dgm:cxn modelId="{724AB4EA-DC87-46B8-B106-CE7932122EA1}" type="presParOf" srcId="{4788D1B3-A863-444C-A4FD-A086C4ABD2BE}" destId="{0DD87B2A-100D-4417-A5BE-411F3F878387}" srcOrd="7" destOrd="0" presId="urn:microsoft.com/office/officeart/2005/8/layout/cycle6"/>
    <dgm:cxn modelId="{650D88D8-87D8-4806-8B41-7F2F1EDA7261}" type="presParOf" srcId="{4788D1B3-A863-444C-A4FD-A086C4ABD2BE}" destId="{ACA202F6-756A-461C-83F2-9A157B236E50}" srcOrd="8" destOrd="0" presId="urn:microsoft.com/office/officeart/2005/8/layout/cycle6"/>
    <dgm:cxn modelId="{0C0B2BA2-D9F4-4FB1-A241-BF5E9EFE9F8E}" type="presParOf" srcId="{4788D1B3-A863-444C-A4FD-A086C4ABD2BE}" destId="{BF0FCB1C-8A62-439E-811E-BC18D625CDAC}" srcOrd="9" destOrd="0" presId="urn:microsoft.com/office/officeart/2005/8/layout/cycle6"/>
    <dgm:cxn modelId="{D57CA53D-035F-4741-96A5-9131668F0E9D}" type="presParOf" srcId="{4788D1B3-A863-444C-A4FD-A086C4ABD2BE}" destId="{370D604D-DACC-4D5F-9A2E-90E26AE97151}" srcOrd="10" destOrd="0" presId="urn:microsoft.com/office/officeart/2005/8/layout/cycle6"/>
    <dgm:cxn modelId="{DDCA3349-BB1E-468D-AA3B-1E9144D398BC}" type="presParOf" srcId="{4788D1B3-A863-444C-A4FD-A086C4ABD2BE}" destId="{FC378146-4FFE-4607-A865-F1D460A09632}" srcOrd="11" destOrd="0" presId="urn:microsoft.com/office/officeart/2005/8/layout/cycle6"/>
    <dgm:cxn modelId="{0AF4B323-5744-4016-AE68-FF25CA706F9C}" type="presParOf" srcId="{4788D1B3-A863-444C-A4FD-A086C4ABD2BE}" destId="{6807EFB1-5F2F-4FC1-AA10-B09CDED4929C}" srcOrd="12" destOrd="0" presId="urn:microsoft.com/office/officeart/2005/8/layout/cycle6"/>
    <dgm:cxn modelId="{8AD5B846-00CF-468B-BA96-D2031398AE73}" type="presParOf" srcId="{4788D1B3-A863-444C-A4FD-A086C4ABD2BE}" destId="{2C7F8E30-E53A-4EFF-AE4A-6F1EE624C063}" srcOrd="13" destOrd="0" presId="urn:microsoft.com/office/officeart/2005/8/layout/cycle6"/>
    <dgm:cxn modelId="{F4802621-CCB2-48E7-86C5-DBB1A6610BA1}" type="presParOf" srcId="{4788D1B3-A863-444C-A4FD-A086C4ABD2BE}" destId="{4C7FBED9-F75F-48F3-AB29-8B98A4962169}" srcOrd="14" destOrd="0" presId="urn:microsoft.com/office/officeart/2005/8/layout/cycle6"/>
    <dgm:cxn modelId="{285296A4-7E33-4B26-8C5F-54690842282D}" type="presParOf" srcId="{4788D1B3-A863-444C-A4FD-A086C4ABD2BE}" destId="{6AD79578-D3D6-42CA-8C74-14366A7917E1}" srcOrd="15" destOrd="0" presId="urn:microsoft.com/office/officeart/2005/8/layout/cycle6"/>
    <dgm:cxn modelId="{9EC03221-19CC-47BD-B380-120066FB5CAF}" type="presParOf" srcId="{4788D1B3-A863-444C-A4FD-A086C4ABD2BE}" destId="{23670BEC-F97F-4B6E-ADE1-12AF99F3291A}" srcOrd="16" destOrd="0" presId="urn:microsoft.com/office/officeart/2005/8/layout/cycle6"/>
    <dgm:cxn modelId="{BCAB2DA4-BA63-4BE2-A335-5E1AC65A5677}" type="presParOf" srcId="{4788D1B3-A863-444C-A4FD-A086C4ABD2BE}" destId="{3F78D0FF-669E-45FE-8056-2AA4753BBD34}" srcOrd="17" destOrd="0" presId="urn:microsoft.com/office/officeart/2005/8/layout/cycle6"/>
    <dgm:cxn modelId="{39F5E5B3-B9E1-4821-99DE-AE555F6A3F7A}" type="presParOf" srcId="{4788D1B3-A863-444C-A4FD-A086C4ABD2BE}" destId="{9B44595A-2BD0-44B8-87A9-9F25CF6F2472}" srcOrd="18" destOrd="0" presId="urn:microsoft.com/office/officeart/2005/8/layout/cycle6"/>
    <dgm:cxn modelId="{5D2C336C-57BF-4E6E-A5F2-2586A0CD6652}" type="presParOf" srcId="{4788D1B3-A863-444C-A4FD-A086C4ABD2BE}" destId="{B3D6900D-AFB9-49BF-8093-8AA806081756}" srcOrd="19" destOrd="0" presId="urn:microsoft.com/office/officeart/2005/8/layout/cycle6"/>
    <dgm:cxn modelId="{6316BE8C-9D6E-468A-BEF6-D5C2A0667D03}" type="presParOf" srcId="{4788D1B3-A863-444C-A4FD-A086C4ABD2BE}" destId="{9C829DB0-FC3F-4D17-9546-E0A8DA1DD1C0}" srcOrd="20" destOrd="0" presId="urn:microsoft.com/office/officeart/2005/8/layout/cycle6"/>
    <dgm:cxn modelId="{14056561-C29A-46ED-A6EC-3295293BA176}" type="presParOf" srcId="{4788D1B3-A863-444C-A4FD-A086C4ABD2BE}" destId="{5B0165A8-8B87-4FF3-8E0A-7E1CAFB1E536}" srcOrd="21" destOrd="0" presId="urn:microsoft.com/office/officeart/2005/8/layout/cycle6"/>
    <dgm:cxn modelId="{E95130BD-366D-488F-957A-0C21D288076F}" type="presParOf" srcId="{4788D1B3-A863-444C-A4FD-A086C4ABD2BE}" destId="{C52F22BC-21CF-40E1-8599-D4E8EF39CD33}" srcOrd="22" destOrd="0" presId="urn:microsoft.com/office/officeart/2005/8/layout/cycle6"/>
    <dgm:cxn modelId="{EB882EE5-85CB-4659-A855-F279982CB08A}" type="presParOf" srcId="{4788D1B3-A863-444C-A4FD-A086C4ABD2BE}" destId="{9EA0BD25-40C3-4CD4-B1E8-13E3735288A7}"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A491B-0998-40BE-82EA-427DA523491A}">
      <dsp:nvSpPr>
        <dsp:cNvPr id="0" name=""/>
        <dsp:cNvSpPr/>
      </dsp:nvSpPr>
      <dsp:spPr>
        <a:xfrm>
          <a:off x="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61ABE-6E03-4E53-87B4-9C26D541BC4B}">
      <dsp:nvSpPr>
        <dsp:cNvPr id="0" name=""/>
        <dsp:cNvSpPr/>
      </dsp:nvSpPr>
      <dsp:spPr>
        <a:xfrm>
          <a:off x="2264449" y="435558"/>
          <a:ext cx="2828369" cy="618705"/>
        </a:xfrm>
        <a:prstGeom prst="roundRect">
          <a:avLst/>
        </a:prstGeom>
        <a:solidFill>
          <a:srgbClr val="FFC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Specific</a:t>
          </a:r>
        </a:p>
      </dsp:txBody>
      <dsp:txXfrm>
        <a:off x="2294652" y="465761"/>
        <a:ext cx="2767963" cy="558299"/>
      </dsp:txXfrm>
    </dsp:sp>
    <dsp:sp modelId="{787C62CC-C546-49FD-9F09-2CB8B4E10C06}">
      <dsp:nvSpPr>
        <dsp:cNvPr id="0" name=""/>
        <dsp:cNvSpPr/>
      </dsp:nvSpPr>
      <dsp:spPr>
        <a:xfrm>
          <a:off x="2264449" y="1131602"/>
          <a:ext cx="2828369" cy="618705"/>
        </a:xfrm>
        <a:prstGeom prst="roundRect">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Measurable</a:t>
          </a:r>
        </a:p>
      </dsp:txBody>
      <dsp:txXfrm>
        <a:off x="2294652" y="1161805"/>
        <a:ext cx="2767963" cy="558299"/>
      </dsp:txXfrm>
    </dsp:sp>
    <dsp:sp modelId="{7D2EED2C-1918-4087-9BD2-26C0A873E833}">
      <dsp:nvSpPr>
        <dsp:cNvPr id="0" name=""/>
        <dsp:cNvSpPr/>
      </dsp:nvSpPr>
      <dsp:spPr>
        <a:xfrm>
          <a:off x="2264449" y="1827646"/>
          <a:ext cx="2828369" cy="618705"/>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Attainable</a:t>
          </a:r>
        </a:p>
      </dsp:txBody>
      <dsp:txXfrm>
        <a:off x="2294652" y="1857849"/>
        <a:ext cx="2767963" cy="558299"/>
      </dsp:txXfrm>
    </dsp:sp>
    <dsp:sp modelId="{3D72F046-5D7C-45FB-AA18-C43DF638245B}">
      <dsp:nvSpPr>
        <dsp:cNvPr id="0" name=""/>
        <dsp:cNvSpPr/>
      </dsp:nvSpPr>
      <dsp:spPr>
        <a:xfrm>
          <a:off x="2264449" y="2523691"/>
          <a:ext cx="2828369" cy="618705"/>
        </a:xfrm>
        <a:prstGeom prst="roundRect">
          <a:avLst/>
        </a:prstGeom>
        <a:solidFill>
          <a:schemeClr val="accent3">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Relevant</a:t>
          </a:r>
        </a:p>
      </dsp:txBody>
      <dsp:txXfrm>
        <a:off x="2294652" y="2553894"/>
        <a:ext cx="2767963" cy="558299"/>
      </dsp:txXfrm>
    </dsp:sp>
    <dsp:sp modelId="{5E6901C6-A125-4CE1-84CF-A3FB809537AB}">
      <dsp:nvSpPr>
        <dsp:cNvPr id="0" name=""/>
        <dsp:cNvSpPr/>
      </dsp:nvSpPr>
      <dsp:spPr>
        <a:xfrm>
          <a:off x="2264449" y="3219735"/>
          <a:ext cx="2828369" cy="6187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t>Time-based</a:t>
          </a:r>
        </a:p>
      </dsp:txBody>
      <dsp:txXfrm>
        <a:off x="2294652" y="3249938"/>
        <a:ext cx="2767963" cy="558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E8AF-466A-4BB8-96D5-CA134B11FF55}">
      <dsp:nvSpPr>
        <dsp:cNvPr id="0" name=""/>
        <dsp:cNvSpPr/>
      </dsp:nvSpPr>
      <dsp:spPr>
        <a:xfrm>
          <a:off x="3063696" y="4695"/>
          <a:ext cx="2008547"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Talent</a:t>
          </a:r>
        </a:p>
      </dsp:txBody>
      <dsp:txXfrm>
        <a:off x="3096941" y="37940"/>
        <a:ext cx="1942057" cy="614547"/>
      </dsp:txXfrm>
    </dsp:sp>
    <dsp:sp modelId="{2D5351DA-6CB3-484C-810C-A92E3B07ABB4}">
      <dsp:nvSpPr>
        <dsp:cNvPr id="0" name=""/>
        <dsp:cNvSpPr/>
      </dsp:nvSpPr>
      <dsp:spPr>
        <a:xfrm>
          <a:off x="1919633" y="442486"/>
          <a:ext cx="4733980" cy="4733980"/>
        </a:xfrm>
        <a:custGeom>
          <a:avLst/>
          <a:gdLst/>
          <a:ahLst/>
          <a:cxnLst/>
          <a:rect l="0" t="0" r="0" b="0"/>
          <a:pathLst>
            <a:path>
              <a:moveTo>
                <a:pt x="3159163" y="136495"/>
              </a:moveTo>
              <a:arcTo wR="2366990" hR="2366990" stAng="17373168" swAng="9928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D8D952-9009-47F1-9543-68CDA99D2713}">
      <dsp:nvSpPr>
        <dsp:cNvPr id="0" name=""/>
        <dsp:cNvSpPr/>
      </dsp:nvSpPr>
      <dsp:spPr>
        <a:xfrm>
          <a:off x="4906456" y="901099"/>
          <a:ext cx="2183814"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Motion</a:t>
          </a:r>
        </a:p>
      </dsp:txBody>
      <dsp:txXfrm>
        <a:off x="4939701" y="934344"/>
        <a:ext cx="2117324" cy="614547"/>
      </dsp:txXfrm>
    </dsp:sp>
    <dsp:sp modelId="{A3E2A2EE-FC9A-49F0-BC6A-818623EC5FCE}">
      <dsp:nvSpPr>
        <dsp:cNvPr id="0" name=""/>
        <dsp:cNvSpPr/>
      </dsp:nvSpPr>
      <dsp:spPr>
        <a:xfrm>
          <a:off x="1683125" y="175654"/>
          <a:ext cx="4733980" cy="4733980"/>
        </a:xfrm>
        <a:custGeom>
          <a:avLst/>
          <a:gdLst/>
          <a:ahLst/>
          <a:cxnLst/>
          <a:rect l="0" t="0" r="0" b="0"/>
          <a:pathLst>
            <a:path>
              <a:moveTo>
                <a:pt x="4533626" y="1413926"/>
              </a:moveTo>
              <a:arcTo wR="2366990" hR="2366990" stAng="20175371" swAng="116429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CB53A4-3D7B-45E4-AB35-F3D7388AB7B5}">
      <dsp:nvSpPr>
        <dsp:cNvPr id="0" name=""/>
        <dsp:cNvSpPr/>
      </dsp:nvSpPr>
      <dsp:spPr>
        <a:xfrm>
          <a:off x="5256648" y="2371684"/>
          <a:ext cx="2356630"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Inventory</a:t>
          </a:r>
        </a:p>
      </dsp:txBody>
      <dsp:txXfrm>
        <a:off x="5289893" y="2404929"/>
        <a:ext cx="2290140" cy="614547"/>
      </dsp:txXfrm>
    </dsp:sp>
    <dsp:sp modelId="{ACA202F6-756A-461C-83F2-9A157B236E50}">
      <dsp:nvSpPr>
        <dsp:cNvPr id="0" name=""/>
        <dsp:cNvSpPr/>
      </dsp:nvSpPr>
      <dsp:spPr>
        <a:xfrm>
          <a:off x="1678922" y="570485"/>
          <a:ext cx="4733980" cy="4733980"/>
        </a:xfrm>
        <a:custGeom>
          <a:avLst/>
          <a:gdLst/>
          <a:ahLst/>
          <a:cxnLst/>
          <a:rect l="0" t="0" r="0" b="0"/>
          <a:pathLst>
            <a:path>
              <a:moveTo>
                <a:pt x="4730746" y="2490663"/>
              </a:moveTo>
              <a:arcTo wR="2366990" hR="2366990" stAng="179702" swAng="120753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0FCB1C-8A62-439E-811E-BC18D625CDAC}">
      <dsp:nvSpPr>
        <dsp:cNvPr id="0" name=""/>
        <dsp:cNvSpPr/>
      </dsp:nvSpPr>
      <dsp:spPr>
        <a:xfrm>
          <a:off x="4772420" y="3874669"/>
          <a:ext cx="2451881"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Waiting</a:t>
          </a:r>
        </a:p>
      </dsp:txBody>
      <dsp:txXfrm>
        <a:off x="4805665" y="3907914"/>
        <a:ext cx="2385391" cy="614547"/>
      </dsp:txXfrm>
    </dsp:sp>
    <dsp:sp modelId="{FC378146-4FFE-4607-A865-F1D460A09632}">
      <dsp:nvSpPr>
        <dsp:cNvPr id="0" name=""/>
        <dsp:cNvSpPr/>
      </dsp:nvSpPr>
      <dsp:spPr>
        <a:xfrm>
          <a:off x="1730890" y="98107"/>
          <a:ext cx="4733980" cy="4733980"/>
        </a:xfrm>
        <a:custGeom>
          <a:avLst/>
          <a:gdLst/>
          <a:ahLst/>
          <a:cxnLst/>
          <a:rect l="0" t="0" r="0" b="0"/>
          <a:pathLst>
            <a:path>
              <a:moveTo>
                <a:pt x="3473543" y="4459400"/>
              </a:moveTo>
              <a:arcTo wR="2366990" hR="2366990" stAng="3727696" swAng="5481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07EFB1-5F2F-4FC1-AA10-B09CDED4929C}">
      <dsp:nvSpPr>
        <dsp:cNvPr id="0" name=""/>
        <dsp:cNvSpPr/>
      </dsp:nvSpPr>
      <dsp:spPr>
        <a:xfrm>
          <a:off x="2796676" y="4707890"/>
          <a:ext cx="2534653"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Transportation</a:t>
          </a:r>
        </a:p>
      </dsp:txBody>
      <dsp:txXfrm>
        <a:off x="2829921" y="4741135"/>
        <a:ext cx="2468163" cy="614547"/>
      </dsp:txXfrm>
    </dsp:sp>
    <dsp:sp modelId="{4C7FBED9-F75F-48F3-AB29-8B98A4962169}">
      <dsp:nvSpPr>
        <dsp:cNvPr id="0" name=""/>
        <dsp:cNvSpPr/>
      </dsp:nvSpPr>
      <dsp:spPr>
        <a:xfrm>
          <a:off x="1848546" y="136359"/>
          <a:ext cx="4733980" cy="4733980"/>
        </a:xfrm>
        <a:custGeom>
          <a:avLst/>
          <a:gdLst/>
          <a:ahLst/>
          <a:cxnLst/>
          <a:rect l="0" t="0" r="0" b="0"/>
          <a:pathLst>
            <a:path>
              <a:moveTo>
                <a:pt x="1501947" y="4570247"/>
              </a:moveTo>
              <a:arcTo wR="2366990" hR="2366990" stAng="6686158" swAng="50151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79578-D3D6-42CA-8C74-14366A7917E1}">
      <dsp:nvSpPr>
        <dsp:cNvPr id="0" name=""/>
        <dsp:cNvSpPr/>
      </dsp:nvSpPr>
      <dsp:spPr>
        <a:xfrm>
          <a:off x="1140364" y="3874664"/>
          <a:ext cx="2371498"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Defects</a:t>
          </a:r>
        </a:p>
      </dsp:txBody>
      <dsp:txXfrm>
        <a:off x="1173609" y="3907909"/>
        <a:ext cx="2305008" cy="614547"/>
      </dsp:txXfrm>
    </dsp:sp>
    <dsp:sp modelId="{3F78D0FF-669E-45FE-8056-2AA4753BBD34}">
      <dsp:nvSpPr>
        <dsp:cNvPr id="0" name=""/>
        <dsp:cNvSpPr/>
      </dsp:nvSpPr>
      <dsp:spPr>
        <a:xfrm>
          <a:off x="1668088" y="173213"/>
          <a:ext cx="4733980" cy="4733980"/>
        </a:xfrm>
        <a:custGeom>
          <a:avLst/>
          <a:gdLst/>
          <a:ahLst/>
          <a:cxnLst/>
          <a:rect l="0" t="0" r="0" b="0"/>
          <a:pathLst>
            <a:path>
              <a:moveTo>
                <a:pt x="406830" y="3693796"/>
              </a:moveTo>
              <a:arcTo wR="2366990" hR="2366990" stAng="8754387" swAng="132603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44595A-2BD0-44B8-87A9-9F25CF6F2472}">
      <dsp:nvSpPr>
        <dsp:cNvPr id="0" name=""/>
        <dsp:cNvSpPr/>
      </dsp:nvSpPr>
      <dsp:spPr>
        <a:xfrm>
          <a:off x="542850" y="2341952"/>
          <a:ext cx="2308339"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Over-production</a:t>
          </a:r>
        </a:p>
      </dsp:txBody>
      <dsp:txXfrm>
        <a:off x="576095" y="2375197"/>
        <a:ext cx="2241849" cy="614547"/>
      </dsp:txXfrm>
    </dsp:sp>
    <dsp:sp modelId="{9C829DB0-FC3F-4D17-9546-E0A8DA1DD1C0}">
      <dsp:nvSpPr>
        <dsp:cNvPr id="0" name=""/>
        <dsp:cNvSpPr/>
      </dsp:nvSpPr>
      <dsp:spPr>
        <a:xfrm>
          <a:off x="1710736" y="240679"/>
          <a:ext cx="4733980" cy="4733980"/>
        </a:xfrm>
        <a:custGeom>
          <a:avLst/>
          <a:gdLst/>
          <a:ahLst/>
          <a:cxnLst/>
          <a:rect l="0" t="0" r="0" b="0"/>
          <a:pathLst>
            <a:path>
              <a:moveTo>
                <a:pt x="15862" y="2093417"/>
              </a:moveTo>
              <a:arcTo wR="2366990" hR="2366990" stAng="11198219" swAng="11307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0165A8-8B87-4FF3-8E0A-7E1CAFB1E536}">
      <dsp:nvSpPr>
        <dsp:cNvPr id="0" name=""/>
        <dsp:cNvSpPr/>
      </dsp:nvSpPr>
      <dsp:spPr>
        <a:xfrm>
          <a:off x="1150703" y="901102"/>
          <a:ext cx="2029963" cy="6810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Over processing</a:t>
          </a:r>
        </a:p>
      </dsp:txBody>
      <dsp:txXfrm>
        <a:off x="1183948" y="934347"/>
        <a:ext cx="1963473" cy="614547"/>
      </dsp:txXfrm>
    </dsp:sp>
    <dsp:sp modelId="{9EA0BD25-40C3-4CD4-B1E8-13E3735288A7}">
      <dsp:nvSpPr>
        <dsp:cNvPr id="0" name=""/>
        <dsp:cNvSpPr/>
      </dsp:nvSpPr>
      <dsp:spPr>
        <a:xfrm>
          <a:off x="1601457" y="381871"/>
          <a:ext cx="4733980" cy="4733980"/>
        </a:xfrm>
        <a:custGeom>
          <a:avLst/>
          <a:gdLst/>
          <a:ahLst/>
          <a:cxnLst/>
          <a:rect l="0" t="0" r="0" b="0"/>
          <a:pathLst>
            <a:path>
              <a:moveTo>
                <a:pt x="892871" y="515067"/>
              </a:moveTo>
              <a:arcTo wR="2366990" hR="2366990" stAng="13888826" swAng="95314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E54A0-B4B6-4E71-A796-1DE321F4FC2C}" type="datetimeFigureOut">
              <a:rPr lang="en-US" smtClean="0"/>
              <a:t>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8BA8F-6645-4526-B54C-BCA704D240A0}" type="slidenum">
              <a:rPr lang="en-US" smtClean="0"/>
              <a:t>‹#›</a:t>
            </a:fld>
            <a:endParaRPr lang="en-US"/>
          </a:p>
        </p:txBody>
      </p:sp>
    </p:spTree>
    <p:extLst>
      <p:ext uri="{BB962C8B-B14F-4D97-AF65-F5344CB8AC3E}">
        <p14:creationId xmlns:p14="http://schemas.microsoft.com/office/powerpoint/2010/main" val="37516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hi.org/resources/Pages/Publications/ToErrIsHuman.aspx"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app.ihi.org/lms/lessondetailview.aspx?LessonGUID=cd6464a8-d2f6-4a82-a292-654bdf3b20a0&amp;CourseGUID=60967fa6-4642-4f33-9ec2-60083d52d0fe&amp;CatalogGUID=6cb1c614-884b-43ef-9abd-d90849f183d4" TargetMode="External"/><Relationship Id="rId4" Type="http://schemas.openxmlformats.org/officeDocument/2006/relationships/hyperlink" Target="http://www.ihi.org/resources/Pages/Publications/CrossingtheQualityChasmANewHealthSystemforthe21stCentury.aspx"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6</a:t>
            </a:fld>
            <a:endParaRPr lang="en-US"/>
          </a:p>
        </p:txBody>
      </p:sp>
    </p:spTree>
    <p:extLst>
      <p:ext uri="{BB962C8B-B14F-4D97-AF65-F5344CB8AC3E}">
        <p14:creationId xmlns:p14="http://schemas.microsoft.com/office/powerpoint/2010/main" val="309849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AF05E3EB-8ED6-4892-9049-5D8C62929CFD}" type="slidenum">
              <a:rPr lang="en-US" smtClean="0">
                <a:latin typeface="Calibri" pitchFamily="34" charset="0"/>
              </a:rPr>
              <a:pPr/>
              <a:t>15</a:t>
            </a:fld>
            <a:endParaRPr lang="en-US">
              <a:latin typeface="Calibri" pitchFamily="34" charset="0"/>
            </a:endParaRPr>
          </a:p>
        </p:txBody>
      </p:sp>
      <p:sp>
        <p:nvSpPr>
          <p:cNvPr id="54275" name="Rectangle 2"/>
          <p:cNvSpPr>
            <a:spLocks noGrp="1" noRot="1" noChangeAspect="1" noChangeArrowheads="1" noTextEdit="1"/>
          </p:cNvSpPr>
          <p:nvPr>
            <p:ph type="sldImg"/>
          </p:nvPr>
        </p:nvSpPr>
        <p:spPr bwMode="auto">
          <a:xfrm>
            <a:off x="379413" y="700088"/>
            <a:ext cx="6203950" cy="3490912"/>
          </a:xfrm>
          <a:noFill/>
          <a:ln>
            <a:solidFill>
              <a:srgbClr val="000000"/>
            </a:solidFill>
            <a:miter lim="800000"/>
            <a:headEnd/>
            <a:tailEnd/>
          </a:ln>
        </p:spPr>
      </p:sp>
      <p:sp>
        <p:nvSpPr>
          <p:cNvPr id="54276" name="Rectangle 3"/>
          <p:cNvSpPr>
            <a:spLocks noGrp="1" noChangeArrowheads="1"/>
          </p:cNvSpPr>
          <p:nvPr>
            <p:ph type="body" idx="1"/>
          </p:nvPr>
        </p:nvSpPr>
        <p:spPr bwMode="auto">
          <a:xfrm>
            <a:off x="927947" y="4421823"/>
            <a:ext cx="5103707" cy="4187479"/>
          </a:xfrm>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67435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00648BB2-BC2D-4594-8957-30D08989CE73}" type="slidenum">
              <a:rPr lang="en-US" smtClean="0">
                <a:latin typeface="Calibri" pitchFamily="34" charset="0"/>
              </a:rPr>
              <a:pPr/>
              <a:t>17</a:t>
            </a:fld>
            <a:endParaRPr lang="en-US">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499558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82F6AEFB-7140-445E-B800-CBC216B07A26}" type="slidenum">
              <a:rPr lang="en-US" smtClean="0">
                <a:latin typeface="Calibri" pitchFamily="34" charset="0"/>
              </a:rPr>
              <a:pPr/>
              <a:t>18</a:t>
            </a:fld>
            <a:endParaRPr lang="en-US">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2303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78A77097-930C-4F36-98F2-B1B50DD1DE64}" type="slidenum">
              <a:rPr lang="en-US" smtClean="0">
                <a:latin typeface="Calibri" pitchFamily="34" charset="0"/>
              </a:rPr>
              <a:pPr/>
              <a:t>22</a:t>
            </a:fld>
            <a:endParaRPr lang="en-US">
              <a:latin typeface="Calibri" pitchFamily="34" charset="0"/>
            </a:endParaRPr>
          </a:p>
        </p:txBody>
      </p:sp>
      <p:sp>
        <p:nvSpPr>
          <p:cNvPr id="57347"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3193409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AAE49C43-5ED0-431B-A7D0-8923537AB684}" type="slidenum">
              <a:rPr lang="en-US" smtClean="0">
                <a:latin typeface="Calibri" pitchFamily="34" charset="0"/>
              </a:rPr>
              <a:pPr/>
              <a:t>23</a:t>
            </a:fld>
            <a:endParaRPr lang="en-US">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355097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AC31BE88-13D4-4E6E-A4AD-8DD62781F4A3}" type="slidenum">
              <a:rPr lang="en-US" smtClean="0">
                <a:latin typeface="Calibri" pitchFamily="34" charset="0"/>
              </a:rPr>
              <a:pPr/>
              <a:t>28</a:t>
            </a:fld>
            <a:endParaRPr lang="en-US">
              <a:latin typeface="Calibri"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atin typeface="Times New Roman" charset="0"/>
              </a:rPr>
              <a:t>I want to note that independent review is a procedural requirement, not a substantive requirement.  Its purposes are to provide a mechanism for holding both investigators &amp; institutions accountable, and to ensure that the other (substantive) requirements are met.</a:t>
            </a:r>
          </a:p>
        </p:txBody>
      </p:sp>
    </p:spTree>
    <p:extLst>
      <p:ext uri="{BB962C8B-B14F-4D97-AF65-F5344CB8AC3E}">
        <p14:creationId xmlns:p14="http://schemas.microsoft.com/office/powerpoint/2010/main" val="225848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36</a:t>
            </a:fld>
            <a:endParaRPr lang="en-US"/>
          </a:p>
        </p:txBody>
      </p:sp>
    </p:spTree>
    <p:extLst>
      <p:ext uri="{BB962C8B-B14F-4D97-AF65-F5344CB8AC3E}">
        <p14:creationId xmlns:p14="http://schemas.microsoft.com/office/powerpoint/2010/main" val="249282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37</a:t>
            </a:fld>
            <a:endParaRPr lang="en-US"/>
          </a:p>
        </p:txBody>
      </p:sp>
    </p:spTree>
    <p:extLst>
      <p:ext uri="{BB962C8B-B14F-4D97-AF65-F5344CB8AC3E}">
        <p14:creationId xmlns:p14="http://schemas.microsoft.com/office/powerpoint/2010/main" val="371934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38</a:t>
            </a:fld>
            <a:endParaRPr lang="en-US"/>
          </a:p>
        </p:txBody>
      </p:sp>
    </p:spTree>
    <p:extLst>
      <p:ext uri="{BB962C8B-B14F-4D97-AF65-F5344CB8AC3E}">
        <p14:creationId xmlns:p14="http://schemas.microsoft.com/office/powerpoint/2010/main" val="108436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39</a:t>
            </a:fld>
            <a:endParaRPr lang="en-US"/>
          </a:p>
        </p:txBody>
      </p:sp>
    </p:spTree>
    <p:extLst>
      <p:ext uri="{BB962C8B-B14F-4D97-AF65-F5344CB8AC3E}">
        <p14:creationId xmlns:p14="http://schemas.microsoft.com/office/powerpoint/2010/main" val="199933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7</a:t>
            </a:fld>
            <a:endParaRPr lang="en-US"/>
          </a:p>
        </p:txBody>
      </p:sp>
    </p:spTree>
    <p:extLst>
      <p:ext uri="{BB962C8B-B14F-4D97-AF65-F5344CB8AC3E}">
        <p14:creationId xmlns:p14="http://schemas.microsoft.com/office/powerpoint/2010/main" val="23114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40</a:t>
            </a:fld>
            <a:endParaRPr lang="en-US"/>
          </a:p>
        </p:txBody>
      </p:sp>
    </p:spTree>
    <p:extLst>
      <p:ext uri="{BB962C8B-B14F-4D97-AF65-F5344CB8AC3E}">
        <p14:creationId xmlns:p14="http://schemas.microsoft.com/office/powerpoint/2010/main" val="353744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B9CA06-FEF2-4D48-A96E-467301B3355A}" type="slidenum">
              <a:rPr lang="en-US"/>
              <a:pPr/>
              <a:t>41</a:t>
            </a:fld>
            <a:endParaRPr lang="en-US"/>
          </a:p>
        </p:txBody>
      </p:sp>
    </p:spTree>
    <p:extLst>
      <p:ext uri="{BB962C8B-B14F-4D97-AF65-F5344CB8AC3E}">
        <p14:creationId xmlns:p14="http://schemas.microsoft.com/office/powerpoint/2010/main" val="968424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6F5B64EA-E224-D240-9CCD-604E32B5BA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78903AB4-16BB-4B4F-BA71-2C54A9BD34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722487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 xmlns:a16="http://schemas.microsoft.com/office/drawing/2014/main" id="{1A4BA364-1FD6-7D48-8A2D-BC1DE4FC4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 xmlns:a16="http://schemas.microsoft.com/office/drawing/2014/main" id="{9D24D3B4-4C43-5F46-B6F6-E912388A63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1999, the Institute of Medicine (IOM) in Washington, DC, USA, released </a:t>
            </a:r>
            <a:r>
              <a:rPr lang="en-US" altLang="en-US" i="1" dirty="0">
                <a:ea typeface="ＭＳ Ｐゴシック" panose="020B0600070205080204" pitchFamily="34" charset="-128"/>
                <a:hlinkClick r:id="rId3" tooltip="To Err Is Human"/>
              </a:rPr>
              <a:t>To Err Is Human: Building a Safer Health System</a:t>
            </a:r>
            <a:r>
              <a:rPr lang="en-US" altLang="en-US" i="1" dirty="0">
                <a:ea typeface="ＭＳ Ｐゴシック" panose="020B0600070205080204" pitchFamily="34" charset="-128"/>
              </a:rPr>
              <a:t>,</a:t>
            </a:r>
            <a:r>
              <a:rPr lang="en-US" altLang="en-US" dirty="0">
                <a:ea typeface="ＭＳ Ｐゴシック" panose="020B0600070205080204" pitchFamily="34" charset="-128"/>
              </a:rPr>
              <a:t> an alarming report that brought tremendous public attention to the crisis of patient safety in the United States. In 2001, IOM followed up with</a:t>
            </a:r>
            <a:r>
              <a:rPr lang="en-US" altLang="en-US" i="1" dirty="0">
                <a:ea typeface="ＭＳ Ｐゴシック" panose="020B0600070205080204" pitchFamily="34" charset="-128"/>
              </a:rPr>
              <a:t> </a:t>
            </a:r>
            <a:r>
              <a:rPr lang="en-US" altLang="en-US" i="1" dirty="0">
                <a:ea typeface="ＭＳ Ｐゴシック" panose="020B0600070205080204" pitchFamily="34" charset="-128"/>
                <a:hlinkClick r:id="rId4" tooltip="Crossing the Quality Chasm IOM Report"/>
              </a:rPr>
              <a:t>Crossing the Quality Chasm: A New Health System for the 21st Century</a:t>
            </a:r>
            <a:r>
              <a:rPr lang="en-US" altLang="en-US" i="1" dirty="0">
                <a:ea typeface="ＭＳ Ｐゴシック" panose="020B0600070205080204" pitchFamily="34" charset="-128"/>
              </a:rPr>
              <a:t>,</a:t>
            </a:r>
            <a:r>
              <a:rPr lang="en-US" altLang="en-US" dirty="0">
                <a:ea typeface="ＭＳ Ｐゴシック" panose="020B0600070205080204" pitchFamily="34" charset="-128"/>
              </a:rPr>
              <a:t> a more detailed examination of the immense divide between what we know to be good health care and the health care that people actually receive.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report calls the divide not just a gap but a chasm, and the difference between those two metaphors is quantitative as well as qualitative. Not only is the current health care system lagging behind the ideal in large and numerous ways, but the system is fundamentally and incurably </a:t>
            </a:r>
            <a:r>
              <a:rPr lang="en-US" altLang="en-US" i="1" dirty="0">
                <a:ea typeface="ＭＳ Ｐゴシック" panose="020B0600070205080204" pitchFamily="34" charset="-128"/>
              </a:rPr>
              <a:t>unable to reach the ideal</a:t>
            </a:r>
            <a:r>
              <a:rPr lang="en-US" altLang="en-US" dirty="0">
                <a:ea typeface="ＭＳ Ｐゴシック" panose="020B0600070205080204" pitchFamily="34" charset="-128"/>
              </a:rPr>
              <a:t>. In order to begin achieving real improvement in health care, the </a:t>
            </a:r>
            <a:r>
              <a:rPr lang="en-US" altLang="en-US" i="1" dirty="0">
                <a:ea typeface="ＭＳ Ｐゴシック" panose="020B0600070205080204" pitchFamily="34" charset="-128"/>
              </a:rPr>
              <a:t>whole</a:t>
            </a:r>
            <a:r>
              <a:rPr lang="en-US" altLang="en-US" dirty="0">
                <a:ea typeface="ＭＳ Ｐゴシック" panose="020B0600070205080204" pitchFamily="34" charset="-128"/>
              </a:rPr>
              <a:t> </a:t>
            </a:r>
            <a:r>
              <a:rPr lang="en-US" altLang="en-US" i="1" dirty="0">
                <a:ea typeface="ＭＳ Ｐゴシック" panose="020B0600070205080204" pitchFamily="34" charset="-128"/>
              </a:rPr>
              <a:t>system</a:t>
            </a:r>
            <a:r>
              <a:rPr lang="en-US" altLang="en-US" dirty="0">
                <a:ea typeface="ＭＳ Ｐゴシック" panose="020B0600070205080204" pitchFamily="34" charset="-128"/>
              </a:rPr>
              <a:t> has to change. </a:t>
            </a:r>
          </a:p>
          <a:p>
            <a:r>
              <a:rPr lang="en-US" altLang="en-US" dirty="0">
                <a:ea typeface="ＭＳ Ｐゴシック" panose="020B0600070205080204" pitchFamily="34" charset="-128"/>
              </a:rPr>
              <a:t> </a:t>
            </a:r>
          </a:p>
          <a:p>
            <a:endParaRPr lang="en-US" dirty="0">
              <a:effectLst/>
              <a:ea typeface="ＭＳ Ｐゴシック" panose="020B0600070205080204" pitchFamily="34" charset="-128"/>
            </a:endParaRPr>
          </a:p>
          <a:p>
            <a:r>
              <a:rPr lang="en-US" dirty="0">
                <a:effectLst/>
              </a:rPr>
              <a:t>Remember the six dimensions of health care systems from the Institute of Medicine’s (IOM’s) </a:t>
            </a:r>
            <a:r>
              <a:rPr lang="en-US" i="1" dirty="0">
                <a:effectLst/>
              </a:rPr>
              <a:t>Crossing the Quality Chasm </a:t>
            </a:r>
            <a:r>
              <a:rPr lang="en-US" dirty="0">
                <a:effectLst/>
              </a:rPr>
              <a:t>report that we mentioned in </a:t>
            </a:r>
            <a:r>
              <a:rPr lang="en-US" dirty="0">
                <a:effectLst/>
                <a:hlinkClick r:id="rId5"/>
              </a:rPr>
              <a:t>Lesson 3 of QI 101</a:t>
            </a:r>
            <a:r>
              <a:rPr lang="en-US" dirty="0">
                <a:effectLst/>
              </a:rPr>
              <a:t>? (By the way, a handy mnemonic device for remembering the six IOM dimensions is STEEEP—Safe, Timely, Effective, Efficient, Equitable, and Patient-centered.) </a:t>
            </a:r>
            <a:br>
              <a:rPr lang="en-US" dirty="0">
                <a:effectLst/>
              </a:rPr>
            </a:br>
            <a:r>
              <a:rPr lang="en-US" dirty="0">
                <a:effectLst/>
              </a:rPr>
              <a:t/>
            </a:r>
            <a:br>
              <a:rPr lang="en-US" dirty="0">
                <a:effectLst/>
              </a:rPr>
            </a:br>
            <a:r>
              <a:rPr lang="en-US" dirty="0">
                <a:effectLst/>
              </a:rPr>
              <a:t>They are a good guide for teams to use in developing organizational and project-based aims. </a:t>
            </a:r>
            <a:br>
              <a:rPr lang="en-US" dirty="0">
                <a:effectLst/>
              </a:rPr>
            </a:br>
            <a:r>
              <a:rPr lang="en-US" dirty="0">
                <a:effectLst/>
              </a:rPr>
              <a:t/>
            </a:r>
            <a:br>
              <a:rPr lang="en-US" dirty="0">
                <a:effectLst/>
              </a:rPr>
            </a:br>
            <a:r>
              <a:rPr lang="en-US" dirty="0">
                <a:effectLst/>
              </a:rPr>
              <a:t>First, health care must be </a:t>
            </a:r>
            <a:r>
              <a:rPr lang="en-US" b="1" dirty="0">
                <a:effectLst/>
              </a:rPr>
              <a:t>safe</a:t>
            </a:r>
            <a:r>
              <a:rPr lang="en-US" dirty="0">
                <a:effectLst/>
              </a:rPr>
              <a:t>. This means much more than the ancient maxim "First, do no harm," which makes it the individual caregiver’s responsibility to somehow try extra hard to be more careful (a requirement modern human factors theory has shown to be unproductive). Instead, the aim means that safety must be a property of the system. No one should ever be harmed by health care again. </a:t>
            </a:r>
            <a:br>
              <a:rPr lang="en-US" dirty="0">
                <a:effectLst/>
              </a:rPr>
            </a:br>
            <a:r>
              <a:rPr lang="en-US" dirty="0">
                <a:effectLst/>
              </a:rPr>
              <a:t/>
            </a:r>
            <a:br>
              <a:rPr lang="en-US" dirty="0">
                <a:effectLst/>
              </a:rPr>
            </a:br>
            <a:r>
              <a:rPr lang="en-US" dirty="0">
                <a:effectLst/>
              </a:rPr>
              <a:t>Second, health care must be </a:t>
            </a:r>
            <a:r>
              <a:rPr lang="en-US" b="1" dirty="0">
                <a:effectLst/>
              </a:rPr>
              <a:t>effective</a:t>
            </a:r>
            <a:r>
              <a:rPr lang="en-US" dirty="0">
                <a:effectLst/>
              </a:rPr>
              <a:t>. It should match science, with neither underuse nor overuse of the best available techniques—every elderly heart patient who would benefit from beta-blockers should get them, and no child with a simple ear infection should get advanced antibiotics. </a:t>
            </a:r>
            <a:br>
              <a:rPr lang="en-US" dirty="0">
                <a:effectLst/>
              </a:rPr>
            </a:br>
            <a:r>
              <a:rPr lang="en-US" dirty="0">
                <a:effectLst/>
              </a:rPr>
              <a:t/>
            </a:r>
            <a:br>
              <a:rPr lang="en-US" dirty="0">
                <a:effectLst/>
              </a:rPr>
            </a:br>
            <a:r>
              <a:rPr lang="en-US" dirty="0">
                <a:effectLst/>
              </a:rPr>
              <a:t>Third, health care should be </a:t>
            </a:r>
            <a:r>
              <a:rPr lang="en-US" b="1" dirty="0">
                <a:effectLst/>
              </a:rPr>
              <a:t>patient-centered</a:t>
            </a:r>
            <a:r>
              <a:rPr lang="en-US" dirty="0">
                <a:effectLst/>
              </a:rPr>
              <a:t>. The individual patient’s culture, social context, and specific needs deserve respect, and the patient should play an active role in making decisions about his or her own care. That concept is especially vital today, as more people require chronic rather than acute care. </a:t>
            </a:r>
            <a:br>
              <a:rPr lang="en-US" dirty="0">
                <a:effectLst/>
              </a:rPr>
            </a:br>
            <a:r>
              <a:rPr lang="en-US" dirty="0">
                <a:effectLst/>
              </a:rPr>
              <a:t/>
            </a:r>
            <a:br>
              <a:rPr lang="en-US" dirty="0">
                <a:effectLst/>
              </a:rPr>
            </a:br>
            <a:r>
              <a:rPr lang="en-US" dirty="0">
                <a:effectLst/>
              </a:rPr>
              <a:t>Fourth, care should be </a:t>
            </a:r>
            <a:r>
              <a:rPr lang="en-US" b="1" dirty="0">
                <a:effectLst/>
              </a:rPr>
              <a:t>timely</a:t>
            </a:r>
            <a:r>
              <a:rPr lang="en-US" dirty="0">
                <a:effectLst/>
              </a:rPr>
              <a:t>. Unintended waiting that doesn’t provide information or time to heal is a system defect. Prompt attention benefits both the patient and the caregiver. </a:t>
            </a:r>
            <a:br>
              <a:rPr lang="en-US" dirty="0">
                <a:effectLst/>
              </a:rPr>
            </a:br>
            <a:r>
              <a:rPr lang="en-US" dirty="0">
                <a:effectLst/>
              </a:rPr>
              <a:t/>
            </a:r>
            <a:br>
              <a:rPr lang="en-US" dirty="0">
                <a:effectLst/>
              </a:rPr>
            </a:br>
            <a:r>
              <a:rPr lang="en-US" dirty="0">
                <a:effectLst/>
              </a:rPr>
              <a:t>Fifth, the health care system should be </a:t>
            </a:r>
            <a:r>
              <a:rPr lang="en-US" b="1" dirty="0">
                <a:effectLst/>
              </a:rPr>
              <a:t>efficient</a:t>
            </a:r>
            <a:r>
              <a:rPr lang="en-US" dirty="0">
                <a:effectLst/>
              </a:rPr>
              <a:t>, constantly seeking to reduce the waste—and hence the cost—of supplies, equipment, space, capital, ideas, time, and opportunities. </a:t>
            </a:r>
            <a:br>
              <a:rPr lang="en-US" dirty="0">
                <a:effectLst/>
              </a:rPr>
            </a:br>
            <a:r>
              <a:rPr lang="en-US" dirty="0">
                <a:effectLst/>
              </a:rPr>
              <a:t/>
            </a:r>
            <a:br>
              <a:rPr lang="en-US" dirty="0">
                <a:effectLst/>
              </a:rPr>
            </a:br>
            <a:r>
              <a:rPr lang="en-US" dirty="0">
                <a:effectLst/>
              </a:rPr>
              <a:t>Sixth, health care should be </a:t>
            </a:r>
            <a:r>
              <a:rPr lang="en-US" b="1" dirty="0">
                <a:effectLst/>
              </a:rPr>
              <a:t>equitable</a:t>
            </a:r>
            <a:r>
              <a:rPr lang="en-US" dirty="0">
                <a:effectLst/>
              </a:rPr>
              <a:t>. Race, ethnicity, gender, and income should not prevent anyone in the world from receiving high-quality care. We need advances in health care delivery to match the advances in medical science so the benefits of that science may reach everyone equally. </a:t>
            </a:r>
            <a:endParaRPr lang="en-US" dirty="0"/>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92417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effectLst/>
              </a:rPr>
              <a:t>Benchmarking</a:t>
            </a:r>
            <a:endParaRPr lang="en-US" sz="3600" dirty="0"/>
          </a:p>
          <a:p>
            <a:pPr lvl="1"/>
            <a:r>
              <a:rPr lang="en-US" sz="3200" dirty="0">
                <a:effectLst/>
              </a:rPr>
              <a:t>Comparing own process to “best practice” can help identify where your own system falls short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rPr>
              <a:t>Benchmarking in its simplest form is merely looking around at how others are doing things and trying to learn new approaches and possibilities. A formal benchmarking process provides a method with some structure for making these observations, and then using this information for improvement.</a:t>
            </a:r>
            <a:r>
              <a:rPr lang="en-US" baseline="30000" dirty="0">
                <a:effectLst/>
              </a:rPr>
              <a:t>1</a:t>
            </a:r>
            <a:r>
              <a:rPr lang="en-US" dirty="0">
                <a:effectLst/>
              </a:rPr>
              <a:t> </a:t>
            </a:r>
          </a:p>
          <a:p>
            <a:endParaRPr lang="en-US" dirty="0"/>
          </a:p>
          <a:p>
            <a:r>
              <a:rPr lang="en-US" dirty="0">
                <a:effectLst/>
              </a:rPr>
              <a:t>If you’re trying to reduce medication errors in your clinic, you might consider bar-coding medicines, or computerized physician order entry (CPOE). These are just two examples of how technology — such as automation, new equipment, or new information systems — can lead to improvement. But be careful! Technology that isn’t reliable, or that simply makes a bad system more accessible via the Internet, is not necessarily the fix you’re looking for. </a:t>
            </a: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rPr>
              <a:t>4. Creative thinking</a:t>
            </a:r>
            <a:r>
              <a:rPr lang="en-US" dirty="0">
                <a:effectLst/>
              </a:rPr>
              <a:t/>
            </a:r>
            <a:br>
              <a:rPr lang="en-US" dirty="0">
                <a:effectLst/>
              </a:rPr>
            </a:br>
            <a:r>
              <a:rPr lang="en-US" dirty="0">
                <a:effectLst/>
              </a:rPr>
              <a:t/>
            </a:r>
            <a:br>
              <a:rPr lang="en-US" dirty="0">
                <a:effectLst/>
              </a:rPr>
            </a:br>
            <a:r>
              <a:rPr lang="en-US" dirty="0">
                <a:effectLst/>
              </a:rPr>
              <a:t>Where do new ideas come from? You can spark creative thinking in various ways, including simply taking the time to do this sort of thinking; identifying the boundaries that limit the changes you can make and then finding ways to dismantle those boundaries; temporarily considering unrealistic goals that can prompt you to break out of your old way of thinking; and exposing yourself to situations that can spark new ideas, such as taking the role of a patient to view health care in a different light.</a:t>
            </a:r>
            <a:endParaRPr lang="en-US" dirty="0"/>
          </a:p>
          <a:p>
            <a:endParaRPr lang="en-US" dirty="0"/>
          </a:p>
          <a:p>
            <a:pPr marL="0" indent="0">
              <a:buNone/>
            </a:pPr>
            <a:r>
              <a:rPr lang="en-US" b="1" dirty="0">
                <a:effectLst/>
              </a:rPr>
              <a:t>Using change concepts </a:t>
            </a:r>
            <a:r>
              <a:rPr lang="en-US" dirty="0">
                <a:effectLst/>
              </a:rPr>
              <a:t/>
            </a:r>
            <a:br>
              <a:rPr lang="en-US" dirty="0">
                <a:effectLst/>
              </a:rPr>
            </a:br>
            <a:r>
              <a:rPr lang="en-US" dirty="0">
                <a:effectLst/>
              </a:rPr>
              <a:t/>
            </a:r>
            <a:br>
              <a:rPr lang="en-US" dirty="0">
                <a:effectLst/>
              </a:rPr>
            </a:br>
            <a:r>
              <a:rPr lang="en-US" dirty="0">
                <a:effectLst/>
              </a:rPr>
              <a:t>A change concept is a general notion or approach to change that has been found to be useful in developing specific ideas for changes that lead to improvement. Here are some examples.</a:t>
            </a:r>
            <a:br>
              <a:rPr lang="en-US" dirty="0">
                <a:effectLst/>
              </a:rPr>
            </a:br>
            <a:r>
              <a:rPr lang="en-US" dirty="0">
                <a:effectLst/>
              </a:rPr>
              <a:t/>
            </a:r>
            <a:br>
              <a:rPr lang="en-US" dirty="0">
                <a:effectLst/>
              </a:rPr>
            </a:br>
            <a:endParaRPr lang="en-US" dirty="0">
              <a:effectLst/>
            </a:endParaRPr>
          </a:p>
          <a:p>
            <a:pPr marL="0" indent="0">
              <a:buNone/>
            </a:pPr>
            <a:r>
              <a:rPr lang="en-US" b="1" dirty="0">
                <a:effectLst/>
              </a:rPr>
              <a:t>Move Steps Closer Together.</a:t>
            </a:r>
            <a:r>
              <a:rPr lang="en-US" dirty="0">
                <a:effectLst/>
              </a:rPr>
              <a:t> Can you think of a way to reduce the distance between steps in a process to reduce delays and communication problems?</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b="1" dirty="0">
                <a:effectLst/>
              </a:rPr>
              <a:t>Reduce Reliance on Memory.</a:t>
            </a:r>
            <a:r>
              <a:rPr lang="en-US" dirty="0">
                <a:effectLst/>
              </a:rPr>
              <a:t> Can you make it easier to remember to do the right thing?</a:t>
            </a:r>
            <a:br>
              <a:rPr lang="en-US" dirty="0">
                <a:effectLst/>
              </a:rPr>
            </a:br>
            <a:endParaRPr lang="en-US" dirty="0">
              <a:effectLst/>
            </a:endParaRPr>
          </a:p>
          <a:p>
            <a:pPr marL="0" indent="0">
              <a:buNone/>
            </a:pP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b="1" dirty="0">
                <a:effectLst/>
              </a:rPr>
              <a:t>Reduce Handoffs.</a:t>
            </a:r>
            <a:r>
              <a:rPr lang="en-US" dirty="0">
                <a:effectLst/>
              </a:rPr>
              <a:t> Can you cut down on the number of times a process element is transferred from one person to another? </a:t>
            </a:r>
            <a:br>
              <a:rPr lang="en-US" dirty="0">
                <a:effectLst/>
              </a:rPr>
            </a:br>
            <a:r>
              <a:rPr lang="en-US" dirty="0">
                <a:effectLst/>
              </a:rPr>
              <a:t/>
            </a:r>
            <a:br>
              <a:rPr lang="en-US" dirty="0">
                <a:effectLst/>
              </a:rPr>
            </a:br>
            <a:r>
              <a:rPr lang="en-US" dirty="0">
                <a:effectLst/>
              </a:rPr>
              <a:t/>
            </a:r>
            <a:br>
              <a:rPr lang="en-US" dirty="0">
                <a:effectLst/>
              </a:rPr>
            </a:br>
            <a:r>
              <a:rPr lang="en-US" dirty="0">
                <a:effectLst/>
              </a:rPr>
              <a:t/>
            </a:r>
            <a:br>
              <a:rPr lang="en-US" dirty="0">
                <a:effectLst/>
              </a:rPr>
            </a:br>
            <a:r>
              <a:rPr lang="en-US" dirty="0">
                <a:effectLst/>
              </a:rPr>
              <a:t>Combining these change concepts with knowledge about specific subjects can help generate ideas for tests of change. </a:t>
            </a:r>
            <a:br>
              <a:rPr lang="en-US" dirty="0">
                <a:effectLst/>
              </a:rPr>
            </a:br>
            <a:r>
              <a:rPr lang="en-US" dirty="0">
                <a:effectLst/>
              </a:rPr>
              <a:t>See </a:t>
            </a:r>
            <a:r>
              <a:rPr lang="en-US" i="1" dirty="0">
                <a:effectLst/>
              </a:rPr>
              <a:t>The Improvement Guide</a:t>
            </a:r>
            <a:r>
              <a:rPr lang="en-US" i="1" baseline="30000" dirty="0">
                <a:effectLst/>
              </a:rPr>
              <a:t>2</a:t>
            </a:r>
            <a:r>
              <a:rPr lang="en-US" baseline="30000" dirty="0">
                <a:effectLst/>
              </a:rPr>
              <a:t> </a:t>
            </a:r>
            <a:r>
              <a:rPr lang="en-US" dirty="0">
                <a:effectLst/>
              </a:rPr>
              <a:t>for a list of 72 change concepts, as well as examples of how they were applied in process improvement, both inside and outside health care. </a:t>
            </a:r>
            <a:endParaRPr lang="en-US" dirty="0"/>
          </a:p>
          <a:p>
            <a:endParaRPr lang="en-US" dirty="0"/>
          </a:p>
        </p:txBody>
      </p:sp>
      <p:sp>
        <p:nvSpPr>
          <p:cNvPr id="4" name="Slide Number Placeholder 3"/>
          <p:cNvSpPr>
            <a:spLocks noGrp="1"/>
          </p:cNvSpPr>
          <p:nvPr>
            <p:ph type="sldNum" sz="quarter" idx="10"/>
          </p:nvPr>
        </p:nvSpPr>
        <p:spPr/>
        <p:txBody>
          <a:bodyPr/>
          <a:lstStyle/>
          <a:p>
            <a:fld id="{724BAC0B-47A9-4500-A14A-BFFD9DDD5C0F}" type="slidenum">
              <a:rPr lang="en-US" smtClean="0"/>
              <a:t>61</a:t>
            </a:fld>
            <a:endParaRPr lang="en-US"/>
          </a:p>
        </p:txBody>
      </p:sp>
    </p:spTree>
    <p:extLst>
      <p:ext uri="{BB962C8B-B14F-4D97-AF65-F5344CB8AC3E}">
        <p14:creationId xmlns:p14="http://schemas.microsoft.com/office/powerpoint/2010/main" val="220248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 xmlns:a16="http://schemas.microsoft.com/office/drawing/2014/main" id="{F7A00943-1B21-744B-BC91-C6184E962B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 xmlns:a16="http://schemas.microsoft.com/office/drawing/2014/main" id="{99DBCE7A-2BC0-F647-BCF1-4C8EBE0B5D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800"/>
              <a:t>Multiple models can be used successfully  </a:t>
            </a:r>
          </a:p>
          <a:p>
            <a:pPr lvl="1"/>
            <a:r>
              <a:rPr lang="en-US" altLang="en-US" sz="2400"/>
              <a:t>All based on similar foundations </a:t>
            </a:r>
          </a:p>
          <a:p>
            <a:pPr lvl="1"/>
            <a:r>
              <a:rPr lang="en-US" altLang="en-US" sz="2400"/>
              <a:t>Vary on the approach and terminology</a:t>
            </a:r>
          </a:p>
          <a:p>
            <a:endParaRPr lang="en-US" altLang="en-US"/>
          </a:p>
        </p:txBody>
      </p:sp>
      <p:sp>
        <p:nvSpPr>
          <p:cNvPr id="52228" name="Slide Number Placeholder 3">
            <a:extLst>
              <a:ext uri="{FF2B5EF4-FFF2-40B4-BE49-F238E27FC236}">
                <a16:creationId xmlns="" xmlns:a16="http://schemas.microsoft.com/office/drawing/2014/main" id="{77EBA4B2-6337-EA4F-AC03-01C100D543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B74B28-2D2A-1B4B-94D3-4F733AA3B4FC}" type="slidenum">
              <a:rPr lang="en-US" altLang="en-US" smtClean="0"/>
              <a:pPr/>
              <a:t>63</a:t>
            </a:fld>
            <a:endParaRPr lang="en-US" altLang="en-US"/>
          </a:p>
        </p:txBody>
      </p:sp>
    </p:spTree>
    <p:extLst>
      <p:ext uri="{BB962C8B-B14F-4D97-AF65-F5344CB8AC3E}">
        <p14:creationId xmlns:p14="http://schemas.microsoft.com/office/powerpoint/2010/main" val="380396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 xmlns:a16="http://schemas.microsoft.com/office/drawing/2014/main" id="{1688EE29-D269-C04D-9BA2-9EA2F649BE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 xmlns:a16="http://schemas.microsoft.com/office/drawing/2014/main" id="{DF98A031-39C9-0D43-ACB6-066FC0CB0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24327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AFCC6ED0-1ACB-FC4A-B6C8-8FC87C27F3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8D8E9A72-3723-274C-982B-0E58DE68B4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4820" name="Slide Number Placeholder 3">
            <a:extLst>
              <a:ext uri="{FF2B5EF4-FFF2-40B4-BE49-F238E27FC236}">
                <a16:creationId xmlns="" xmlns:a16="http://schemas.microsoft.com/office/drawing/2014/main" id="{ABB2F6F6-62E9-C348-9EDB-6662A489F0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5C82B9-0DD8-F34C-8A34-1C5093F30ED8}" type="slidenum">
              <a:rPr lang="en-US" altLang="en-US" smtClean="0"/>
              <a:pPr/>
              <a:t>67</a:t>
            </a:fld>
            <a:endParaRPr lang="en-US" altLang="en-US"/>
          </a:p>
        </p:txBody>
      </p:sp>
    </p:spTree>
    <p:extLst>
      <p:ext uri="{BB962C8B-B14F-4D97-AF65-F5344CB8AC3E}">
        <p14:creationId xmlns:p14="http://schemas.microsoft.com/office/powerpoint/2010/main" val="159569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8</a:t>
            </a:fld>
            <a:endParaRPr lang="en-US"/>
          </a:p>
        </p:txBody>
      </p:sp>
    </p:spTree>
    <p:extLst>
      <p:ext uri="{BB962C8B-B14F-4D97-AF65-F5344CB8AC3E}">
        <p14:creationId xmlns:p14="http://schemas.microsoft.com/office/powerpoint/2010/main" val="384281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9</a:t>
            </a:fld>
            <a:endParaRPr lang="en-US"/>
          </a:p>
        </p:txBody>
      </p:sp>
    </p:spTree>
    <p:extLst>
      <p:ext uri="{BB962C8B-B14F-4D97-AF65-F5344CB8AC3E}">
        <p14:creationId xmlns:p14="http://schemas.microsoft.com/office/powerpoint/2010/main" val="22115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10</a:t>
            </a:fld>
            <a:endParaRPr lang="en-US"/>
          </a:p>
        </p:txBody>
      </p:sp>
    </p:spTree>
    <p:extLst>
      <p:ext uri="{BB962C8B-B14F-4D97-AF65-F5344CB8AC3E}">
        <p14:creationId xmlns:p14="http://schemas.microsoft.com/office/powerpoint/2010/main" val="158762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11</a:t>
            </a:fld>
            <a:endParaRPr lang="en-US"/>
          </a:p>
        </p:txBody>
      </p:sp>
    </p:spTree>
    <p:extLst>
      <p:ext uri="{BB962C8B-B14F-4D97-AF65-F5344CB8AC3E}">
        <p14:creationId xmlns:p14="http://schemas.microsoft.com/office/powerpoint/2010/main" val="126451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408DAA-3F1C-AF4A-99D1-19B198DDDFCB}" type="slidenum">
              <a:rPr lang="en-US"/>
              <a:pPr/>
              <a:t>12</a:t>
            </a:fld>
            <a:endParaRPr lang="en-US"/>
          </a:p>
        </p:txBody>
      </p:sp>
    </p:spTree>
    <p:extLst>
      <p:ext uri="{BB962C8B-B14F-4D97-AF65-F5344CB8AC3E}">
        <p14:creationId xmlns:p14="http://schemas.microsoft.com/office/powerpoint/2010/main" val="81729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6D6C32F4-AFB0-4105-94C5-80BF09CA7CE2}" type="slidenum">
              <a:rPr lang="en-US" smtClean="0">
                <a:latin typeface="Calibri" pitchFamily="34" charset="0"/>
              </a:rPr>
              <a:pPr/>
              <a:t>13</a:t>
            </a:fld>
            <a:endParaRPr lang="en-US">
              <a:latin typeface="Calibri"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188140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292572C0-B76A-49F0-87D2-EC974314E912}" type="slidenum">
              <a:rPr lang="en-US" smtClean="0">
                <a:latin typeface="Calibri" pitchFamily="34" charset="0"/>
              </a:rPr>
              <a:pPr/>
              <a:t>14</a:t>
            </a:fld>
            <a:endParaRPr lang="en-US">
              <a:latin typeface="Calibri"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extLst>
      <p:ext uri="{BB962C8B-B14F-4D97-AF65-F5344CB8AC3E}">
        <p14:creationId xmlns:p14="http://schemas.microsoft.com/office/powerpoint/2010/main" val="2785931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04149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49108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a:extLst>
              <a:ext uri="{FF2B5EF4-FFF2-40B4-BE49-F238E27FC236}">
                <a16:creationId xmlns="" xmlns:a16="http://schemas.microsoft.com/office/drawing/2014/main" id="{A97BBE31-0A3C-404F-B30E-EDC9151FD1FB}"/>
              </a:ext>
            </a:extLst>
          </p:cNvPr>
          <p:cNvSpPr>
            <a:spLocks noGrp="1"/>
          </p:cNvSpPr>
          <p:nvPr>
            <p:ph type="sldNum" sz="quarter" idx="13"/>
          </p:nvPr>
        </p:nvSpPr>
        <p:spPr/>
        <p:txBody>
          <a:bodyPr/>
          <a:lstStyle>
            <a:lvl1pPr>
              <a:defRPr/>
            </a:lvl1pPr>
          </a:lstStyle>
          <a:p>
            <a:pPr>
              <a:defRPr/>
            </a:pPr>
            <a:fld id="{B703FBD8-9667-1249-869B-5DA990663DC6}" type="slidenum">
              <a:rPr lang="en-US" altLang="en-US"/>
              <a:pPr>
                <a:defRPr/>
              </a:pPr>
              <a:t>‹#›</a:t>
            </a:fld>
            <a:endParaRPr lang="en-US" altLang="en-US"/>
          </a:p>
        </p:txBody>
      </p:sp>
    </p:spTree>
    <p:extLst>
      <p:ext uri="{BB962C8B-B14F-4D97-AF65-F5344CB8AC3E}">
        <p14:creationId xmlns:p14="http://schemas.microsoft.com/office/powerpoint/2010/main" val="243615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7C3191B9-E3EA-4322-842C-0D5C2F1416D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37505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7C3191B9-E3EA-4322-842C-0D5C2F1416D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1986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7C3191B9-E3EA-4322-842C-0D5C2F1416D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334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Content Placeholder 2"/>
          <p:cNvSpPr>
            <a:spLocks noGrp="1"/>
          </p:cNvSpPr>
          <p:nvPr>
            <p:ph idx="12"/>
          </p:nvPr>
        </p:nvSpPr>
        <p:spPr>
          <a:xfrm>
            <a:off x="609600" y="158263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0" y="274638"/>
            <a:ext cx="10972800" cy="1143000"/>
          </a:xfrm>
        </p:spPr>
        <p:txBody>
          <a:bodyPr/>
          <a:lstStyle/>
          <a:p>
            <a:r>
              <a:rPr lang="en-US"/>
              <a:t>Click to edit Master title style</a:t>
            </a:r>
          </a:p>
        </p:txBody>
      </p:sp>
      <p:sp>
        <p:nvSpPr>
          <p:cNvPr id="4" name="Slide Number Placeholder 5"/>
          <p:cNvSpPr>
            <a:spLocks noGrp="1"/>
          </p:cNvSpPr>
          <p:nvPr>
            <p:ph type="sldNum" sz="quarter" idx="13"/>
          </p:nvPr>
        </p:nvSpPr>
        <p:spPr/>
        <p:txBody>
          <a:bodyPr/>
          <a:lstStyle>
            <a:lvl1pPr>
              <a:defRPr/>
            </a:lvl1pPr>
          </a:lstStyle>
          <a:p>
            <a:pPr>
              <a:defRPr/>
            </a:pPr>
            <a:fld id="{7C3191B9-E3EA-4322-842C-0D5C2F1416D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7123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2E7260-98A2-4B3E-BC0D-F34B56742F2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9931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2E7260-98A2-4B3E-BC0D-F34B56742F26}" type="datetimeFigureOut">
              <a:rPr lang="en-US" smtClean="0"/>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840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2E7260-98A2-4B3E-BC0D-F34B56742F2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28753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2E7260-98A2-4B3E-BC0D-F34B56742F26}" type="datetimeFigureOut">
              <a:rPr lang="en-US" smtClean="0"/>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160730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2E7260-98A2-4B3E-BC0D-F34B56742F26}" type="datetimeFigureOut">
              <a:rPr lang="en-US" smtClean="0"/>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5820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E7260-98A2-4B3E-BC0D-F34B56742F26}" type="datetimeFigureOut">
              <a:rPr lang="en-US" smtClean="0"/>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42717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33069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2E7260-98A2-4B3E-BC0D-F34B56742F26}" type="datetimeFigureOut">
              <a:rPr lang="en-US" smtClean="0"/>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DA224-759A-4BB5-9A94-C09FF052618D}" type="slidenum">
              <a:rPr lang="en-US" smtClean="0"/>
              <a:t>‹#›</a:t>
            </a:fld>
            <a:endParaRPr lang="en-US"/>
          </a:p>
        </p:txBody>
      </p:sp>
    </p:spTree>
    <p:extLst>
      <p:ext uri="{BB962C8B-B14F-4D97-AF65-F5344CB8AC3E}">
        <p14:creationId xmlns:p14="http://schemas.microsoft.com/office/powerpoint/2010/main" val="225962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260-98A2-4B3E-BC0D-F34B56742F26}" type="datetimeFigureOut">
              <a:rPr lang="en-US" smtClean="0"/>
              <a:t>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DA224-759A-4BB5-9A94-C09FF052618D}" type="slidenum">
              <a:rPr lang="en-US" smtClean="0"/>
              <a:t>‹#›</a:t>
            </a:fld>
            <a:endParaRPr lang="en-US"/>
          </a:p>
        </p:txBody>
      </p:sp>
    </p:spTree>
    <p:extLst>
      <p:ext uri="{BB962C8B-B14F-4D97-AF65-F5344CB8AC3E}">
        <p14:creationId xmlns:p14="http://schemas.microsoft.com/office/powerpoint/2010/main" val="7946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6" r:id="rId15"/>
    <p:sldLayoutId id="214748366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tif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mailto:Jennifer_kesselheim@dfci.Harvard.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7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10</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grpSp>
        <p:nvGrpSpPr>
          <p:cNvPr id="5" name="Group 25"/>
          <p:cNvGrpSpPr>
            <a:grpSpLocks noChangeAspect="1"/>
          </p:cNvGrpSpPr>
          <p:nvPr/>
        </p:nvGrpSpPr>
        <p:grpSpPr bwMode="auto">
          <a:xfrm>
            <a:off x="7467601" y="3048001"/>
            <a:ext cx="3001963" cy="1433513"/>
            <a:chOff x="4622800" y="2740025"/>
            <a:chExt cx="3752850" cy="1792288"/>
          </a:xfrm>
        </p:grpSpPr>
        <p:sp>
          <p:nvSpPr>
            <p:cNvPr id="13327" name="Oval 15"/>
            <p:cNvSpPr>
              <a:spLocks/>
            </p:cNvSpPr>
            <p:nvPr/>
          </p:nvSpPr>
          <p:spPr bwMode="auto">
            <a:xfrm>
              <a:off x="4622800" y="2740025"/>
              <a:ext cx="3752850" cy="1792288"/>
            </a:xfrm>
            <a:prstGeom prst="ellipse">
              <a:avLst/>
            </a:prstGeom>
            <a:solidFill>
              <a:srgbClr val="00FF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9" name="Rectangle 16"/>
            <p:cNvSpPr>
              <a:spLocks/>
            </p:cNvSpPr>
            <p:nvPr/>
          </p:nvSpPr>
          <p:spPr bwMode="auto">
            <a:xfrm>
              <a:off x="5170545" y="3248137"/>
              <a:ext cx="2669267" cy="776063"/>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dirty="0">
                  <a:latin typeface="+mj-lt"/>
                  <a:ea typeface="Arial" charset="0"/>
                  <a:cs typeface="Arial" charset="0"/>
                </a:rPr>
                <a:t>Favorable risk-benefit ratio</a:t>
              </a:r>
            </a:p>
          </p:txBody>
        </p:sp>
      </p:grpSp>
      <p:grpSp>
        <p:nvGrpSpPr>
          <p:cNvPr id="6" name="Group 29"/>
          <p:cNvGrpSpPr>
            <a:grpSpLocks/>
          </p:cNvGrpSpPr>
          <p:nvPr/>
        </p:nvGrpSpPr>
        <p:grpSpPr bwMode="auto">
          <a:xfrm>
            <a:off x="5791201" y="3886201"/>
            <a:ext cx="3001963" cy="1433513"/>
            <a:chOff x="4267200" y="3886200"/>
            <a:chExt cx="3002281" cy="1433830"/>
          </a:xfrm>
        </p:grpSpPr>
        <p:sp>
          <p:nvSpPr>
            <p:cNvPr id="13324" name="Oval 12"/>
            <p:cNvSpPr>
              <a:spLocks/>
            </p:cNvSpPr>
            <p:nvPr/>
          </p:nvSpPr>
          <p:spPr bwMode="auto">
            <a:xfrm>
              <a:off x="4267200" y="3886200"/>
              <a:ext cx="3002281" cy="1433830"/>
            </a:xfrm>
            <a:prstGeom prst="ellipse">
              <a:avLst/>
            </a:prstGeom>
            <a:solidFill>
              <a:srgbClr val="AC0C7E"/>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1" name="Rectangle 13"/>
            <p:cNvSpPr>
              <a:spLocks/>
            </p:cNvSpPr>
            <p:nvPr/>
          </p:nvSpPr>
          <p:spPr bwMode="auto">
            <a:xfrm>
              <a:off x="4700634" y="4292690"/>
              <a:ext cx="2135413" cy="620850"/>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Independent review</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844417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11</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grpSp>
        <p:nvGrpSpPr>
          <p:cNvPr id="5" name="Group 25"/>
          <p:cNvGrpSpPr>
            <a:grpSpLocks noChangeAspect="1"/>
          </p:cNvGrpSpPr>
          <p:nvPr/>
        </p:nvGrpSpPr>
        <p:grpSpPr bwMode="auto">
          <a:xfrm>
            <a:off x="7467601" y="3048001"/>
            <a:ext cx="3001963" cy="1433513"/>
            <a:chOff x="4622800" y="2740025"/>
            <a:chExt cx="3752850" cy="1792288"/>
          </a:xfrm>
        </p:grpSpPr>
        <p:sp>
          <p:nvSpPr>
            <p:cNvPr id="13327" name="Oval 15"/>
            <p:cNvSpPr>
              <a:spLocks/>
            </p:cNvSpPr>
            <p:nvPr/>
          </p:nvSpPr>
          <p:spPr bwMode="auto">
            <a:xfrm>
              <a:off x="4622800" y="2740025"/>
              <a:ext cx="3752850" cy="1792288"/>
            </a:xfrm>
            <a:prstGeom prst="ellipse">
              <a:avLst/>
            </a:prstGeom>
            <a:solidFill>
              <a:srgbClr val="00FF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9" name="Rectangle 16"/>
            <p:cNvSpPr>
              <a:spLocks/>
            </p:cNvSpPr>
            <p:nvPr/>
          </p:nvSpPr>
          <p:spPr bwMode="auto">
            <a:xfrm>
              <a:off x="5170545" y="3248137"/>
              <a:ext cx="2669267" cy="776063"/>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Favorable risk-benefit ratio</a:t>
              </a:r>
            </a:p>
          </p:txBody>
        </p:sp>
      </p:grpSp>
      <p:grpSp>
        <p:nvGrpSpPr>
          <p:cNvPr id="6" name="Group 29"/>
          <p:cNvGrpSpPr>
            <a:grpSpLocks/>
          </p:cNvGrpSpPr>
          <p:nvPr/>
        </p:nvGrpSpPr>
        <p:grpSpPr bwMode="auto">
          <a:xfrm>
            <a:off x="5791201" y="3886201"/>
            <a:ext cx="3001963" cy="1433513"/>
            <a:chOff x="4267200" y="3886200"/>
            <a:chExt cx="3002281" cy="1433830"/>
          </a:xfrm>
        </p:grpSpPr>
        <p:sp>
          <p:nvSpPr>
            <p:cNvPr id="13324" name="Oval 12"/>
            <p:cNvSpPr>
              <a:spLocks/>
            </p:cNvSpPr>
            <p:nvPr/>
          </p:nvSpPr>
          <p:spPr bwMode="auto">
            <a:xfrm>
              <a:off x="4267200" y="3886200"/>
              <a:ext cx="3002281" cy="1433830"/>
            </a:xfrm>
            <a:prstGeom prst="ellipse">
              <a:avLst/>
            </a:prstGeom>
            <a:solidFill>
              <a:srgbClr val="AC0C7E"/>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1" name="Rectangle 13"/>
            <p:cNvSpPr>
              <a:spLocks/>
            </p:cNvSpPr>
            <p:nvPr/>
          </p:nvSpPr>
          <p:spPr bwMode="auto">
            <a:xfrm>
              <a:off x="4700634" y="4292690"/>
              <a:ext cx="2135413" cy="620850"/>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Independent review</a:t>
              </a:r>
            </a:p>
          </p:txBody>
        </p:sp>
      </p:grpSp>
      <p:grpSp>
        <p:nvGrpSpPr>
          <p:cNvPr id="7" name="Group 26"/>
          <p:cNvGrpSpPr>
            <a:grpSpLocks noChangeAspect="1"/>
          </p:cNvGrpSpPr>
          <p:nvPr/>
        </p:nvGrpSpPr>
        <p:grpSpPr>
          <a:xfrm>
            <a:off x="4160520" y="4735696"/>
            <a:ext cx="3002281" cy="1433830"/>
            <a:chOff x="5391150" y="4125913"/>
            <a:chExt cx="3752850" cy="1792287"/>
          </a:xfrm>
          <a:noFill/>
        </p:grpSpPr>
        <p:sp>
          <p:nvSpPr>
            <p:cNvPr id="13330" name="Oval 18"/>
            <p:cNvSpPr>
              <a:spLocks/>
            </p:cNvSpPr>
            <p:nvPr/>
          </p:nvSpPr>
          <p:spPr bwMode="auto">
            <a:xfrm>
              <a:off x="5391150" y="4125913"/>
              <a:ext cx="3752850" cy="1792287"/>
            </a:xfrm>
            <a:prstGeom prst="ellipse">
              <a:avLst/>
            </a:prstGeom>
            <a:solidFill>
              <a:srgbClr val="FF00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7" name="Rectangle 19"/>
            <p:cNvSpPr>
              <a:spLocks/>
            </p:cNvSpPr>
            <p:nvPr/>
          </p:nvSpPr>
          <p:spPr bwMode="auto">
            <a:xfrm>
              <a:off x="5938838" y="4812321"/>
              <a:ext cx="2668588" cy="419471"/>
            </a:xfrm>
            <a:prstGeom prst="rect">
              <a:avLst/>
            </a:prstGeom>
            <a:grp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Informed consent</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1058134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12</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grpSp>
        <p:nvGrpSpPr>
          <p:cNvPr id="5" name="Group 25"/>
          <p:cNvGrpSpPr>
            <a:grpSpLocks noChangeAspect="1"/>
          </p:cNvGrpSpPr>
          <p:nvPr/>
        </p:nvGrpSpPr>
        <p:grpSpPr bwMode="auto">
          <a:xfrm>
            <a:off x="7467601" y="3048001"/>
            <a:ext cx="3001963" cy="1433513"/>
            <a:chOff x="4622800" y="2740025"/>
            <a:chExt cx="3752850" cy="1792288"/>
          </a:xfrm>
        </p:grpSpPr>
        <p:sp>
          <p:nvSpPr>
            <p:cNvPr id="13327" name="Oval 15"/>
            <p:cNvSpPr>
              <a:spLocks/>
            </p:cNvSpPr>
            <p:nvPr/>
          </p:nvSpPr>
          <p:spPr bwMode="auto">
            <a:xfrm>
              <a:off x="4622800" y="2740025"/>
              <a:ext cx="3752850" cy="1792288"/>
            </a:xfrm>
            <a:prstGeom prst="ellipse">
              <a:avLst/>
            </a:prstGeom>
            <a:solidFill>
              <a:srgbClr val="00FF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9" name="Rectangle 16"/>
            <p:cNvSpPr>
              <a:spLocks/>
            </p:cNvSpPr>
            <p:nvPr/>
          </p:nvSpPr>
          <p:spPr bwMode="auto">
            <a:xfrm>
              <a:off x="5170545" y="3248137"/>
              <a:ext cx="2669267" cy="776063"/>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Favorable risk-benefit ratio</a:t>
              </a:r>
            </a:p>
          </p:txBody>
        </p:sp>
      </p:grpSp>
      <p:grpSp>
        <p:nvGrpSpPr>
          <p:cNvPr id="6" name="Group 29"/>
          <p:cNvGrpSpPr>
            <a:grpSpLocks/>
          </p:cNvGrpSpPr>
          <p:nvPr/>
        </p:nvGrpSpPr>
        <p:grpSpPr bwMode="auto">
          <a:xfrm>
            <a:off x="5791201" y="3886201"/>
            <a:ext cx="3001963" cy="1433513"/>
            <a:chOff x="4267200" y="3886200"/>
            <a:chExt cx="3002281" cy="1433830"/>
          </a:xfrm>
        </p:grpSpPr>
        <p:sp>
          <p:nvSpPr>
            <p:cNvPr id="13324" name="Oval 12"/>
            <p:cNvSpPr>
              <a:spLocks/>
            </p:cNvSpPr>
            <p:nvPr/>
          </p:nvSpPr>
          <p:spPr bwMode="auto">
            <a:xfrm>
              <a:off x="4267200" y="3886200"/>
              <a:ext cx="3002281" cy="1433830"/>
            </a:xfrm>
            <a:prstGeom prst="ellipse">
              <a:avLst/>
            </a:prstGeom>
            <a:solidFill>
              <a:srgbClr val="AC0C7E"/>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1" name="Rectangle 13"/>
            <p:cNvSpPr>
              <a:spLocks/>
            </p:cNvSpPr>
            <p:nvPr/>
          </p:nvSpPr>
          <p:spPr bwMode="auto">
            <a:xfrm>
              <a:off x="4700634" y="4292690"/>
              <a:ext cx="2135413" cy="620850"/>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Independent review</a:t>
              </a:r>
            </a:p>
          </p:txBody>
        </p:sp>
      </p:grpSp>
      <p:grpSp>
        <p:nvGrpSpPr>
          <p:cNvPr id="7" name="Group 26"/>
          <p:cNvGrpSpPr>
            <a:grpSpLocks noChangeAspect="1"/>
          </p:cNvGrpSpPr>
          <p:nvPr/>
        </p:nvGrpSpPr>
        <p:grpSpPr>
          <a:xfrm>
            <a:off x="4160520" y="4735696"/>
            <a:ext cx="3002281" cy="1433830"/>
            <a:chOff x="5391150" y="4125913"/>
            <a:chExt cx="3752850" cy="1792287"/>
          </a:xfrm>
          <a:noFill/>
        </p:grpSpPr>
        <p:sp>
          <p:nvSpPr>
            <p:cNvPr id="13330" name="Oval 18"/>
            <p:cNvSpPr>
              <a:spLocks/>
            </p:cNvSpPr>
            <p:nvPr/>
          </p:nvSpPr>
          <p:spPr bwMode="auto">
            <a:xfrm>
              <a:off x="5391150" y="4125913"/>
              <a:ext cx="3752850" cy="1792287"/>
            </a:xfrm>
            <a:prstGeom prst="ellipse">
              <a:avLst/>
            </a:prstGeom>
            <a:solidFill>
              <a:srgbClr val="FF00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7" name="Rectangle 19"/>
            <p:cNvSpPr>
              <a:spLocks/>
            </p:cNvSpPr>
            <p:nvPr/>
          </p:nvSpPr>
          <p:spPr bwMode="auto">
            <a:xfrm>
              <a:off x="5938838" y="4812321"/>
              <a:ext cx="2668588" cy="419471"/>
            </a:xfrm>
            <a:prstGeom prst="rect">
              <a:avLst/>
            </a:prstGeom>
            <a:grp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Informed consent</a:t>
              </a:r>
            </a:p>
          </p:txBody>
        </p:sp>
      </p:grpSp>
      <p:grpSp>
        <p:nvGrpSpPr>
          <p:cNvPr id="8" name="Group 30"/>
          <p:cNvGrpSpPr>
            <a:grpSpLocks/>
          </p:cNvGrpSpPr>
          <p:nvPr/>
        </p:nvGrpSpPr>
        <p:grpSpPr bwMode="auto">
          <a:xfrm>
            <a:off x="1981201" y="5284788"/>
            <a:ext cx="3001963" cy="1433512"/>
            <a:chOff x="457200" y="3764915"/>
            <a:chExt cx="3002281" cy="1433830"/>
          </a:xfrm>
        </p:grpSpPr>
        <p:sp>
          <p:nvSpPr>
            <p:cNvPr id="13333" name="Oval 21"/>
            <p:cNvSpPr>
              <a:spLocks/>
            </p:cNvSpPr>
            <p:nvPr/>
          </p:nvSpPr>
          <p:spPr bwMode="auto">
            <a:xfrm>
              <a:off x="457200" y="3764915"/>
              <a:ext cx="3002281" cy="1433830"/>
            </a:xfrm>
            <a:prstGeom prst="ellipse">
              <a:avLst/>
            </a:prstGeom>
            <a:solidFill>
              <a:srgbClr val="00FF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5" name="Rectangle 22"/>
            <p:cNvSpPr>
              <a:spLocks/>
            </p:cNvSpPr>
            <p:nvPr/>
          </p:nvSpPr>
          <p:spPr bwMode="auto">
            <a:xfrm>
              <a:off x="838240" y="4007856"/>
              <a:ext cx="2135414" cy="905076"/>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Respect for potential and enrolled subjects</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773337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ea typeface="+mj-ea"/>
              </a:rPr>
              <a:t>#1 Social or Scientific Value</a:t>
            </a:r>
          </a:p>
        </p:txBody>
      </p:sp>
      <p:sp>
        <p:nvSpPr>
          <p:cNvPr id="14339" name="Rectangle 3"/>
          <p:cNvSpPr>
            <a:spLocks noGrp="1" noChangeArrowheads="1"/>
          </p:cNvSpPr>
          <p:nvPr>
            <p:ph type="body" idx="1"/>
          </p:nvPr>
        </p:nvSpPr>
        <p:spPr/>
        <p:txBody>
          <a:bodyPr/>
          <a:lstStyle/>
          <a:p>
            <a:pPr eaLnBrk="1" hangingPunct="1"/>
            <a:r>
              <a:rPr lang="en-US" dirty="0"/>
              <a:t>Study must ask an important question</a:t>
            </a:r>
          </a:p>
          <a:p>
            <a:pPr lvl="1" eaLnBrk="1" hangingPunct="1"/>
            <a:r>
              <a:rPr lang="en-US" dirty="0"/>
              <a:t>Valuable for improving health and/or for basic scientific knowledge</a:t>
            </a:r>
          </a:p>
          <a:p>
            <a:pPr lvl="1" eaLnBrk="1" hangingPunct="1"/>
            <a:r>
              <a:rPr lang="en-US" dirty="0"/>
              <a:t>Research is unethical if question is trivial, has already been answered, etc.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2959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ea typeface="+mj-ea"/>
              </a:rPr>
              <a:t>#2 Scientific Validity</a:t>
            </a:r>
          </a:p>
        </p:txBody>
      </p:sp>
      <p:sp>
        <p:nvSpPr>
          <p:cNvPr id="15363" name="Rectangle 3"/>
          <p:cNvSpPr>
            <a:spLocks noGrp="1" noChangeArrowheads="1"/>
          </p:cNvSpPr>
          <p:nvPr>
            <p:ph type="body" idx="1"/>
          </p:nvPr>
        </p:nvSpPr>
        <p:spPr/>
        <p:txBody>
          <a:bodyPr/>
          <a:lstStyle/>
          <a:p>
            <a:pPr eaLnBrk="1" hangingPunct="1"/>
            <a:r>
              <a:rPr lang="en-US"/>
              <a:t>Even if question is important, study is unethical if methods aren’t likely to answer it</a:t>
            </a:r>
          </a:p>
          <a:p>
            <a:pPr lvl="1" eaLnBrk="1" hangingPunct="1"/>
            <a:r>
              <a:rPr lang="en-US"/>
              <a:t>not feasible</a:t>
            </a:r>
          </a:p>
          <a:p>
            <a:pPr lvl="1" eaLnBrk="1" hangingPunct="1"/>
            <a:r>
              <a:rPr lang="en-US"/>
              <a:t>poor outcomes measures</a:t>
            </a:r>
          </a:p>
          <a:p>
            <a:pPr lvl="1" eaLnBrk="1" hangingPunct="1"/>
            <a:r>
              <a:rPr lang="en-US"/>
              <a:t>inadequate sample size</a:t>
            </a:r>
          </a:p>
          <a:p>
            <a:pPr lvl="1" eaLnBrk="1" hangingPunct="1"/>
            <a:r>
              <a:rPr lang="en-US"/>
              <a:t>poor statistical analysis</a:t>
            </a:r>
          </a:p>
          <a:p>
            <a:pPr eaLnBrk="1" hangingPunct="1"/>
            <a:r>
              <a:rPr lang="en-US"/>
              <a:t>Data produced must be valid and reliable</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505524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r>
              <a:rPr lang="en-US" dirty="0">
                <a:ea typeface="+mj-ea"/>
              </a:rPr>
              <a:t>#3 Fair Subject Selection</a:t>
            </a:r>
          </a:p>
        </p:txBody>
      </p:sp>
      <p:sp>
        <p:nvSpPr>
          <p:cNvPr id="16387" name="Rectangle 3"/>
          <p:cNvSpPr>
            <a:spLocks noGrp="1" noChangeArrowheads="1"/>
          </p:cNvSpPr>
          <p:nvPr>
            <p:ph type="body" idx="1"/>
          </p:nvPr>
        </p:nvSpPr>
        <p:spPr>
          <a:xfrm>
            <a:off x="2209800" y="1524000"/>
            <a:ext cx="8229600" cy="5105400"/>
          </a:xfrm>
        </p:spPr>
        <p:txBody>
          <a:bodyPr/>
          <a:lstStyle/>
          <a:p>
            <a:pPr eaLnBrk="1" hangingPunct="1"/>
            <a:r>
              <a:rPr lang="en-US"/>
              <a:t>Historically, risky or non-beneficial research has disproportionately enrolled vulnerable populations</a:t>
            </a:r>
          </a:p>
          <a:p>
            <a:pPr lvl="1" eaLnBrk="1" hangingPunct="1"/>
            <a:r>
              <a:rPr lang="en-US"/>
              <a:t>economically disadvantaged</a:t>
            </a:r>
          </a:p>
          <a:p>
            <a:pPr lvl="1" eaLnBrk="1" hangingPunct="1"/>
            <a:r>
              <a:rPr lang="en-US"/>
              <a:t>ethnic minorities</a:t>
            </a:r>
          </a:p>
          <a:p>
            <a:pPr lvl="1" eaLnBrk="1" hangingPunct="1">
              <a:spcAft>
                <a:spcPct val="50000"/>
              </a:spcAft>
            </a:pPr>
            <a:r>
              <a:rPr lang="en-US"/>
              <a:t>mentally incapacitated, institutionalized</a:t>
            </a:r>
          </a:p>
          <a:p>
            <a:pPr eaLnBrk="1" hangingPunct="1"/>
            <a:r>
              <a:rPr lang="en-US"/>
              <a:t>Conversely, exclusion of certain groups from research disenfranchises them from benefits of the knowledge gained</a:t>
            </a:r>
          </a:p>
          <a:p>
            <a:pPr eaLnBrk="1" hangingPunct="1"/>
            <a:r>
              <a:rPr lang="en-US"/>
              <a:t>Vulnerable groups must not be over-burdened and the privileged must not receive preferential benefits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8936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0B608B79-9176-D149-9DB6-1FEB580344EF}"/>
              </a:ext>
            </a:extLst>
          </p:cNvPr>
          <p:cNvSpPr>
            <a:spLocks noGrp="1"/>
          </p:cNvSpPr>
          <p:nvPr>
            <p:ph type="title"/>
          </p:nvPr>
        </p:nvSpPr>
        <p:spPr/>
        <p:txBody>
          <a:bodyPr/>
          <a:lstStyle/>
          <a:p>
            <a:r>
              <a:rPr lang="en-US" altLang="en-US" dirty="0"/>
              <a:t>#3: Fair Subject Selection</a:t>
            </a:r>
          </a:p>
        </p:txBody>
      </p:sp>
      <p:sp>
        <p:nvSpPr>
          <p:cNvPr id="32771" name="Content Placeholder 2">
            <a:extLst>
              <a:ext uri="{FF2B5EF4-FFF2-40B4-BE49-F238E27FC236}">
                <a16:creationId xmlns="" xmlns:a16="http://schemas.microsoft.com/office/drawing/2014/main" id="{0A5AA9F4-B131-6C4A-8A95-22F91D9A46C6}"/>
              </a:ext>
            </a:extLst>
          </p:cNvPr>
          <p:cNvSpPr>
            <a:spLocks noGrp="1"/>
          </p:cNvSpPr>
          <p:nvPr>
            <p:ph idx="1"/>
          </p:nvPr>
        </p:nvSpPr>
        <p:spPr/>
        <p:txBody>
          <a:bodyPr/>
          <a:lstStyle/>
          <a:p>
            <a:r>
              <a:rPr lang="en-US" altLang="en-US" dirty="0"/>
              <a:t>Three categories of vulnerable subjects are considered in the regulations:</a:t>
            </a:r>
          </a:p>
          <a:p>
            <a:pPr lvl="1"/>
            <a:r>
              <a:rPr lang="en-US" altLang="en-US" dirty="0"/>
              <a:t>Pregnant Women, Human Fetuses and Neonates involved in human subjects research</a:t>
            </a:r>
          </a:p>
          <a:p>
            <a:pPr lvl="1"/>
            <a:r>
              <a:rPr lang="en-US" altLang="en-US" dirty="0"/>
              <a:t>Prisoners</a:t>
            </a:r>
          </a:p>
          <a:p>
            <a:pPr lvl="1"/>
            <a:r>
              <a:rPr lang="en-US" altLang="en-US" dirty="0"/>
              <a:t>Children</a:t>
            </a:r>
            <a:endParaRPr lang="en-US" altLang="en-US" b="1" dirty="0"/>
          </a:p>
        </p:txBody>
      </p:sp>
      <p:sp>
        <p:nvSpPr>
          <p:cNvPr id="32772" name="Line 4">
            <a:extLst>
              <a:ext uri="{FF2B5EF4-FFF2-40B4-BE49-F238E27FC236}">
                <a16:creationId xmlns="" xmlns:a16="http://schemas.microsoft.com/office/drawing/2014/main" id="{D4022681-29EC-FB4A-8524-A8386E3EF73F}"/>
              </a:ext>
            </a:extLst>
          </p:cNvPr>
          <p:cNvSpPr>
            <a:spLocks noChangeShapeType="1"/>
          </p:cNvSpPr>
          <p:nvPr/>
        </p:nvSpPr>
        <p:spPr bwMode="auto">
          <a:xfrm>
            <a:off x="1795464" y="13716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13027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ea typeface="+mj-ea"/>
              </a:rPr>
              <a:t>#4 Risk/Benefit Balance</a:t>
            </a:r>
          </a:p>
        </p:txBody>
      </p:sp>
      <p:sp>
        <p:nvSpPr>
          <p:cNvPr id="17411" name="Rectangle 3"/>
          <p:cNvSpPr>
            <a:spLocks noGrp="1" noChangeArrowheads="1"/>
          </p:cNvSpPr>
          <p:nvPr>
            <p:ph type="body" idx="1"/>
          </p:nvPr>
        </p:nvSpPr>
        <p:spPr>
          <a:xfrm>
            <a:off x="2209800" y="1752600"/>
            <a:ext cx="7772400" cy="2667000"/>
          </a:xfrm>
        </p:spPr>
        <p:txBody>
          <a:bodyPr>
            <a:normAutofit/>
          </a:bodyPr>
          <a:lstStyle/>
          <a:p>
            <a:pPr eaLnBrk="1" hangingPunct="1"/>
            <a:r>
              <a:rPr lang="en-US"/>
              <a:t>Risks must be minimized</a:t>
            </a:r>
          </a:p>
          <a:p>
            <a:pPr eaLnBrk="1" hangingPunct="1"/>
            <a:r>
              <a:rPr lang="en-US"/>
              <a:t>Benefits of a clinical trial must justify the risks</a:t>
            </a:r>
          </a:p>
          <a:p>
            <a:pPr lvl="1" eaLnBrk="1" hangingPunct="1"/>
            <a:r>
              <a:rPr lang="en-US"/>
              <a:t>sometimes, risks clearly outweigh benefits for the participant</a:t>
            </a:r>
          </a:p>
          <a:p>
            <a:pPr lvl="2" eaLnBrk="1" hangingPunct="1"/>
            <a:r>
              <a:rPr lang="en-US"/>
              <a:t>e.g., most healthy-volunteer research</a:t>
            </a:r>
          </a:p>
        </p:txBody>
      </p:sp>
      <p:grpSp>
        <p:nvGrpSpPr>
          <p:cNvPr id="2" name="Group 4"/>
          <p:cNvGrpSpPr>
            <a:grpSpLocks/>
          </p:cNvGrpSpPr>
          <p:nvPr/>
        </p:nvGrpSpPr>
        <p:grpSpPr bwMode="auto">
          <a:xfrm>
            <a:off x="3233738" y="4724400"/>
            <a:ext cx="6477000" cy="1905000"/>
            <a:chOff x="816" y="2928"/>
            <a:chExt cx="4080" cy="1200"/>
          </a:xfrm>
          <a:solidFill>
            <a:srgbClr val="1F497D"/>
          </a:solidFill>
        </p:grpSpPr>
        <p:sp>
          <p:nvSpPr>
            <p:cNvPr id="72710" name="AutoShape 5"/>
            <p:cNvSpPr>
              <a:spLocks noChangeArrowheads="1"/>
            </p:cNvSpPr>
            <p:nvPr/>
          </p:nvSpPr>
          <p:spPr bwMode="auto">
            <a:xfrm>
              <a:off x="2304" y="3552"/>
              <a:ext cx="624" cy="576"/>
            </a:xfrm>
            <a:prstGeom prst="triangle">
              <a:avLst>
                <a:gd name="adj" fmla="val 50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2711" name="AutoShape 6"/>
            <p:cNvSpPr>
              <a:spLocks noChangeArrowheads="1"/>
            </p:cNvSpPr>
            <p:nvPr/>
          </p:nvSpPr>
          <p:spPr bwMode="auto">
            <a:xfrm rot="-610399">
              <a:off x="816" y="3456"/>
              <a:ext cx="4080" cy="48"/>
            </a:xfrm>
            <a:prstGeom prst="parallelogram">
              <a:avLst>
                <a:gd name="adj" fmla="val 2125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2712" name="Rectangle 7"/>
            <p:cNvSpPr>
              <a:spLocks noChangeArrowheads="1"/>
            </p:cNvSpPr>
            <p:nvPr/>
          </p:nvSpPr>
          <p:spPr bwMode="auto">
            <a:xfrm rot="-731142">
              <a:off x="1056" y="3341"/>
              <a:ext cx="1244" cy="324"/>
            </a:xfrm>
            <a:prstGeom prst="rect">
              <a:avLst/>
            </a:prstGeom>
            <a:grpFill/>
            <a:ln w="9525">
              <a:solidFill>
                <a:schemeClr val="tx1"/>
              </a:solidFill>
              <a:miter lim="800000"/>
              <a:headEnd/>
              <a:tailEnd/>
            </a:ln>
          </p:spPr>
          <p:txBody>
            <a:bodyPr wrap="none" anchor="ctr"/>
            <a:lstStyle/>
            <a:p>
              <a:pPr algn="ctr" eaLnBrk="0" hangingPunct="0">
                <a:defRPr/>
              </a:pPr>
              <a:r>
                <a:rPr lang="en-US">
                  <a:solidFill>
                    <a:schemeClr val="bg2"/>
                  </a:solidFill>
                  <a:latin typeface="Calibri" charset="0"/>
                </a:rPr>
                <a:t>Risks</a:t>
              </a:r>
            </a:p>
          </p:txBody>
        </p:sp>
        <p:sp>
          <p:nvSpPr>
            <p:cNvPr id="72713" name="Rectangle 8"/>
            <p:cNvSpPr>
              <a:spLocks noChangeArrowheads="1"/>
            </p:cNvSpPr>
            <p:nvPr/>
          </p:nvSpPr>
          <p:spPr bwMode="auto">
            <a:xfrm rot="-587511">
              <a:off x="3600" y="2928"/>
              <a:ext cx="481" cy="340"/>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a:t>
              </a:r>
            </a:p>
            <a:p>
              <a:pPr algn="ctr" eaLnBrk="0" hangingPunct="0">
                <a:defRPr/>
              </a:pPr>
              <a:r>
                <a:rPr lang="en-US" sz="1600">
                  <a:solidFill>
                    <a:schemeClr val="bg2"/>
                  </a:solidFill>
                  <a:latin typeface="Calibri" charset="0"/>
                </a:rPr>
                <a:t>to self</a:t>
              </a:r>
              <a:endParaRPr lang="en-US">
                <a:solidFill>
                  <a:schemeClr val="bg2"/>
                </a:solidFill>
                <a:latin typeface="Calibri" charset="0"/>
              </a:endParaRPr>
            </a:p>
          </p:txBody>
        </p:sp>
      </p:gr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23250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dirty="0">
                <a:ea typeface="+mj-ea"/>
              </a:rPr>
              <a:t>#4 Risk/Benefit Balance</a:t>
            </a:r>
          </a:p>
        </p:txBody>
      </p:sp>
      <p:sp>
        <p:nvSpPr>
          <p:cNvPr id="18435" name="Rectangle 3"/>
          <p:cNvSpPr>
            <a:spLocks noGrp="1" noChangeArrowheads="1"/>
          </p:cNvSpPr>
          <p:nvPr>
            <p:ph type="body" idx="1"/>
          </p:nvPr>
        </p:nvSpPr>
        <p:spPr>
          <a:xfrm>
            <a:off x="2209800" y="1752600"/>
            <a:ext cx="7772400" cy="2667000"/>
          </a:xfrm>
        </p:spPr>
        <p:txBody>
          <a:bodyPr>
            <a:normAutofit/>
          </a:bodyPr>
          <a:lstStyle/>
          <a:p>
            <a:pPr eaLnBrk="1" hangingPunct="1"/>
            <a:r>
              <a:rPr lang="en-US"/>
              <a:t>Risks must be minimized</a:t>
            </a:r>
          </a:p>
          <a:p>
            <a:pPr eaLnBrk="1" hangingPunct="1"/>
            <a:r>
              <a:rPr lang="en-US"/>
              <a:t>Benefits of a clinical trial must justify the risks</a:t>
            </a:r>
          </a:p>
          <a:p>
            <a:pPr lvl="1" eaLnBrk="1" hangingPunct="1"/>
            <a:r>
              <a:rPr lang="en-US"/>
              <a:t>sometimes, risks clearly outweigh benefits for the participant</a:t>
            </a:r>
          </a:p>
          <a:p>
            <a:pPr lvl="2" eaLnBrk="1" hangingPunct="1"/>
            <a:r>
              <a:rPr lang="en-US"/>
              <a:t>e.g., most healthy-volunteer research</a:t>
            </a:r>
          </a:p>
        </p:txBody>
      </p:sp>
      <p:grpSp>
        <p:nvGrpSpPr>
          <p:cNvPr id="2" name="Group 4"/>
          <p:cNvGrpSpPr>
            <a:grpSpLocks/>
          </p:cNvGrpSpPr>
          <p:nvPr/>
        </p:nvGrpSpPr>
        <p:grpSpPr bwMode="auto">
          <a:xfrm>
            <a:off x="3233738" y="5027612"/>
            <a:ext cx="6477000" cy="1525588"/>
            <a:chOff x="816" y="3167"/>
            <a:chExt cx="4080" cy="961"/>
          </a:xfrm>
          <a:solidFill>
            <a:schemeClr val="tx2"/>
          </a:solidFill>
        </p:grpSpPr>
        <p:sp>
          <p:nvSpPr>
            <p:cNvPr id="74758" name="AutoShape 5"/>
            <p:cNvSpPr>
              <a:spLocks noChangeArrowheads="1"/>
            </p:cNvSpPr>
            <p:nvPr/>
          </p:nvSpPr>
          <p:spPr bwMode="auto">
            <a:xfrm>
              <a:off x="2304" y="3552"/>
              <a:ext cx="624" cy="576"/>
            </a:xfrm>
            <a:prstGeom prst="triangle">
              <a:avLst>
                <a:gd name="adj" fmla="val 50000"/>
              </a:avLst>
            </a:prstGeom>
            <a:grpFill/>
            <a:ln w="9525">
              <a:solidFill>
                <a:schemeClr val="tx1"/>
              </a:solidFill>
              <a:miter lim="800000"/>
              <a:headEnd/>
              <a:tailEnd/>
            </a:ln>
          </p:spPr>
          <p:txBody>
            <a:bodyPr wrap="none" anchor="ctr"/>
            <a:lstStyle/>
            <a:p>
              <a:pPr>
                <a:defRPr/>
              </a:pPr>
              <a:endParaRPr lang="en-US">
                <a:latin typeface="Calibri" charset="0"/>
              </a:endParaRPr>
            </a:p>
          </p:txBody>
        </p:sp>
        <p:grpSp>
          <p:nvGrpSpPr>
            <p:cNvPr id="3" name="Group 6"/>
            <p:cNvGrpSpPr>
              <a:grpSpLocks/>
            </p:cNvGrpSpPr>
            <p:nvPr/>
          </p:nvGrpSpPr>
          <p:grpSpPr bwMode="auto">
            <a:xfrm rot="194638">
              <a:off x="816" y="3167"/>
              <a:ext cx="4080" cy="385"/>
              <a:chOff x="816" y="3167"/>
              <a:chExt cx="4080" cy="385"/>
            </a:xfrm>
            <a:grpFill/>
          </p:grpSpPr>
          <p:sp>
            <p:nvSpPr>
              <p:cNvPr id="74760" name="AutoShape 7"/>
              <p:cNvSpPr>
                <a:spLocks noChangeArrowheads="1"/>
              </p:cNvSpPr>
              <p:nvPr/>
            </p:nvSpPr>
            <p:spPr bwMode="auto">
              <a:xfrm rot="-3047">
                <a:off x="816" y="3504"/>
                <a:ext cx="4080" cy="48"/>
              </a:xfrm>
              <a:prstGeom prst="parallelogram">
                <a:avLst>
                  <a:gd name="adj" fmla="val 2125000"/>
                </a:avLst>
              </a:prstGeom>
              <a:grpFill/>
              <a:ln w="9525">
                <a:solidFill>
                  <a:schemeClr val="tx1"/>
                </a:solidFill>
                <a:miter lim="800000"/>
                <a:headEnd/>
                <a:tailEnd/>
              </a:ln>
            </p:spPr>
            <p:txBody>
              <a:bodyPr wrap="none" anchor="ctr"/>
              <a:lstStyle/>
              <a:p>
                <a:pPr>
                  <a:defRPr/>
                </a:pPr>
                <a:endParaRPr lang="en-US">
                  <a:latin typeface="Calibri" charset="0"/>
                </a:endParaRPr>
              </a:p>
            </p:txBody>
          </p:sp>
          <p:sp>
            <p:nvSpPr>
              <p:cNvPr id="74761" name="Rectangle 8"/>
              <p:cNvSpPr>
                <a:spLocks noChangeArrowheads="1"/>
              </p:cNvSpPr>
              <p:nvPr/>
            </p:nvSpPr>
            <p:spPr bwMode="auto">
              <a:xfrm rot="26133">
                <a:off x="1104" y="3168"/>
                <a:ext cx="1244" cy="324"/>
              </a:xfrm>
              <a:prstGeom prst="rect">
                <a:avLst/>
              </a:prstGeom>
              <a:grpFill/>
              <a:ln w="9525">
                <a:solidFill>
                  <a:schemeClr val="tx1"/>
                </a:solidFill>
                <a:miter lim="800000"/>
                <a:headEnd/>
                <a:tailEnd/>
              </a:ln>
            </p:spPr>
            <p:txBody>
              <a:bodyPr wrap="none" anchor="ctr"/>
              <a:lstStyle/>
              <a:p>
                <a:pPr algn="ctr" eaLnBrk="0" hangingPunct="0">
                  <a:defRPr/>
                </a:pPr>
                <a:r>
                  <a:rPr lang="en-US">
                    <a:solidFill>
                      <a:schemeClr val="bg2"/>
                    </a:solidFill>
                    <a:latin typeface="Calibri" charset="0"/>
                  </a:rPr>
                  <a:t>Risks</a:t>
                </a:r>
              </a:p>
            </p:txBody>
          </p:sp>
          <p:sp>
            <p:nvSpPr>
              <p:cNvPr id="74762" name="Rectangle 9"/>
              <p:cNvSpPr>
                <a:spLocks noChangeArrowheads="1"/>
              </p:cNvSpPr>
              <p:nvPr/>
            </p:nvSpPr>
            <p:spPr bwMode="auto">
              <a:xfrm rot="32741">
                <a:off x="2976" y="3167"/>
                <a:ext cx="478" cy="324"/>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a:t>
                </a:r>
              </a:p>
              <a:p>
                <a:pPr algn="ctr" eaLnBrk="0" hangingPunct="0">
                  <a:defRPr/>
                </a:pPr>
                <a:r>
                  <a:rPr lang="en-US" sz="1600">
                    <a:solidFill>
                      <a:schemeClr val="bg2"/>
                    </a:solidFill>
                    <a:latin typeface="Calibri" charset="0"/>
                  </a:rPr>
                  <a:t>to self</a:t>
                </a:r>
                <a:endParaRPr lang="en-US">
                  <a:solidFill>
                    <a:schemeClr val="bg2"/>
                  </a:solidFill>
                  <a:latin typeface="Calibri" charset="0"/>
                </a:endParaRPr>
              </a:p>
            </p:txBody>
          </p:sp>
          <p:sp>
            <p:nvSpPr>
              <p:cNvPr id="74763" name="Rectangle 10"/>
              <p:cNvSpPr>
                <a:spLocks noChangeArrowheads="1"/>
              </p:cNvSpPr>
              <p:nvPr/>
            </p:nvSpPr>
            <p:spPr bwMode="auto">
              <a:xfrm rot="22567">
                <a:off x="3552" y="3168"/>
                <a:ext cx="1244" cy="324"/>
              </a:xfrm>
              <a:prstGeom prst="rect">
                <a:avLst/>
              </a:prstGeom>
              <a:grpFill/>
              <a:ln w="9525">
                <a:solidFill>
                  <a:schemeClr val="tx1"/>
                </a:solidFill>
                <a:miter lim="800000"/>
                <a:headEnd/>
                <a:tailEnd/>
              </a:ln>
            </p:spPr>
            <p:txBody>
              <a:bodyPr wrap="none" anchor="ctr"/>
              <a:lstStyle/>
              <a:p>
                <a:pPr algn="ctr" eaLnBrk="0" hangingPunct="0">
                  <a:defRPr/>
                </a:pPr>
                <a:r>
                  <a:rPr lang="en-US" sz="1600">
                    <a:solidFill>
                      <a:schemeClr val="bg2"/>
                    </a:solidFill>
                    <a:latin typeface="Calibri" charset="0"/>
                  </a:rPr>
                  <a:t>Benefits to society</a:t>
                </a:r>
                <a:endParaRPr lang="en-US">
                  <a:solidFill>
                    <a:schemeClr val="bg2"/>
                  </a:solidFill>
                  <a:latin typeface="Calibri" charset="0"/>
                </a:endParaRPr>
              </a:p>
            </p:txBody>
          </p:sp>
        </p:grpSp>
      </p:grpSp>
      <p:sp>
        <p:nvSpPr>
          <p:cNvPr id="11" name="Rectangle 10"/>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642290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FBF93-5FAE-478C-BFD7-D4822E730B35}"/>
              </a:ext>
            </a:extLst>
          </p:cNvPr>
          <p:cNvSpPr>
            <a:spLocks noGrp="1"/>
          </p:cNvSpPr>
          <p:nvPr>
            <p:ph type="title"/>
          </p:nvPr>
        </p:nvSpPr>
        <p:spPr/>
        <p:txBody>
          <a:bodyPr/>
          <a:lstStyle/>
          <a:p>
            <a:r>
              <a:rPr lang="en-US" dirty="0"/>
              <a:t>#4 Risk/Benefit Balance</a:t>
            </a:r>
          </a:p>
        </p:txBody>
      </p:sp>
      <p:sp>
        <p:nvSpPr>
          <p:cNvPr id="3" name="Content Placeholder 2">
            <a:extLst>
              <a:ext uri="{FF2B5EF4-FFF2-40B4-BE49-F238E27FC236}">
                <a16:creationId xmlns="" xmlns:a16="http://schemas.microsoft.com/office/drawing/2014/main" id="{3C7521E7-9DFB-47EC-A98D-66A242411E5E}"/>
              </a:ext>
            </a:extLst>
          </p:cNvPr>
          <p:cNvSpPr>
            <a:spLocks noGrp="1"/>
          </p:cNvSpPr>
          <p:nvPr>
            <p:ph idx="1"/>
          </p:nvPr>
        </p:nvSpPr>
        <p:spPr/>
        <p:txBody>
          <a:bodyPr/>
          <a:lstStyle/>
          <a:p>
            <a:r>
              <a:rPr lang="en-US" dirty="0"/>
              <a:t>Magnitude of risk of harm must be categorized</a:t>
            </a:r>
          </a:p>
          <a:p>
            <a:pPr lvl="1"/>
            <a:r>
              <a:rPr lang="en-US" dirty="0"/>
              <a:t>Influences role of IRB and consent</a:t>
            </a:r>
          </a:p>
          <a:p>
            <a:r>
              <a:rPr lang="en-US" altLang="en-US" dirty="0"/>
              <a:t>Minimal Risk Definition:</a:t>
            </a:r>
          </a:p>
          <a:p>
            <a:pPr lvl="1"/>
            <a:r>
              <a:rPr lang="en-US" altLang="en-US" dirty="0"/>
              <a:t>The probability and magnitude of harm and discomfort anticipated in research are not greater in and of themselves than those ordinarily encountered in daily life or during the performance of routine physical and psychological examination or tests such as:</a:t>
            </a:r>
          </a:p>
          <a:p>
            <a:pPr lvl="2"/>
            <a:r>
              <a:rPr lang="en-US" altLang="en-US" dirty="0"/>
              <a:t>Noninvasive imaging – MRI and ultrasound but not X-ray or CT scan</a:t>
            </a:r>
          </a:p>
          <a:p>
            <a:pPr lvl="2"/>
            <a:r>
              <a:rPr lang="en-US" altLang="en-US" dirty="0"/>
              <a:t>Venipuncture </a:t>
            </a:r>
          </a:p>
          <a:p>
            <a:pPr lvl="2"/>
            <a:r>
              <a:rPr lang="en-US" altLang="en-US" dirty="0"/>
              <a:t>Behavioral, neuropsychological or social surveys</a:t>
            </a:r>
          </a:p>
          <a:p>
            <a:pPr lvl="1"/>
            <a:r>
              <a:rPr lang="en-US" altLang="en-US" dirty="0"/>
              <a:t>Expedited IRB review may be possible</a:t>
            </a:r>
          </a:p>
          <a:p>
            <a:pPr lvl="2"/>
            <a:endParaRPr lang="en-US" altLang="en-US" dirty="0"/>
          </a:p>
          <a:p>
            <a:pPr lvl="1"/>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18124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626A4-D0D5-EB4F-A41A-0AAD70A7CDA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 xmlns:a16="http://schemas.microsoft.com/office/drawing/2014/main" id="{B1645C62-F95C-9345-A223-D575B0B7BB7B}"/>
              </a:ext>
            </a:extLst>
          </p:cNvPr>
          <p:cNvSpPr>
            <a:spLocks noGrp="1"/>
          </p:cNvSpPr>
          <p:nvPr>
            <p:ph idx="1"/>
          </p:nvPr>
        </p:nvSpPr>
        <p:spPr/>
        <p:txBody>
          <a:bodyPr/>
          <a:lstStyle/>
          <a:p>
            <a:r>
              <a:rPr lang="en-US" dirty="0"/>
              <a:t>I have no relevant conflicts of interest to disclose</a:t>
            </a:r>
          </a:p>
          <a:p>
            <a:r>
              <a:rPr lang="en-US" dirty="0"/>
              <a:t>Acknowledgements</a:t>
            </a:r>
          </a:p>
          <a:p>
            <a:pPr lvl="1"/>
            <a:r>
              <a:rPr lang="en-US" dirty="0"/>
              <a:t>Dr. Chris Wong</a:t>
            </a:r>
          </a:p>
          <a:p>
            <a:pPr lvl="1"/>
            <a:r>
              <a:rPr lang="en-US" dirty="0"/>
              <a:t>Dr. Leo </a:t>
            </a:r>
            <a:r>
              <a:rPr lang="en-US"/>
              <a:t>Mascarenhas</a:t>
            </a:r>
            <a:endParaRPr lang="en-US" dirty="0"/>
          </a:p>
          <a:p>
            <a:pPr lvl="1"/>
            <a:r>
              <a:rPr lang="en-US" dirty="0"/>
              <a:t>Dr. Steve Joffe</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96168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540A8CFB-EF11-634A-B4C3-D8C42F13233F}"/>
              </a:ext>
            </a:extLst>
          </p:cNvPr>
          <p:cNvSpPr>
            <a:spLocks noGrp="1"/>
          </p:cNvSpPr>
          <p:nvPr>
            <p:ph type="title"/>
          </p:nvPr>
        </p:nvSpPr>
        <p:spPr/>
        <p:txBody>
          <a:bodyPr/>
          <a:lstStyle/>
          <a:p>
            <a:r>
              <a:rPr lang="en-US" dirty="0"/>
              <a:t>#4 Risk/Benefit Balance</a:t>
            </a:r>
            <a:endParaRPr lang="en-US" altLang="en-US" b="1" dirty="0"/>
          </a:p>
        </p:txBody>
      </p:sp>
      <p:sp>
        <p:nvSpPr>
          <p:cNvPr id="36867" name="Content Placeholder 2">
            <a:extLst>
              <a:ext uri="{FF2B5EF4-FFF2-40B4-BE49-F238E27FC236}">
                <a16:creationId xmlns="" xmlns:a16="http://schemas.microsoft.com/office/drawing/2014/main" id="{7755E6E0-D0E6-4956-BD6A-55569A6D8594}"/>
              </a:ext>
            </a:extLst>
          </p:cNvPr>
          <p:cNvSpPr>
            <a:spLocks noGrp="1"/>
          </p:cNvSpPr>
          <p:nvPr>
            <p:ph idx="1"/>
          </p:nvPr>
        </p:nvSpPr>
        <p:spPr>
          <a:xfrm>
            <a:off x="1308538" y="1421526"/>
            <a:ext cx="8229600" cy="4525963"/>
          </a:xfrm>
        </p:spPr>
        <p:txBody>
          <a:bodyPr/>
          <a:lstStyle/>
          <a:p>
            <a:pPr>
              <a:buFont typeface="Arial" charset="0"/>
              <a:buChar char="•"/>
              <a:defRPr/>
            </a:pPr>
            <a:r>
              <a:rPr lang="en-US" altLang="en-US" dirty="0"/>
              <a:t>Research involving more  than minimal risk but preserving the prospect of direct benefit to the individual subjects </a:t>
            </a:r>
          </a:p>
          <a:p>
            <a:pPr>
              <a:buFont typeface="Arial" charset="0"/>
              <a:buChar char="•"/>
              <a:defRPr/>
            </a:pPr>
            <a:r>
              <a:rPr lang="en-US" altLang="en-US" dirty="0"/>
              <a:t>Examples:</a:t>
            </a:r>
          </a:p>
          <a:p>
            <a:pPr lvl="1">
              <a:buFont typeface="Arial" charset="0"/>
              <a:buChar char="–"/>
              <a:defRPr/>
            </a:pPr>
            <a:r>
              <a:rPr lang="en-US" altLang="en-US" dirty="0"/>
              <a:t>Clinical trials involving drugs and devices </a:t>
            </a:r>
          </a:p>
          <a:p>
            <a:pPr lvl="1">
              <a:buFont typeface="Arial" charset="0"/>
              <a:buChar char="–"/>
              <a:defRPr/>
            </a:pPr>
            <a:r>
              <a:rPr lang="en-US" altLang="en-US" dirty="0"/>
              <a:t>Risk is justified by benefit- anticipated benefit is as favorable as the alternative</a:t>
            </a:r>
          </a:p>
          <a:p>
            <a:pPr lvl="1">
              <a:buFont typeface="Arial" charset="0"/>
              <a:buChar char="–"/>
              <a:defRPr/>
            </a:pPr>
            <a:r>
              <a:rPr lang="en-US" altLang="en-US" dirty="0"/>
              <a:t>Arrangements for assent and consent </a:t>
            </a:r>
          </a:p>
          <a:p>
            <a:pPr>
              <a:buFont typeface="Arial" charset="0"/>
              <a:buChar char="•"/>
              <a:defRPr/>
            </a:pPr>
            <a:endParaRPr lang="en-US" altLang="en-US" b="1" dirty="0"/>
          </a:p>
        </p:txBody>
      </p:sp>
      <p:sp>
        <p:nvSpPr>
          <p:cNvPr id="36868" name="Line 4">
            <a:extLst>
              <a:ext uri="{FF2B5EF4-FFF2-40B4-BE49-F238E27FC236}">
                <a16:creationId xmlns="" xmlns:a16="http://schemas.microsoft.com/office/drawing/2014/main" id="{011778D0-4E41-304F-A697-5E32A0BBA25D}"/>
              </a:ext>
            </a:extLst>
          </p:cNvPr>
          <p:cNvSpPr>
            <a:spLocks noChangeShapeType="1"/>
          </p:cNvSpPr>
          <p:nvPr/>
        </p:nvSpPr>
        <p:spPr bwMode="auto">
          <a:xfrm>
            <a:off x="1795464"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30537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DECB89D9-4D1F-3547-947C-CDF935112279}"/>
              </a:ext>
            </a:extLst>
          </p:cNvPr>
          <p:cNvSpPr>
            <a:spLocks noGrp="1"/>
          </p:cNvSpPr>
          <p:nvPr>
            <p:ph type="title"/>
          </p:nvPr>
        </p:nvSpPr>
        <p:spPr/>
        <p:txBody>
          <a:bodyPr/>
          <a:lstStyle/>
          <a:p>
            <a:r>
              <a:rPr lang="en-US" dirty="0"/>
              <a:t>#4 Risk/Benefit Balance</a:t>
            </a:r>
            <a:endParaRPr lang="en-US" altLang="en-US" b="1" dirty="0"/>
          </a:p>
        </p:txBody>
      </p:sp>
      <p:sp>
        <p:nvSpPr>
          <p:cNvPr id="37891" name="Content Placeholder 2">
            <a:extLst>
              <a:ext uri="{FF2B5EF4-FFF2-40B4-BE49-F238E27FC236}">
                <a16:creationId xmlns="" xmlns:a16="http://schemas.microsoft.com/office/drawing/2014/main" id="{8B0DB0E5-094D-4D80-93D1-416BB890BB8D}"/>
              </a:ext>
            </a:extLst>
          </p:cNvPr>
          <p:cNvSpPr>
            <a:spLocks noGrp="1"/>
          </p:cNvSpPr>
          <p:nvPr>
            <p:ph idx="1"/>
          </p:nvPr>
        </p:nvSpPr>
        <p:spPr>
          <a:xfrm>
            <a:off x="1011045" y="1546652"/>
            <a:ext cx="10255635" cy="4525963"/>
          </a:xfrm>
        </p:spPr>
        <p:txBody>
          <a:bodyPr>
            <a:normAutofit/>
          </a:bodyPr>
          <a:lstStyle/>
          <a:p>
            <a:pPr>
              <a:buFont typeface="Arial" charset="0"/>
              <a:buChar char="•"/>
              <a:defRPr/>
            </a:pPr>
            <a:r>
              <a:rPr lang="en-US" altLang="en-US" dirty="0"/>
              <a:t>Research involving greater than minimal risk and no prospect of benefit to individual subjects but likely to yield generalization about the subjects disorder or condition </a:t>
            </a:r>
          </a:p>
          <a:p>
            <a:pPr lvl="1">
              <a:buFont typeface="Arial" charset="0"/>
              <a:buChar char="•"/>
              <a:defRPr/>
            </a:pPr>
            <a:r>
              <a:rPr lang="en-US" altLang="en-US" dirty="0"/>
              <a:t>Must represent only a minor increase over minimal risk</a:t>
            </a:r>
          </a:p>
          <a:p>
            <a:pPr lvl="1">
              <a:buFont typeface="Arial" charset="0"/>
              <a:buChar char="•"/>
              <a:defRPr/>
            </a:pPr>
            <a:r>
              <a:rPr lang="en-US" altLang="en-US" dirty="0"/>
              <a:t>Procedures must be inherent in the treatment of the condition </a:t>
            </a:r>
          </a:p>
          <a:p>
            <a:pPr lvl="1">
              <a:buFont typeface="Arial" charset="0"/>
              <a:buChar char="•"/>
              <a:defRPr/>
            </a:pPr>
            <a:endParaRPr lang="en-US" altLang="en-US" dirty="0"/>
          </a:p>
          <a:p>
            <a:pPr>
              <a:buFont typeface="Arial" charset="0"/>
              <a:buChar char="•"/>
              <a:defRPr/>
            </a:pPr>
            <a:r>
              <a:rPr lang="en-US" altLang="en-US" dirty="0"/>
              <a:t>Examples involve drawing extra tissue samples –blood sampling in children at a greater frequency than is  allowed normally.</a:t>
            </a:r>
          </a:p>
          <a:p>
            <a:pPr>
              <a:buFont typeface="Arial" charset="0"/>
              <a:buChar char="•"/>
              <a:defRPr/>
            </a:pPr>
            <a:endParaRPr lang="en-US" altLang="en-US" dirty="0"/>
          </a:p>
        </p:txBody>
      </p:sp>
      <p:sp>
        <p:nvSpPr>
          <p:cNvPr id="37892" name="Line 4">
            <a:extLst>
              <a:ext uri="{FF2B5EF4-FFF2-40B4-BE49-F238E27FC236}">
                <a16:creationId xmlns="" xmlns:a16="http://schemas.microsoft.com/office/drawing/2014/main" id="{ED4EE41C-E4C5-BD47-82A8-AB0CAE061F99}"/>
              </a:ext>
            </a:extLst>
          </p:cNvPr>
          <p:cNvSpPr>
            <a:spLocks noChangeShapeType="1"/>
          </p:cNvSpPr>
          <p:nvPr/>
        </p:nvSpPr>
        <p:spPr bwMode="auto">
          <a:xfrm>
            <a:off x="1838326"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92279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ea typeface="+mj-ea"/>
              </a:rPr>
              <a:t>#5 Informed Consent</a:t>
            </a:r>
          </a:p>
        </p:txBody>
      </p:sp>
      <p:sp>
        <p:nvSpPr>
          <p:cNvPr id="19459" name="Rectangle 3"/>
          <p:cNvSpPr>
            <a:spLocks noGrp="1" noChangeArrowheads="1"/>
          </p:cNvSpPr>
          <p:nvPr>
            <p:ph type="body" idx="1"/>
          </p:nvPr>
        </p:nvSpPr>
        <p:spPr>
          <a:xfrm>
            <a:off x="1359009" y="1577423"/>
            <a:ext cx="9168517" cy="4267200"/>
          </a:xfrm>
        </p:spPr>
        <p:txBody>
          <a:bodyPr/>
          <a:lstStyle/>
          <a:p>
            <a:pPr eaLnBrk="1" hangingPunct="1">
              <a:spcAft>
                <a:spcPct val="50000"/>
              </a:spcAft>
            </a:pPr>
            <a:r>
              <a:rPr lang="en-US" dirty="0"/>
              <a:t>Ensure respect for individuals’ values &amp; preferences in decisions about their medical care &amp; research participation</a:t>
            </a:r>
          </a:p>
          <a:p>
            <a:pPr eaLnBrk="1" hangingPunct="1"/>
            <a:r>
              <a:rPr lang="en-US" dirty="0"/>
              <a:t>View as ongoing process, not one-time event</a:t>
            </a:r>
          </a:p>
          <a:p>
            <a:pPr marL="0" indent="0" eaLnBrk="1" hangingPunct="1">
              <a:buNone/>
            </a:pPr>
            <a:endParaRPr lang="en-US" dirty="0"/>
          </a:p>
          <a:p>
            <a:pPr eaLnBrk="1" hangingPunct="1"/>
            <a:r>
              <a:rPr lang="en-US" dirty="0"/>
              <a:t>Valid informed consent includes numerous components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1056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bwMode="auto">
          <a:noFill/>
          <a:ln>
            <a:miter lim="800000"/>
            <a:headEnd/>
            <a:tailEnd/>
          </a:ln>
        </p:spPr>
        <p:txBody>
          <a:bodyPr/>
          <a:lstStyle/>
          <a:p>
            <a:fld id="{0034F4AE-9B66-407E-8E02-C9A434F5612F}" type="slidenum">
              <a:rPr lang="en-US" smtClean="0">
                <a:latin typeface="Calibri" pitchFamily="34" charset="0"/>
              </a:rPr>
              <a:pPr/>
              <a:t>23</a:t>
            </a:fld>
            <a:endParaRPr lang="en-US">
              <a:latin typeface="Calibri" pitchFamily="34" charset="0"/>
            </a:endParaRPr>
          </a:p>
        </p:txBody>
      </p:sp>
      <p:sp>
        <p:nvSpPr>
          <p:cNvPr id="88066" name="Rectangle 2"/>
          <p:cNvSpPr>
            <a:spLocks noGrp="1" noChangeArrowheads="1"/>
          </p:cNvSpPr>
          <p:nvPr>
            <p:ph type="title"/>
          </p:nvPr>
        </p:nvSpPr>
        <p:spPr/>
        <p:txBody>
          <a:bodyPr>
            <a:normAutofit/>
          </a:bodyPr>
          <a:lstStyle/>
          <a:p>
            <a:pPr>
              <a:defRPr/>
            </a:pPr>
            <a:r>
              <a:rPr lang="en-US" dirty="0"/>
              <a:t>#5 Informed Consent</a:t>
            </a:r>
            <a:endParaRPr lang="en-US" dirty="0">
              <a:ea typeface="+mj-ea"/>
            </a:endParaRPr>
          </a:p>
        </p:txBody>
      </p:sp>
      <p:sp>
        <p:nvSpPr>
          <p:cNvPr id="20484" name="Rectangle 3"/>
          <p:cNvSpPr>
            <a:spLocks noGrp="1" noChangeArrowheads="1"/>
          </p:cNvSpPr>
          <p:nvPr>
            <p:ph type="body" idx="1"/>
          </p:nvPr>
        </p:nvSpPr>
        <p:spPr>
          <a:xfrm>
            <a:off x="2362200" y="1600200"/>
            <a:ext cx="7543800" cy="4800600"/>
          </a:xfrm>
        </p:spPr>
        <p:txBody>
          <a:bodyPr>
            <a:normAutofit/>
          </a:bodyPr>
          <a:lstStyle/>
          <a:p>
            <a:pPr algn="ctr" eaLnBrk="1" hangingPunct="1"/>
            <a:r>
              <a:rPr lang="en-US" sz="3200" dirty="0"/>
              <a:t>Voluntariness</a:t>
            </a:r>
          </a:p>
          <a:p>
            <a:pPr lvl="1" algn="ctr" eaLnBrk="1" hangingPunct="1"/>
            <a:r>
              <a:rPr lang="en-US" sz="3200" dirty="0"/>
              <a:t>Freedom from coercion</a:t>
            </a:r>
          </a:p>
          <a:p>
            <a:pPr algn="ctr" eaLnBrk="1" hangingPunct="1"/>
            <a:r>
              <a:rPr lang="en-US" sz="3200" dirty="0"/>
              <a:t>Decision-making capacity</a:t>
            </a:r>
          </a:p>
          <a:p>
            <a:pPr algn="ctr" eaLnBrk="1" hangingPunct="1"/>
            <a:r>
              <a:rPr lang="en-US" sz="3200" dirty="0"/>
              <a:t>Disclosure of material information</a:t>
            </a:r>
          </a:p>
          <a:p>
            <a:pPr lvl="1" algn="ctr" eaLnBrk="1" hangingPunct="1"/>
            <a:r>
              <a:rPr lang="en-US" sz="3200" dirty="0"/>
              <a:t>Distinction between research and standard practice</a:t>
            </a:r>
          </a:p>
          <a:p>
            <a:pPr algn="ctr" eaLnBrk="1" hangingPunct="1"/>
            <a:r>
              <a:rPr lang="en-US" sz="3200" dirty="0"/>
              <a:t>Understanding</a:t>
            </a:r>
          </a:p>
          <a:p>
            <a:pPr algn="ctr" eaLnBrk="1" hangingPunct="1"/>
            <a:r>
              <a:rPr lang="en-US" sz="3200" dirty="0"/>
              <a:t>Ability to make a decision</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71546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C8EF7-C5B0-4156-B331-6FD6922CA8D2}"/>
              </a:ext>
            </a:extLst>
          </p:cNvPr>
          <p:cNvSpPr>
            <a:spLocks noGrp="1"/>
          </p:cNvSpPr>
          <p:nvPr>
            <p:ph type="title"/>
          </p:nvPr>
        </p:nvSpPr>
        <p:spPr/>
        <p:txBody>
          <a:bodyPr/>
          <a:lstStyle/>
          <a:p>
            <a:r>
              <a:rPr lang="en-US" dirty="0"/>
              <a:t>#5 ½: Assent for minors</a:t>
            </a:r>
          </a:p>
        </p:txBody>
      </p:sp>
      <p:sp>
        <p:nvSpPr>
          <p:cNvPr id="3" name="Content Placeholder 2">
            <a:extLst>
              <a:ext uri="{FF2B5EF4-FFF2-40B4-BE49-F238E27FC236}">
                <a16:creationId xmlns="" xmlns:a16="http://schemas.microsoft.com/office/drawing/2014/main" id="{3C515C02-CF7F-4245-9BCF-2C82973DD444}"/>
              </a:ext>
            </a:extLst>
          </p:cNvPr>
          <p:cNvSpPr>
            <a:spLocks noGrp="1"/>
          </p:cNvSpPr>
          <p:nvPr>
            <p:ph idx="1"/>
          </p:nvPr>
        </p:nvSpPr>
        <p:spPr/>
        <p:txBody>
          <a:bodyPr>
            <a:normAutofit/>
          </a:bodyPr>
          <a:lstStyle/>
          <a:p>
            <a:r>
              <a:rPr lang="en-US" dirty="0"/>
              <a:t>In human subjects research involving children, we must consider assent.</a:t>
            </a:r>
          </a:p>
          <a:p>
            <a:pPr>
              <a:spcBef>
                <a:spcPct val="35000"/>
              </a:spcBef>
              <a:buSzPct val="150000"/>
              <a:defRPr/>
            </a:pPr>
            <a:r>
              <a:rPr lang="en-US" altLang="en-US" dirty="0">
                <a:effectLst>
                  <a:outerShdw blurRad="38100" dist="38100" dir="2700000" algn="tl">
                    <a:srgbClr val="FFFFFF"/>
                  </a:outerShdw>
                </a:effectLst>
              </a:rPr>
              <a:t>Assent of child subjects (&lt; 18 years of age) must be elicited, when they are </a:t>
            </a:r>
            <a:r>
              <a:rPr lang="en-US" altLang="en-US" u="sng" dirty="0">
                <a:effectLst>
                  <a:outerShdw blurRad="38100" dist="38100" dir="2700000" algn="tl">
                    <a:srgbClr val="FFFFFF"/>
                  </a:outerShdw>
                </a:effectLst>
              </a:rPr>
              <a:t>capable</a:t>
            </a:r>
            <a:r>
              <a:rPr lang="en-US" altLang="en-US" dirty="0">
                <a:effectLst>
                  <a:outerShdw blurRad="38100" dist="38100" dir="2700000" algn="tl">
                    <a:srgbClr val="FFFFFF"/>
                  </a:outerShdw>
                </a:effectLst>
              </a:rPr>
              <a:t> of providing such </a:t>
            </a:r>
            <a:r>
              <a:rPr lang="en-US" altLang="en-US" i="1" dirty="0">
                <a:effectLst>
                  <a:outerShdw blurRad="38100" dist="38100" dir="2700000" algn="tl">
                    <a:srgbClr val="FFFFFF"/>
                  </a:outerShdw>
                </a:effectLst>
              </a:rPr>
              <a:t>assent</a:t>
            </a:r>
            <a:r>
              <a:rPr lang="en-US" altLang="en-US" dirty="0">
                <a:effectLst>
                  <a:outerShdw blurRad="38100" dist="38100" dir="2700000" algn="tl">
                    <a:srgbClr val="FFFFFF"/>
                  </a:outerShdw>
                </a:effectLst>
              </a:rPr>
              <a:t>.</a:t>
            </a:r>
          </a:p>
          <a:p>
            <a:pPr>
              <a:spcBef>
                <a:spcPct val="35000"/>
              </a:spcBef>
              <a:buSzPct val="150000"/>
              <a:defRPr/>
            </a:pPr>
            <a:r>
              <a:rPr lang="en-US" altLang="en-US" dirty="0">
                <a:effectLst>
                  <a:outerShdw blurRad="38100" dist="38100" dir="2700000" algn="tl">
                    <a:srgbClr val="FFFFFF"/>
                  </a:outerShdw>
                </a:effectLst>
              </a:rPr>
              <a:t>After learning what will happen to the child and why, </a:t>
            </a:r>
            <a:r>
              <a:rPr lang="en-US" altLang="en-US" i="1" dirty="0">
                <a:effectLst>
                  <a:outerShdw blurRad="38100" dist="38100" dir="2700000" algn="tl">
                    <a:srgbClr val="FFFFFF"/>
                  </a:outerShdw>
                </a:effectLst>
              </a:rPr>
              <a:t>assent</a:t>
            </a:r>
            <a:r>
              <a:rPr lang="en-US" altLang="en-US" dirty="0">
                <a:effectLst>
                  <a:outerShdw blurRad="38100" dist="38100" dir="2700000" algn="tl">
                    <a:srgbClr val="FFFFFF"/>
                  </a:outerShdw>
                </a:effectLst>
              </a:rPr>
              <a:t> is the child’s process of  making an affirmative decision to participate in research. </a:t>
            </a:r>
          </a:p>
          <a:p>
            <a:pPr>
              <a:spcBef>
                <a:spcPct val="35000"/>
              </a:spcBef>
              <a:buSzPct val="150000"/>
              <a:defRPr/>
            </a:pPr>
            <a:r>
              <a:rPr lang="en-US" altLang="en-US" dirty="0"/>
              <a:t>Permission of one or two parents is also required, depending on the research category.</a:t>
            </a:r>
            <a:endParaRPr lang="en-US" altLang="en-US" dirty="0">
              <a:effectLst>
                <a:outerShdw blurRad="38100" dist="38100" dir="2700000" algn="tl">
                  <a:srgbClr val="FFFFFF"/>
                </a:outerShdw>
              </a:effectLst>
            </a:endParaRPr>
          </a:p>
          <a:p>
            <a:endParaRPr lang="en-US" dirty="0"/>
          </a:p>
        </p:txBody>
      </p:sp>
      <p:sp>
        <p:nvSpPr>
          <p:cNvPr id="4" name="TextBox 3">
            <a:extLst>
              <a:ext uri="{FF2B5EF4-FFF2-40B4-BE49-F238E27FC236}">
                <a16:creationId xmlns="" xmlns:a16="http://schemas.microsoft.com/office/drawing/2014/main" id="{036DADFE-82C3-2E4B-B133-AA2695A8E1B4}"/>
              </a:ext>
            </a:extLst>
          </p:cNvPr>
          <p:cNvSpPr txBox="1"/>
          <p:nvPr/>
        </p:nvSpPr>
        <p:spPr>
          <a:xfrm>
            <a:off x="592295" y="6176963"/>
            <a:ext cx="2509025" cy="369332"/>
          </a:xfrm>
          <a:prstGeom prst="rect">
            <a:avLst/>
          </a:prstGeom>
          <a:noFill/>
        </p:spPr>
        <p:txBody>
          <a:bodyPr wrap="square" rtlCol="0">
            <a:spAutoFit/>
          </a:bodyPr>
          <a:lstStyle/>
          <a:p>
            <a:r>
              <a:rPr lang="en-US" altLang="en-US" i="1" dirty="0"/>
              <a:t>45 CFR 46.408</a:t>
            </a:r>
            <a:endParaRPr lang="en-US" dirty="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0213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454B8BD7-FC02-694C-8537-90B8BCB3039D}"/>
              </a:ext>
            </a:extLst>
          </p:cNvPr>
          <p:cNvSpPr>
            <a:spLocks noGrp="1"/>
          </p:cNvSpPr>
          <p:nvPr>
            <p:ph type="title"/>
          </p:nvPr>
        </p:nvSpPr>
        <p:spPr>
          <a:xfrm>
            <a:off x="1862139" y="381000"/>
            <a:ext cx="8467725" cy="1219200"/>
          </a:xfrm>
          <a:noFill/>
        </p:spPr>
        <p:txBody>
          <a:bodyPr vert="horz" lIns="92075" tIns="46038" rIns="92075" bIns="46038" rtlCol="0" anchor="ctr">
            <a:normAutofit/>
          </a:bodyPr>
          <a:lstStyle/>
          <a:p>
            <a:pPr>
              <a:lnSpc>
                <a:spcPct val="90000"/>
              </a:lnSpc>
            </a:pPr>
            <a:r>
              <a:rPr lang="en-US" altLang="en-US" dirty="0"/>
              <a:t>#5 ½: Assent for Minors</a:t>
            </a:r>
          </a:p>
        </p:txBody>
      </p:sp>
      <p:sp>
        <p:nvSpPr>
          <p:cNvPr id="156675" name="Rectangle 3">
            <a:extLst>
              <a:ext uri="{FF2B5EF4-FFF2-40B4-BE49-F238E27FC236}">
                <a16:creationId xmlns="" xmlns:a16="http://schemas.microsoft.com/office/drawing/2014/main" id="{610878E9-BBCA-4C7E-875C-3A5DB68A6CF6}"/>
              </a:ext>
            </a:extLst>
          </p:cNvPr>
          <p:cNvSpPr>
            <a:spLocks noGrp="1" noChangeArrowheads="1"/>
          </p:cNvSpPr>
          <p:nvPr>
            <p:ph type="body" idx="1"/>
          </p:nvPr>
        </p:nvSpPr>
        <p:spPr>
          <a:xfrm>
            <a:off x="1862139" y="1981200"/>
            <a:ext cx="8467725" cy="4343400"/>
          </a:xfrm>
        </p:spPr>
        <p:txBody>
          <a:bodyPr vert="horz" lIns="92075" tIns="46038" rIns="92075" bIns="46038" rtlCol="0">
            <a:normAutofit/>
          </a:bodyPr>
          <a:lstStyle/>
          <a:p>
            <a:pPr>
              <a:lnSpc>
                <a:spcPct val="90000"/>
              </a:lnSpc>
              <a:spcBef>
                <a:spcPct val="35000"/>
              </a:spcBef>
              <a:buSzPct val="150000"/>
              <a:defRPr/>
            </a:pPr>
            <a:r>
              <a:rPr lang="en-US" altLang="en-US" dirty="0">
                <a:effectLst>
                  <a:outerShdw blurRad="38100" dist="38100" dir="2700000" algn="tl">
                    <a:srgbClr val="FFFFFF"/>
                  </a:outerShdw>
                </a:effectLst>
              </a:rPr>
              <a:t>Assent should include the following elements.</a:t>
            </a:r>
          </a:p>
          <a:p>
            <a:pPr lvl="1">
              <a:lnSpc>
                <a:spcPct val="90000"/>
              </a:lnSpc>
              <a:spcBef>
                <a:spcPct val="35000"/>
              </a:spcBef>
              <a:buSzPct val="150000"/>
              <a:defRPr/>
            </a:pPr>
            <a:r>
              <a:rPr lang="en-US" altLang="en-US" sz="3000" dirty="0">
                <a:effectLst>
                  <a:outerShdw blurRad="38100" dist="38100" dir="2700000" algn="tl">
                    <a:srgbClr val="FFFFFF"/>
                  </a:outerShdw>
                </a:effectLst>
              </a:rPr>
              <a:t>Information that helps the child to understand why he or she is being asked to participate in the research.</a:t>
            </a:r>
          </a:p>
          <a:p>
            <a:pPr lvl="1">
              <a:lnSpc>
                <a:spcPct val="90000"/>
              </a:lnSpc>
              <a:spcBef>
                <a:spcPct val="35000"/>
              </a:spcBef>
              <a:buSzPct val="150000"/>
              <a:defRPr/>
            </a:pPr>
            <a:r>
              <a:rPr lang="en-US" altLang="en-US" sz="3000" dirty="0">
                <a:effectLst>
                  <a:outerShdw blurRad="38100" dist="38100" dir="2700000" algn="tl">
                    <a:srgbClr val="FFFFFF"/>
                  </a:outerShdw>
                </a:effectLst>
              </a:rPr>
              <a:t>A description of what the child will experience from the perspective of the child.</a:t>
            </a:r>
          </a:p>
          <a:p>
            <a:pPr lvl="1">
              <a:lnSpc>
                <a:spcPct val="90000"/>
              </a:lnSpc>
              <a:spcBef>
                <a:spcPct val="35000"/>
              </a:spcBef>
              <a:buSzPct val="150000"/>
              <a:defRPr/>
            </a:pPr>
            <a:r>
              <a:rPr lang="en-US" altLang="en-US" sz="3000" dirty="0">
                <a:effectLst>
                  <a:outerShdw blurRad="38100" dist="38100" dir="2700000" algn="tl">
                    <a:srgbClr val="FFFFFF"/>
                  </a:outerShdw>
                </a:effectLst>
              </a:rPr>
              <a:t>A statement that the child has a choice to participate and may withdraw at any time for any reason.</a:t>
            </a:r>
          </a:p>
        </p:txBody>
      </p:sp>
      <p:sp>
        <p:nvSpPr>
          <p:cNvPr id="28676" name="Line 4">
            <a:extLst>
              <a:ext uri="{FF2B5EF4-FFF2-40B4-BE49-F238E27FC236}">
                <a16:creationId xmlns="" xmlns:a16="http://schemas.microsoft.com/office/drawing/2014/main" id="{4F0AC273-E672-234A-B406-D955D5CDAA07}"/>
              </a:ext>
            </a:extLst>
          </p:cNvPr>
          <p:cNvSpPr>
            <a:spLocks noChangeShapeType="1"/>
          </p:cNvSpPr>
          <p:nvPr/>
        </p:nvSpPr>
        <p:spPr bwMode="auto">
          <a:xfrm>
            <a:off x="1795464" y="1828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a:extLst>
              <a:ext uri="{FF2B5EF4-FFF2-40B4-BE49-F238E27FC236}">
                <a16:creationId xmlns="" xmlns:a16="http://schemas.microsoft.com/office/drawing/2014/main" id="{F1AD6ACA-AD87-694D-9F26-264B403BAD69}"/>
              </a:ext>
            </a:extLst>
          </p:cNvPr>
          <p:cNvSpPr txBox="1"/>
          <p:nvPr/>
        </p:nvSpPr>
        <p:spPr>
          <a:xfrm>
            <a:off x="592295" y="6176963"/>
            <a:ext cx="2509025" cy="369332"/>
          </a:xfrm>
          <a:prstGeom prst="rect">
            <a:avLst/>
          </a:prstGeom>
          <a:noFill/>
        </p:spPr>
        <p:txBody>
          <a:bodyPr wrap="square" rtlCol="0">
            <a:spAutoFit/>
          </a:bodyPr>
          <a:lstStyle/>
          <a:p>
            <a:r>
              <a:rPr lang="en-US" altLang="en-US" i="1" dirty="0"/>
              <a:t>45 CFR 46.408</a:t>
            </a:r>
            <a:endParaRPr lang="en-US"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61053079"/>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07BC2D77-D268-C444-99EE-7727DF55BB2B}"/>
              </a:ext>
            </a:extLst>
          </p:cNvPr>
          <p:cNvSpPr>
            <a:spLocks noGrp="1"/>
          </p:cNvSpPr>
          <p:nvPr>
            <p:ph type="title"/>
          </p:nvPr>
        </p:nvSpPr>
        <p:spPr>
          <a:xfrm>
            <a:off x="1795464" y="536024"/>
            <a:ext cx="8467725" cy="1219200"/>
          </a:xfrm>
          <a:noFill/>
        </p:spPr>
        <p:txBody>
          <a:bodyPr vert="horz" lIns="92075" tIns="46038" rIns="92075" bIns="46038" rtlCol="0" anchor="ctr">
            <a:normAutofit/>
          </a:bodyPr>
          <a:lstStyle/>
          <a:p>
            <a:pPr>
              <a:lnSpc>
                <a:spcPct val="90000"/>
              </a:lnSpc>
            </a:pPr>
            <a:r>
              <a:rPr lang="en-US" altLang="en-US" sz="4000" dirty="0"/>
              <a:t>5 ½: Assent May Not be Needed if….</a:t>
            </a:r>
            <a:endParaRPr lang="en-US" altLang="en-US" dirty="0"/>
          </a:p>
        </p:txBody>
      </p:sp>
      <p:sp>
        <p:nvSpPr>
          <p:cNvPr id="155651" name="Rectangle 3">
            <a:extLst>
              <a:ext uri="{FF2B5EF4-FFF2-40B4-BE49-F238E27FC236}">
                <a16:creationId xmlns="" xmlns:a16="http://schemas.microsoft.com/office/drawing/2014/main" id="{B2D5D705-5C48-4E40-8F60-C3988771DED6}"/>
              </a:ext>
            </a:extLst>
          </p:cNvPr>
          <p:cNvSpPr>
            <a:spLocks noGrp="1" noChangeArrowheads="1"/>
          </p:cNvSpPr>
          <p:nvPr>
            <p:ph type="body" idx="1"/>
          </p:nvPr>
        </p:nvSpPr>
        <p:spPr>
          <a:xfrm>
            <a:off x="1446836" y="1975953"/>
            <a:ext cx="9780608" cy="4196247"/>
          </a:xfrm>
        </p:spPr>
        <p:txBody>
          <a:bodyPr vert="horz" lIns="92075" tIns="46038" rIns="92075" bIns="46038" rtlCol="0">
            <a:normAutofit lnSpcReduction="10000"/>
          </a:bodyPr>
          <a:lstStyle/>
          <a:p>
            <a:pPr>
              <a:lnSpc>
                <a:spcPct val="90000"/>
              </a:lnSpc>
              <a:spcBef>
                <a:spcPct val="40000"/>
              </a:spcBef>
              <a:buSzPct val="150000"/>
              <a:defRPr/>
            </a:pPr>
            <a:r>
              <a:rPr lang="en-US" altLang="en-US" sz="3600" dirty="0">
                <a:effectLst>
                  <a:outerShdw blurRad="38100" dist="38100" dir="2700000" algn="tl">
                    <a:srgbClr val="FFFFFF"/>
                  </a:outerShdw>
                </a:effectLst>
              </a:rPr>
              <a:t>Child not capable of giving assent</a:t>
            </a:r>
          </a:p>
          <a:p>
            <a:pPr lvl="1">
              <a:spcBef>
                <a:spcPct val="40000"/>
              </a:spcBef>
              <a:buSzPct val="150000"/>
              <a:defRPr/>
            </a:pPr>
            <a:r>
              <a:rPr lang="en-US" altLang="en-US" sz="3100" dirty="0">
                <a:effectLst>
                  <a:outerShdw blurRad="38100" dist="38100" dir="2700000" algn="tl">
                    <a:srgbClr val="FFFFFF"/>
                  </a:outerShdw>
                </a:effectLst>
              </a:rPr>
              <a:t>In determining whether a child is capable of </a:t>
            </a:r>
            <a:r>
              <a:rPr lang="en-US" altLang="en-US" sz="3100" i="1" dirty="0">
                <a:effectLst>
                  <a:outerShdw blurRad="38100" dist="38100" dir="2700000" algn="tl">
                    <a:srgbClr val="FFFFFF"/>
                  </a:outerShdw>
                </a:effectLst>
              </a:rPr>
              <a:t>assenting,</a:t>
            </a:r>
            <a:r>
              <a:rPr lang="en-US" altLang="en-US" sz="3100" dirty="0">
                <a:effectLst>
                  <a:outerShdw blurRad="38100" dist="38100" dir="2700000" algn="tl">
                    <a:srgbClr val="FFFFFF"/>
                  </a:outerShdw>
                </a:effectLst>
              </a:rPr>
              <a:t> consider age, maturity, and psychological state of the child.</a:t>
            </a:r>
          </a:p>
          <a:p>
            <a:pPr lvl="1">
              <a:spcBef>
                <a:spcPct val="40000"/>
              </a:spcBef>
              <a:buSzPct val="150000"/>
              <a:defRPr/>
            </a:pPr>
            <a:r>
              <a:rPr lang="en-US" altLang="en-US" sz="3100" dirty="0">
                <a:effectLst>
                  <a:outerShdw blurRad="38100" dist="38100" dir="2700000" algn="tl">
                    <a:srgbClr val="FFFFFF"/>
                  </a:outerShdw>
                </a:effectLst>
              </a:rPr>
              <a:t>Medical circumstances</a:t>
            </a:r>
          </a:p>
          <a:p>
            <a:pPr>
              <a:spcBef>
                <a:spcPct val="40000"/>
              </a:spcBef>
              <a:buSzPct val="150000"/>
              <a:defRPr/>
            </a:pPr>
            <a:r>
              <a:rPr lang="en-US" altLang="en-US" sz="3600" dirty="0"/>
              <a:t>Treatment is not available outside the research protocol, and it is best available therapy.</a:t>
            </a:r>
          </a:p>
          <a:p>
            <a:pPr>
              <a:spcBef>
                <a:spcPct val="40000"/>
              </a:spcBef>
              <a:buSzPct val="150000"/>
              <a:defRPr/>
            </a:pPr>
            <a:r>
              <a:rPr lang="en-US" altLang="en-US" sz="3600" dirty="0">
                <a:effectLst>
                  <a:outerShdw blurRad="38100" dist="38100" dir="2700000" algn="tl">
                    <a:srgbClr val="FFFFFF"/>
                  </a:outerShdw>
                </a:effectLst>
              </a:rPr>
              <a:t>Assent waived by IRB</a:t>
            </a:r>
          </a:p>
          <a:p>
            <a:pPr>
              <a:spcBef>
                <a:spcPct val="40000"/>
              </a:spcBef>
              <a:buSzPct val="150000"/>
              <a:defRPr/>
            </a:pPr>
            <a:endParaRPr lang="en-US" altLang="en-US" sz="3600" dirty="0"/>
          </a:p>
          <a:p>
            <a:pPr marL="0" indent="0">
              <a:spcBef>
                <a:spcPct val="40000"/>
              </a:spcBef>
              <a:buSzPct val="150000"/>
              <a:buNone/>
              <a:defRPr/>
            </a:pPr>
            <a:endParaRPr lang="en-US" altLang="en-US" sz="3400" b="1" dirty="0">
              <a:effectLst>
                <a:outerShdw blurRad="38100" dist="38100" dir="2700000" algn="tl">
                  <a:srgbClr val="FFFFFF"/>
                </a:outerShdw>
              </a:effectLst>
            </a:endParaRPr>
          </a:p>
        </p:txBody>
      </p:sp>
      <p:sp>
        <p:nvSpPr>
          <p:cNvPr id="30724" name="Line 4">
            <a:extLst>
              <a:ext uri="{FF2B5EF4-FFF2-40B4-BE49-F238E27FC236}">
                <a16:creationId xmlns="" xmlns:a16="http://schemas.microsoft.com/office/drawing/2014/main" id="{0B8A0015-66CD-CC47-9B2E-AA32C07EDCB2}"/>
              </a:ext>
            </a:extLst>
          </p:cNvPr>
          <p:cNvSpPr>
            <a:spLocks noChangeShapeType="1"/>
          </p:cNvSpPr>
          <p:nvPr/>
        </p:nvSpPr>
        <p:spPr bwMode="auto">
          <a:xfrm>
            <a:off x="1795464" y="1828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a:extLst>
              <a:ext uri="{FF2B5EF4-FFF2-40B4-BE49-F238E27FC236}">
                <a16:creationId xmlns="" xmlns:a16="http://schemas.microsoft.com/office/drawing/2014/main" id="{CE5B4F6C-1A61-4841-9EBB-F59B6E66357E}"/>
              </a:ext>
            </a:extLst>
          </p:cNvPr>
          <p:cNvSpPr txBox="1"/>
          <p:nvPr/>
        </p:nvSpPr>
        <p:spPr>
          <a:xfrm>
            <a:off x="592295" y="6176963"/>
            <a:ext cx="2509025" cy="369332"/>
          </a:xfrm>
          <a:prstGeom prst="rect">
            <a:avLst/>
          </a:prstGeom>
          <a:noFill/>
        </p:spPr>
        <p:txBody>
          <a:bodyPr wrap="square" rtlCol="0">
            <a:spAutoFit/>
          </a:bodyPr>
          <a:lstStyle/>
          <a:p>
            <a:r>
              <a:rPr lang="en-US" altLang="en-US" i="1" dirty="0"/>
              <a:t>45 CFR 46.408</a:t>
            </a:r>
            <a:endParaRPr lang="en-US"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44655730"/>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#6 Respect for Potential and Enrolled Subjects</a:t>
            </a:r>
          </a:p>
        </p:txBody>
      </p:sp>
      <p:sp>
        <p:nvSpPr>
          <p:cNvPr id="21507" name="Content Placeholder 2"/>
          <p:cNvSpPr>
            <a:spLocks noGrp="1"/>
          </p:cNvSpPr>
          <p:nvPr>
            <p:ph idx="1"/>
          </p:nvPr>
        </p:nvSpPr>
        <p:spPr/>
        <p:txBody>
          <a:bodyPr/>
          <a:lstStyle/>
          <a:p>
            <a:r>
              <a:rPr lang="en-US" dirty="0"/>
              <a:t>Permitting withdrawal from research</a:t>
            </a:r>
          </a:p>
          <a:p>
            <a:r>
              <a:rPr lang="en-US" dirty="0"/>
              <a:t>Protection of privacy, confidentiality</a:t>
            </a:r>
          </a:p>
          <a:p>
            <a:r>
              <a:rPr lang="en-US" dirty="0"/>
              <a:t>Informing subjects of newly identified risks or benefits</a:t>
            </a:r>
          </a:p>
          <a:p>
            <a:r>
              <a:rPr lang="en-US" dirty="0"/>
              <a:t>Informing subjects of results</a:t>
            </a:r>
          </a:p>
          <a:p>
            <a:r>
              <a:rPr lang="en-US" dirty="0"/>
              <a:t>Maintaining welfare of subjects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76368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dirty="0">
                <a:ea typeface="+mj-ea"/>
              </a:rPr>
              <a:t>#7 Independent Review</a:t>
            </a:r>
          </a:p>
        </p:txBody>
      </p:sp>
      <p:sp>
        <p:nvSpPr>
          <p:cNvPr id="22531" name="Rectangle 3"/>
          <p:cNvSpPr>
            <a:spLocks noGrp="1" noChangeArrowheads="1"/>
          </p:cNvSpPr>
          <p:nvPr>
            <p:ph type="body" idx="1"/>
          </p:nvPr>
        </p:nvSpPr>
        <p:spPr/>
        <p:txBody>
          <a:bodyPr/>
          <a:lstStyle/>
          <a:p>
            <a:pPr eaLnBrk="1" hangingPunct="1"/>
            <a:r>
              <a:rPr lang="en-US"/>
              <a:t>Institutional Review Boards (IRBs)</a:t>
            </a:r>
          </a:p>
          <a:p>
            <a:pPr lvl="1" eaLnBrk="1" hangingPunct="1"/>
            <a:r>
              <a:rPr lang="en-US"/>
              <a:t>Independent review is mandated by federal law for most research with human subjects</a:t>
            </a:r>
          </a:p>
          <a:p>
            <a:pPr lvl="1" eaLnBrk="1" hangingPunct="1"/>
            <a:r>
              <a:rPr lang="en-US"/>
              <a:t>IRBs review studies at inception</a:t>
            </a:r>
          </a:p>
          <a:p>
            <a:pPr lvl="2" eaLnBrk="1" hangingPunct="1"/>
            <a:r>
              <a:rPr lang="en-US"/>
              <a:t>science, risk/benefit ratio, informed consent</a:t>
            </a:r>
          </a:p>
          <a:p>
            <a:pPr lvl="1" eaLnBrk="1" hangingPunct="1"/>
            <a:r>
              <a:rPr lang="en-US"/>
              <a:t>IRBs also monitor studies as they proceed</a:t>
            </a:r>
          </a:p>
          <a:p>
            <a:pPr lvl="2" eaLnBrk="1" hangingPunct="1"/>
            <a:r>
              <a:rPr lang="en-US"/>
              <a:t>continuing reviews at least annually</a:t>
            </a:r>
          </a:p>
          <a:p>
            <a:pPr lvl="2" eaLnBrk="1" hangingPunct="1"/>
            <a:r>
              <a:rPr lang="en-US"/>
              <a:t>reporting of adverse events, unexpected problems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49233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#7 Independent Review</a:t>
            </a:r>
          </a:p>
        </p:txBody>
      </p:sp>
      <p:sp>
        <p:nvSpPr>
          <p:cNvPr id="23555" name="Content Placeholder 2"/>
          <p:cNvSpPr>
            <a:spLocks noGrp="1"/>
          </p:cNvSpPr>
          <p:nvPr>
            <p:ph idx="1"/>
          </p:nvPr>
        </p:nvSpPr>
        <p:spPr/>
        <p:txBody>
          <a:bodyPr/>
          <a:lstStyle/>
          <a:p>
            <a:r>
              <a:rPr lang="en-US" dirty="0"/>
              <a:t>Oversees potential conflicts of interest</a:t>
            </a:r>
          </a:p>
          <a:p>
            <a:pPr lvl="1"/>
            <a:r>
              <a:rPr lang="en-US" dirty="0"/>
              <a:t>Investigators balancing many important priorities that may come into conflict</a:t>
            </a:r>
          </a:p>
          <a:p>
            <a:pPr lvl="2"/>
            <a:r>
              <a:rPr lang="en-US" dirty="0"/>
              <a:t>Research</a:t>
            </a:r>
          </a:p>
          <a:p>
            <a:pPr lvl="2"/>
            <a:r>
              <a:rPr lang="en-US" dirty="0"/>
              <a:t>Research subjects</a:t>
            </a:r>
          </a:p>
          <a:p>
            <a:pPr lvl="2"/>
            <a:r>
              <a:rPr lang="en-US" dirty="0"/>
              <a:t>Academic career</a:t>
            </a:r>
          </a:p>
          <a:p>
            <a:pPr lvl="2"/>
            <a:r>
              <a:rPr lang="en-US" dirty="0"/>
              <a:t>Clinical work</a:t>
            </a:r>
          </a:p>
          <a:p>
            <a:r>
              <a:rPr lang="en-US" dirty="0"/>
              <a:t>Serve to protect members of society</a:t>
            </a:r>
          </a:p>
          <a:p>
            <a:pPr lvl="2"/>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997394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E0F3C-576C-4E8B-A4C8-E26F614B3FFC}"/>
              </a:ext>
            </a:extLst>
          </p:cNvPr>
          <p:cNvSpPr>
            <a:spLocks noGrp="1"/>
          </p:cNvSpPr>
          <p:nvPr>
            <p:ph type="title"/>
          </p:nvPr>
        </p:nvSpPr>
        <p:spPr/>
        <p:txBody>
          <a:bodyPr/>
          <a:lstStyle/>
          <a:p>
            <a:r>
              <a:rPr lang="en-US" dirty="0"/>
              <a:t>This will be a talk in two parts</a:t>
            </a:r>
          </a:p>
        </p:txBody>
      </p:sp>
      <p:sp>
        <p:nvSpPr>
          <p:cNvPr id="3" name="Content Placeholder 2">
            <a:extLst>
              <a:ext uri="{FF2B5EF4-FFF2-40B4-BE49-F238E27FC236}">
                <a16:creationId xmlns="" xmlns:a16="http://schemas.microsoft.com/office/drawing/2014/main" id="{CE32544F-6A50-4F9C-B773-17E595A7F03D}"/>
              </a:ext>
            </a:extLst>
          </p:cNvPr>
          <p:cNvSpPr>
            <a:spLocks noGrp="1"/>
          </p:cNvSpPr>
          <p:nvPr>
            <p:ph idx="1"/>
          </p:nvPr>
        </p:nvSpPr>
        <p:spPr/>
        <p:txBody>
          <a:bodyPr>
            <a:normAutofit lnSpcReduction="10000"/>
          </a:bodyPr>
          <a:lstStyle/>
          <a:p>
            <a:r>
              <a:rPr lang="en-US" sz="3200" b="1" dirty="0"/>
              <a:t>Domain 11: Core Knowledge in Scholarly Activities </a:t>
            </a:r>
          </a:p>
          <a:p>
            <a:pPr marL="0" indent="0">
              <a:buNone/>
            </a:pPr>
            <a:endParaRPr lang="en-US" sz="3200" b="1" dirty="0"/>
          </a:p>
          <a:p>
            <a:pPr lvl="1"/>
            <a:r>
              <a:rPr lang="en-US" sz="2800" b="1" dirty="0"/>
              <a:t>Part 1= Ethics in research </a:t>
            </a:r>
          </a:p>
          <a:p>
            <a:pPr lvl="2"/>
            <a:r>
              <a:rPr lang="en-US" sz="2400" dirty="0"/>
              <a:t>Principles of research involving human subjects </a:t>
            </a:r>
          </a:p>
          <a:p>
            <a:pPr lvl="2"/>
            <a:r>
              <a:rPr lang="en-US" sz="2400" dirty="0"/>
              <a:t>Principles of consent and assent </a:t>
            </a:r>
          </a:p>
          <a:p>
            <a:pPr lvl="2"/>
            <a:r>
              <a:rPr lang="en-US" sz="2400" dirty="0"/>
              <a:t>Professionalism and misconduct in research </a:t>
            </a:r>
          </a:p>
          <a:p>
            <a:endParaRPr lang="en-US" sz="3200" dirty="0"/>
          </a:p>
          <a:p>
            <a:pPr lvl="1"/>
            <a:r>
              <a:rPr lang="en-US" sz="2800" b="1" dirty="0"/>
              <a:t>Part 2= Quality improvement</a:t>
            </a:r>
          </a:p>
          <a:p>
            <a:pPr lvl="2"/>
            <a:r>
              <a:rPr lang="en-US" sz="2400" dirty="0"/>
              <a:t>Project design </a:t>
            </a:r>
          </a:p>
          <a:p>
            <a:pPr lvl="2"/>
            <a:r>
              <a:rPr lang="en-US" sz="2400" dirty="0"/>
              <a:t>Data and measurement </a:t>
            </a:r>
          </a:p>
          <a:p>
            <a:pPr lvl="2"/>
            <a:endParaRPr lang="en-US" b="1"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72829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 xmlns:a16="http://schemas.microsoft.com/office/drawing/2014/main" id="{AD383834-4684-4191-97F7-553D7D9FC462}"/>
              </a:ext>
            </a:extLst>
          </p:cNvPr>
          <p:cNvSpPr>
            <a:spLocks noGrp="1" noChangeArrowheads="1"/>
          </p:cNvSpPr>
          <p:nvPr>
            <p:ph type="title"/>
          </p:nvPr>
        </p:nvSpPr>
        <p:spPr>
          <a:xfrm>
            <a:off x="1524000" y="457200"/>
            <a:ext cx="9144000" cy="838200"/>
          </a:xfrm>
        </p:spPr>
        <p:txBody>
          <a:bodyPr vert="horz" lIns="92075" tIns="46038" rIns="92075" bIns="46038" rtlCol="0" anchor="ctr">
            <a:normAutofit/>
          </a:bodyPr>
          <a:lstStyle/>
          <a:p>
            <a:pPr>
              <a:lnSpc>
                <a:spcPct val="90000"/>
              </a:lnSpc>
              <a:defRPr/>
            </a:pPr>
            <a:r>
              <a:rPr lang="en-US" altLang="en-US" sz="4800" dirty="0">
                <a:effectLst>
                  <a:outerShdw blurRad="38100" dist="38100" dir="2700000" algn="tl">
                    <a:srgbClr val="FFFFFF"/>
                  </a:outerShdw>
                </a:effectLst>
              </a:rPr>
              <a:t>Studies Exempt from IRB Review</a:t>
            </a:r>
            <a:endParaRPr lang="en-US" altLang="en-US" dirty="0">
              <a:effectLst>
                <a:outerShdw blurRad="38100" dist="38100" dir="2700000" algn="tl">
                  <a:srgbClr val="FFFFFF"/>
                </a:outerShdw>
              </a:effectLst>
            </a:endParaRPr>
          </a:p>
        </p:txBody>
      </p:sp>
      <p:sp>
        <p:nvSpPr>
          <p:cNvPr id="87043" name="Rectangle 3">
            <a:extLst>
              <a:ext uri="{FF2B5EF4-FFF2-40B4-BE49-F238E27FC236}">
                <a16:creationId xmlns="" xmlns:a16="http://schemas.microsoft.com/office/drawing/2014/main" id="{30A8D051-B012-4965-A4D9-1C7290850A5D}"/>
              </a:ext>
            </a:extLst>
          </p:cNvPr>
          <p:cNvSpPr>
            <a:spLocks noGrp="1" noChangeArrowheads="1"/>
          </p:cNvSpPr>
          <p:nvPr>
            <p:ph type="body" idx="1"/>
          </p:nvPr>
        </p:nvSpPr>
        <p:spPr>
          <a:xfrm>
            <a:off x="1524000" y="1926220"/>
            <a:ext cx="9425549" cy="4572000"/>
          </a:xfrm>
        </p:spPr>
        <p:txBody>
          <a:bodyPr vert="horz" lIns="92075" tIns="46038" rIns="92075" bIns="46038" rtlCol="0">
            <a:normAutofit/>
          </a:bodyPr>
          <a:lstStyle/>
          <a:p>
            <a:pPr>
              <a:lnSpc>
                <a:spcPct val="90000"/>
              </a:lnSpc>
              <a:spcBef>
                <a:spcPct val="25000"/>
              </a:spcBef>
              <a:buSzPct val="150000"/>
              <a:defRPr/>
            </a:pPr>
            <a:r>
              <a:rPr lang="en-US" altLang="en-US" sz="3000" dirty="0">
                <a:effectLst>
                  <a:outerShdw blurRad="38100" dist="38100" dir="2700000" algn="tl">
                    <a:srgbClr val="FFFFFF"/>
                  </a:outerShdw>
                </a:effectLst>
              </a:rPr>
              <a:t>Activities not meeting definition of research</a:t>
            </a:r>
          </a:p>
          <a:p>
            <a:pPr>
              <a:lnSpc>
                <a:spcPct val="90000"/>
              </a:lnSpc>
              <a:spcBef>
                <a:spcPct val="25000"/>
              </a:spcBef>
              <a:buSzPct val="150000"/>
              <a:defRPr/>
            </a:pPr>
            <a:r>
              <a:rPr lang="en-US" altLang="en-US" sz="3000" dirty="0">
                <a:effectLst>
                  <a:outerShdw blurRad="38100" dist="38100" dir="2700000" algn="tl">
                    <a:srgbClr val="FFFFFF"/>
                  </a:outerShdw>
                </a:effectLst>
              </a:rPr>
              <a:t>Use of existing data or specimens if available to the public or data without personal identifiers.</a:t>
            </a:r>
          </a:p>
          <a:p>
            <a:pPr>
              <a:lnSpc>
                <a:spcPct val="90000"/>
              </a:lnSpc>
              <a:spcBef>
                <a:spcPct val="25000"/>
              </a:spcBef>
              <a:buSzPct val="150000"/>
              <a:defRPr/>
            </a:pPr>
            <a:r>
              <a:rPr lang="en-US" altLang="en-US" sz="3000" dirty="0">
                <a:effectLst>
                  <a:outerShdw blurRad="38100" dist="38100" dir="2700000" algn="tl">
                    <a:srgbClr val="FFFFFF"/>
                  </a:outerShdw>
                </a:effectLst>
              </a:rPr>
              <a:t>Taste or food quality and consumer acceptance studies.</a:t>
            </a:r>
          </a:p>
          <a:p>
            <a:pPr>
              <a:lnSpc>
                <a:spcPct val="90000"/>
              </a:lnSpc>
              <a:spcBef>
                <a:spcPct val="25000"/>
              </a:spcBef>
              <a:buSzPct val="150000"/>
              <a:defRPr/>
            </a:pPr>
            <a:r>
              <a:rPr lang="en-US" altLang="en-US" sz="3000" dirty="0">
                <a:effectLst>
                  <a:outerShdw blurRad="38100" dist="38100" dir="2700000" algn="tl">
                    <a:srgbClr val="FFFFFF"/>
                  </a:outerShdw>
                </a:effectLst>
              </a:rPr>
              <a:t>Research conducted in educational settings, involving normal educational practices.</a:t>
            </a:r>
          </a:p>
          <a:p>
            <a:pPr>
              <a:lnSpc>
                <a:spcPct val="90000"/>
              </a:lnSpc>
              <a:spcBef>
                <a:spcPct val="25000"/>
              </a:spcBef>
              <a:buSzPct val="150000"/>
              <a:defRPr/>
            </a:pPr>
            <a:r>
              <a:rPr lang="en-US" altLang="en-US" sz="3000" dirty="0">
                <a:effectLst>
                  <a:outerShdw blurRad="38100" dist="38100" dir="2700000" algn="tl">
                    <a:srgbClr val="FFFFFF"/>
                  </a:outerShdw>
                </a:effectLst>
              </a:rPr>
              <a:t>Observation of public behavior, without intervention, and if subjects can not be identified.</a:t>
            </a:r>
            <a:endParaRPr lang="en-US" altLang="en-US" sz="2400" dirty="0">
              <a:effectLst>
                <a:outerShdw blurRad="38100" dist="38100" dir="2700000" algn="tl">
                  <a:srgbClr val="FFFFFF"/>
                </a:outerShdw>
              </a:effectLst>
            </a:endParaRPr>
          </a:p>
        </p:txBody>
      </p:sp>
      <p:sp>
        <p:nvSpPr>
          <p:cNvPr id="22532" name="Line 4">
            <a:extLst>
              <a:ext uri="{FF2B5EF4-FFF2-40B4-BE49-F238E27FC236}">
                <a16:creationId xmlns="" xmlns:a16="http://schemas.microsoft.com/office/drawing/2014/main" id="{CD32DA55-39CD-9548-AA46-EBD174ADFF84}"/>
              </a:ext>
            </a:extLst>
          </p:cNvPr>
          <p:cNvSpPr>
            <a:spLocks noChangeShapeType="1"/>
          </p:cNvSpPr>
          <p:nvPr/>
        </p:nvSpPr>
        <p:spPr bwMode="auto">
          <a:xfrm>
            <a:off x="1727200" y="1524000"/>
            <a:ext cx="8669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07851824"/>
      </p:ext>
    </p:ext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 xmlns:a16="http://schemas.microsoft.com/office/drawing/2014/main" id="{1F6DBB7B-6A87-4197-BAD9-9EFDB7BC21A6}"/>
              </a:ext>
            </a:extLst>
          </p:cNvPr>
          <p:cNvSpPr>
            <a:spLocks noGrp="1" noChangeArrowheads="1"/>
          </p:cNvSpPr>
          <p:nvPr>
            <p:ph type="title"/>
          </p:nvPr>
        </p:nvSpPr>
        <p:spPr>
          <a:xfrm>
            <a:off x="1727200" y="304800"/>
            <a:ext cx="8737600" cy="838200"/>
          </a:xfrm>
        </p:spPr>
        <p:txBody>
          <a:bodyPr vert="horz" lIns="92075" tIns="46038" rIns="92075" bIns="46038" rtlCol="0" anchor="ctr">
            <a:normAutofit/>
          </a:bodyPr>
          <a:lstStyle/>
          <a:p>
            <a:pPr>
              <a:lnSpc>
                <a:spcPct val="90000"/>
              </a:lnSpc>
              <a:defRPr/>
            </a:pPr>
            <a:r>
              <a:rPr lang="en-US" altLang="en-US" sz="4800" dirty="0">
                <a:effectLst>
                  <a:outerShdw blurRad="38100" dist="38100" dir="2700000" algn="tl">
                    <a:srgbClr val="FFFFFF"/>
                  </a:outerShdw>
                </a:effectLst>
              </a:rPr>
              <a:t>Studies Exempt from IRB Review</a:t>
            </a:r>
            <a:endParaRPr lang="en-US" altLang="en-US" dirty="0">
              <a:effectLst>
                <a:outerShdw blurRad="38100" dist="38100" dir="2700000" algn="tl">
                  <a:srgbClr val="FFFFFF"/>
                </a:outerShdw>
              </a:effectLst>
            </a:endParaRPr>
          </a:p>
        </p:txBody>
      </p:sp>
      <p:sp>
        <p:nvSpPr>
          <p:cNvPr id="98307" name="Rectangle 3">
            <a:extLst>
              <a:ext uri="{FF2B5EF4-FFF2-40B4-BE49-F238E27FC236}">
                <a16:creationId xmlns="" xmlns:a16="http://schemas.microsoft.com/office/drawing/2014/main" id="{24C1F223-7E31-4E4D-83E6-89F09702DDD6}"/>
              </a:ext>
            </a:extLst>
          </p:cNvPr>
          <p:cNvSpPr>
            <a:spLocks noGrp="1" noChangeArrowheads="1"/>
          </p:cNvSpPr>
          <p:nvPr>
            <p:ph type="body" idx="1"/>
          </p:nvPr>
        </p:nvSpPr>
        <p:spPr>
          <a:xfrm>
            <a:off x="1998664" y="1447800"/>
            <a:ext cx="8194675" cy="5181600"/>
          </a:xfrm>
        </p:spPr>
        <p:txBody>
          <a:bodyPr vert="horz" lIns="92075" tIns="46038" rIns="92075" bIns="46038" rtlCol="0">
            <a:normAutofit/>
          </a:bodyPr>
          <a:lstStyle/>
          <a:p>
            <a:pPr marL="0" indent="0">
              <a:spcBef>
                <a:spcPct val="40000"/>
              </a:spcBef>
              <a:buSzPct val="150000"/>
              <a:buNone/>
              <a:defRPr/>
            </a:pPr>
            <a:r>
              <a:rPr lang="en-US" altLang="en-US" dirty="0">
                <a:effectLst>
                  <a:outerShdw blurRad="38100" dist="38100" dir="2700000" algn="tl">
                    <a:srgbClr val="FFFFFF"/>
                  </a:outerShdw>
                </a:effectLst>
              </a:rPr>
              <a:t>Systematic investigations which are not Research:</a:t>
            </a:r>
          </a:p>
          <a:p>
            <a:pPr lvl="1">
              <a:lnSpc>
                <a:spcPct val="90000"/>
              </a:lnSpc>
              <a:spcBef>
                <a:spcPct val="40000"/>
              </a:spcBef>
              <a:buSzPct val="150000"/>
              <a:defRPr/>
            </a:pPr>
            <a:r>
              <a:rPr lang="en-US" altLang="en-US" sz="2200" dirty="0">
                <a:effectLst>
                  <a:outerShdw blurRad="38100" dist="38100" dir="2700000" algn="tl">
                    <a:srgbClr val="FFFFFF"/>
                  </a:outerShdw>
                </a:effectLst>
              </a:rPr>
              <a:t>Public health interventions.</a:t>
            </a:r>
          </a:p>
          <a:p>
            <a:pPr lvl="1">
              <a:lnSpc>
                <a:spcPct val="90000"/>
              </a:lnSpc>
              <a:spcBef>
                <a:spcPct val="40000"/>
              </a:spcBef>
              <a:buSzPct val="150000"/>
              <a:defRPr/>
            </a:pPr>
            <a:r>
              <a:rPr lang="en-US" altLang="en-US" sz="2200" dirty="0">
                <a:effectLst>
                  <a:outerShdw blurRad="38100" dist="38100" dir="2700000" algn="tl">
                    <a:srgbClr val="FFFFFF"/>
                  </a:outerShdw>
                </a:effectLst>
              </a:rPr>
              <a:t>Quality assessment of health care efforts.</a:t>
            </a:r>
          </a:p>
          <a:p>
            <a:pPr lvl="1">
              <a:lnSpc>
                <a:spcPct val="90000"/>
              </a:lnSpc>
              <a:spcBef>
                <a:spcPct val="40000"/>
              </a:spcBef>
              <a:buSzPct val="150000"/>
              <a:defRPr/>
            </a:pPr>
            <a:r>
              <a:rPr lang="en-US" altLang="en-US" sz="2200" dirty="0">
                <a:effectLst>
                  <a:outerShdw blurRad="38100" dist="38100" dir="2700000" algn="tl">
                    <a:srgbClr val="FFFFFF"/>
                  </a:outerShdw>
                </a:effectLst>
              </a:rPr>
              <a:t>Resource utilization review.</a:t>
            </a:r>
          </a:p>
          <a:p>
            <a:pPr lvl="1">
              <a:lnSpc>
                <a:spcPct val="90000"/>
              </a:lnSpc>
              <a:spcBef>
                <a:spcPct val="40000"/>
              </a:spcBef>
              <a:buSzPct val="150000"/>
              <a:defRPr/>
            </a:pPr>
            <a:r>
              <a:rPr lang="en-US" altLang="en-US" sz="2200" dirty="0">
                <a:effectLst>
                  <a:outerShdw blurRad="38100" dist="38100" dir="2700000" algn="tl">
                    <a:srgbClr val="FFFFFF"/>
                  </a:outerShdw>
                </a:effectLst>
              </a:rPr>
              <a:t>Evaluation of medication adverse events.</a:t>
            </a:r>
          </a:p>
          <a:p>
            <a:pPr>
              <a:lnSpc>
                <a:spcPct val="90000"/>
              </a:lnSpc>
              <a:spcBef>
                <a:spcPct val="40000"/>
              </a:spcBef>
              <a:buSzPct val="150000"/>
              <a:defRPr/>
            </a:pPr>
            <a:r>
              <a:rPr lang="en-US" altLang="en-US" dirty="0">
                <a:effectLst>
                  <a:outerShdw blurRad="38100" dist="38100" dir="2700000" algn="tl">
                    <a:srgbClr val="FFFFFF"/>
                  </a:outerShdw>
                </a:effectLst>
              </a:rPr>
              <a:t>The decision whether or not a study is exempt is determined by the IRB, not by the investigator.</a:t>
            </a:r>
          </a:p>
          <a:p>
            <a:pPr>
              <a:lnSpc>
                <a:spcPct val="90000"/>
              </a:lnSpc>
              <a:spcBef>
                <a:spcPct val="40000"/>
              </a:spcBef>
              <a:buSzPct val="150000"/>
              <a:defRPr/>
            </a:pPr>
            <a:r>
              <a:rPr lang="en-US" altLang="en-US" dirty="0">
                <a:effectLst>
                  <a:outerShdw blurRad="38100" dist="38100" dir="2700000" algn="tl">
                    <a:srgbClr val="FFFFFF"/>
                  </a:outerShdw>
                </a:effectLst>
              </a:rPr>
              <a:t>IRB judgment that a study is exempt is good for 2-years.</a:t>
            </a:r>
          </a:p>
          <a:p>
            <a:pPr>
              <a:lnSpc>
                <a:spcPct val="90000"/>
              </a:lnSpc>
              <a:spcBef>
                <a:spcPct val="40000"/>
              </a:spcBef>
              <a:buSzPct val="150000"/>
              <a:defRPr/>
            </a:pPr>
            <a:r>
              <a:rPr lang="en-US" altLang="en-US" dirty="0">
                <a:effectLst>
                  <a:outerShdw blurRad="38100" dist="38100" dir="2700000" algn="tl">
                    <a:srgbClr val="FFFFFF"/>
                  </a:outerShdw>
                </a:effectLst>
              </a:rPr>
              <a:t>If the study continues longer than 2-years, investigators must reapply for exemption.</a:t>
            </a:r>
          </a:p>
        </p:txBody>
      </p:sp>
      <p:sp>
        <p:nvSpPr>
          <p:cNvPr id="23556" name="Line 4">
            <a:extLst>
              <a:ext uri="{FF2B5EF4-FFF2-40B4-BE49-F238E27FC236}">
                <a16:creationId xmlns="" xmlns:a16="http://schemas.microsoft.com/office/drawing/2014/main" id="{6DB78DE9-34B3-804D-AEAC-40B3F7E4931D}"/>
              </a:ext>
            </a:extLst>
          </p:cNvPr>
          <p:cNvSpPr>
            <a:spLocks noChangeShapeType="1"/>
          </p:cNvSpPr>
          <p:nvPr/>
        </p:nvSpPr>
        <p:spPr bwMode="auto">
          <a:xfrm>
            <a:off x="1727200" y="1295400"/>
            <a:ext cx="8737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15874583"/>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9BA614AB-346C-4449-A414-9160F696B3C6}"/>
              </a:ext>
            </a:extLst>
          </p:cNvPr>
          <p:cNvSpPr>
            <a:spLocks noGrp="1"/>
          </p:cNvSpPr>
          <p:nvPr>
            <p:ph type="title"/>
          </p:nvPr>
        </p:nvSpPr>
        <p:spPr>
          <a:xfrm>
            <a:off x="1981200" y="152400"/>
            <a:ext cx="8229600" cy="1143000"/>
          </a:xfrm>
        </p:spPr>
        <p:txBody>
          <a:bodyPr/>
          <a:lstStyle/>
          <a:p>
            <a:r>
              <a:rPr lang="en-US" altLang="en-US" dirty="0"/>
              <a:t>Belmont Report (1978)</a:t>
            </a:r>
          </a:p>
        </p:txBody>
      </p:sp>
      <p:sp>
        <p:nvSpPr>
          <p:cNvPr id="17411" name="Content Placeholder 2">
            <a:extLst>
              <a:ext uri="{FF2B5EF4-FFF2-40B4-BE49-F238E27FC236}">
                <a16:creationId xmlns="" xmlns:a16="http://schemas.microsoft.com/office/drawing/2014/main" id="{AEC0C546-B859-FF42-A61B-7960A8BBD8DB}"/>
              </a:ext>
            </a:extLst>
          </p:cNvPr>
          <p:cNvSpPr>
            <a:spLocks noGrp="1"/>
          </p:cNvSpPr>
          <p:nvPr>
            <p:ph idx="1"/>
          </p:nvPr>
        </p:nvSpPr>
        <p:spPr>
          <a:xfrm>
            <a:off x="1981200" y="1557455"/>
            <a:ext cx="8229600" cy="4525963"/>
          </a:xfrm>
        </p:spPr>
        <p:txBody>
          <a:bodyPr/>
          <a:lstStyle/>
          <a:p>
            <a:r>
              <a:rPr lang="en-US" altLang="en-US" sz="2400" dirty="0">
                <a:latin typeface="Calibri" panose="020F0502020204030204" pitchFamily="34" charset="0"/>
                <a:cs typeface="Calibri" panose="020F0502020204030204" pitchFamily="34" charset="0"/>
              </a:rPr>
              <a:t>Ethical Principles and Guidelines for the Protection of Human Subjects</a:t>
            </a:r>
          </a:p>
          <a:p>
            <a:pPr lvl="1"/>
            <a:r>
              <a:rPr lang="en-US" altLang="en-US" dirty="0">
                <a:latin typeface="Calibri" panose="020F0502020204030204" pitchFamily="34" charset="0"/>
                <a:cs typeface="Calibri" panose="020F0502020204030204" pitchFamily="34" charset="0"/>
              </a:rPr>
              <a:t>Respect</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individuals should be treated as autonomous agents and persons with diminished autonomy are entitled to protection</a:t>
            </a:r>
            <a:endParaRPr lang="en-US" altLang="en-US" sz="2400" dirty="0">
              <a:latin typeface="Calibri" panose="020F0502020204030204" pitchFamily="34" charset="0"/>
              <a:cs typeface="Calibri" panose="020F0502020204030204" pitchFamily="34" charset="0"/>
            </a:endParaRPr>
          </a:p>
          <a:p>
            <a:pPr lvl="1"/>
            <a:r>
              <a:rPr lang="en-US" altLang="en-US" dirty="0">
                <a:latin typeface="Calibri" panose="020F0502020204030204" pitchFamily="34" charset="0"/>
                <a:cs typeface="Calibri" panose="020F0502020204030204" pitchFamily="34" charset="0"/>
              </a:rPr>
              <a:t>Beneficence</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respecting the individual’s decisions and protecting them from harm but also securing their well-being</a:t>
            </a:r>
            <a:endParaRPr lang="en-US" altLang="en-US" sz="2400" dirty="0">
              <a:latin typeface="Calibri" panose="020F0502020204030204" pitchFamily="34" charset="0"/>
              <a:cs typeface="Calibri" panose="020F0502020204030204" pitchFamily="34" charset="0"/>
            </a:endParaRPr>
          </a:p>
          <a:p>
            <a:pPr lvl="1"/>
            <a:r>
              <a:rPr lang="en-US" altLang="en-US" dirty="0">
                <a:latin typeface="Calibri" panose="020F0502020204030204" pitchFamily="34" charset="0"/>
                <a:cs typeface="Calibri" panose="020F0502020204030204" pitchFamily="34" charset="0"/>
              </a:rPr>
              <a:t>Justice</a:t>
            </a:r>
          </a:p>
          <a:p>
            <a:pPr lvl="2"/>
            <a:r>
              <a:rPr lang="en-US" altLang="en-US" sz="2400" dirty="0">
                <a:latin typeface="Calibri" panose="020F0502020204030204" pitchFamily="34" charset="0"/>
                <a:ea typeface="Trebuchet MS" panose="020B0703020202090204" pitchFamily="34" charset="0"/>
                <a:cs typeface="Calibri" panose="020F0502020204030204" pitchFamily="34" charset="0"/>
              </a:rPr>
              <a:t>Receipt of benefits of research and who bears its burdens</a:t>
            </a:r>
          </a:p>
          <a:p>
            <a:pPr lvl="2" algn="r" eaLnBrk="1" hangingPunct="1">
              <a:buFont typeface="Wingdings" pitchFamily="2" charset="2"/>
              <a:buNone/>
            </a:pPr>
            <a:endParaRPr lang="en-US" altLang="en-US" sz="1800" b="1" dirty="0">
              <a:latin typeface="Trebuchet MS" panose="020B0703020202090204" pitchFamily="34" charset="0"/>
              <a:ea typeface="Trebuchet MS" panose="020B0703020202090204" pitchFamily="34" charset="0"/>
              <a:cs typeface="Trebuchet MS" panose="020B0703020202090204" pitchFamily="34" charset="0"/>
            </a:endParaRPr>
          </a:p>
          <a:p>
            <a:pPr lvl="2"/>
            <a:endParaRPr lang="en-US" altLang="en-US" b="1" dirty="0"/>
          </a:p>
        </p:txBody>
      </p:sp>
      <p:sp>
        <p:nvSpPr>
          <p:cNvPr id="17412" name="Line 4">
            <a:extLst>
              <a:ext uri="{FF2B5EF4-FFF2-40B4-BE49-F238E27FC236}">
                <a16:creationId xmlns="" xmlns:a16="http://schemas.microsoft.com/office/drawing/2014/main" id="{6DD9374E-6AD6-D045-9611-275E58B6D8AB}"/>
              </a:ext>
            </a:extLst>
          </p:cNvPr>
          <p:cNvSpPr>
            <a:spLocks noChangeShapeType="1"/>
          </p:cNvSpPr>
          <p:nvPr/>
        </p:nvSpPr>
        <p:spPr bwMode="auto">
          <a:xfrm>
            <a:off x="1795464" y="10668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15662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75781A0E-1EF5-8545-90D7-3180B861DD0A}"/>
              </a:ext>
            </a:extLst>
          </p:cNvPr>
          <p:cNvSpPr>
            <a:spLocks noGrp="1"/>
          </p:cNvSpPr>
          <p:nvPr>
            <p:ph type="title"/>
          </p:nvPr>
        </p:nvSpPr>
        <p:spPr/>
        <p:txBody>
          <a:bodyPr/>
          <a:lstStyle/>
          <a:p>
            <a:r>
              <a:rPr lang="en-US" altLang="en-US" dirty="0"/>
              <a:t>Application of the Belmont Report</a:t>
            </a:r>
          </a:p>
        </p:txBody>
      </p:sp>
      <p:graphicFrame>
        <p:nvGraphicFramePr>
          <p:cNvPr id="4" name="Content Placeholder 3">
            <a:extLst>
              <a:ext uri="{FF2B5EF4-FFF2-40B4-BE49-F238E27FC236}">
                <a16:creationId xmlns="" xmlns:a16="http://schemas.microsoft.com/office/drawing/2014/main" id="{F6D57B60-FC6C-4DDA-B086-BB6F35064334}"/>
              </a:ext>
            </a:extLst>
          </p:cNvPr>
          <p:cNvGraphicFramePr>
            <a:graphicFrameLocks noGrp="1"/>
          </p:cNvGraphicFramePr>
          <p:nvPr>
            <p:ph idx="1"/>
            <p:extLst>
              <p:ext uri="{D42A27DB-BD31-4B8C-83A1-F6EECF244321}">
                <p14:modId xmlns:p14="http://schemas.microsoft.com/office/powerpoint/2010/main" val="4020363110"/>
              </p:ext>
            </p:extLst>
          </p:nvPr>
        </p:nvGraphicFramePr>
        <p:xfrm>
          <a:off x="1981200" y="1600200"/>
          <a:ext cx="8229600" cy="41148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pPr algn="ctr"/>
                      <a:r>
                        <a:rPr lang="en-US" sz="2800" b="0" dirty="0">
                          <a:latin typeface="Calibri" panose="020F0502020204030204" pitchFamily="34" charset="0"/>
                        </a:rPr>
                        <a:t>RESPECT</a:t>
                      </a:r>
                    </a:p>
                  </a:txBody>
                  <a:tcPr/>
                </a:tc>
                <a:tc>
                  <a:txBody>
                    <a:bodyPr/>
                    <a:lstStyle/>
                    <a:p>
                      <a:pPr algn="ctr"/>
                      <a:r>
                        <a:rPr lang="en-US" sz="2800" b="0" dirty="0">
                          <a:latin typeface="Calibri" panose="020F0502020204030204" pitchFamily="34" charset="0"/>
                        </a:rPr>
                        <a:t>BENEFICENCE</a:t>
                      </a:r>
                    </a:p>
                  </a:txBody>
                  <a:tcPr/>
                </a:tc>
                <a:tc>
                  <a:txBody>
                    <a:bodyPr/>
                    <a:lstStyle/>
                    <a:p>
                      <a:pPr algn="ctr"/>
                      <a:r>
                        <a:rPr lang="en-US" sz="2800" b="0" dirty="0">
                          <a:latin typeface="Calibri" panose="020F0502020204030204" pitchFamily="34" charset="0"/>
                        </a:rPr>
                        <a:t>JUSTICE</a:t>
                      </a:r>
                    </a:p>
                  </a:txBody>
                  <a:tcP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Acknowledge autonomy and protect those with diminished autonomy</a:t>
                      </a:r>
                    </a:p>
                    <a:p>
                      <a:pPr algn="ctr"/>
                      <a:endParaRPr lang="en-US" sz="2800" b="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Protect from harm and secure well-being</a:t>
                      </a:r>
                    </a:p>
                    <a:p>
                      <a:pPr algn="ctr"/>
                      <a:endParaRPr lang="en-US" sz="2800" b="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Calibri" panose="020F0502020204030204" pitchFamily="34" charset="0"/>
                        </a:rPr>
                        <a:t>Fairness in distribution</a:t>
                      </a:r>
                      <a:endParaRPr lang="en-US" sz="2800" b="0" dirty="0">
                        <a:latin typeface="Calibri" panose="020F0502020204030204" pitchFamily="34" charset="0"/>
                      </a:endParaRPr>
                    </a:p>
                  </a:txBody>
                  <a:tcPr/>
                </a:tc>
                <a:extLst>
                  <a:ext uri="{0D108BD9-81ED-4DB2-BD59-A6C34878D82A}">
                    <a16:rowId xmlns="" xmlns:a16="http://schemas.microsoft.com/office/drawing/2014/main" val="10001"/>
                  </a:ext>
                </a:extLst>
              </a:tr>
              <a:tr h="370840">
                <a:tc>
                  <a:txBody>
                    <a:bodyPr/>
                    <a:lstStyle/>
                    <a:p>
                      <a:pPr algn="ctr"/>
                      <a:r>
                        <a:rPr lang="en-US" sz="2800" b="0" dirty="0">
                          <a:latin typeface="Calibri" panose="020F0502020204030204" pitchFamily="34" charset="0"/>
                        </a:rPr>
                        <a:t>Consent or assent</a:t>
                      </a:r>
                    </a:p>
                  </a:txBody>
                  <a:tcPr/>
                </a:tc>
                <a:tc>
                  <a:txBody>
                    <a:bodyPr/>
                    <a:lstStyle/>
                    <a:p>
                      <a:pPr algn="ctr"/>
                      <a:r>
                        <a:rPr lang="en-US" sz="2800" b="0" dirty="0">
                          <a:latin typeface="Calibri" panose="020F0502020204030204" pitchFamily="34" charset="0"/>
                        </a:rPr>
                        <a:t>Risk/Benefit Analysis</a:t>
                      </a:r>
                    </a:p>
                  </a:txBody>
                  <a:tcPr/>
                </a:tc>
                <a:tc>
                  <a:txBody>
                    <a:bodyPr/>
                    <a:lstStyle/>
                    <a:p>
                      <a:pPr algn="ctr"/>
                      <a:r>
                        <a:rPr lang="en-US" sz="2800" b="0" dirty="0">
                          <a:latin typeface="Calibri" panose="020F0502020204030204" pitchFamily="34" charset="0"/>
                        </a:rPr>
                        <a:t>Subject selection</a:t>
                      </a:r>
                    </a:p>
                  </a:txBody>
                  <a:tcPr/>
                </a:tc>
                <a:extLst>
                  <a:ext uri="{0D108BD9-81ED-4DB2-BD59-A6C34878D82A}">
                    <a16:rowId xmlns="" xmlns:a16="http://schemas.microsoft.com/office/drawing/2014/main" val="10002"/>
                  </a:ext>
                </a:extLst>
              </a:tr>
            </a:tbl>
          </a:graphicData>
        </a:graphic>
      </p:graphicFrame>
      <p:sp>
        <p:nvSpPr>
          <p:cNvPr id="18453" name="Line 4">
            <a:extLst>
              <a:ext uri="{FF2B5EF4-FFF2-40B4-BE49-F238E27FC236}">
                <a16:creationId xmlns="" xmlns:a16="http://schemas.microsoft.com/office/drawing/2014/main" id="{9BAAC9DB-B498-9D4D-BDBB-7D86A837A119}"/>
              </a:ext>
            </a:extLst>
          </p:cNvPr>
          <p:cNvSpPr>
            <a:spLocks noChangeShapeType="1"/>
          </p:cNvSpPr>
          <p:nvPr/>
        </p:nvSpPr>
        <p:spPr bwMode="auto">
          <a:xfrm>
            <a:off x="1795464" y="12954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4452359" y="5904383"/>
            <a:ext cx="4580545" cy="230832"/>
          </a:xfrm>
          <a:prstGeom prst="rect">
            <a:avLst/>
          </a:prstGeom>
          <a:noFill/>
        </p:spPr>
        <p:txBody>
          <a:bodyPr wrap="square" rtlCol="0">
            <a:spAutoFit/>
          </a:bodyPr>
          <a:lstStyle/>
          <a:p>
            <a:r>
              <a:rPr lang="en-US" sz="900" dirty="0"/>
              <a:t>2017 Review Course, Research Ethics, Leo </a:t>
            </a:r>
            <a:r>
              <a:rPr lang="en-US" sz="900" dirty="0" err="1"/>
              <a:t>Mascarenhas</a:t>
            </a:r>
            <a:r>
              <a:rPr lang="en-US" sz="900" dirty="0"/>
              <a:t>, MD MS</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11029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1B3A949-5E19-4D03-894D-78D235363583}"/>
              </a:ext>
            </a:extLst>
          </p:cNvPr>
          <p:cNvSpPr>
            <a:spLocks noGrp="1"/>
          </p:cNvSpPr>
          <p:nvPr>
            <p:ph type="title"/>
          </p:nvPr>
        </p:nvSpPr>
        <p:spPr/>
        <p:txBody>
          <a:bodyPr/>
          <a:lstStyle/>
          <a:p>
            <a:r>
              <a:rPr lang="en-US" dirty="0"/>
              <a:t>What constitutes misconduct in scientific research?</a:t>
            </a:r>
          </a:p>
        </p:txBody>
      </p:sp>
      <p:sp>
        <p:nvSpPr>
          <p:cNvPr id="5" name="Text Placeholder 4">
            <a:extLst>
              <a:ext uri="{FF2B5EF4-FFF2-40B4-BE49-F238E27FC236}">
                <a16:creationId xmlns="" xmlns:a16="http://schemas.microsoft.com/office/drawing/2014/main" id="{797D5385-776F-4192-A285-CA0968BEFFB2}"/>
              </a:ext>
            </a:extLst>
          </p:cNvPr>
          <p:cNvSpPr>
            <a:spLocks noGrp="1"/>
          </p:cNvSpPr>
          <p:nvPr>
            <p:ph type="body" idx="1"/>
          </p:nvPr>
        </p:nvSpPr>
        <p:spPr/>
        <p:txBody>
          <a:bodyPr/>
          <a:lstStyle/>
          <a:p>
            <a:endParaRPr lang="en-US"/>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9756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 Misconduct</a:t>
            </a:r>
          </a:p>
        </p:txBody>
      </p:sp>
      <p:sp>
        <p:nvSpPr>
          <p:cNvPr id="4" name="TextBox 3"/>
          <p:cNvSpPr txBox="1"/>
          <p:nvPr/>
        </p:nvSpPr>
        <p:spPr>
          <a:xfrm>
            <a:off x="4881596" y="6161991"/>
            <a:ext cx="5675464" cy="523220"/>
          </a:xfrm>
          <a:prstGeom prst="rect">
            <a:avLst/>
          </a:prstGeom>
          <a:noFill/>
        </p:spPr>
        <p:txBody>
          <a:bodyPr wrap="square" rtlCol="0">
            <a:spAutoFit/>
          </a:bodyPr>
          <a:lstStyle/>
          <a:p>
            <a:pPr algn="r"/>
            <a:r>
              <a:rPr lang="en-US" sz="1400" dirty="0">
                <a:solidFill>
                  <a:srgbClr val="595959"/>
                </a:solidFill>
              </a:rPr>
              <a:t>N. </a:t>
            </a:r>
            <a:r>
              <a:rPr lang="en-US" sz="1400" dirty="0" err="1">
                <a:solidFill>
                  <a:srgbClr val="595959"/>
                </a:solidFill>
              </a:rPr>
              <a:t>Steneck</a:t>
            </a:r>
            <a:r>
              <a:rPr lang="en-US" sz="1400" dirty="0">
                <a:solidFill>
                  <a:srgbClr val="595959"/>
                </a:solidFill>
              </a:rPr>
              <a:t>, Introduction to the Responsible Conduct of Research, ORI 2007</a:t>
            </a:r>
          </a:p>
          <a:p>
            <a:pPr algn="r"/>
            <a:r>
              <a:rPr lang="en-US" sz="1400" dirty="0">
                <a:solidFill>
                  <a:schemeClr val="tx1">
                    <a:lumMod val="65000"/>
                    <a:lumOff val="35000"/>
                  </a:schemeClr>
                </a:solidFill>
              </a:rPr>
              <a:t>http://ori.dhhs.gov/misconduct/definition_misconduct.shtml</a:t>
            </a:r>
            <a:endParaRPr lang="en-US" sz="1400" dirty="0">
              <a:solidFill>
                <a:srgbClr val="595959"/>
              </a:solidFill>
            </a:endParaRPr>
          </a:p>
        </p:txBody>
      </p:sp>
      <p:pic>
        <p:nvPicPr>
          <p:cNvPr id="5" name="Picture 4" descr="ori.jpg"/>
          <p:cNvPicPr>
            <a:picLocks noChangeAspect="1"/>
          </p:cNvPicPr>
          <p:nvPr/>
        </p:nvPicPr>
        <p:blipFill>
          <a:blip r:embed="rId2"/>
          <a:stretch>
            <a:fillRect/>
          </a:stretch>
        </p:blipFill>
        <p:spPr>
          <a:xfrm>
            <a:off x="2311763" y="1539934"/>
            <a:ext cx="7568474" cy="4178428"/>
          </a:xfrm>
          <a:prstGeom prst="rect">
            <a:avLst/>
          </a:prstGeom>
        </p:spPr>
      </p:pic>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63285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pic>
        <p:nvPicPr>
          <p:cNvPr id="41985" name="Picture 1"/>
          <p:cNvPicPr>
            <a:picLocks noChangeAspect="1" noChangeArrowheads="1"/>
          </p:cNvPicPr>
          <p:nvPr/>
        </p:nvPicPr>
        <p:blipFill>
          <a:blip r:embed="rId3"/>
          <a:srcRect/>
          <a:stretch>
            <a:fillRect/>
          </a:stretch>
        </p:blipFill>
        <p:spPr bwMode="auto">
          <a:xfrm>
            <a:off x="2102918" y="1328738"/>
            <a:ext cx="8107882" cy="5014833"/>
          </a:xfrm>
          <a:prstGeom prst="rect">
            <a:avLst/>
          </a:prstGeom>
          <a:noFill/>
          <a:ln w="9525">
            <a:noFill/>
            <a:miter lim="800000"/>
            <a:headEnd/>
            <a:tailEnd/>
          </a:ln>
          <a:effectLst/>
        </p:spPr>
      </p:pic>
      <p:cxnSp>
        <p:nvCxnSpPr>
          <p:cNvPr id="6" name="Straight Connector 5"/>
          <p:cNvCxnSpPr/>
          <p:nvPr/>
        </p:nvCxnSpPr>
        <p:spPr>
          <a:xfrm>
            <a:off x="2232212" y="1676400"/>
            <a:ext cx="636494"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521389" y="4285129"/>
            <a:ext cx="191844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55460" y="4545106"/>
            <a:ext cx="217842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25233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220"/>
            <a:ext cx="8229600" cy="1143000"/>
          </a:xfrm>
        </p:spPr>
        <p:txBody>
          <a:bodyPr/>
          <a:lstStyle/>
          <a:p>
            <a:r>
              <a:rPr lang="en-US"/>
              <a:t>Plagiarism: An Egregious Example</a:t>
            </a:r>
          </a:p>
        </p:txBody>
      </p:sp>
      <p:pic>
        <p:nvPicPr>
          <p:cNvPr id="5" name="Picture 4" descr="dv1.tiff"/>
          <p:cNvPicPr>
            <a:picLocks noChangeAspect="1"/>
          </p:cNvPicPr>
          <p:nvPr/>
        </p:nvPicPr>
        <p:blipFill>
          <a:blip r:embed="rId3"/>
          <a:stretch>
            <a:fillRect/>
          </a:stretch>
        </p:blipFill>
        <p:spPr>
          <a:xfrm>
            <a:off x="1780140" y="1191220"/>
            <a:ext cx="7943780" cy="2681026"/>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548202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220"/>
            <a:ext cx="8229600" cy="1143000"/>
          </a:xfrm>
        </p:spPr>
        <p:txBody>
          <a:bodyPr/>
          <a:lstStyle/>
          <a:p>
            <a:r>
              <a:rPr lang="en-US"/>
              <a:t>Plagiarism: An Egregious Example</a:t>
            </a:r>
          </a:p>
        </p:txBody>
      </p:sp>
      <p:pic>
        <p:nvPicPr>
          <p:cNvPr id="5" name="Picture 4" descr="dv1.tiff"/>
          <p:cNvPicPr>
            <a:picLocks noChangeAspect="1"/>
          </p:cNvPicPr>
          <p:nvPr/>
        </p:nvPicPr>
        <p:blipFill>
          <a:blip r:embed="rId3"/>
          <a:stretch>
            <a:fillRect/>
          </a:stretch>
        </p:blipFill>
        <p:spPr>
          <a:xfrm>
            <a:off x="1780140" y="1191220"/>
            <a:ext cx="7943780" cy="2681026"/>
          </a:xfrm>
          <a:prstGeom prst="rect">
            <a:avLst/>
          </a:prstGeom>
        </p:spPr>
      </p:pic>
      <p:pic>
        <p:nvPicPr>
          <p:cNvPr id="6" name="Picture 5" descr="df2.tiff"/>
          <p:cNvPicPr>
            <a:picLocks noChangeAspect="1"/>
          </p:cNvPicPr>
          <p:nvPr/>
        </p:nvPicPr>
        <p:blipFill>
          <a:blip r:embed="rId4"/>
          <a:stretch>
            <a:fillRect/>
          </a:stretch>
        </p:blipFill>
        <p:spPr>
          <a:xfrm>
            <a:off x="2324524" y="3872246"/>
            <a:ext cx="7886276" cy="2735552"/>
          </a:xfrm>
          <a:prstGeom prst="rect">
            <a:avLst/>
          </a:prstGeom>
        </p:spPr>
      </p:pic>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63682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Broader Context of </a:t>
            </a:r>
            <a:br>
              <a:rPr lang="en-US"/>
            </a:br>
            <a:r>
              <a:rPr lang="en-US"/>
              <a:t>Research Misconduct</a:t>
            </a:r>
          </a:p>
        </p:txBody>
      </p:sp>
      <p:grpSp>
        <p:nvGrpSpPr>
          <p:cNvPr id="10" name="Group 9"/>
          <p:cNvGrpSpPr/>
          <p:nvPr/>
        </p:nvGrpSpPr>
        <p:grpSpPr>
          <a:xfrm>
            <a:off x="2616159" y="1701800"/>
            <a:ext cx="5601426" cy="4775200"/>
            <a:chOff x="1092159" y="1701800"/>
            <a:chExt cx="5601426" cy="4775200"/>
          </a:xfrm>
        </p:grpSpPr>
        <p:sp>
          <p:nvSpPr>
            <p:cNvPr id="7" name="Oval 6"/>
            <p:cNvSpPr/>
            <p:nvPr/>
          </p:nvSpPr>
          <p:spPr>
            <a:xfrm>
              <a:off x="1718692" y="2895600"/>
              <a:ext cx="2607734" cy="2387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595959"/>
                  </a:solidFill>
                  <a:effectLst>
                    <a:outerShdw blurRad="38100" dist="38100" dir="2700000" algn="tl">
                      <a:srgbClr val="000000">
                        <a:alpha val="43137"/>
                      </a:srgbClr>
                    </a:outerShdw>
                  </a:effectLst>
                </a:rPr>
                <a:t>Research Misconduct</a:t>
              </a:r>
            </a:p>
            <a:p>
              <a:pPr algn="ctr"/>
              <a:r>
                <a:rPr lang="en-US">
                  <a:solidFill>
                    <a:srgbClr val="595959"/>
                  </a:solidFill>
                  <a:effectLst>
                    <a:outerShdw blurRad="38100" dist="38100" dir="2700000" algn="tl">
                      <a:srgbClr val="000000">
                        <a:alpha val="43137"/>
                      </a:srgbClr>
                    </a:outerShdw>
                  </a:effectLst>
                </a:rPr>
                <a:t>(FFP)</a:t>
              </a:r>
            </a:p>
          </p:txBody>
        </p:sp>
        <p:sp>
          <p:nvSpPr>
            <p:cNvPr id="8" name="Oval 7"/>
            <p:cNvSpPr>
              <a:spLocks noChangeAspect="1"/>
            </p:cNvSpPr>
            <p:nvPr/>
          </p:nvSpPr>
          <p:spPr>
            <a:xfrm>
              <a:off x="1092159" y="1701800"/>
              <a:ext cx="5601426" cy="4775200"/>
            </a:xfrm>
            <a:prstGeom prst="ellipse">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9" name="TextBox 8"/>
            <p:cNvSpPr txBox="1"/>
            <p:nvPr/>
          </p:nvSpPr>
          <p:spPr>
            <a:xfrm>
              <a:off x="4572000" y="3551933"/>
              <a:ext cx="1919178" cy="1200329"/>
            </a:xfrm>
            <a:prstGeom prst="rect">
              <a:avLst/>
            </a:prstGeom>
            <a:noFill/>
          </p:spPr>
          <p:txBody>
            <a:bodyPr wrap="none" rtlCol="0">
              <a:spAutoFit/>
            </a:bodyPr>
            <a:lstStyle/>
            <a:p>
              <a:pPr algn="ctr"/>
              <a:r>
                <a:rPr lang="en-US">
                  <a:solidFill>
                    <a:srgbClr val="595959"/>
                  </a:solidFill>
                  <a:effectLst>
                    <a:outerShdw blurRad="38100" dist="38100" dir="2700000" algn="tl">
                      <a:srgbClr val="000000">
                        <a:alpha val="43137"/>
                      </a:srgbClr>
                    </a:outerShdw>
                  </a:effectLst>
                </a:rPr>
                <a:t>Questionable</a:t>
              </a:r>
            </a:p>
            <a:p>
              <a:pPr algn="ctr"/>
              <a:r>
                <a:rPr lang="en-US">
                  <a:solidFill>
                    <a:srgbClr val="595959"/>
                  </a:solidFill>
                  <a:effectLst>
                    <a:outerShdw blurRad="38100" dist="38100" dir="2700000" algn="tl">
                      <a:srgbClr val="000000">
                        <a:alpha val="43137"/>
                      </a:srgbClr>
                    </a:outerShdw>
                  </a:effectLst>
                </a:rPr>
                <a:t>Research Practices</a:t>
              </a:r>
            </a:p>
            <a:p>
              <a:pPr algn="ctr"/>
              <a:r>
                <a:rPr lang="en-US">
                  <a:solidFill>
                    <a:srgbClr val="595959"/>
                  </a:solidFill>
                  <a:effectLst>
                    <a:outerShdw blurRad="38100" dist="38100" dir="2700000" algn="tl">
                      <a:srgbClr val="000000">
                        <a:alpha val="43137"/>
                      </a:srgbClr>
                    </a:outerShdw>
                  </a:effectLst>
                </a:rPr>
                <a:t>(QRPs)</a:t>
              </a:r>
            </a:p>
            <a:p>
              <a:endParaRPr lang="en-US">
                <a:effectLst>
                  <a:outerShdw blurRad="38100" dist="38100" dir="2700000" algn="tl">
                    <a:srgbClr val="000000">
                      <a:alpha val="43137"/>
                    </a:srgbClr>
                  </a:outerShdw>
                </a:effectLst>
              </a:endParaRPr>
            </a:p>
          </p:txBody>
        </p:sp>
      </p:grpSp>
      <p:sp>
        <p:nvSpPr>
          <p:cNvPr id="11" name="Rectangle 10"/>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70418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575186F-88AD-4119-A1E3-3D653458DDF7}"/>
              </a:ext>
            </a:extLst>
          </p:cNvPr>
          <p:cNvSpPr>
            <a:spLocks noGrp="1"/>
          </p:cNvSpPr>
          <p:nvPr>
            <p:ph type="title"/>
          </p:nvPr>
        </p:nvSpPr>
        <p:spPr/>
        <p:txBody>
          <a:bodyPr/>
          <a:lstStyle/>
          <a:p>
            <a:pPr algn="ctr"/>
            <a:r>
              <a:rPr lang="en-US" dirty="0"/>
              <a:t>How do we know if human subjects research is ethically sound?</a:t>
            </a:r>
          </a:p>
        </p:txBody>
      </p:sp>
      <p:sp>
        <p:nvSpPr>
          <p:cNvPr id="3" name="Rectangle 2"/>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168725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Examples of QRPs</a:t>
            </a:r>
          </a:p>
        </p:txBody>
      </p:sp>
      <p:sp>
        <p:nvSpPr>
          <p:cNvPr id="4" name="Content Placeholder 3"/>
          <p:cNvSpPr>
            <a:spLocks noGrp="1"/>
          </p:cNvSpPr>
          <p:nvPr>
            <p:ph idx="1"/>
          </p:nvPr>
        </p:nvSpPr>
        <p:spPr>
          <a:xfrm>
            <a:off x="1981200" y="1744134"/>
            <a:ext cx="8229600" cy="4525963"/>
          </a:xfrm>
        </p:spPr>
        <p:txBody>
          <a:bodyPr>
            <a:normAutofit/>
          </a:bodyPr>
          <a:lstStyle/>
          <a:p>
            <a:r>
              <a:rPr lang="en-US"/>
              <a:t>Ignoring human subects requirements</a:t>
            </a:r>
          </a:p>
          <a:p>
            <a:r>
              <a:rPr lang="en-US"/>
              <a:t>Not disclosing financial ties</a:t>
            </a:r>
          </a:p>
          <a:p>
            <a:r>
              <a:rPr lang="en-US"/>
              <a:t>Unauthorized use of confidential information</a:t>
            </a:r>
          </a:p>
          <a:p>
            <a:r>
              <a:rPr lang="en-US"/>
              <a:t>Failing to present data that contradict one’s prior research</a:t>
            </a:r>
          </a:p>
          <a:p>
            <a:r>
              <a:rPr lang="en-US"/>
              <a:t>Overlooking others’ use of flawed data or questionable interpretations</a:t>
            </a:r>
          </a:p>
          <a:p>
            <a:r>
              <a:rPr lang="en-US"/>
              <a:t>Changing study design, conduct or results in response to pressure from a funding source</a:t>
            </a:r>
          </a:p>
        </p:txBody>
      </p:sp>
      <p:sp>
        <p:nvSpPr>
          <p:cNvPr id="6" name="Rectangle 5"/>
          <p:cNvSpPr/>
          <p:nvPr/>
        </p:nvSpPr>
        <p:spPr>
          <a:xfrm>
            <a:off x="-275792" y="6100820"/>
            <a:ext cx="7975600" cy="338554"/>
          </a:xfrm>
          <a:prstGeom prst="rect">
            <a:avLst/>
          </a:prstGeom>
        </p:spPr>
        <p:txBody>
          <a:bodyPr wrap="square">
            <a:spAutoFit/>
          </a:bodyPr>
          <a:lstStyle/>
          <a:p>
            <a:pPr algn="r"/>
            <a:r>
              <a:rPr lang="en-US" sz="1600" dirty="0">
                <a:solidFill>
                  <a:schemeClr val="tx1">
                    <a:lumMod val="50000"/>
                    <a:lumOff val="50000"/>
                  </a:schemeClr>
                </a:solidFill>
              </a:rPr>
              <a:t>Nature 435:737, 2005</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573001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Examples of QRPs</a:t>
            </a:r>
          </a:p>
        </p:txBody>
      </p:sp>
      <p:sp>
        <p:nvSpPr>
          <p:cNvPr id="4" name="Content Placeholder 3"/>
          <p:cNvSpPr>
            <a:spLocks noGrp="1"/>
          </p:cNvSpPr>
          <p:nvPr>
            <p:ph idx="1"/>
          </p:nvPr>
        </p:nvSpPr>
        <p:spPr>
          <a:xfrm>
            <a:off x="1981200" y="1744134"/>
            <a:ext cx="8229600" cy="4525963"/>
          </a:xfrm>
        </p:spPr>
        <p:txBody>
          <a:bodyPr>
            <a:normAutofit/>
          </a:bodyPr>
          <a:lstStyle/>
          <a:p>
            <a:pPr>
              <a:spcAft>
                <a:spcPts val="600"/>
              </a:spcAft>
            </a:pPr>
            <a:r>
              <a:rPr lang="en-US"/>
              <a:t>Duplicate publication</a:t>
            </a:r>
          </a:p>
          <a:p>
            <a:pPr>
              <a:spcAft>
                <a:spcPts val="600"/>
              </a:spcAft>
            </a:pPr>
            <a:r>
              <a:rPr lang="en-US"/>
              <a:t>Inappropriate assignment of authorship credit</a:t>
            </a:r>
          </a:p>
          <a:p>
            <a:pPr lvl="1">
              <a:spcAft>
                <a:spcPts val="600"/>
              </a:spcAft>
            </a:pPr>
            <a:r>
              <a:rPr lang="en-US"/>
              <a:t>Ghost or honorary authorship</a:t>
            </a:r>
          </a:p>
          <a:p>
            <a:pPr>
              <a:spcAft>
                <a:spcPts val="600"/>
              </a:spcAft>
            </a:pPr>
            <a:r>
              <a:rPr lang="en-US"/>
              <a:t>Withholding details of methods or results</a:t>
            </a:r>
          </a:p>
          <a:p>
            <a:pPr>
              <a:spcAft>
                <a:spcPts val="600"/>
              </a:spcAft>
            </a:pPr>
            <a:r>
              <a:rPr lang="en-US"/>
              <a:t>Using inadequate or inappropriate research designs</a:t>
            </a:r>
          </a:p>
          <a:p>
            <a:pPr>
              <a:spcAft>
                <a:spcPts val="600"/>
              </a:spcAft>
            </a:pPr>
            <a:r>
              <a:rPr lang="en-US"/>
              <a:t>Dropping observations or data points from analyses based on feeling they are inaccurate</a:t>
            </a:r>
          </a:p>
          <a:p>
            <a:pPr>
              <a:spcAft>
                <a:spcPts val="600"/>
              </a:spcAft>
            </a:pPr>
            <a:r>
              <a:rPr lang="en-US"/>
              <a:t>Inadequate research record keeping</a:t>
            </a:r>
          </a:p>
        </p:txBody>
      </p:sp>
      <p:sp>
        <p:nvSpPr>
          <p:cNvPr id="5" name="Rectangle 4"/>
          <p:cNvSpPr/>
          <p:nvPr/>
        </p:nvSpPr>
        <p:spPr>
          <a:xfrm>
            <a:off x="964612" y="6323543"/>
            <a:ext cx="7975600" cy="338554"/>
          </a:xfrm>
          <a:prstGeom prst="rect">
            <a:avLst/>
          </a:prstGeom>
        </p:spPr>
        <p:txBody>
          <a:bodyPr wrap="square">
            <a:spAutoFit/>
          </a:bodyPr>
          <a:lstStyle/>
          <a:p>
            <a:pPr algn="r"/>
            <a:r>
              <a:rPr lang="en-US" sz="1600" dirty="0">
                <a:solidFill>
                  <a:schemeClr val="tx1">
                    <a:lumMod val="50000"/>
                    <a:lumOff val="50000"/>
                  </a:schemeClr>
                </a:solidFill>
              </a:rPr>
              <a:t>Nature 435:737, 2005</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995018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Grp="1" noChangeAspect="1" noChangeArrowheads="1"/>
          </p:cNvPicPr>
          <p:nvPr>
            <p:ph idx="1"/>
          </p:nvPr>
        </p:nvPicPr>
        <p:blipFill>
          <a:blip r:embed="rId2"/>
          <a:srcRect/>
          <a:stretch>
            <a:fillRect/>
          </a:stretch>
        </p:blipFill>
        <p:spPr bwMode="auto">
          <a:xfrm>
            <a:off x="1979271" y="216207"/>
            <a:ext cx="7975600" cy="6087034"/>
          </a:xfrm>
          <a:prstGeom prst="rect">
            <a:avLst/>
          </a:prstGeom>
          <a:noFill/>
          <a:ln w="9525">
            <a:noFill/>
            <a:miter lim="800000"/>
            <a:headEnd/>
            <a:tailEnd/>
          </a:ln>
          <a:effectLst/>
        </p:spPr>
      </p:pic>
      <p:sp>
        <p:nvSpPr>
          <p:cNvPr id="5" name="Rectangle 4"/>
          <p:cNvSpPr/>
          <p:nvPr/>
        </p:nvSpPr>
        <p:spPr>
          <a:xfrm>
            <a:off x="2124765" y="6388700"/>
            <a:ext cx="7412348" cy="461665"/>
          </a:xfrm>
          <a:prstGeom prst="rect">
            <a:avLst/>
          </a:prstGeom>
        </p:spPr>
        <p:txBody>
          <a:bodyPr wrap="square">
            <a:spAutoFit/>
          </a:bodyPr>
          <a:lstStyle/>
          <a:p>
            <a:pPr algn="ctr"/>
            <a:r>
              <a:rPr lang="en-US" sz="1200" dirty="0"/>
              <a:t>Reprinted by permission from Copyright Clearance Center: Nature, Springer Nature, Scientists behaving badly, Brian C. Martinson, Melissa S. Anderson, Raymond de </a:t>
            </a:r>
            <a:r>
              <a:rPr lang="en-US" sz="1200" dirty="0" err="1"/>
              <a:t>Vries</a:t>
            </a:r>
            <a:r>
              <a:rPr lang="en-US" sz="1200" dirty="0"/>
              <a:t>, © 2005</a:t>
            </a:r>
            <a:endParaRPr lang="en-US" sz="1600"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28919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76"/>
            <a:ext cx="10515600" cy="1325563"/>
          </a:xfrm>
        </p:spPr>
        <p:txBody>
          <a:bodyPr/>
          <a:lstStyle/>
          <a:p>
            <a:r>
              <a:rPr lang="en-US" dirty="0"/>
              <a:t>Considering Authorship</a:t>
            </a:r>
          </a:p>
        </p:txBody>
      </p:sp>
      <p:sp>
        <p:nvSpPr>
          <p:cNvPr id="5" name="TextBox 4"/>
          <p:cNvSpPr txBox="1"/>
          <p:nvPr/>
        </p:nvSpPr>
        <p:spPr>
          <a:xfrm>
            <a:off x="3463566" y="5875042"/>
            <a:ext cx="4509247" cy="738664"/>
          </a:xfrm>
          <a:prstGeom prst="rect">
            <a:avLst/>
          </a:prstGeom>
          <a:noFill/>
        </p:spPr>
        <p:txBody>
          <a:bodyPr wrap="square" rtlCol="0">
            <a:spAutoFit/>
          </a:bodyPr>
          <a:lstStyle/>
          <a:p>
            <a:pPr algn="ctr"/>
            <a:r>
              <a:rPr lang="en-US" sz="1400" dirty="0"/>
              <a:t>http://www.icmje.org/recommendations/browse/roles-and-responsibilities/defining-the-role-of-authors-and-contributors.html</a:t>
            </a:r>
          </a:p>
        </p:txBody>
      </p:sp>
      <p:sp>
        <p:nvSpPr>
          <p:cNvPr id="6" name="Content Placeholder 5">
            <a:extLst>
              <a:ext uri="{FF2B5EF4-FFF2-40B4-BE49-F238E27FC236}">
                <a16:creationId xmlns="" xmlns:a16="http://schemas.microsoft.com/office/drawing/2014/main" id="{D29B9DE4-F5C9-4387-A170-4F58C2633660}"/>
              </a:ext>
            </a:extLst>
          </p:cNvPr>
          <p:cNvSpPr>
            <a:spLocks noGrp="1"/>
          </p:cNvSpPr>
          <p:nvPr>
            <p:ph idx="1"/>
          </p:nvPr>
        </p:nvSpPr>
        <p:spPr>
          <a:xfrm>
            <a:off x="901811" y="1587187"/>
            <a:ext cx="10515600" cy="4351338"/>
          </a:xfrm>
        </p:spPr>
        <p:txBody>
          <a:bodyPr>
            <a:normAutofit/>
          </a:bodyPr>
          <a:lstStyle/>
          <a:p>
            <a:r>
              <a:rPr lang="en-US" dirty="0"/>
              <a:t>The International Committee of Medical Journal Editors recommends that authorship be based on the following 4 criteria:</a:t>
            </a:r>
          </a:p>
          <a:p>
            <a:pPr lvl="1"/>
            <a:r>
              <a:rPr lang="en-US" dirty="0"/>
              <a:t>Substantial contributions to the conception or design of the work; or the acquisition, analysis, or interpretation of data for the work; AND</a:t>
            </a:r>
          </a:p>
          <a:p>
            <a:pPr lvl="1"/>
            <a:r>
              <a:rPr lang="en-US" dirty="0"/>
              <a:t>Drafting the work or revising it critically for important intellectual content; AND</a:t>
            </a:r>
          </a:p>
          <a:p>
            <a:pPr lvl="1"/>
            <a:r>
              <a:rPr lang="en-US" dirty="0"/>
              <a:t>Final approval of the version to be published; AND</a:t>
            </a:r>
          </a:p>
          <a:p>
            <a:pPr lvl="1"/>
            <a:r>
              <a:rPr lang="en-US" dirty="0"/>
              <a:t>Agreement to be accountable for all aspects of the work in ensuring that questions related to the accuracy or integrity of any part of the work are appropriately investigated and resolved.</a:t>
            </a:r>
          </a:p>
          <a:p>
            <a:endParaRPr lang="en-US" dirty="0"/>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877371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D7254BF-BB02-B04A-8242-296C00B2FC4F}"/>
              </a:ext>
            </a:extLst>
          </p:cNvPr>
          <p:cNvSpPr>
            <a:spLocks noGrp="1"/>
          </p:cNvSpPr>
          <p:nvPr>
            <p:ph type="title"/>
          </p:nvPr>
        </p:nvSpPr>
        <p:spPr/>
        <p:txBody>
          <a:bodyPr/>
          <a:lstStyle/>
          <a:p>
            <a:r>
              <a:rPr lang="en-US" dirty="0"/>
              <a:t>Where does conflict of interest fit in as a questionable research practice?</a:t>
            </a:r>
          </a:p>
        </p:txBody>
      </p:sp>
      <p:sp>
        <p:nvSpPr>
          <p:cNvPr id="5" name="Text Placeholder 4">
            <a:extLst>
              <a:ext uri="{FF2B5EF4-FFF2-40B4-BE49-F238E27FC236}">
                <a16:creationId xmlns="" xmlns:a16="http://schemas.microsoft.com/office/drawing/2014/main" id="{174619D0-936C-4542-9E3E-72467981FFCB}"/>
              </a:ext>
            </a:extLst>
          </p:cNvPr>
          <p:cNvSpPr>
            <a:spLocks noGrp="1"/>
          </p:cNvSpPr>
          <p:nvPr>
            <p:ph type="body" idx="1"/>
          </p:nvPr>
        </p:nvSpPr>
        <p:spPr/>
        <p:txBody>
          <a:bodyPr/>
          <a:lstStyle/>
          <a:p>
            <a:endParaRPr lang="en-US"/>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22763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CBB77A-5178-4703-98F6-219FAFAFB294}"/>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 xmlns:a16="http://schemas.microsoft.com/office/drawing/2014/main" id="{527DC0E4-5BC0-430F-BF20-EF9E3F78E702}"/>
              </a:ext>
            </a:extLst>
          </p:cNvPr>
          <p:cNvSpPr>
            <a:spLocks noGrp="1"/>
          </p:cNvSpPr>
          <p:nvPr>
            <p:ph idx="1"/>
          </p:nvPr>
        </p:nvSpPr>
        <p:spPr/>
        <p:txBody>
          <a:bodyPr>
            <a:normAutofit lnSpcReduction="10000"/>
          </a:bodyPr>
          <a:lstStyle/>
          <a:p>
            <a:r>
              <a:rPr lang="en-US" dirty="0"/>
              <a:t>Interest</a:t>
            </a:r>
          </a:p>
          <a:p>
            <a:pPr lvl="1"/>
            <a:r>
              <a:rPr lang="en-US" dirty="0"/>
              <a:t>“Commitment, goal, or value held by an individual or an institution”</a:t>
            </a:r>
          </a:p>
          <a:p>
            <a:pPr lvl="1"/>
            <a:r>
              <a:rPr lang="en-US" dirty="0"/>
              <a:t>Examples of interests include </a:t>
            </a:r>
          </a:p>
          <a:p>
            <a:pPr lvl="2"/>
            <a:r>
              <a:rPr lang="en-US" dirty="0"/>
              <a:t>Getting a project completed</a:t>
            </a:r>
          </a:p>
          <a:p>
            <a:pPr lvl="2"/>
            <a:r>
              <a:rPr lang="en-US" dirty="0"/>
              <a:t>Earning an important grant</a:t>
            </a:r>
          </a:p>
          <a:p>
            <a:pPr lvl="2"/>
            <a:r>
              <a:rPr lang="en-US" dirty="0"/>
              <a:t>Being promoted</a:t>
            </a:r>
          </a:p>
          <a:p>
            <a:pPr lvl="2"/>
            <a:r>
              <a:rPr lang="en-US" dirty="0"/>
              <a:t>Receiving salary support or honoraria</a:t>
            </a:r>
          </a:p>
          <a:p>
            <a:pPr marL="914400" lvl="2" indent="0">
              <a:buNone/>
            </a:pPr>
            <a:endParaRPr lang="en-US" dirty="0"/>
          </a:p>
          <a:p>
            <a:pPr lvl="1"/>
            <a:r>
              <a:rPr lang="en-US" dirty="0"/>
              <a:t>Inevitably, two or more interests will come into conflict for at individual or institutional level</a:t>
            </a:r>
          </a:p>
          <a:p>
            <a:pPr lvl="1"/>
            <a:endParaRPr lang="en-US" dirty="0"/>
          </a:p>
          <a:p>
            <a:pPr lvl="1"/>
            <a:r>
              <a:rPr lang="en-US" dirty="0"/>
              <a:t>Whether the conflict is actual or just potential or perceived may not matter</a:t>
            </a:r>
          </a:p>
          <a:p>
            <a:pPr lvl="1"/>
            <a:endParaRPr lang="en-US" dirty="0"/>
          </a:p>
        </p:txBody>
      </p:sp>
      <p:sp>
        <p:nvSpPr>
          <p:cNvPr id="5" name="TextBox 4">
            <a:extLst>
              <a:ext uri="{FF2B5EF4-FFF2-40B4-BE49-F238E27FC236}">
                <a16:creationId xmlns="" xmlns:a16="http://schemas.microsoft.com/office/drawing/2014/main" id="{D190DF36-FFD9-4476-BEE3-B9AC13C2FE0C}"/>
              </a:ext>
            </a:extLst>
          </p:cNvPr>
          <p:cNvSpPr txBox="1"/>
          <p:nvPr/>
        </p:nvSpPr>
        <p:spPr>
          <a:xfrm>
            <a:off x="838200" y="6176963"/>
            <a:ext cx="2245895" cy="369332"/>
          </a:xfrm>
          <a:prstGeom prst="rect">
            <a:avLst/>
          </a:prstGeom>
          <a:noFill/>
        </p:spPr>
        <p:txBody>
          <a:bodyPr wrap="square" rtlCol="0">
            <a:spAutoFit/>
          </a:bodyPr>
          <a:lstStyle/>
          <a:p>
            <a:r>
              <a:rPr lang="en-US" dirty="0"/>
              <a:t>https://ori.hhs.gov</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64249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84DC21-5F68-4A67-AE56-71BE638CC056}"/>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 xmlns:a16="http://schemas.microsoft.com/office/drawing/2014/main" id="{69B27A43-A881-445E-AD64-894A1F1866C0}"/>
              </a:ext>
            </a:extLst>
          </p:cNvPr>
          <p:cNvSpPr>
            <a:spLocks noGrp="1"/>
          </p:cNvSpPr>
          <p:nvPr>
            <p:ph idx="1"/>
          </p:nvPr>
        </p:nvSpPr>
        <p:spPr/>
        <p:txBody>
          <a:bodyPr/>
          <a:lstStyle/>
          <a:p>
            <a:r>
              <a:rPr lang="en-US" dirty="0"/>
              <a:t>A conflict of interest may not be inherently bad</a:t>
            </a:r>
          </a:p>
          <a:p>
            <a:r>
              <a:rPr lang="en-US" dirty="0"/>
              <a:t>Must be disclosed to scientific product can be critically appraised with the conflict in mind</a:t>
            </a:r>
          </a:p>
          <a:p>
            <a:endParaRPr lang="en-US" dirty="0"/>
          </a:p>
          <a:p>
            <a:r>
              <a:rPr lang="en-US" dirty="0"/>
              <a:t>Conflicts must be mitigated in order to protect research subjects from undue risk of harm</a:t>
            </a:r>
          </a:p>
        </p:txBody>
      </p:sp>
      <p:sp>
        <p:nvSpPr>
          <p:cNvPr id="4" name="TextBox 3">
            <a:extLst>
              <a:ext uri="{FF2B5EF4-FFF2-40B4-BE49-F238E27FC236}">
                <a16:creationId xmlns="" xmlns:a16="http://schemas.microsoft.com/office/drawing/2014/main" id="{17DCAC4F-5C3D-42DA-8CBC-30AF421BD6CD}"/>
              </a:ext>
            </a:extLst>
          </p:cNvPr>
          <p:cNvSpPr txBox="1"/>
          <p:nvPr/>
        </p:nvSpPr>
        <p:spPr>
          <a:xfrm>
            <a:off x="838200" y="6176963"/>
            <a:ext cx="2245895" cy="369332"/>
          </a:xfrm>
          <a:prstGeom prst="rect">
            <a:avLst/>
          </a:prstGeom>
          <a:noFill/>
        </p:spPr>
        <p:txBody>
          <a:bodyPr wrap="square" rtlCol="0">
            <a:spAutoFit/>
          </a:bodyPr>
          <a:lstStyle/>
          <a:p>
            <a:r>
              <a:rPr lang="en-US" dirty="0"/>
              <a:t>https://ori.hhs.gov</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03033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DC301-9FF8-4A90-8B31-565BD5528F9D}"/>
              </a:ext>
            </a:extLst>
          </p:cNvPr>
          <p:cNvSpPr>
            <a:spLocks noGrp="1"/>
          </p:cNvSpPr>
          <p:nvPr>
            <p:ph type="title"/>
          </p:nvPr>
        </p:nvSpPr>
        <p:spPr/>
        <p:txBody>
          <a:bodyPr/>
          <a:lstStyle/>
          <a:p>
            <a:r>
              <a:rPr lang="en-US" dirty="0"/>
              <a:t>Conflicts of Interest</a:t>
            </a:r>
          </a:p>
        </p:txBody>
      </p:sp>
      <p:sp>
        <p:nvSpPr>
          <p:cNvPr id="3" name="Content Placeholder 2">
            <a:extLst>
              <a:ext uri="{FF2B5EF4-FFF2-40B4-BE49-F238E27FC236}">
                <a16:creationId xmlns="" xmlns:a16="http://schemas.microsoft.com/office/drawing/2014/main" id="{481858AF-9F71-4668-9E90-0FDEDF9285B2}"/>
              </a:ext>
            </a:extLst>
          </p:cNvPr>
          <p:cNvSpPr>
            <a:spLocks noGrp="1"/>
          </p:cNvSpPr>
          <p:nvPr>
            <p:ph idx="1"/>
          </p:nvPr>
        </p:nvSpPr>
        <p:spPr/>
        <p:txBody>
          <a:bodyPr/>
          <a:lstStyle/>
          <a:p>
            <a:r>
              <a:rPr lang="en-US" dirty="0"/>
              <a:t>NIH and others have adopted rules to “limit the impact of investigator conflicts of interest”</a:t>
            </a:r>
          </a:p>
          <a:p>
            <a:endParaRPr lang="en-US" dirty="0"/>
          </a:p>
          <a:p>
            <a:pPr lvl="1"/>
            <a:r>
              <a:rPr lang="en-US" dirty="0"/>
              <a:t>Investigators must disclose financial interests and those of his/her spouse and dependent children that could be affected by the research</a:t>
            </a:r>
          </a:p>
          <a:p>
            <a:pPr lvl="2"/>
            <a:r>
              <a:rPr lang="en-US" dirty="0"/>
              <a:t>&gt;$10,000</a:t>
            </a:r>
          </a:p>
          <a:p>
            <a:pPr lvl="2"/>
            <a:endParaRPr lang="en-US" dirty="0"/>
          </a:p>
          <a:p>
            <a:pPr lvl="1"/>
            <a:r>
              <a:rPr lang="en-US" dirty="0"/>
              <a:t>Institutions must vet these disclosures and respond appropriately to mitigate bias and minimize harm before allowing grants expenditures</a:t>
            </a:r>
          </a:p>
        </p:txBody>
      </p:sp>
      <p:sp>
        <p:nvSpPr>
          <p:cNvPr id="4" name="TextBox 3">
            <a:extLst>
              <a:ext uri="{FF2B5EF4-FFF2-40B4-BE49-F238E27FC236}">
                <a16:creationId xmlns="" xmlns:a16="http://schemas.microsoft.com/office/drawing/2014/main" id="{5BD11DC2-7426-440A-905F-E160745E9473}"/>
              </a:ext>
            </a:extLst>
          </p:cNvPr>
          <p:cNvSpPr txBox="1"/>
          <p:nvPr/>
        </p:nvSpPr>
        <p:spPr>
          <a:xfrm>
            <a:off x="838200" y="6176963"/>
            <a:ext cx="2245895" cy="369332"/>
          </a:xfrm>
          <a:prstGeom prst="rect">
            <a:avLst/>
          </a:prstGeom>
          <a:noFill/>
        </p:spPr>
        <p:txBody>
          <a:bodyPr wrap="square" rtlCol="0">
            <a:spAutoFit/>
          </a:bodyPr>
          <a:lstStyle/>
          <a:p>
            <a:r>
              <a:rPr lang="en-US" dirty="0"/>
              <a:t>https://ori.hhs.gov</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846943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CA6583-3783-41DA-9B1F-F4BC877376E0}"/>
              </a:ext>
            </a:extLst>
          </p:cNvPr>
          <p:cNvSpPr>
            <a:spLocks noGrp="1"/>
          </p:cNvSpPr>
          <p:nvPr>
            <p:ph type="title"/>
          </p:nvPr>
        </p:nvSpPr>
        <p:spPr/>
        <p:txBody>
          <a:bodyPr/>
          <a:lstStyle/>
          <a:p>
            <a:r>
              <a:rPr lang="en-US" dirty="0"/>
              <a:t>Take-home point</a:t>
            </a:r>
          </a:p>
        </p:txBody>
      </p:sp>
      <p:sp>
        <p:nvSpPr>
          <p:cNvPr id="3" name="Content Placeholder 2">
            <a:extLst>
              <a:ext uri="{FF2B5EF4-FFF2-40B4-BE49-F238E27FC236}">
                <a16:creationId xmlns="" xmlns:a16="http://schemas.microsoft.com/office/drawing/2014/main" id="{4D5EDB7B-04DA-4892-9D6A-2D2C053CC07A}"/>
              </a:ext>
            </a:extLst>
          </p:cNvPr>
          <p:cNvSpPr>
            <a:spLocks noGrp="1"/>
          </p:cNvSpPr>
          <p:nvPr>
            <p:ph idx="1"/>
          </p:nvPr>
        </p:nvSpPr>
        <p:spPr/>
        <p:txBody>
          <a:bodyPr/>
          <a:lstStyle/>
          <a:p>
            <a:r>
              <a:rPr lang="en-US" dirty="0"/>
              <a:t>“The decision about disclosure of a COI should never be left to the possessors of the COI because they are susceptible to self-deception or worse about the influence of the COI on their research behavior. ”</a:t>
            </a:r>
          </a:p>
        </p:txBody>
      </p:sp>
      <p:sp>
        <p:nvSpPr>
          <p:cNvPr id="4" name="TextBox 3">
            <a:extLst>
              <a:ext uri="{FF2B5EF4-FFF2-40B4-BE49-F238E27FC236}">
                <a16:creationId xmlns="" xmlns:a16="http://schemas.microsoft.com/office/drawing/2014/main" id="{6E4C5CE1-F99F-43BC-9835-8606FB0C2769}"/>
              </a:ext>
            </a:extLst>
          </p:cNvPr>
          <p:cNvSpPr txBox="1"/>
          <p:nvPr/>
        </p:nvSpPr>
        <p:spPr>
          <a:xfrm>
            <a:off x="838200" y="6176963"/>
            <a:ext cx="2245895" cy="369332"/>
          </a:xfrm>
          <a:prstGeom prst="rect">
            <a:avLst/>
          </a:prstGeom>
          <a:noFill/>
        </p:spPr>
        <p:txBody>
          <a:bodyPr wrap="square" rtlCol="0">
            <a:spAutoFit/>
          </a:bodyPr>
          <a:lstStyle/>
          <a:p>
            <a:r>
              <a:rPr lang="en-US" dirty="0"/>
              <a:t>https://ori.hhs.gov</a:t>
            </a:r>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38272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F911FDB-73F1-B640-A191-89F0F2BF2567}"/>
              </a:ext>
            </a:extLst>
          </p:cNvPr>
          <p:cNvSpPr>
            <a:spLocks noGrp="1"/>
          </p:cNvSpPr>
          <p:nvPr>
            <p:ph type="title"/>
          </p:nvPr>
        </p:nvSpPr>
        <p:spPr/>
        <p:txBody>
          <a:bodyPr/>
          <a:lstStyle/>
          <a:p>
            <a:pPr algn="ctr"/>
            <a:r>
              <a:rPr lang="en-US" dirty="0"/>
              <a:t>How do we know if an endeavor qualifies as research or quality improvement?</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0503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C8970339-4F0A-E347-B61A-5A7702406324}"/>
              </a:ext>
            </a:extLst>
          </p:cNvPr>
          <p:cNvSpPr>
            <a:spLocks noGrp="1"/>
          </p:cNvSpPr>
          <p:nvPr>
            <p:ph type="title"/>
          </p:nvPr>
        </p:nvSpPr>
        <p:spPr/>
        <p:txBody>
          <a:bodyPr/>
          <a:lstStyle/>
          <a:p>
            <a:r>
              <a:rPr lang="en-US" altLang="en-US" dirty="0"/>
              <a:t>Research</a:t>
            </a:r>
          </a:p>
        </p:txBody>
      </p:sp>
      <p:sp>
        <p:nvSpPr>
          <p:cNvPr id="15363" name="Content Placeholder 2">
            <a:extLst>
              <a:ext uri="{FF2B5EF4-FFF2-40B4-BE49-F238E27FC236}">
                <a16:creationId xmlns="" xmlns:a16="http://schemas.microsoft.com/office/drawing/2014/main" id="{747AD377-9FCD-2F4E-881B-C4097EA27086}"/>
              </a:ext>
            </a:extLst>
          </p:cNvPr>
          <p:cNvSpPr>
            <a:spLocks noGrp="1"/>
          </p:cNvSpPr>
          <p:nvPr>
            <p:ph idx="1"/>
          </p:nvPr>
        </p:nvSpPr>
        <p:spPr>
          <a:xfrm>
            <a:off x="1981200" y="1877123"/>
            <a:ext cx="8229600" cy="4525963"/>
          </a:xfrm>
        </p:spPr>
        <p:txBody>
          <a:bodyPr/>
          <a:lstStyle/>
          <a:p>
            <a:r>
              <a:rPr lang="en-US" altLang="en-US" dirty="0">
                <a:ea typeface="Trebuchet MS" panose="020B0703020202090204" pitchFamily="34" charset="0"/>
                <a:cs typeface="Trebuchet MS" panose="020B0703020202090204" pitchFamily="34" charset="0"/>
              </a:rPr>
              <a:t>A systematic investigation, including research development, testing and evaluation, designed to develop or contribute to generalizable knowledge</a:t>
            </a:r>
          </a:p>
          <a:p>
            <a:pPr marL="0" indent="0">
              <a:buNone/>
            </a:pPr>
            <a:endParaRPr lang="en-US" altLang="en-US" dirty="0">
              <a:ea typeface="Trebuchet MS" panose="020B0703020202090204" pitchFamily="34" charset="0"/>
              <a:cs typeface="Trebuchet MS" panose="020B0703020202090204" pitchFamily="34" charset="0"/>
            </a:endParaRPr>
          </a:p>
          <a:p>
            <a:pPr lvl="1"/>
            <a:r>
              <a:rPr lang="en-US" altLang="en-US" dirty="0">
                <a:ea typeface="Trebuchet MS" panose="020B0703020202090204" pitchFamily="34" charset="0"/>
                <a:cs typeface="Trebuchet MS" panose="020B0703020202090204" pitchFamily="34" charset="0"/>
              </a:rPr>
              <a:t>Federal regulations </a:t>
            </a:r>
            <a:r>
              <a:rPr lang="en-US" dirty="0"/>
              <a:t>45 CFR 164.501, 164.508, 164.512(</a:t>
            </a:r>
            <a:r>
              <a:rPr lang="en-US" dirty="0" err="1"/>
              <a:t>i</a:t>
            </a:r>
            <a:r>
              <a:rPr lang="en-US" dirty="0"/>
              <a:t>) </a:t>
            </a:r>
            <a:endParaRPr lang="en-US" altLang="en-US" dirty="0">
              <a:ea typeface="Trebuchet MS" panose="020B0703020202090204" pitchFamily="34" charset="0"/>
              <a:cs typeface="Trebuchet MS" panose="020B0703020202090204" pitchFamily="34" charset="0"/>
            </a:endParaRPr>
          </a:p>
          <a:p>
            <a:endParaRPr lang="en-US" altLang="en-US" dirty="0">
              <a:ea typeface="Trebuchet MS" panose="020B0703020202090204" pitchFamily="34" charset="0"/>
              <a:cs typeface="Trebuchet MS" panose="020B0703020202090204" pitchFamily="34" charset="0"/>
            </a:endParaRPr>
          </a:p>
        </p:txBody>
      </p:sp>
      <p:sp>
        <p:nvSpPr>
          <p:cNvPr id="15364" name="Line 4">
            <a:extLst>
              <a:ext uri="{FF2B5EF4-FFF2-40B4-BE49-F238E27FC236}">
                <a16:creationId xmlns="" xmlns:a16="http://schemas.microsoft.com/office/drawing/2014/main" id="{97CB3B05-E3B4-4847-9ADD-07D7BAF3B9D2}"/>
              </a:ext>
            </a:extLst>
          </p:cNvPr>
          <p:cNvSpPr>
            <a:spLocks noChangeShapeType="1"/>
          </p:cNvSpPr>
          <p:nvPr/>
        </p:nvSpPr>
        <p:spPr bwMode="auto">
          <a:xfrm>
            <a:off x="1795464" y="1219200"/>
            <a:ext cx="8601075"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9454944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F911FDB-73F1-B640-A191-89F0F2BF2567}"/>
              </a:ext>
            </a:extLst>
          </p:cNvPr>
          <p:cNvSpPr>
            <a:spLocks noGrp="1"/>
          </p:cNvSpPr>
          <p:nvPr>
            <p:ph type="title"/>
          </p:nvPr>
        </p:nvSpPr>
        <p:spPr/>
        <p:txBody>
          <a:bodyPr/>
          <a:lstStyle/>
          <a:p>
            <a:pPr algn="ctr"/>
            <a:r>
              <a:rPr lang="en-US" dirty="0"/>
              <a:t>How do we know if an endeavor qualifies as research or quality improvement?</a:t>
            </a:r>
          </a:p>
        </p:txBody>
      </p:sp>
      <p:sp>
        <p:nvSpPr>
          <p:cNvPr id="5" name="Text Placeholder 4">
            <a:extLst>
              <a:ext uri="{FF2B5EF4-FFF2-40B4-BE49-F238E27FC236}">
                <a16:creationId xmlns="" xmlns:a16="http://schemas.microsoft.com/office/drawing/2014/main" id="{05C9717D-4E6A-3E43-9197-34E673BCED4A}"/>
              </a:ext>
            </a:extLst>
          </p:cNvPr>
          <p:cNvSpPr>
            <a:spLocks noGrp="1"/>
          </p:cNvSpPr>
          <p:nvPr>
            <p:ph type="body" idx="1"/>
          </p:nvPr>
        </p:nvSpPr>
        <p:spPr/>
        <p:txBody>
          <a:bodyPr>
            <a:normAutofit/>
          </a:bodyPr>
          <a:lstStyle/>
          <a:p>
            <a:pPr algn="ctr"/>
            <a:r>
              <a:rPr lang="en-US" sz="3600" dirty="0">
                <a:solidFill>
                  <a:schemeClr val="tx1"/>
                </a:solidFill>
              </a:rPr>
              <a:t>In order to answer, we must know a bit more about quality improvement itself!</a:t>
            </a:r>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07663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1205749-245E-4A07-8BD8-6E8F16642602}"/>
              </a:ext>
            </a:extLst>
          </p:cNvPr>
          <p:cNvSpPr>
            <a:spLocks noGrp="1"/>
          </p:cNvSpPr>
          <p:nvPr>
            <p:ph type="sldNum" sz="quarter" idx="12"/>
          </p:nvPr>
        </p:nvSpPr>
        <p:spPr>
          <a:xfrm>
            <a:off x="2895600" y="5956791"/>
            <a:ext cx="6477000" cy="476250"/>
          </a:xfrm>
        </p:spPr>
        <p:txBody>
          <a:bodyPr/>
          <a:lstStyle/>
          <a:p>
            <a:pPr algn="ctr">
              <a:defRPr/>
            </a:pPr>
            <a:r>
              <a:rPr lang="en-US" sz="1400" dirty="0">
                <a:solidFill>
                  <a:schemeClr val="tx1"/>
                </a:solidFill>
                <a:latin typeface="+mj-lt"/>
              </a:rPr>
              <a:t>Adapted from Thomas Lee. The word that shall not be spoken. NEJM 2013; 369:1777 </a:t>
            </a:r>
          </a:p>
        </p:txBody>
      </p:sp>
      <p:pic>
        <p:nvPicPr>
          <p:cNvPr id="17411" name="Picture 2">
            <a:extLst>
              <a:ext uri="{FF2B5EF4-FFF2-40B4-BE49-F238E27FC236}">
                <a16:creationId xmlns="" xmlns:a16="http://schemas.microsoft.com/office/drawing/2014/main" id="{9AE8521B-A9A4-694E-9561-DBC154ED0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5231"/>
            <a:ext cx="6096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 xmlns:a16="http://schemas.microsoft.com/office/drawing/2014/main" id="{5465A59F-F7A3-4031-9DC0-451A86954CDE}"/>
              </a:ext>
            </a:extLst>
          </p:cNvPr>
          <p:cNvSpPr txBox="1">
            <a:spLocks/>
          </p:cNvSpPr>
          <p:nvPr/>
        </p:nvSpPr>
        <p:spPr>
          <a:xfrm>
            <a:off x="10420350" y="6692900"/>
            <a:ext cx="228600" cy="146050"/>
          </a:xfrm>
          <a:prstGeom prst="rect">
            <a:avLst/>
          </a:prstGeom>
          <a:noFill/>
          <a:ln/>
        </p:spPr>
        <p:txBody>
          <a:bodyPr lIns="0" tIns="0" rIns="0" bIns="0" anchor="ctr" anchorCtr="1"/>
          <a:lstStyle/>
          <a:p>
            <a:pPr algn="ctr">
              <a:defRPr/>
            </a:pPr>
            <a:fld id="{AF16F586-9455-7140-B377-5FC756EE9EC2}" type="slidenum">
              <a:rPr lang="en-US" sz="1000">
                <a:solidFill>
                  <a:schemeClr val="tx1">
                    <a:lumMod val="65000"/>
                    <a:lumOff val="35000"/>
                  </a:schemeClr>
                </a:solidFill>
                <a:latin typeface="Palatino Linotype" pitchFamily="18" charset="0"/>
              </a:rPr>
              <a:pPr algn="ctr">
                <a:defRPr/>
              </a:pPr>
              <a:t>51</a:t>
            </a:fld>
            <a:endParaRPr lang="en-US" sz="1000" dirty="0">
              <a:solidFill>
                <a:schemeClr val="tx1">
                  <a:lumMod val="65000"/>
                  <a:lumOff val="35000"/>
                </a:schemeClr>
              </a:solidFill>
              <a:latin typeface="Palatino Linotype" pitchFamily="18" charset="0"/>
            </a:endParaRPr>
          </a:p>
        </p:txBody>
      </p:sp>
      <p:sp>
        <p:nvSpPr>
          <p:cNvPr id="6" name="Rectangle 5">
            <a:extLst>
              <a:ext uri="{FF2B5EF4-FFF2-40B4-BE49-F238E27FC236}">
                <a16:creationId xmlns="" xmlns:a16="http://schemas.microsoft.com/office/drawing/2014/main" id="{2E42622C-0664-4B8D-8130-1F076E2F0A21}"/>
              </a:ext>
            </a:extLst>
          </p:cNvPr>
          <p:cNvSpPr/>
          <p:nvPr/>
        </p:nvSpPr>
        <p:spPr>
          <a:xfrm>
            <a:off x="1276350" y="37242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rPr>
              <a:t>Suffering from the Patient’s Perspective</a:t>
            </a:r>
          </a:p>
        </p:txBody>
      </p:sp>
      <p:sp>
        <p:nvSpPr>
          <p:cNvPr id="8" name="Rectangle 7"/>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576373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a:extLst>
              <a:ext uri="{FF2B5EF4-FFF2-40B4-BE49-F238E27FC236}">
                <a16:creationId xmlns="" xmlns:a16="http://schemas.microsoft.com/office/drawing/2014/main" id="{5305212F-C48F-7B47-A2B5-E56BCFE7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 xmlns:a16="http://schemas.microsoft.com/office/drawing/2014/main" id="{A9E348AD-EFC8-A74A-9F5B-6E17EA6F76A0}"/>
              </a:ext>
            </a:extLst>
          </p:cNvPr>
          <p:cNvSpPr>
            <a:spLocks noGrp="1"/>
          </p:cNvSpPr>
          <p:nvPr>
            <p:ph type="title"/>
          </p:nvPr>
        </p:nvSpPr>
        <p:spPr>
          <a:xfrm>
            <a:off x="1219200" y="1143000"/>
            <a:ext cx="9144000" cy="762000"/>
          </a:xfrm>
        </p:spPr>
        <p:txBody>
          <a:bodyPr/>
          <a:lstStyle/>
          <a:p>
            <a:r>
              <a:rPr lang="en-US" altLang="en-US" sz="2400" dirty="0"/>
              <a:t>Aims to reduce avoidable suffering due to dysfunction of the care delivery system </a:t>
            </a:r>
          </a:p>
        </p:txBody>
      </p:sp>
      <p:sp>
        <p:nvSpPr>
          <p:cNvPr id="12" name="TextBox 11">
            <a:extLst>
              <a:ext uri="{FF2B5EF4-FFF2-40B4-BE49-F238E27FC236}">
                <a16:creationId xmlns="" xmlns:a16="http://schemas.microsoft.com/office/drawing/2014/main" id="{0A9C5CDB-18F4-4672-9CEE-E20AC0CFACBE}"/>
              </a:ext>
            </a:extLst>
          </p:cNvPr>
          <p:cNvSpPr txBox="1"/>
          <p:nvPr/>
        </p:nvSpPr>
        <p:spPr>
          <a:xfrm>
            <a:off x="8686800" y="2514601"/>
            <a:ext cx="1600200" cy="830263"/>
          </a:xfrm>
          <a:prstGeom prst="rect">
            <a:avLst/>
          </a:prstGeom>
          <a:noFill/>
        </p:spPr>
        <p:txBody>
          <a:bodyPr>
            <a:spAutoFit/>
          </a:bodyPr>
          <a:lstStyle/>
          <a:p>
            <a:pPr algn="ctr">
              <a:defRPr/>
            </a:pPr>
            <a:r>
              <a:rPr lang="en-US" sz="2400" dirty="0">
                <a:solidFill>
                  <a:srgbClr val="892736"/>
                </a:solidFill>
                <a:latin typeface="+mj-lt"/>
                <a:ea typeface="+mj-ea"/>
                <a:cs typeface="+mj-cs"/>
              </a:rPr>
              <a:t>Avoidable</a:t>
            </a:r>
          </a:p>
          <a:p>
            <a:pPr algn="ctr">
              <a:defRPr/>
            </a:pPr>
            <a:r>
              <a:rPr lang="en-US" sz="2400" dirty="0">
                <a:solidFill>
                  <a:srgbClr val="892736"/>
                </a:solidFill>
                <a:latin typeface="+mj-lt"/>
                <a:ea typeface="+mj-ea"/>
                <a:cs typeface="+mj-cs"/>
              </a:rPr>
              <a:t>Suffering</a:t>
            </a:r>
          </a:p>
        </p:txBody>
      </p:sp>
      <p:sp>
        <p:nvSpPr>
          <p:cNvPr id="19461" name="TextBox 12">
            <a:extLst>
              <a:ext uri="{FF2B5EF4-FFF2-40B4-BE49-F238E27FC236}">
                <a16:creationId xmlns="" xmlns:a16="http://schemas.microsoft.com/office/drawing/2014/main" id="{3931C869-A7C0-2449-B198-74FDD454D1F2}"/>
              </a:ext>
            </a:extLst>
          </p:cNvPr>
          <p:cNvSpPr txBox="1">
            <a:spLocks noChangeArrowheads="1"/>
          </p:cNvSpPr>
          <p:nvPr/>
        </p:nvSpPr>
        <p:spPr bwMode="auto">
          <a:xfrm>
            <a:off x="8229600" y="2667001"/>
            <a:ext cx="36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a:solidFill>
                  <a:srgbClr val="A80000"/>
                </a:solidFill>
              </a:rPr>
              <a:t>=</a:t>
            </a:r>
          </a:p>
        </p:txBody>
      </p:sp>
      <p:sp>
        <p:nvSpPr>
          <p:cNvPr id="8" name="Rectangle 7">
            <a:extLst>
              <a:ext uri="{FF2B5EF4-FFF2-40B4-BE49-F238E27FC236}">
                <a16:creationId xmlns="" xmlns:a16="http://schemas.microsoft.com/office/drawing/2014/main" id="{0A232BB0-8E28-43C3-894A-0D58FEEEF226}"/>
              </a:ext>
            </a:extLst>
          </p:cNvPr>
          <p:cNvSpPr/>
          <p:nvPr/>
        </p:nvSpPr>
        <p:spPr>
          <a:xfrm>
            <a:off x="1219200" y="30480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tx1"/>
                </a:solidFill>
              </a:rPr>
              <a:t>Quality Improvement</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058121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a:extLst>
              <a:ext uri="{FF2B5EF4-FFF2-40B4-BE49-F238E27FC236}">
                <a16:creationId xmlns="" xmlns:a16="http://schemas.microsoft.com/office/drawing/2014/main" id="{17561484-0B35-4457-BEE0-716F0B0949CF}"/>
              </a:ext>
            </a:extLst>
          </p:cNvPr>
          <p:cNvSpPr>
            <a:spLocks noGrp="1" noChangeArrowheads="1"/>
          </p:cNvSpPr>
          <p:nvPr>
            <p:ph idx="1"/>
          </p:nvPr>
        </p:nvSpPr>
        <p:spPr>
          <a:xfrm>
            <a:off x="1524000" y="1095649"/>
            <a:ext cx="9144000" cy="5257800"/>
          </a:xfrm>
        </p:spPr>
        <p:txBody>
          <a:bodyPr rtlCol="0">
            <a:normAutofit lnSpcReduction="10000"/>
          </a:bodyPr>
          <a:lstStyle/>
          <a:p>
            <a:pPr>
              <a:lnSpc>
                <a:spcPct val="80000"/>
              </a:lnSpc>
              <a:buFont typeface="Arial" charset="0"/>
              <a:buChar char="•"/>
              <a:defRPr/>
            </a:pPr>
            <a:r>
              <a:rPr lang="en-US" altLang="en-US" i="1" dirty="0"/>
              <a:t>Safe</a:t>
            </a:r>
            <a:r>
              <a:rPr lang="en-US" altLang="en-US" dirty="0"/>
              <a:t>: </a:t>
            </a:r>
            <a:r>
              <a:rPr lang="en-US" altLang="en-US" sz="2400" dirty="0"/>
              <a:t>patients are not harmed by care intended to help them</a:t>
            </a:r>
          </a:p>
          <a:p>
            <a:pPr>
              <a:lnSpc>
                <a:spcPct val="80000"/>
              </a:lnSpc>
              <a:buNone/>
              <a:defRPr/>
            </a:pPr>
            <a:endParaRPr lang="en-US" altLang="en-US" sz="2400" dirty="0"/>
          </a:p>
          <a:p>
            <a:pPr>
              <a:lnSpc>
                <a:spcPct val="80000"/>
              </a:lnSpc>
              <a:buFont typeface="Arial" charset="0"/>
              <a:buChar char="•"/>
              <a:defRPr/>
            </a:pPr>
            <a:r>
              <a:rPr lang="en-US" altLang="en-US" i="1" dirty="0"/>
              <a:t>Effective</a:t>
            </a:r>
            <a:r>
              <a:rPr lang="en-US" altLang="en-US" dirty="0"/>
              <a:t>: </a:t>
            </a:r>
            <a:r>
              <a:rPr lang="en-US" altLang="en-US" sz="2400" dirty="0"/>
              <a:t>based on evidence and produces better outcomes than alternatives</a:t>
            </a:r>
          </a:p>
          <a:p>
            <a:pPr>
              <a:lnSpc>
                <a:spcPct val="80000"/>
              </a:lnSpc>
              <a:buNone/>
              <a:defRPr/>
            </a:pPr>
            <a:endParaRPr lang="en-US" altLang="en-US" sz="2400" dirty="0"/>
          </a:p>
          <a:p>
            <a:pPr>
              <a:lnSpc>
                <a:spcPct val="80000"/>
              </a:lnSpc>
              <a:buFont typeface="Arial" charset="0"/>
              <a:buChar char="•"/>
              <a:defRPr/>
            </a:pPr>
            <a:r>
              <a:rPr lang="en-US" altLang="en-US" i="1" dirty="0"/>
              <a:t>Patient-Centered</a:t>
            </a:r>
            <a:r>
              <a:rPr lang="en-US" altLang="en-US" dirty="0"/>
              <a:t>: </a:t>
            </a:r>
            <a:r>
              <a:rPr lang="en-US" altLang="en-US" sz="2400" dirty="0"/>
              <a:t>focuses on patient experience, needs, and preferences</a:t>
            </a:r>
          </a:p>
          <a:p>
            <a:pPr>
              <a:lnSpc>
                <a:spcPct val="80000"/>
              </a:lnSpc>
              <a:buNone/>
              <a:defRPr/>
            </a:pPr>
            <a:endParaRPr lang="en-US" altLang="en-US" sz="2400" dirty="0"/>
          </a:p>
          <a:p>
            <a:pPr>
              <a:lnSpc>
                <a:spcPct val="80000"/>
              </a:lnSpc>
              <a:buFont typeface="Arial" charset="0"/>
              <a:buChar char="•"/>
              <a:defRPr/>
            </a:pPr>
            <a:r>
              <a:rPr lang="en-US" altLang="en-US" i="1" dirty="0"/>
              <a:t>Timely</a:t>
            </a:r>
            <a:r>
              <a:rPr lang="en-US" altLang="en-US" dirty="0"/>
              <a:t>: </a:t>
            </a:r>
            <a:r>
              <a:rPr lang="en-US" altLang="en-US" sz="2400" dirty="0"/>
              <a:t>provides seamless access to care without delays</a:t>
            </a:r>
          </a:p>
          <a:p>
            <a:pPr>
              <a:lnSpc>
                <a:spcPct val="80000"/>
              </a:lnSpc>
              <a:buNone/>
              <a:defRPr/>
            </a:pPr>
            <a:endParaRPr lang="en-US" altLang="en-US" sz="2400" dirty="0"/>
          </a:p>
          <a:p>
            <a:pPr>
              <a:lnSpc>
                <a:spcPct val="80000"/>
              </a:lnSpc>
              <a:buFont typeface="Arial" charset="0"/>
              <a:buChar char="•"/>
              <a:defRPr/>
            </a:pPr>
            <a:r>
              <a:rPr lang="en-US" altLang="en-US" i="1" dirty="0"/>
              <a:t>Efficient</a:t>
            </a:r>
            <a:r>
              <a:rPr lang="en-US" altLang="en-US" dirty="0"/>
              <a:t>: </a:t>
            </a:r>
            <a:r>
              <a:rPr lang="en-US" altLang="en-US" sz="2400" dirty="0"/>
              <a:t>avoids waste including unnecessary procedures and rework</a:t>
            </a:r>
          </a:p>
          <a:p>
            <a:pPr>
              <a:lnSpc>
                <a:spcPct val="80000"/>
              </a:lnSpc>
              <a:buNone/>
              <a:defRPr/>
            </a:pPr>
            <a:endParaRPr lang="en-US" altLang="en-US" sz="2400" dirty="0"/>
          </a:p>
          <a:p>
            <a:pPr>
              <a:lnSpc>
                <a:spcPct val="80000"/>
              </a:lnSpc>
              <a:buFont typeface="Arial" charset="0"/>
              <a:buChar char="•"/>
              <a:defRPr/>
            </a:pPr>
            <a:r>
              <a:rPr lang="en-US" altLang="en-US" i="1" dirty="0"/>
              <a:t>Equitable</a:t>
            </a:r>
            <a:r>
              <a:rPr lang="en-US" altLang="en-US" dirty="0"/>
              <a:t>: </a:t>
            </a:r>
            <a:r>
              <a:rPr lang="en-US" altLang="en-US" sz="2400" dirty="0"/>
              <a:t>assures fair distribution of resources based on patients’ needs</a:t>
            </a:r>
          </a:p>
        </p:txBody>
      </p:sp>
      <p:sp>
        <p:nvSpPr>
          <p:cNvPr id="24579" name="AutoShape 6" descr="http://www.uofmhealth.org/sites/default/files/styles/inline_image/public/general/featured/NAM%20IOM%20logo.png?itok=BK4T2uLr">
            <a:extLst>
              <a:ext uri="{FF2B5EF4-FFF2-40B4-BE49-F238E27FC236}">
                <a16:creationId xmlns="" xmlns:a16="http://schemas.microsoft.com/office/drawing/2014/main" id="{039A747C-C455-5D44-9C5A-7AFCE5BA185A}"/>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0" name="AutoShape 8" descr="http://www.uofmhealth.org/sites/default/files/styles/inline_image/public/general/featured/NAM%20IOM%20logo.png?itok=BK4T2uLr">
            <a:extLst>
              <a:ext uri="{FF2B5EF4-FFF2-40B4-BE49-F238E27FC236}">
                <a16:creationId xmlns="" xmlns:a16="http://schemas.microsoft.com/office/drawing/2014/main" id="{243553B7-D9A5-8B40-8F6D-9EF23F70BA1B}"/>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1" name="AutoShape 12" descr="http://www.uofmhealth.org/sites/default/files/styles/inline_image/public/general/featured/NAM%20IOM%20logo.png?itok=BK4T2uLr">
            <a:extLst>
              <a:ext uri="{FF2B5EF4-FFF2-40B4-BE49-F238E27FC236}">
                <a16:creationId xmlns="" xmlns:a16="http://schemas.microsoft.com/office/drawing/2014/main" id="{FFE7610A-CC97-A749-A967-A6532D28C671}"/>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24582" name="AutoShape 14" descr="http://static.projects.iq.harvard.edu/files/styles/os_news_full/public/eye/files/nam-logo1.png?m=1445440317&amp;itok=4fdoNUCx">
            <a:extLst>
              <a:ext uri="{FF2B5EF4-FFF2-40B4-BE49-F238E27FC236}">
                <a16:creationId xmlns="" xmlns:a16="http://schemas.microsoft.com/office/drawing/2014/main" id="{3E946895-7426-7D42-9EB3-E30F98D87674}"/>
              </a:ext>
            </a:extLst>
          </p:cNvPr>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p>
        </p:txBody>
      </p:sp>
      <p:sp>
        <p:nvSpPr>
          <p:cNvPr id="8" name="Rectangle 7">
            <a:extLst>
              <a:ext uri="{FF2B5EF4-FFF2-40B4-BE49-F238E27FC236}">
                <a16:creationId xmlns="" xmlns:a16="http://schemas.microsoft.com/office/drawing/2014/main" id="{F1A4B6CE-FBAD-44BB-AA3A-963BB2497FE8}"/>
              </a:ext>
            </a:extLst>
          </p:cNvPr>
          <p:cNvSpPr/>
          <p:nvPr/>
        </p:nvSpPr>
        <p:spPr>
          <a:xfrm>
            <a:off x="1261241" y="152400"/>
            <a:ext cx="9406759" cy="6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rPr>
              <a:t>Domains of Quality in Health Care:</a:t>
            </a:r>
          </a:p>
        </p:txBody>
      </p:sp>
      <p:sp>
        <p:nvSpPr>
          <p:cNvPr id="2" name="TextBox 1">
            <a:extLst>
              <a:ext uri="{FF2B5EF4-FFF2-40B4-BE49-F238E27FC236}">
                <a16:creationId xmlns="" xmlns:a16="http://schemas.microsoft.com/office/drawing/2014/main" id="{2ADC09A2-4DE9-994C-937D-A4983EC1B604}"/>
              </a:ext>
            </a:extLst>
          </p:cNvPr>
          <p:cNvSpPr txBox="1"/>
          <p:nvPr/>
        </p:nvSpPr>
        <p:spPr>
          <a:xfrm>
            <a:off x="8513379" y="300886"/>
            <a:ext cx="3678621" cy="646331"/>
          </a:xfrm>
          <a:prstGeom prst="rect">
            <a:avLst/>
          </a:prstGeom>
          <a:noFill/>
        </p:spPr>
        <p:txBody>
          <a:bodyPr wrap="square" rtlCol="0">
            <a:spAutoFit/>
          </a:bodyPr>
          <a:lstStyle/>
          <a:p>
            <a:r>
              <a:rPr lang="en-US" sz="1200" dirty="0"/>
              <a:t>Institute of Medicine (IOM). Crossing the Quality Chasm: A New Health System for the 21st Century. Washington, D.C: National Academy Press; 2001.</a:t>
            </a:r>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751004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51E44D-E804-6949-BAC9-92C6867465C0}"/>
              </a:ext>
            </a:extLst>
          </p:cNvPr>
          <p:cNvSpPr>
            <a:spLocks noGrp="1"/>
          </p:cNvSpPr>
          <p:nvPr>
            <p:ph type="title"/>
          </p:nvPr>
        </p:nvSpPr>
        <p:spPr/>
        <p:txBody>
          <a:bodyPr/>
          <a:lstStyle/>
          <a:p>
            <a:r>
              <a:rPr lang="en-US" dirty="0"/>
              <a:t>Quality in Healthcare</a:t>
            </a:r>
          </a:p>
        </p:txBody>
      </p:sp>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039870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51E44D-E804-6949-BAC9-92C6867465C0}"/>
              </a:ext>
            </a:extLst>
          </p:cNvPr>
          <p:cNvSpPr>
            <a:spLocks noGrp="1"/>
          </p:cNvSpPr>
          <p:nvPr>
            <p:ph type="title"/>
          </p:nvPr>
        </p:nvSpPr>
        <p:spPr/>
        <p:txBody>
          <a:bodyPr/>
          <a:lstStyle/>
          <a:p>
            <a:r>
              <a:rPr lang="en-US" dirty="0"/>
              <a:t>Quality in Healthcare</a:t>
            </a:r>
          </a:p>
        </p:txBody>
      </p:sp>
      <p:grpSp>
        <p:nvGrpSpPr>
          <p:cNvPr id="4" name="Group 44">
            <a:extLst>
              <a:ext uri="{FF2B5EF4-FFF2-40B4-BE49-F238E27FC236}">
                <a16:creationId xmlns="" xmlns:a16="http://schemas.microsoft.com/office/drawing/2014/main" id="{5640B815-68B4-5046-BB1F-3BA32B4E0989}"/>
              </a:ext>
            </a:extLst>
          </p:cNvPr>
          <p:cNvGrpSpPr>
            <a:grpSpLocks/>
          </p:cNvGrpSpPr>
          <p:nvPr/>
        </p:nvGrpSpPr>
        <p:grpSpPr bwMode="auto">
          <a:xfrm>
            <a:off x="1552903" y="1825625"/>
            <a:ext cx="8820807" cy="3317750"/>
            <a:chOff x="528" y="2256"/>
            <a:chExt cx="4752" cy="1392"/>
          </a:xfrm>
        </p:grpSpPr>
        <p:sp>
          <p:nvSpPr>
            <p:cNvPr id="5" name="Rectangle 34">
              <a:extLst>
                <a:ext uri="{FF2B5EF4-FFF2-40B4-BE49-F238E27FC236}">
                  <a16:creationId xmlns="" xmlns:a16="http://schemas.microsoft.com/office/drawing/2014/main" id="{BE2E65EE-872A-DF4B-B16F-ADA4278230EB}"/>
                </a:ext>
              </a:extLst>
            </p:cNvPr>
            <p:cNvSpPr>
              <a:spLocks noChangeArrowheads="1"/>
            </p:cNvSpPr>
            <p:nvPr/>
          </p:nvSpPr>
          <p:spPr bwMode="auto">
            <a:xfrm>
              <a:off x="672" y="2784"/>
              <a:ext cx="816" cy="62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defRPr/>
              </a:pPr>
              <a:r>
                <a:rPr lang="en-US" b="1" dirty="0">
                  <a:solidFill>
                    <a:schemeClr val="bg1"/>
                  </a:solidFill>
                  <a:latin typeface="Arial" pitchFamily="34" charset="0"/>
                </a:rPr>
                <a:t>Structure</a:t>
              </a:r>
            </a:p>
          </p:txBody>
        </p:sp>
        <p:sp>
          <p:nvSpPr>
            <p:cNvPr id="6" name="Rectangle 35">
              <a:extLst>
                <a:ext uri="{FF2B5EF4-FFF2-40B4-BE49-F238E27FC236}">
                  <a16:creationId xmlns="" xmlns:a16="http://schemas.microsoft.com/office/drawing/2014/main" id="{B4FC4CD3-4F53-144D-8412-52AE8D99A924}"/>
                </a:ext>
              </a:extLst>
            </p:cNvPr>
            <p:cNvSpPr>
              <a:spLocks noChangeArrowheads="1"/>
            </p:cNvSpPr>
            <p:nvPr/>
          </p:nvSpPr>
          <p:spPr bwMode="auto">
            <a:xfrm>
              <a:off x="1824" y="2784"/>
              <a:ext cx="816" cy="624"/>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b="1" dirty="0">
                  <a:solidFill>
                    <a:schemeClr val="bg1"/>
                  </a:solidFill>
                  <a:latin typeface="Arial" pitchFamily="34" charset="0"/>
                </a:rPr>
                <a:t>Process</a:t>
              </a:r>
            </a:p>
          </p:txBody>
        </p:sp>
        <p:sp>
          <p:nvSpPr>
            <p:cNvPr id="7" name="Rectangle 36">
              <a:extLst>
                <a:ext uri="{FF2B5EF4-FFF2-40B4-BE49-F238E27FC236}">
                  <a16:creationId xmlns="" xmlns:a16="http://schemas.microsoft.com/office/drawing/2014/main" id="{24F7D3BA-86B2-6A46-B3AC-4357575C4179}"/>
                </a:ext>
              </a:extLst>
            </p:cNvPr>
            <p:cNvSpPr>
              <a:spLocks noChangeArrowheads="1"/>
            </p:cNvSpPr>
            <p:nvPr/>
          </p:nvSpPr>
          <p:spPr bwMode="auto">
            <a:xfrm>
              <a:off x="4320" y="2784"/>
              <a:ext cx="816" cy="62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b="1" dirty="0">
                  <a:solidFill>
                    <a:schemeClr val="bg1"/>
                  </a:solidFill>
                  <a:latin typeface="Arial" pitchFamily="34" charset="0"/>
                </a:rPr>
                <a:t>Outcome</a:t>
              </a:r>
            </a:p>
          </p:txBody>
        </p:sp>
        <p:sp>
          <p:nvSpPr>
            <p:cNvPr id="8" name="Text Box 37">
              <a:extLst>
                <a:ext uri="{FF2B5EF4-FFF2-40B4-BE49-F238E27FC236}">
                  <a16:creationId xmlns="" xmlns:a16="http://schemas.microsoft.com/office/drawing/2014/main" id="{775138BD-32F4-964B-801B-CF320EE4C4F9}"/>
                </a:ext>
              </a:extLst>
            </p:cNvPr>
            <p:cNvSpPr txBox="1">
              <a:spLocks noChangeArrowheads="1"/>
            </p:cNvSpPr>
            <p:nvPr/>
          </p:nvSpPr>
          <p:spPr bwMode="auto">
            <a:xfrm>
              <a:off x="4032" y="2976"/>
              <a:ext cx="288" cy="231"/>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sp>
          <p:nvSpPr>
            <p:cNvPr id="9" name="Rectangle 39">
              <a:extLst>
                <a:ext uri="{FF2B5EF4-FFF2-40B4-BE49-F238E27FC236}">
                  <a16:creationId xmlns="" xmlns:a16="http://schemas.microsoft.com/office/drawing/2014/main" id="{91F9941B-473B-4248-A541-A28E44AAE688}"/>
                </a:ext>
              </a:extLst>
            </p:cNvPr>
            <p:cNvSpPr>
              <a:spLocks noChangeArrowheads="1"/>
            </p:cNvSpPr>
            <p:nvPr/>
          </p:nvSpPr>
          <p:spPr bwMode="auto">
            <a:xfrm>
              <a:off x="528" y="2256"/>
              <a:ext cx="4752" cy="1392"/>
            </a:xfrm>
            <a:prstGeom prst="rect">
              <a:avLst/>
            </a:prstGeom>
            <a:noFill/>
            <a:ln w="19050">
              <a:solidFill>
                <a:schemeClr val="accent1"/>
              </a:solidFill>
              <a:miter lim="800000"/>
              <a:headEnd/>
              <a:tailEnd/>
            </a:ln>
            <a:extLst/>
          </p:spPr>
          <p:txBody>
            <a:bodyPr wrap="none" anchor="ctr"/>
            <a:lstStyle/>
            <a:p>
              <a:pPr eaLnBrk="1" hangingPunct="1">
                <a:defRPr/>
              </a:pPr>
              <a:endParaRPr lang="en-US">
                <a:solidFill>
                  <a:srgbClr val="000000"/>
                </a:solidFill>
                <a:latin typeface="Arial" pitchFamily="34" charset="0"/>
                <a:cs typeface="+mn-cs"/>
              </a:endParaRPr>
            </a:p>
          </p:txBody>
        </p:sp>
        <p:sp>
          <p:nvSpPr>
            <p:cNvPr id="10" name="Text Box 40">
              <a:extLst>
                <a:ext uri="{FF2B5EF4-FFF2-40B4-BE49-F238E27FC236}">
                  <a16:creationId xmlns="" xmlns:a16="http://schemas.microsoft.com/office/drawing/2014/main" id="{BD9D59FC-AE08-3845-80FB-DCC4196503D7}"/>
                </a:ext>
              </a:extLst>
            </p:cNvPr>
            <p:cNvSpPr txBox="1">
              <a:spLocks noChangeArrowheads="1"/>
            </p:cNvSpPr>
            <p:nvPr/>
          </p:nvSpPr>
          <p:spPr bwMode="auto">
            <a:xfrm>
              <a:off x="1584" y="2976"/>
              <a:ext cx="200" cy="231"/>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cs typeface="+mn-cs"/>
                </a:rPr>
                <a:t>+</a:t>
              </a:r>
            </a:p>
          </p:txBody>
        </p:sp>
        <p:sp>
          <p:nvSpPr>
            <p:cNvPr id="11" name="Rectangle 41">
              <a:extLst>
                <a:ext uri="{FF2B5EF4-FFF2-40B4-BE49-F238E27FC236}">
                  <a16:creationId xmlns="" xmlns:a16="http://schemas.microsoft.com/office/drawing/2014/main" id="{633B6CDD-7782-2349-A490-D8EB390B0750}"/>
                </a:ext>
              </a:extLst>
            </p:cNvPr>
            <p:cNvSpPr>
              <a:spLocks noChangeArrowheads="1"/>
            </p:cNvSpPr>
            <p:nvPr/>
          </p:nvSpPr>
          <p:spPr bwMode="auto">
            <a:xfrm>
              <a:off x="3024" y="2747"/>
              <a:ext cx="912" cy="69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b="1" dirty="0">
                  <a:solidFill>
                    <a:schemeClr val="bg1"/>
                  </a:solidFill>
                  <a:latin typeface="Arial" pitchFamily="34" charset="0"/>
                </a:rPr>
                <a:t>Culture</a:t>
              </a:r>
            </a:p>
          </p:txBody>
        </p:sp>
        <p:sp>
          <p:nvSpPr>
            <p:cNvPr id="12" name="Text Box 42">
              <a:extLst>
                <a:ext uri="{FF2B5EF4-FFF2-40B4-BE49-F238E27FC236}">
                  <a16:creationId xmlns="" xmlns:a16="http://schemas.microsoft.com/office/drawing/2014/main" id="{A9B22F2E-C2E3-2643-BF56-6D8B2CA79DC2}"/>
                </a:ext>
              </a:extLst>
            </p:cNvPr>
            <p:cNvSpPr txBox="1">
              <a:spLocks noChangeArrowheads="1"/>
            </p:cNvSpPr>
            <p:nvPr/>
          </p:nvSpPr>
          <p:spPr bwMode="auto">
            <a:xfrm>
              <a:off x="2736" y="2976"/>
              <a:ext cx="192" cy="231"/>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grpSp>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707263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51E44D-E804-6949-BAC9-92C6867465C0}"/>
              </a:ext>
            </a:extLst>
          </p:cNvPr>
          <p:cNvSpPr>
            <a:spLocks noGrp="1"/>
          </p:cNvSpPr>
          <p:nvPr>
            <p:ph type="title"/>
          </p:nvPr>
        </p:nvSpPr>
        <p:spPr/>
        <p:txBody>
          <a:bodyPr/>
          <a:lstStyle/>
          <a:p>
            <a:r>
              <a:rPr lang="en-US" dirty="0"/>
              <a:t>Quality in Healthcare</a:t>
            </a:r>
          </a:p>
        </p:txBody>
      </p:sp>
      <p:grpSp>
        <p:nvGrpSpPr>
          <p:cNvPr id="4" name="Group 44">
            <a:extLst>
              <a:ext uri="{FF2B5EF4-FFF2-40B4-BE49-F238E27FC236}">
                <a16:creationId xmlns="" xmlns:a16="http://schemas.microsoft.com/office/drawing/2014/main" id="{5640B815-68B4-5046-BB1F-3BA32B4E0989}"/>
              </a:ext>
            </a:extLst>
          </p:cNvPr>
          <p:cNvGrpSpPr>
            <a:grpSpLocks/>
          </p:cNvGrpSpPr>
          <p:nvPr/>
        </p:nvGrpSpPr>
        <p:grpSpPr bwMode="auto">
          <a:xfrm>
            <a:off x="1552903" y="1825625"/>
            <a:ext cx="8820807" cy="3317750"/>
            <a:chOff x="528" y="2256"/>
            <a:chExt cx="4752" cy="1392"/>
          </a:xfrm>
        </p:grpSpPr>
        <p:sp>
          <p:nvSpPr>
            <p:cNvPr id="5" name="Rectangle 34">
              <a:extLst>
                <a:ext uri="{FF2B5EF4-FFF2-40B4-BE49-F238E27FC236}">
                  <a16:creationId xmlns="" xmlns:a16="http://schemas.microsoft.com/office/drawing/2014/main" id="{BE2E65EE-872A-DF4B-B16F-ADA4278230EB}"/>
                </a:ext>
              </a:extLst>
            </p:cNvPr>
            <p:cNvSpPr>
              <a:spLocks noChangeArrowheads="1"/>
            </p:cNvSpPr>
            <p:nvPr/>
          </p:nvSpPr>
          <p:spPr bwMode="auto">
            <a:xfrm>
              <a:off x="672" y="2784"/>
              <a:ext cx="816" cy="62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defRPr/>
              </a:pPr>
              <a:r>
                <a:rPr lang="en-US" b="1" dirty="0">
                  <a:solidFill>
                    <a:schemeClr val="bg1"/>
                  </a:solidFill>
                  <a:latin typeface="Arial" pitchFamily="34" charset="0"/>
                </a:rPr>
                <a:t>Structure</a:t>
              </a:r>
            </a:p>
          </p:txBody>
        </p:sp>
        <p:sp>
          <p:nvSpPr>
            <p:cNvPr id="6" name="Rectangle 35">
              <a:extLst>
                <a:ext uri="{FF2B5EF4-FFF2-40B4-BE49-F238E27FC236}">
                  <a16:creationId xmlns="" xmlns:a16="http://schemas.microsoft.com/office/drawing/2014/main" id="{B4FC4CD3-4F53-144D-8412-52AE8D99A924}"/>
                </a:ext>
              </a:extLst>
            </p:cNvPr>
            <p:cNvSpPr>
              <a:spLocks noChangeArrowheads="1"/>
            </p:cNvSpPr>
            <p:nvPr/>
          </p:nvSpPr>
          <p:spPr bwMode="auto">
            <a:xfrm>
              <a:off x="1824" y="2784"/>
              <a:ext cx="816" cy="624"/>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b="1" dirty="0">
                  <a:solidFill>
                    <a:schemeClr val="bg1"/>
                  </a:solidFill>
                  <a:latin typeface="Arial" pitchFamily="34" charset="0"/>
                </a:rPr>
                <a:t>Process</a:t>
              </a:r>
            </a:p>
          </p:txBody>
        </p:sp>
        <p:sp>
          <p:nvSpPr>
            <p:cNvPr id="7" name="Rectangle 36">
              <a:extLst>
                <a:ext uri="{FF2B5EF4-FFF2-40B4-BE49-F238E27FC236}">
                  <a16:creationId xmlns="" xmlns:a16="http://schemas.microsoft.com/office/drawing/2014/main" id="{24F7D3BA-86B2-6A46-B3AC-4357575C4179}"/>
                </a:ext>
              </a:extLst>
            </p:cNvPr>
            <p:cNvSpPr>
              <a:spLocks noChangeArrowheads="1"/>
            </p:cNvSpPr>
            <p:nvPr/>
          </p:nvSpPr>
          <p:spPr bwMode="auto">
            <a:xfrm>
              <a:off x="4320" y="2784"/>
              <a:ext cx="816" cy="624"/>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b="1" dirty="0">
                  <a:solidFill>
                    <a:schemeClr val="bg1"/>
                  </a:solidFill>
                  <a:latin typeface="Arial" pitchFamily="34" charset="0"/>
                </a:rPr>
                <a:t>Outcome</a:t>
              </a:r>
            </a:p>
          </p:txBody>
        </p:sp>
        <p:sp>
          <p:nvSpPr>
            <p:cNvPr id="8" name="Text Box 37">
              <a:extLst>
                <a:ext uri="{FF2B5EF4-FFF2-40B4-BE49-F238E27FC236}">
                  <a16:creationId xmlns="" xmlns:a16="http://schemas.microsoft.com/office/drawing/2014/main" id="{775138BD-32F4-964B-801B-CF320EE4C4F9}"/>
                </a:ext>
              </a:extLst>
            </p:cNvPr>
            <p:cNvSpPr txBox="1">
              <a:spLocks noChangeArrowheads="1"/>
            </p:cNvSpPr>
            <p:nvPr/>
          </p:nvSpPr>
          <p:spPr bwMode="auto">
            <a:xfrm>
              <a:off x="4032" y="2976"/>
              <a:ext cx="288" cy="231"/>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sp>
          <p:nvSpPr>
            <p:cNvPr id="9" name="Rectangle 39">
              <a:extLst>
                <a:ext uri="{FF2B5EF4-FFF2-40B4-BE49-F238E27FC236}">
                  <a16:creationId xmlns="" xmlns:a16="http://schemas.microsoft.com/office/drawing/2014/main" id="{91F9941B-473B-4248-A541-A28E44AAE688}"/>
                </a:ext>
              </a:extLst>
            </p:cNvPr>
            <p:cNvSpPr>
              <a:spLocks noChangeArrowheads="1"/>
            </p:cNvSpPr>
            <p:nvPr/>
          </p:nvSpPr>
          <p:spPr bwMode="auto">
            <a:xfrm>
              <a:off x="528" y="2256"/>
              <a:ext cx="4752" cy="1392"/>
            </a:xfrm>
            <a:prstGeom prst="rect">
              <a:avLst/>
            </a:prstGeom>
            <a:noFill/>
            <a:ln w="19050">
              <a:solidFill>
                <a:schemeClr val="accent1"/>
              </a:solidFill>
              <a:miter lim="800000"/>
              <a:headEnd/>
              <a:tailEnd/>
            </a:ln>
            <a:extLst/>
          </p:spPr>
          <p:txBody>
            <a:bodyPr wrap="none" anchor="ctr"/>
            <a:lstStyle/>
            <a:p>
              <a:pPr eaLnBrk="1" hangingPunct="1">
                <a:defRPr/>
              </a:pPr>
              <a:endParaRPr lang="en-US">
                <a:solidFill>
                  <a:srgbClr val="000000"/>
                </a:solidFill>
                <a:latin typeface="Arial" pitchFamily="34" charset="0"/>
                <a:cs typeface="+mn-cs"/>
              </a:endParaRPr>
            </a:p>
          </p:txBody>
        </p:sp>
        <p:sp>
          <p:nvSpPr>
            <p:cNvPr id="10" name="Text Box 40">
              <a:extLst>
                <a:ext uri="{FF2B5EF4-FFF2-40B4-BE49-F238E27FC236}">
                  <a16:creationId xmlns="" xmlns:a16="http://schemas.microsoft.com/office/drawing/2014/main" id="{BD9D59FC-AE08-3845-80FB-DCC4196503D7}"/>
                </a:ext>
              </a:extLst>
            </p:cNvPr>
            <p:cNvSpPr txBox="1">
              <a:spLocks noChangeArrowheads="1"/>
            </p:cNvSpPr>
            <p:nvPr/>
          </p:nvSpPr>
          <p:spPr bwMode="auto">
            <a:xfrm>
              <a:off x="1584" y="2976"/>
              <a:ext cx="200" cy="231"/>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defRPr/>
              </a:pPr>
              <a:r>
                <a:rPr lang="en-US">
                  <a:solidFill>
                    <a:srgbClr val="000000"/>
                  </a:solidFill>
                  <a:cs typeface="+mn-cs"/>
                </a:rPr>
                <a:t>+</a:t>
              </a:r>
            </a:p>
          </p:txBody>
        </p:sp>
        <p:sp>
          <p:nvSpPr>
            <p:cNvPr id="11" name="Rectangle 41">
              <a:extLst>
                <a:ext uri="{FF2B5EF4-FFF2-40B4-BE49-F238E27FC236}">
                  <a16:creationId xmlns="" xmlns:a16="http://schemas.microsoft.com/office/drawing/2014/main" id="{633B6CDD-7782-2349-A490-D8EB390B0750}"/>
                </a:ext>
              </a:extLst>
            </p:cNvPr>
            <p:cNvSpPr>
              <a:spLocks noChangeArrowheads="1"/>
            </p:cNvSpPr>
            <p:nvPr/>
          </p:nvSpPr>
          <p:spPr bwMode="auto">
            <a:xfrm>
              <a:off x="3024" y="2747"/>
              <a:ext cx="912" cy="69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b="1" dirty="0">
                  <a:solidFill>
                    <a:schemeClr val="bg1"/>
                  </a:solidFill>
                  <a:latin typeface="Arial" pitchFamily="34" charset="0"/>
                </a:rPr>
                <a:t>Culture</a:t>
              </a:r>
            </a:p>
          </p:txBody>
        </p:sp>
        <p:sp>
          <p:nvSpPr>
            <p:cNvPr id="12" name="Text Box 42">
              <a:extLst>
                <a:ext uri="{FF2B5EF4-FFF2-40B4-BE49-F238E27FC236}">
                  <a16:creationId xmlns="" xmlns:a16="http://schemas.microsoft.com/office/drawing/2014/main" id="{A9B22F2E-C2E3-2643-BF56-6D8B2CA79DC2}"/>
                </a:ext>
              </a:extLst>
            </p:cNvPr>
            <p:cNvSpPr txBox="1">
              <a:spLocks noChangeArrowheads="1"/>
            </p:cNvSpPr>
            <p:nvPr/>
          </p:nvSpPr>
          <p:spPr bwMode="auto">
            <a:xfrm>
              <a:off x="2736" y="2976"/>
              <a:ext cx="192" cy="231"/>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50000"/>
                </a:spcBef>
                <a:defRPr/>
              </a:pPr>
              <a:r>
                <a:rPr lang="en-US">
                  <a:solidFill>
                    <a:srgbClr val="000000"/>
                  </a:solidFill>
                  <a:cs typeface="+mn-cs"/>
                </a:rPr>
                <a:t>+</a:t>
              </a:r>
            </a:p>
          </p:txBody>
        </p:sp>
      </p:grpSp>
      <p:sp>
        <p:nvSpPr>
          <p:cNvPr id="13" name="Down Arrow 12">
            <a:extLst>
              <a:ext uri="{FF2B5EF4-FFF2-40B4-BE49-F238E27FC236}">
                <a16:creationId xmlns="" xmlns:a16="http://schemas.microsoft.com/office/drawing/2014/main" id="{80E87638-E70F-7D40-A518-29643C8335F4}"/>
              </a:ext>
            </a:extLst>
          </p:cNvPr>
          <p:cNvSpPr/>
          <p:nvPr/>
        </p:nvSpPr>
        <p:spPr>
          <a:xfrm>
            <a:off x="4574030" y="1982193"/>
            <a:ext cx="283780" cy="96695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46355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608083" y="1968606"/>
            <a:ext cx="9144000" cy="4889394"/>
          </a:xfrm>
        </p:spPr>
        <p:txBody>
          <a:bodyPr>
            <a:normAutofit/>
          </a:bodyPr>
          <a:lstStyle/>
          <a:p>
            <a:r>
              <a:rPr lang="en-US" sz="3200" dirty="0"/>
              <a:t>“A data-driven, system-level discipline designed to achieve appropriate, consistent and efficient delivery of established clinical measures by changing human performance.”</a:t>
            </a:r>
          </a:p>
          <a:p>
            <a:pPr marL="0" indent="0">
              <a:buNone/>
            </a:pPr>
            <a:endParaRPr lang="en-US" sz="2000" dirty="0"/>
          </a:p>
          <a:p>
            <a:pPr marL="0" indent="0">
              <a:buNone/>
            </a:pPr>
            <a:r>
              <a:rPr lang="en-US" sz="2000" dirty="0"/>
              <a:t>		Davidoff F: Systems of service: reflections on the moral foundations of 		improvement. </a:t>
            </a:r>
            <a:r>
              <a:rPr lang="en-US" sz="1800" dirty="0"/>
              <a:t>BMJ Quality and Safety 2011</a:t>
            </a:r>
          </a:p>
        </p:txBody>
      </p:sp>
      <p:sp>
        <p:nvSpPr>
          <p:cNvPr id="3" name="Title 2"/>
          <p:cNvSpPr>
            <a:spLocks noGrp="1"/>
          </p:cNvSpPr>
          <p:nvPr>
            <p:ph type="title"/>
          </p:nvPr>
        </p:nvSpPr>
        <p:spPr>
          <a:xfrm>
            <a:off x="1261241" y="76200"/>
            <a:ext cx="8949559" cy="1143000"/>
          </a:xfrm>
        </p:spPr>
        <p:txBody>
          <a:bodyPr>
            <a:normAutofit fontScale="90000"/>
          </a:bodyPr>
          <a:lstStyle/>
          <a:p>
            <a:r>
              <a:rPr lang="en-US" dirty="0"/>
              <a:t>Process Improvement Increases Quality of Care</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2889169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524000" y="1582632"/>
            <a:ext cx="9144000" cy="4525963"/>
          </a:xfrm>
        </p:spPr>
        <p:txBody>
          <a:bodyPr/>
          <a:lstStyle/>
          <a:p>
            <a:r>
              <a:rPr lang="en-US" dirty="0"/>
              <a:t>To reduce costs associated with health care delivery</a:t>
            </a:r>
          </a:p>
          <a:p>
            <a:r>
              <a:rPr lang="en-US" dirty="0"/>
              <a:t>Increase revenue based on high quality experiences and referrals</a:t>
            </a:r>
          </a:p>
          <a:p>
            <a:r>
              <a:rPr lang="en-US" dirty="0"/>
              <a:t>Enhance the satisfaction for staff </a:t>
            </a:r>
          </a:p>
          <a:p>
            <a:endParaRPr lang="en-US" dirty="0"/>
          </a:p>
          <a:p>
            <a:pPr marL="0" indent="0">
              <a:buNone/>
            </a:pPr>
            <a:r>
              <a:rPr lang="en-US" sz="2400" dirty="0"/>
              <a:t>“If you can’t describe what you are doing as a process, you don’t know what you’re doing”</a:t>
            </a:r>
          </a:p>
          <a:p>
            <a:pPr marL="0" indent="0">
              <a:buNone/>
            </a:pPr>
            <a:r>
              <a:rPr lang="en-US" sz="2400" dirty="0"/>
              <a:t>													</a:t>
            </a:r>
            <a:r>
              <a:rPr lang="en-US" sz="2400" dirty="0" err="1"/>
              <a:t>W.Edwards</a:t>
            </a:r>
            <a:r>
              <a:rPr lang="en-US" sz="2400" dirty="0"/>
              <a:t> Deming</a:t>
            </a:r>
          </a:p>
          <a:p>
            <a:pPr marL="0" indent="0">
              <a:buNone/>
            </a:pPr>
            <a:endParaRPr lang="en-US" dirty="0"/>
          </a:p>
        </p:txBody>
      </p:sp>
      <p:sp>
        <p:nvSpPr>
          <p:cNvPr id="3" name="Title 2"/>
          <p:cNvSpPr>
            <a:spLocks noGrp="1"/>
          </p:cNvSpPr>
          <p:nvPr>
            <p:ph type="title"/>
          </p:nvPr>
        </p:nvSpPr>
        <p:spPr/>
        <p:txBody>
          <a:bodyPr/>
          <a:lstStyle/>
          <a:p>
            <a:r>
              <a:rPr lang="en-US" dirty="0"/>
              <a:t>Process Improvement is Essential</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338054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a:xfrm>
            <a:off x="1524000" y="1722438"/>
            <a:ext cx="8991600" cy="4525963"/>
          </a:xfrm>
        </p:spPr>
        <p:txBody>
          <a:bodyPr/>
          <a:lstStyle/>
          <a:p>
            <a:r>
              <a:rPr lang="en-US" dirty="0"/>
              <a:t>Have a systematic approach</a:t>
            </a:r>
          </a:p>
          <a:p>
            <a:r>
              <a:rPr lang="en-US" dirty="0"/>
              <a:t>Aim to improve </a:t>
            </a:r>
          </a:p>
          <a:p>
            <a:r>
              <a:rPr lang="en-US" dirty="0"/>
              <a:t>Rely on customer to define the value and priorities</a:t>
            </a:r>
          </a:p>
          <a:p>
            <a:r>
              <a:rPr lang="en-US" dirty="0"/>
              <a:t>Use data </a:t>
            </a:r>
          </a:p>
          <a:p>
            <a:r>
              <a:rPr lang="en-US" dirty="0"/>
              <a:t>Multiple different methods can be used, alone or in combination</a:t>
            </a:r>
          </a:p>
          <a:p>
            <a:pPr marL="0" indent="0">
              <a:buNone/>
            </a:pPr>
            <a:endParaRPr lang="en-US" dirty="0"/>
          </a:p>
        </p:txBody>
      </p:sp>
      <p:sp>
        <p:nvSpPr>
          <p:cNvPr id="3" name="Title 2"/>
          <p:cNvSpPr>
            <a:spLocks noGrp="1"/>
          </p:cNvSpPr>
          <p:nvPr>
            <p:ph type="title"/>
          </p:nvPr>
        </p:nvSpPr>
        <p:spPr/>
        <p:txBody>
          <a:bodyPr/>
          <a:lstStyle/>
          <a:p>
            <a:r>
              <a:rPr lang="en-US" dirty="0"/>
              <a:t>Process Improvement Methods</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778428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6</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5579887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0728179-DDCA-9143-BB0E-D3C2942E92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Quality Improvement</a:t>
            </a:r>
          </a:p>
        </p:txBody>
      </p:sp>
      <p:cxnSp>
        <p:nvCxnSpPr>
          <p:cNvPr id="11" name="Straight Connector 10">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2" descr="A map with text&#10;&#10;Description automatically generated">
            <a:extLst>
              <a:ext uri="{FF2B5EF4-FFF2-40B4-BE49-F238E27FC236}">
                <a16:creationId xmlns="" xmlns:a16="http://schemas.microsoft.com/office/drawing/2014/main" id="{75C875B0-B1E0-1B48-BE1F-80168438D5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976"/>
          <a:stretch>
            <a:fillRect/>
          </a:stretch>
        </p:blipFill>
        <p:spPr bwMode="auto">
          <a:xfrm>
            <a:off x="4816335" y="987972"/>
            <a:ext cx="7215426" cy="46017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24654" y="5589693"/>
            <a:ext cx="2598788" cy="230832"/>
          </a:xfrm>
          <a:prstGeom prst="rect">
            <a:avLst/>
          </a:prstGeom>
        </p:spPr>
        <p:txBody>
          <a:bodyPr wrap="none">
            <a:spAutoFit/>
          </a:bodyPr>
          <a:lstStyle/>
          <a:p>
            <a:r>
              <a:rPr lang="en-US" sz="900" dirty="0"/>
              <a:t>With permission from Chris I. Wong, MD MPH CPPS</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792249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51" y="274638"/>
            <a:ext cx="9776749" cy="1143000"/>
          </a:xfrm>
        </p:spPr>
        <p:txBody>
          <a:bodyPr>
            <a:normAutofit/>
          </a:bodyPr>
          <a:lstStyle/>
          <a:p>
            <a:r>
              <a:rPr lang="en-US" dirty="0"/>
              <a:t>Quality Improvement: where do we start? </a:t>
            </a:r>
          </a:p>
        </p:txBody>
      </p:sp>
      <p:sp>
        <p:nvSpPr>
          <p:cNvPr id="3" name="Content Placeholder 2"/>
          <p:cNvSpPr>
            <a:spLocks noGrp="1"/>
          </p:cNvSpPr>
          <p:nvPr>
            <p:ph idx="1"/>
          </p:nvPr>
        </p:nvSpPr>
        <p:spPr>
          <a:xfrm>
            <a:off x="1524000" y="1600201"/>
            <a:ext cx="9144000" cy="4525963"/>
          </a:xfrm>
        </p:spPr>
        <p:txBody>
          <a:bodyPr>
            <a:normAutofit/>
          </a:bodyPr>
          <a:lstStyle/>
          <a:p>
            <a:r>
              <a:rPr lang="en-US" sz="3600" dirty="0"/>
              <a:t>Analyzing the current state</a:t>
            </a:r>
          </a:p>
          <a:p>
            <a:pPr lvl="1"/>
            <a:r>
              <a:rPr lang="en-US" dirty="0"/>
              <a:t>Current State Analysis</a:t>
            </a:r>
          </a:p>
          <a:p>
            <a:r>
              <a:rPr lang="en-US" sz="3600" dirty="0"/>
              <a:t>Areas needing improvement</a:t>
            </a:r>
          </a:p>
          <a:p>
            <a:pPr lvl="1"/>
            <a:r>
              <a:rPr lang="en-US" dirty="0"/>
              <a:t>Root Cause Analysis</a:t>
            </a:r>
          </a:p>
          <a:p>
            <a:r>
              <a:rPr lang="en-US" sz="3600" dirty="0"/>
              <a:t>Benchmarking</a:t>
            </a:r>
          </a:p>
          <a:p>
            <a:pPr lvl="1"/>
            <a:r>
              <a:rPr lang="en-US" sz="3200" dirty="0"/>
              <a:t>Comparing own process to “best practice” </a:t>
            </a:r>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893269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 xmlns:a16="http://schemas.microsoft.com/office/drawing/2014/main" id="{76E6212F-EB21-4328-8386-832840CB43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22228525-7B94-9A41-8DE5-9DDA6C05E97A}"/>
              </a:ext>
            </a:extLst>
          </p:cNvPr>
          <p:cNvSpPr>
            <a:spLocks noGrp="1"/>
          </p:cNvSpPr>
          <p:nvPr>
            <p:ph type="title"/>
          </p:nvPr>
        </p:nvSpPr>
        <p:spPr>
          <a:xfrm>
            <a:off x="332315" y="1122363"/>
            <a:ext cx="3971220" cy="3249386"/>
          </a:xfrm>
        </p:spPr>
        <p:txBody>
          <a:bodyPr vert="horz" lIns="91440" tIns="45720" rIns="91440" bIns="45720" rtlCol="0" anchor="ctr">
            <a:normAutofit/>
          </a:bodyPr>
          <a:lstStyle/>
          <a:p>
            <a:r>
              <a:rPr lang="en-US" sz="5400" kern="1200">
                <a:solidFill>
                  <a:schemeClr val="bg1"/>
                </a:solidFill>
                <a:latin typeface="+mj-lt"/>
                <a:ea typeface="+mj-ea"/>
                <a:cs typeface="+mj-cs"/>
              </a:rPr>
              <a:t>Planning a QI Project</a:t>
            </a:r>
          </a:p>
        </p:txBody>
      </p:sp>
      <p:sp>
        <p:nvSpPr>
          <p:cNvPr id="4" name="Content Placeholder 3">
            <a:extLst>
              <a:ext uri="{FF2B5EF4-FFF2-40B4-BE49-F238E27FC236}">
                <a16:creationId xmlns="" xmlns:a16="http://schemas.microsoft.com/office/drawing/2014/main" id="{37D06AEE-7586-B346-B41E-5B7746A2715D}"/>
              </a:ext>
            </a:extLst>
          </p:cNvPr>
          <p:cNvSpPr>
            <a:spLocks noGrp="1"/>
          </p:cNvSpPr>
          <p:nvPr>
            <p:ph sz="half" idx="1"/>
          </p:nvPr>
        </p:nvSpPr>
        <p:spPr>
          <a:xfrm>
            <a:off x="332314" y="4714874"/>
            <a:ext cx="3971221" cy="1240803"/>
          </a:xfrm>
        </p:spPr>
        <p:txBody>
          <a:bodyPr vert="horz" lIns="91440" tIns="45720" rIns="91440" bIns="45720" rtlCol="0">
            <a:normAutofit/>
          </a:bodyPr>
          <a:lstStyle/>
          <a:p>
            <a:pPr marL="0" indent="0">
              <a:buNone/>
            </a:pPr>
            <a:r>
              <a:rPr lang="en-US" sz="2400" kern="1200" dirty="0">
                <a:solidFill>
                  <a:schemeClr val="bg1"/>
                </a:solidFill>
                <a:latin typeface="+mn-lt"/>
                <a:ea typeface="+mn-ea"/>
                <a:cs typeface="+mn-cs"/>
              </a:rPr>
              <a:t>Define the problem and set goals to fix it!</a:t>
            </a:r>
          </a:p>
        </p:txBody>
      </p:sp>
      <p:sp>
        <p:nvSpPr>
          <p:cNvPr id="13" name="Rectangle: Top Corners Rounded 12">
            <a:extLst>
              <a:ext uri="{FF2B5EF4-FFF2-40B4-BE49-F238E27FC236}">
                <a16:creationId xmlns="" xmlns:a16="http://schemas.microsoft.com/office/drawing/2014/main" id="{9E74304E-CF2D-41E1-92CF-7FC508311B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 xmlns:a16="http://schemas.microsoft.com/office/drawing/2014/main" id="{4717401F-8127-4697-8085-3D6C69B5D2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a:extLst>
              <a:ext uri="{FF2B5EF4-FFF2-40B4-BE49-F238E27FC236}">
                <a16:creationId xmlns="" xmlns:a16="http://schemas.microsoft.com/office/drawing/2014/main" id="{4A6F6AD2-F7FC-4148-8B9F-8BCA15437BA5}"/>
              </a:ext>
            </a:extLst>
          </p:cNvPr>
          <p:cNvGraphicFramePr>
            <a:graphicFrameLocks noGrp="1"/>
          </p:cNvGraphicFramePr>
          <p:nvPr>
            <p:ph sz="half" idx="2"/>
            <p:extLst>
              <p:ext uri="{D42A27DB-BD31-4B8C-83A1-F6EECF244321}">
                <p14:modId xmlns:p14="http://schemas.microsoft.com/office/powerpoint/2010/main" val="2518804415"/>
              </p:ext>
            </p:extLst>
          </p:nvPr>
        </p:nvGraphicFramePr>
        <p:xfrm>
          <a:off x="6268453" y="1296234"/>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 xmlns:a16="http://schemas.microsoft.com/office/drawing/2014/main" id="{43257E2F-7CF7-4E76-965B-00392B13DBB5}"/>
              </a:ext>
            </a:extLst>
          </p:cNvPr>
          <p:cNvSpPr/>
          <p:nvPr/>
        </p:nvSpPr>
        <p:spPr>
          <a:xfrm rot="17840960">
            <a:off x="4447937" y="2803042"/>
            <a:ext cx="4620455" cy="882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SMART</a:t>
            </a:r>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039706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 xmlns:a16="http://schemas.microsoft.com/office/drawing/2014/main" id="{CE23374E-3F5C-884D-B6F8-7139CC31C6F2}"/>
              </a:ext>
            </a:extLst>
          </p:cNvPr>
          <p:cNvSpPr>
            <a:spLocks noGrp="1"/>
          </p:cNvSpPr>
          <p:nvPr>
            <p:ph idx="1"/>
          </p:nvPr>
        </p:nvSpPr>
        <p:spPr>
          <a:xfrm>
            <a:off x="1106489" y="1295400"/>
            <a:ext cx="9144000" cy="5562600"/>
          </a:xfrm>
        </p:spPr>
        <p:txBody>
          <a:bodyPr/>
          <a:lstStyle/>
          <a:p>
            <a:pPr lvl="1"/>
            <a:endParaRPr lang="en-US" altLang="en-US" dirty="0"/>
          </a:p>
          <a:p>
            <a:pPr lvl="1"/>
            <a:r>
              <a:rPr lang="en-US" altLang="en-US" dirty="0"/>
              <a:t>Lean Methodology</a:t>
            </a:r>
          </a:p>
          <a:p>
            <a:pPr lvl="2"/>
            <a:r>
              <a:rPr lang="en-US" altLang="en-US" dirty="0"/>
              <a:t>Eliminate steps in a process that have no added value (Toyota)</a:t>
            </a:r>
          </a:p>
          <a:p>
            <a:pPr lvl="1"/>
            <a:r>
              <a:rPr lang="en-US" altLang="en-US" dirty="0"/>
              <a:t>Six Sigma</a:t>
            </a:r>
          </a:p>
          <a:p>
            <a:pPr lvl="2"/>
            <a:r>
              <a:rPr lang="en-US" altLang="en-US" dirty="0"/>
              <a:t>Decrease long term defect levels by decreasing variation and employing standard processes</a:t>
            </a:r>
          </a:p>
          <a:p>
            <a:pPr lvl="1"/>
            <a:r>
              <a:rPr lang="en-US" altLang="en-US" dirty="0"/>
              <a:t>PDSA</a:t>
            </a:r>
          </a:p>
          <a:p>
            <a:pPr>
              <a:buFont typeface="Arial" panose="020B0604020202020204" pitchFamily="34" charset="0"/>
              <a:buNone/>
            </a:pPr>
            <a:endParaRPr lang="en-US" altLang="en-US" dirty="0"/>
          </a:p>
        </p:txBody>
      </p:sp>
      <p:pic>
        <p:nvPicPr>
          <p:cNvPr id="51203" name="Picture 2" descr="http://leanblitzconsulting.com/wp-content/uploads/2012/04/the_toyota_way.jpg">
            <a:extLst>
              <a:ext uri="{FF2B5EF4-FFF2-40B4-BE49-F238E27FC236}">
                <a16:creationId xmlns="" xmlns:a16="http://schemas.microsoft.com/office/drawing/2014/main" id="{FA2B2F55-94C1-E740-AC35-36CADD77F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8" y="4346575"/>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The Six Sigma Way:  How to Maximize the Impact of Your Change and Improvement Efforts, Second edition by Peter Pande, Robert Neuman, Roland Cavanagh, 9780071497329">
            <a:extLst>
              <a:ext uri="{FF2B5EF4-FFF2-40B4-BE49-F238E27FC236}">
                <a16:creationId xmlns="" xmlns:a16="http://schemas.microsoft.com/office/drawing/2014/main" id="{1C0A16C8-F661-2E4A-882D-343931DC6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489" y="4351339"/>
            <a:ext cx="10572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https://images-na.ssl-images-amazon.com/images/I/51K3RlOEzML._SX375_BO1,204,203,200_.jpg">
            <a:extLst>
              <a:ext uri="{FF2B5EF4-FFF2-40B4-BE49-F238E27FC236}">
                <a16:creationId xmlns="" xmlns:a16="http://schemas.microsoft.com/office/drawing/2014/main" id="{05C69F60-C829-7548-91F0-FA87D6D24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6" y="4351339"/>
            <a:ext cx="1268413"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le 2">
            <a:extLst>
              <a:ext uri="{FF2B5EF4-FFF2-40B4-BE49-F238E27FC236}">
                <a16:creationId xmlns="" xmlns:a16="http://schemas.microsoft.com/office/drawing/2014/main" id="{9277698D-C472-D047-B35A-6843DDCC5760}"/>
              </a:ext>
            </a:extLst>
          </p:cNvPr>
          <p:cNvSpPr>
            <a:spLocks noGrp="1"/>
          </p:cNvSpPr>
          <p:nvPr>
            <p:ph type="title"/>
          </p:nvPr>
        </p:nvSpPr>
        <p:spPr/>
        <p:txBody>
          <a:bodyPr/>
          <a:lstStyle/>
          <a:p>
            <a:r>
              <a:rPr lang="en-US" altLang="en-US" dirty="0"/>
              <a:t>Improvement Science Methodologies</a:t>
            </a:r>
          </a:p>
        </p:txBody>
      </p:sp>
      <p:sp>
        <p:nvSpPr>
          <p:cNvPr id="7" name="Rectangle 6"/>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41947831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2CA5881-B8CA-43FF-869D-488DB92FE811}"/>
              </a:ext>
            </a:extLst>
          </p:cNvPr>
          <p:cNvSpPr>
            <a:spLocks noGrp="1"/>
          </p:cNvSpPr>
          <p:nvPr>
            <p:ph type="title"/>
          </p:nvPr>
        </p:nvSpPr>
        <p:spPr/>
        <p:txBody>
          <a:bodyPr/>
          <a:lstStyle/>
          <a:p>
            <a:r>
              <a:rPr lang="en-US" dirty="0"/>
              <a:t>Lean Six Sigma Methodology</a:t>
            </a:r>
          </a:p>
        </p:txBody>
      </p:sp>
      <p:graphicFrame>
        <p:nvGraphicFramePr>
          <p:cNvPr id="4" name="Diagram 3">
            <a:extLst>
              <a:ext uri="{FF2B5EF4-FFF2-40B4-BE49-F238E27FC236}">
                <a16:creationId xmlns="" xmlns:a16="http://schemas.microsoft.com/office/drawing/2014/main" id="{B8D84A76-D47A-4434-8CC7-063B332B8790}"/>
              </a:ext>
            </a:extLst>
          </p:cNvPr>
          <p:cNvGraphicFramePr/>
          <p:nvPr>
            <p:extLst>
              <p:ext uri="{D42A27DB-BD31-4B8C-83A1-F6EECF244321}">
                <p14:modId xmlns:p14="http://schemas.microsoft.com/office/powerpoint/2010/main" val="4291957543"/>
              </p:ext>
            </p:extLst>
          </p:nvPr>
        </p:nvGraphicFramePr>
        <p:xfrm>
          <a:off x="3454400" y="11646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 xmlns:a16="http://schemas.microsoft.com/office/drawing/2014/main" id="{0D0B5DDE-6092-4AD0-A33E-EAA39BEFCC80}"/>
              </a:ext>
            </a:extLst>
          </p:cNvPr>
          <p:cNvSpPr txBox="1"/>
          <p:nvPr/>
        </p:nvSpPr>
        <p:spPr>
          <a:xfrm>
            <a:off x="320842" y="2406316"/>
            <a:ext cx="2342147" cy="2400657"/>
          </a:xfrm>
          <a:prstGeom prst="rect">
            <a:avLst/>
          </a:prstGeom>
          <a:noFill/>
        </p:spPr>
        <p:txBody>
          <a:bodyPr wrap="square" rtlCol="0">
            <a:spAutoFit/>
          </a:bodyPr>
          <a:lstStyle/>
          <a:p>
            <a:pPr algn="ctr"/>
            <a:r>
              <a:rPr lang="en-US" sz="4400" dirty="0"/>
              <a:t>Eliminate waste of 8 types:</a:t>
            </a:r>
          </a:p>
          <a:p>
            <a:endParaRPr lang="en-US" dirty="0"/>
          </a:p>
        </p:txBody>
      </p:sp>
      <p:sp>
        <p:nvSpPr>
          <p:cNvPr id="8" name="TextBox 7">
            <a:extLst>
              <a:ext uri="{FF2B5EF4-FFF2-40B4-BE49-F238E27FC236}">
                <a16:creationId xmlns="" xmlns:a16="http://schemas.microsoft.com/office/drawing/2014/main" id="{E2FA7166-9CCA-436C-B38C-5A3FFFB1F6F9}"/>
              </a:ext>
            </a:extLst>
          </p:cNvPr>
          <p:cNvSpPr txBox="1"/>
          <p:nvPr/>
        </p:nvSpPr>
        <p:spPr>
          <a:xfrm>
            <a:off x="716547" y="6211669"/>
            <a:ext cx="2342147" cy="646331"/>
          </a:xfrm>
          <a:prstGeom prst="rect">
            <a:avLst/>
          </a:prstGeom>
          <a:noFill/>
        </p:spPr>
        <p:txBody>
          <a:bodyPr wrap="square" rtlCol="0">
            <a:spAutoFit/>
          </a:bodyPr>
          <a:lstStyle/>
          <a:p>
            <a:pPr algn="ctr"/>
            <a:r>
              <a:rPr lang="en-US" dirty="0"/>
              <a:t>Goleansixsigma.com</a:t>
            </a:r>
          </a:p>
          <a:p>
            <a:endParaRPr lang="en-US" dirty="0"/>
          </a:p>
        </p:txBody>
      </p: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30675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plan do study act ramp up">
            <a:extLst>
              <a:ext uri="{FF2B5EF4-FFF2-40B4-BE49-F238E27FC236}">
                <a16:creationId xmlns="" xmlns:a16="http://schemas.microsoft.com/office/drawing/2014/main" id="{2813ECBA-5CF2-9D4D-A9C1-FCEA4B8E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47" t="22771" r="5659" b="7401"/>
          <a:stretch>
            <a:fillRect/>
          </a:stretch>
        </p:blipFill>
        <p:spPr bwMode="auto">
          <a:xfrm>
            <a:off x="6400801" y="1447800"/>
            <a:ext cx="4143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 xmlns:a16="http://schemas.microsoft.com/office/drawing/2014/main" id="{98786864-3705-417E-8889-5AE6C79F94CE}"/>
              </a:ext>
            </a:extLst>
          </p:cNvPr>
          <p:cNvSpPr>
            <a:spLocks noGrp="1"/>
          </p:cNvSpPr>
          <p:nvPr>
            <p:ph type="body" idx="1"/>
          </p:nvPr>
        </p:nvSpPr>
        <p:spPr>
          <a:xfrm>
            <a:off x="1517650" y="1981200"/>
            <a:ext cx="7315200" cy="4343400"/>
          </a:xfrm>
        </p:spPr>
        <p:txBody>
          <a:bodyPr/>
          <a:lstStyle/>
          <a:p>
            <a:pPr>
              <a:lnSpc>
                <a:spcPct val="80000"/>
              </a:lnSpc>
              <a:buFont typeface="Wingdings" panose="05000000000000000000" pitchFamily="2" charset="2"/>
              <a:buNone/>
              <a:defRPr/>
            </a:pPr>
            <a:r>
              <a:rPr lang="en-US" altLang="en-US" sz="2400" b="1" dirty="0"/>
              <a:t>Plan</a:t>
            </a:r>
          </a:p>
          <a:p>
            <a:pPr lvl="1">
              <a:lnSpc>
                <a:spcPct val="80000"/>
              </a:lnSpc>
              <a:defRPr/>
            </a:pPr>
            <a:r>
              <a:rPr lang="en-US" altLang="en-US" sz="2000" dirty="0"/>
              <a:t>What you want to happen or to achieve</a:t>
            </a:r>
          </a:p>
          <a:p>
            <a:pPr>
              <a:lnSpc>
                <a:spcPct val="80000"/>
              </a:lnSpc>
              <a:buFont typeface="Wingdings" panose="05000000000000000000" pitchFamily="2" charset="2"/>
              <a:buNone/>
              <a:defRPr/>
            </a:pPr>
            <a:r>
              <a:rPr lang="en-US" altLang="en-US" sz="2400" b="1" dirty="0"/>
              <a:t>Do</a:t>
            </a:r>
          </a:p>
          <a:p>
            <a:pPr lvl="1">
              <a:lnSpc>
                <a:spcPct val="80000"/>
              </a:lnSpc>
              <a:defRPr/>
            </a:pPr>
            <a:r>
              <a:rPr lang="en-US" altLang="en-US" sz="2000" dirty="0"/>
              <a:t>Implement or work the plan</a:t>
            </a:r>
            <a:endParaRPr lang="en-US" altLang="en-US" sz="2000" b="1" dirty="0"/>
          </a:p>
          <a:p>
            <a:pPr>
              <a:lnSpc>
                <a:spcPct val="80000"/>
              </a:lnSpc>
              <a:buFont typeface="Wingdings" panose="05000000000000000000" pitchFamily="2" charset="2"/>
              <a:buNone/>
              <a:defRPr/>
            </a:pPr>
            <a:r>
              <a:rPr lang="en-US" altLang="en-US" sz="2400" b="1" dirty="0"/>
              <a:t>Study</a:t>
            </a:r>
          </a:p>
          <a:p>
            <a:pPr lvl="1">
              <a:lnSpc>
                <a:spcPct val="80000"/>
              </a:lnSpc>
              <a:defRPr/>
            </a:pPr>
            <a:r>
              <a:rPr lang="en-US" altLang="en-US" sz="2000" dirty="0"/>
              <a:t>Look at what happened and why</a:t>
            </a:r>
          </a:p>
          <a:p>
            <a:pPr>
              <a:lnSpc>
                <a:spcPct val="80000"/>
              </a:lnSpc>
              <a:buFont typeface="Wingdings" panose="05000000000000000000" pitchFamily="2" charset="2"/>
              <a:buNone/>
              <a:defRPr/>
            </a:pPr>
            <a:r>
              <a:rPr lang="en-US" altLang="en-US" sz="2400" b="1" dirty="0"/>
              <a:t>Act</a:t>
            </a:r>
          </a:p>
          <a:p>
            <a:pPr lvl="1">
              <a:lnSpc>
                <a:spcPct val="80000"/>
              </a:lnSpc>
              <a:defRPr/>
            </a:pPr>
            <a:r>
              <a:rPr lang="en-US" altLang="en-US" sz="2000" dirty="0"/>
              <a:t>Act on what you learned from the first three steps</a:t>
            </a:r>
          </a:p>
          <a:p>
            <a:pPr lvl="1">
              <a:lnSpc>
                <a:spcPct val="80000"/>
              </a:lnSpc>
              <a:defRPr/>
            </a:pPr>
            <a:endParaRPr lang="en-US" altLang="en-US" sz="2000" dirty="0"/>
          </a:p>
          <a:p>
            <a:pPr marL="57150" indent="0">
              <a:lnSpc>
                <a:spcPct val="80000"/>
              </a:lnSpc>
              <a:buNone/>
              <a:defRPr/>
            </a:pPr>
            <a:r>
              <a:rPr lang="en-US" altLang="en-US" sz="2400" dirty="0"/>
              <a:t>Repeat PDSAs cycle with changes from the previous cycle </a:t>
            </a:r>
            <a:endParaRPr lang="en-US" altLang="en-US" sz="1400" dirty="0"/>
          </a:p>
        </p:txBody>
      </p:sp>
      <p:sp>
        <p:nvSpPr>
          <p:cNvPr id="53252" name="Rectangle 2">
            <a:extLst>
              <a:ext uri="{FF2B5EF4-FFF2-40B4-BE49-F238E27FC236}">
                <a16:creationId xmlns="" xmlns:a16="http://schemas.microsoft.com/office/drawing/2014/main" id="{938CDEAF-FDE5-2C48-B5FA-AEE93BE18ED7}"/>
              </a:ext>
            </a:extLst>
          </p:cNvPr>
          <p:cNvSpPr>
            <a:spLocks noGrp="1"/>
          </p:cNvSpPr>
          <p:nvPr>
            <p:ph type="title"/>
          </p:nvPr>
        </p:nvSpPr>
        <p:spPr>
          <a:xfrm>
            <a:off x="1828800" y="228600"/>
            <a:ext cx="8458200" cy="1447800"/>
          </a:xfrm>
        </p:spPr>
        <p:txBody>
          <a:bodyPr/>
          <a:lstStyle/>
          <a:p>
            <a:r>
              <a:rPr lang="en-US" altLang="en-US" sz="4000" b="1"/>
              <a:t>PDSA: A Model for Testing Change and Improvement</a:t>
            </a:r>
            <a:endParaRPr lang="en-US" altLang="en-US" sz="4000"/>
          </a:p>
        </p:txBody>
      </p:sp>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274096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350578" y="76200"/>
            <a:ext cx="9548649" cy="1143000"/>
          </a:xfrm>
        </p:spPr>
        <p:txBody>
          <a:bodyPr>
            <a:normAutofit/>
          </a:bodyPr>
          <a:lstStyle/>
          <a:p>
            <a:pPr eaLnBrk="1" hangingPunct="1">
              <a:defRPr/>
            </a:pPr>
            <a:r>
              <a:rPr lang="en-US" sz="3600" dirty="0">
                <a:latin typeface="Calibri" pitchFamily="34" charset="0"/>
              </a:rPr>
              <a:t>Transition from testing to implementation</a:t>
            </a:r>
          </a:p>
        </p:txBody>
      </p:sp>
      <p:sp>
        <p:nvSpPr>
          <p:cNvPr id="44035" name="Rectangle 3"/>
          <p:cNvSpPr txBox="1">
            <a:spLocks/>
          </p:cNvSpPr>
          <p:nvPr/>
        </p:nvSpPr>
        <p:spPr bwMode="auto">
          <a:xfrm>
            <a:off x="1828801" y="1219200"/>
            <a:ext cx="4271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eaLnBrk="1" hangingPunct="1">
              <a:lnSpc>
                <a:spcPct val="90000"/>
              </a:lnSpc>
              <a:buFontTx/>
              <a:buNone/>
            </a:pPr>
            <a:r>
              <a:rPr lang="en-US" altLang="en-US" sz="2400" dirty="0">
                <a:latin typeface="Calibri" pitchFamily="34" charset="0"/>
              </a:rPr>
              <a:t>Testing: learning what works in your system</a:t>
            </a:r>
          </a:p>
          <a:p>
            <a:pPr lvl="1" eaLnBrk="1" hangingPunct="1">
              <a:lnSpc>
                <a:spcPct val="90000"/>
              </a:lnSpc>
            </a:pPr>
            <a:r>
              <a:rPr lang="en-US" altLang="en-US" sz="2000" dirty="0">
                <a:latin typeface="Calibri" pitchFamily="34" charset="0"/>
              </a:rPr>
              <a:t>Not permanent change</a:t>
            </a:r>
          </a:p>
          <a:p>
            <a:pPr lvl="1" eaLnBrk="1" hangingPunct="1">
              <a:lnSpc>
                <a:spcPct val="90000"/>
              </a:lnSpc>
            </a:pPr>
            <a:r>
              <a:rPr lang="en-US" altLang="en-US" sz="2000" dirty="0">
                <a:latin typeface="Calibri" pitchFamily="34" charset="0"/>
              </a:rPr>
              <a:t>High failure rate expected</a:t>
            </a:r>
          </a:p>
          <a:p>
            <a:pPr lvl="1" eaLnBrk="1" hangingPunct="1">
              <a:lnSpc>
                <a:spcPct val="90000"/>
              </a:lnSpc>
            </a:pPr>
            <a:r>
              <a:rPr lang="en-US" altLang="en-US" sz="2000" dirty="0">
                <a:latin typeface="Calibri" pitchFamily="34" charset="0"/>
              </a:rPr>
              <a:t>Relative small number of people affected</a:t>
            </a:r>
          </a:p>
        </p:txBody>
      </p:sp>
      <p:sp>
        <p:nvSpPr>
          <p:cNvPr id="44036" name="Rectangle 4"/>
          <p:cNvSpPr>
            <a:spLocks noChangeArrowheads="1"/>
          </p:cNvSpPr>
          <p:nvPr/>
        </p:nvSpPr>
        <p:spPr bwMode="auto">
          <a:xfrm>
            <a:off x="6477000" y="2514600"/>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20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eaLnBrk="1" hangingPunct="1">
              <a:lnSpc>
                <a:spcPct val="90000"/>
              </a:lnSpc>
              <a:buFontTx/>
              <a:buNone/>
            </a:pPr>
            <a:r>
              <a:rPr lang="en-US" altLang="en-US" sz="2400" dirty="0">
                <a:latin typeface="Calibri" pitchFamily="34" charset="0"/>
              </a:rPr>
              <a:t>Implementation: Making this change a permanent part of the system’s routine operation</a:t>
            </a:r>
          </a:p>
          <a:p>
            <a:pPr lvl="1" eaLnBrk="1" hangingPunct="1">
              <a:lnSpc>
                <a:spcPct val="90000"/>
              </a:lnSpc>
            </a:pPr>
            <a:r>
              <a:rPr lang="en-US" altLang="en-US" sz="2000" dirty="0">
                <a:latin typeface="Calibri" pitchFamily="34" charset="0"/>
              </a:rPr>
              <a:t>Needs long-term supporting processes</a:t>
            </a:r>
          </a:p>
          <a:p>
            <a:pPr lvl="1" eaLnBrk="1" hangingPunct="1">
              <a:lnSpc>
                <a:spcPct val="90000"/>
              </a:lnSpc>
            </a:pPr>
            <a:r>
              <a:rPr lang="en-US" altLang="en-US" sz="2000" dirty="0">
                <a:latin typeface="Calibri" pitchFamily="34" charset="0"/>
              </a:rPr>
              <a:t>High success rate if testing has been well done</a:t>
            </a:r>
          </a:p>
          <a:p>
            <a:pPr lvl="1" eaLnBrk="1" hangingPunct="1">
              <a:lnSpc>
                <a:spcPct val="90000"/>
              </a:lnSpc>
            </a:pPr>
            <a:r>
              <a:rPr lang="en-US" altLang="en-US" sz="2000" dirty="0">
                <a:latin typeface="Calibri" pitchFamily="34" charset="0"/>
              </a:rPr>
              <a:t>Increased resistance likely</a:t>
            </a:r>
          </a:p>
        </p:txBody>
      </p:sp>
      <p:cxnSp>
        <p:nvCxnSpPr>
          <p:cNvPr id="3" name="Elbow Connector 2"/>
          <p:cNvCxnSpPr/>
          <p:nvPr/>
        </p:nvCxnSpPr>
        <p:spPr>
          <a:xfrm>
            <a:off x="4191000" y="3505200"/>
            <a:ext cx="1447800" cy="990600"/>
          </a:xfrm>
          <a:prstGeom prst="bentConnector3">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25714017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 xmlns:a16="http://schemas.microsoft.com/office/drawing/2014/main" id="{BE49CC79-505D-864B-BC2B-306290384373}"/>
              </a:ext>
            </a:extLst>
          </p:cNvPr>
          <p:cNvSpPr>
            <a:spLocks noGrp="1"/>
          </p:cNvSpPr>
          <p:nvPr>
            <p:ph type="title"/>
          </p:nvPr>
        </p:nvSpPr>
        <p:spPr/>
        <p:txBody>
          <a:bodyPr/>
          <a:lstStyle/>
          <a:p>
            <a:pPr eaLnBrk="1" hangingPunct="1"/>
            <a:r>
              <a:rPr lang="en-US" altLang="en-US" sz="4600" dirty="0"/>
              <a:t>Research vs Quality Improvement</a:t>
            </a:r>
          </a:p>
        </p:txBody>
      </p:sp>
      <p:sp>
        <p:nvSpPr>
          <p:cNvPr id="2" name="Text Placeholder 1">
            <a:extLst>
              <a:ext uri="{FF2B5EF4-FFF2-40B4-BE49-F238E27FC236}">
                <a16:creationId xmlns="" xmlns:a16="http://schemas.microsoft.com/office/drawing/2014/main" id="{7AFD16F1-866D-CE42-876B-428BD7ABA308}"/>
              </a:ext>
            </a:extLst>
          </p:cNvPr>
          <p:cNvSpPr>
            <a:spLocks noGrp="1"/>
          </p:cNvSpPr>
          <p:nvPr>
            <p:ph type="body" idx="1"/>
          </p:nvPr>
        </p:nvSpPr>
        <p:spPr/>
        <p:txBody>
          <a:bodyPr/>
          <a:lstStyle/>
          <a:p>
            <a:r>
              <a:rPr lang="en-US" sz="4400" b="0" dirty="0"/>
              <a:t>Research</a:t>
            </a:r>
            <a:r>
              <a:rPr lang="en-US" dirty="0"/>
              <a:t>		</a:t>
            </a:r>
          </a:p>
        </p:txBody>
      </p:sp>
      <p:sp>
        <p:nvSpPr>
          <p:cNvPr id="33795" name="Content Placeholder 5">
            <a:extLst>
              <a:ext uri="{FF2B5EF4-FFF2-40B4-BE49-F238E27FC236}">
                <a16:creationId xmlns="" xmlns:a16="http://schemas.microsoft.com/office/drawing/2014/main" id="{7CC41931-6D5C-BA46-98A9-89E2A58003E9}"/>
              </a:ext>
            </a:extLst>
          </p:cNvPr>
          <p:cNvSpPr>
            <a:spLocks noGrp="1"/>
          </p:cNvSpPr>
          <p:nvPr>
            <p:ph sz="half" idx="2"/>
          </p:nvPr>
        </p:nvSpPr>
        <p:spPr/>
        <p:txBody>
          <a:bodyPr/>
          <a:lstStyle/>
          <a:p>
            <a:pPr eaLnBrk="1" hangingPunct="1"/>
            <a:r>
              <a:rPr lang="en-US" altLang="en-US" dirty="0"/>
              <a:t>Systematic investigation designed to develop or contribute to generalizable knowledge </a:t>
            </a:r>
          </a:p>
          <a:p>
            <a:pPr lvl="1" eaLnBrk="1" hangingPunct="1">
              <a:buFont typeface="Wingdings" pitchFamily="2" charset="2"/>
              <a:buChar char="Ø"/>
            </a:pPr>
            <a:r>
              <a:rPr lang="en-US" altLang="en-US" sz="2800" dirty="0"/>
              <a:t>Tests hypotheses</a:t>
            </a:r>
          </a:p>
          <a:p>
            <a:pPr lvl="1" eaLnBrk="1" hangingPunct="1">
              <a:buFont typeface="Wingdings" pitchFamily="2" charset="2"/>
              <a:buChar char="Ø"/>
            </a:pPr>
            <a:r>
              <a:rPr lang="en-US" altLang="en-US" sz="2800" dirty="0"/>
              <a:t>Designed to develop new knowledge, not to implement knowledge</a:t>
            </a:r>
          </a:p>
          <a:p>
            <a:pPr lvl="2" eaLnBrk="1" hangingPunct="1">
              <a:buFont typeface="Arial" panose="020B0604020202020204" pitchFamily="34" charset="0"/>
              <a:buNone/>
            </a:pPr>
            <a:endParaRPr lang="en-US" altLang="en-US" sz="2200" dirty="0"/>
          </a:p>
        </p:txBody>
      </p:sp>
      <p:sp>
        <p:nvSpPr>
          <p:cNvPr id="3" name="Text Placeholder 2">
            <a:extLst>
              <a:ext uri="{FF2B5EF4-FFF2-40B4-BE49-F238E27FC236}">
                <a16:creationId xmlns="" xmlns:a16="http://schemas.microsoft.com/office/drawing/2014/main" id="{4A1E4AAE-EC9C-0F4C-90EC-AA6D1B1D2AB5}"/>
              </a:ext>
            </a:extLst>
          </p:cNvPr>
          <p:cNvSpPr>
            <a:spLocks noGrp="1"/>
          </p:cNvSpPr>
          <p:nvPr>
            <p:ph type="body" sz="quarter" idx="3"/>
          </p:nvPr>
        </p:nvSpPr>
        <p:spPr/>
        <p:txBody>
          <a:bodyPr>
            <a:normAutofit/>
          </a:bodyPr>
          <a:lstStyle/>
          <a:p>
            <a:r>
              <a:rPr lang="en-US" sz="4400" b="0" dirty="0"/>
              <a:t>Quality Improvement</a:t>
            </a:r>
          </a:p>
        </p:txBody>
      </p:sp>
      <p:sp>
        <p:nvSpPr>
          <p:cNvPr id="33796" name="Content Placeholder 6">
            <a:extLst>
              <a:ext uri="{FF2B5EF4-FFF2-40B4-BE49-F238E27FC236}">
                <a16:creationId xmlns="" xmlns:a16="http://schemas.microsoft.com/office/drawing/2014/main" id="{C5C35EEE-D138-6946-84DF-F404098A759C}"/>
              </a:ext>
            </a:extLst>
          </p:cNvPr>
          <p:cNvSpPr>
            <a:spLocks noGrp="1"/>
          </p:cNvSpPr>
          <p:nvPr>
            <p:ph sz="quarter" idx="4"/>
          </p:nvPr>
        </p:nvSpPr>
        <p:spPr/>
        <p:txBody>
          <a:bodyPr>
            <a:normAutofit/>
          </a:bodyPr>
          <a:lstStyle/>
          <a:p>
            <a:r>
              <a:rPr lang="en-US" altLang="en-US" dirty="0"/>
              <a:t>Systematic, data-guided activities designed to bring about immediate improvements in particular settings</a:t>
            </a:r>
          </a:p>
          <a:p>
            <a:pPr lvl="1">
              <a:buFont typeface="Wingdings" pitchFamily="2" charset="2"/>
              <a:buChar char="Ø"/>
            </a:pPr>
            <a:r>
              <a:rPr lang="en-US" altLang="en-US" sz="2800" dirty="0"/>
              <a:t>Focuses on implementation and sustainability </a:t>
            </a:r>
          </a:p>
          <a:p>
            <a:pPr lvl="1">
              <a:buFont typeface="Wingdings" pitchFamily="2" charset="2"/>
              <a:buChar char="Ø"/>
            </a:pPr>
            <a:r>
              <a:rPr lang="en-US" altLang="en-US" sz="2800" dirty="0"/>
              <a:t>Findings are context specific</a:t>
            </a:r>
          </a:p>
        </p:txBody>
      </p:sp>
      <p:sp>
        <p:nvSpPr>
          <p:cNvPr id="33797" name="Slide Number Placeholder 1">
            <a:extLst>
              <a:ext uri="{FF2B5EF4-FFF2-40B4-BE49-F238E27FC236}">
                <a16:creationId xmlns="" xmlns:a16="http://schemas.microsoft.com/office/drawing/2014/main" id="{67D5477B-C173-EF4C-804F-5577FE5297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fld id="{D1E1EE5B-4701-1044-A435-BD725E0BC9C0}" type="slidenum">
              <a:rPr lang="en-US" altLang="en-US" sz="1200">
                <a:solidFill>
                  <a:srgbClr val="FFFFFF"/>
                </a:solidFill>
              </a:rPr>
              <a:pPr algn="ctr">
                <a:spcBef>
                  <a:spcPct val="0"/>
                </a:spcBef>
                <a:buFontTx/>
                <a:buNone/>
              </a:pPr>
              <a:t>67</a:t>
            </a:fld>
            <a:endParaRPr lang="en-US" altLang="en-US" sz="1200">
              <a:solidFill>
                <a:srgbClr val="FFFFFF"/>
              </a:solidFill>
            </a:endParaRPr>
          </a:p>
        </p:txBody>
      </p:sp>
      <p:sp>
        <p:nvSpPr>
          <p:cNvPr id="33798" name="TextBox 6">
            <a:extLst>
              <a:ext uri="{FF2B5EF4-FFF2-40B4-BE49-F238E27FC236}">
                <a16:creationId xmlns="" xmlns:a16="http://schemas.microsoft.com/office/drawing/2014/main" id="{08FEDF00-192F-EA40-9FA2-50279CD0C08C}"/>
              </a:ext>
            </a:extLst>
          </p:cNvPr>
          <p:cNvSpPr txBox="1">
            <a:spLocks noChangeArrowheads="1"/>
          </p:cNvSpPr>
          <p:nvPr/>
        </p:nvSpPr>
        <p:spPr bwMode="auto">
          <a:xfrm>
            <a:off x="3342481" y="6292849"/>
            <a:ext cx="5421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400" dirty="0"/>
              <a:t>The Ethics of Using QI Methods to Improve Health Care Quality &amp; Safety</a:t>
            </a:r>
          </a:p>
          <a:p>
            <a:pPr>
              <a:spcBef>
                <a:spcPct val="0"/>
              </a:spcBef>
              <a:buFontTx/>
              <a:buNone/>
            </a:pPr>
            <a:r>
              <a:rPr lang="en-US" altLang="en-US" sz="1200" dirty="0" err="1"/>
              <a:t>www.thehastingscenter.org</a:t>
            </a:r>
            <a:endParaRPr lang="en-US" altLang="en-US" sz="2000" dirty="0"/>
          </a:p>
        </p:txBody>
      </p:sp>
      <p:sp>
        <p:nvSpPr>
          <p:cNvPr id="9" name="Rectangle 8"/>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943994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F4A7B1-DE40-4598-A08E-3717B78B4C9A}"/>
              </a:ext>
            </a:extLst>
          </p:cNvPr>
          <p:cNvSpPr>
            <a:spLocks noGrp="1"/>
          </p:cNvSpPr>
          <p:nvPr>
            <p:ph type="title"/>
          </p:nvPr>
        </p:nvSpPr>
        <p:spPr/>
        <p:txBody>
          <a:bodyPr/>
          <a:lstStyle/>
          <a:p>
            <a:r>
              <a:rPr lang="en-US" dirty="0"/>
              <a:t>Research vs. Quality Improvement</a:t>
            </a:r>
          </a:p>
        </p:txBody>
      </p:sp>
      <p:graphicFrame>
        <p:nvGraphicFramePr>
          <p:cNvPr id="4" name="Content Placeholder 3">
            <a:extLst>
              <a:ext uri="{FF2B5EF4-FFF2-40B4-BE49-F238E27FC236}">
                <a16:creationId xmlns="" xmlns:a16="http://schemas.microsoft.com/office/drawing/2014/main" id="{8E03F914-57A4-40C0-8107-0C7EDC420206}"/>
              </a:ext>
            </a:extLst>
          </p:cNvPr>
          <p:cNvGraphicFramePr>
            <a:graphicFrameLocks noGrp="1"/>
          </p:cNvGraphicFramePr>
          <p:nvPr>
            <p:ph idx="1"/>
            <p:extLst>
              <p:ext uri="{D42A27DB-BD31-4B8C-83A1-F6EECF244321}">
                <p14:modId xmlns:p14="http://schemas.microsoft.com/office/powerpoint/2010/main" val="1123677749"/>
              </p:ext>
            </p:extLst>
          </p:nvPr>
        </p:nvGraphicFramePr>
        <p:xfrm>
          <a:off x="368969" y="1825625"/>
          <a:ext cx="11662611" cy="3644733"/>
        </p:xfrm>
        <a:graphic>
          <a:graphicData uri="http://schemas.openxmlformats.org/drawingml/2006/table">
            <a:tbl>
              <a:tblPr firstRow="1" bandRow="1">
                <a:tableStyleId>{5C22544A-7EE6-4342-B048-85BDC9FD1C3A}</a:tableStyleId>
              </a:tblPr>
              <a:tblGrid>
                <a:gridCol w="1650201">
                  <a:extLst>
                    <a:ext uri="{9D8B030D-6E8A-4147-A177-3AD203B41FA5}">
                      <a16:colId xmlns="" xmlns:a16="http://schemas.microsoft.com/office/drawing/2014/main" val="2736548943"/>
                    </a:ext>
                  </a:extLst>
                </a:gridCol>
                <a:gridCol w="4963950">
                  <a:extLst>
                    <a:ext uri="{9D8B030D-6E8A-4147-A177-3AD203B41FA5}">
                      <a16:colId xmlns="" xmlns:a16="http://schemas.microsoft.com/office/drawing/2014/main" val="3157647249"/>
                    </a:ext>
                  </a:extLst>
                </a:gridCol>
                <a:gridCol w="5048460">
                  <a:extLst>
                    <a:ext uri="{9D8B030D-6E8A-4147-A177-3AD203B41FA5}">
                      <a16:colId xmlns="" xmlns:a16="http://schemas.microsoft.com/office/drawing/2014/main" val="4037188941"/>
                    </a:ext>
                  </a:extLst>
                </a:gridCol>
              </a:tblGrid>
              <a:tr h="769240">
                <a:tc>
                  <a:txBody>
                    <a:bodyPr/>
                    <a:lstStyle/>
                    <a:p>
                      <a:endParaRPr lang="en-US" dirty="0"/>
                    </a:p>
                  </a:txBody>
                  <a:tcPr/>
                </a:tc>
                <a:tc>
                  <a:txBody>
                    <a:bodyPr/>
                    <a:lstStyle/>
                    <a:p>
                      <a:pPr algn="ctr"/>
                      <a:r>
                        <a:rPr lang="en-US" dirty="0"/>
                        <a:t>Measurement for research</a:t>
                      </a:r>
                    </a:p>
                  </a:txBody>
                  <a:tcPr/>
                </a:tc>
                <a:tc>
                  <a:txBody>
                    <a:bodyPr/>
                    <a:lstStyle/>
                    <a:p>
                      <a:pPr algn="ctr"/>
                      <a:r>
                        <a:rPr lang="en-US" dirty="0"/>
                        <a:t>Measurement for learning and process improvement</a:t>
                      </a:r>
                    </a:p>
                  </a:txBody>
                  <a:tcPr/>
                </a:tc>
                <a:extLst>
                  <a:ext uri="{0D108BD9-81ED-4DB2-BD59-A6C34878D82A}">
                    <a16:rowId xmlns="" xmlns:a16="http://schemas.microsoft.com/office/drawing/2014/main" val="680074727"/>
                  </a:ext>
                </a:extLst>
              </a:tr>
              <a:tr h="445671">
                <a:tc>
                  <a:txBody>
                    <a:bodyPr/>
                    <a:lstStyle/>
                    <a:p>
                      <a:r>
                        <a:rPr lang="en-US" dirty="0"/>
                        <a:t>Purpose</a:t>
                      </a:r>
                    </a:p>
                  </a:txBody>
                  <a:tcPr/>
                </a:tc>
                <a:tc>
                  <a:txBody>
                    <a:bodyPr/>
                    <a:lstStyle/>
                    <a:p>
                      <a:r>
                        <a:rPr lang="en-US" dirty="0"/>
                        <a:t>To discover new knowledge</a:t>
                      </a:r>
                    </a:p>
                  </a:txBody>
                  <a:tcPr/>
                </a:tc>
                <a:tc>
                  <a:txBody>
                    <a:bodyPr/>
                    <a:lstStyle/>
                    <a:p>
                      <a:r>
                        <a:rPr lang="en-US" dirty="0"/>
                        <a:t>Bring new knowledge into daily practice</a:t>
                      </a:r>
                    </a:p>
                  </a:txBody>
                  <a:tcPr/>
                </a:tc>
                <a:extLst>
                  <a:ext uri="{0D108BD9-81ED-4DB2-BD59-A6C34878D82A}">
                    <a16:rowId xmlns="" xmlns:a16="http://schemas.microsoft.com/office/drawing/2014/main" val="136342384"/>
                  </a:ext>
                </a:extLst>
              </a:tr>
              <a:tr h="445671">
                <a:tc>
                  <a:txBody>
                    <a:bodyPr/>
                    <a:lstStyle/>
                    <a:p>
                      <a:r>
                        <a:rPr lang="en-US" dirty="0"/>
                        <a:t>Tests</a:t>
                      </a:r>
                    </a:p>
                  </a:txBody>
                  <a:tcPr/>
                </a:tc>
                <a:tc>
                  <a:txBody>
                    <a:bodyPr/>
                    <a:lstStyle/>
                    <a:p>
                      <a:r>
                        <a:rPr lang="en-US" dirty="0"/>
                        <a:t>One large blind test</a:t>
                      </a:r>
                    </a:p>
                  </a:txBody>
                  <a:tcPr/>
                </a:tc>
                <a:tc>
                  <a:txBody>
                    <a:bodyPr/>
                    <a:lstStyle/>
                    <a:p>
                      <a:r>
                        <a:rPr lang="en-US" dirty="0"/>
                        <a:t>Many sequential, observable tests</a:t>
                      </a:r>
                    </a:p>
                  </a:txBody>
                  <a:tcPr/>
                </a:tc>
                <a:extLst>
                  <a:ext uri="{0D108BD9-81ED-4DB2-BD59-A6C34878D82A}">
                    <a16:rowId xmlns="" xmlns:a16="http://schemas.microsoft.com/office/drawing/2014/main" val="2263126535"/>
                  </a:ext>
                </a:extLst>
              </a:tr>
              <a:tr h="445671">
                <a:tc>
                  <a:txBody>
                    <a:bodyPr/>
                    <a:lstStyle/>
                    <a:p>
                      <a:r>
                        <a:rPr lang="en-US" dirty="0"/>
                        <a:t>Biases</a:t>
                      </a:r>
                    </a:p>
                  </a:txBody>
                  <a:tcPr/>
                </a:tc>
                <a:tc>
                  <a:txBody>
                    <a:bodyPr/>
                    <a:lstStyle/>
                    <a:p>
                      <a:r>
                        <a:rPr lang="en-US" dirty="0"/>
                        <a:t>Control for as many biases as possible</a:t>
                      </a:r>
                    </a:p>
                  </a:txBody>
                  <a:tcPr/>
                </a:tc>
                <a:tc>
                  <a:txBody>
                    <a:bodyPr/>
                    <a:lstStyle/>
                    <a:p>
                      <a:r>
                        <a:rPr lang="en-US" dirty="0"/>
                        <a:t>Stabilize biases from test to test</a:t>
                      </a:r>
                    </a:p>
                  </a:txBody>
                  <a:tcPr/>
                </a:tc>
                <a:extLst>
                  <a:ext uri="{0D108BD9-81ED-4DB2-BD59-A6C34878D82A}">
                    <a16:rowId xmlns="" xmlns:a16="http://schemas.microsoft.com/office/drawing/2014/main" val="2621098769"/>
                  </a:ext>
                </a:extLst>
              </a:tr>
              <a:tr h="769240">
                <a:tc>
                  <a:txBody>
                    <a:bodyPr/>
                    <a:lstStyle/>
                    <a:p>
                      <a:r>
                        <a:rPr lang="en-US" dirty="0"/>
                        <a:t>Data</a:t>
                      </a:r>
                    </a:p>
                  </a:txBody>
                  <a:tcPr/>
                </a:tc>
                <a:tc>
                  <a:txBody>
                    <a:bodyPr/>
                    <a:lstStyle/>
                    <a:p>
                      <a:r>
                        <a:rPr lang="en-US" dirty="0"/>
                        <a:t>Gather as much data as possible, just in case</a:t>
                      </a:r>
                    </a:p>
                  </a:txBody>
                  <a:tcPr/>
                </a:tc>
                <a:tc>
                  <a:txBody>
                    <a:bodyPr/>
                    <a:lstStyle/>
                    <a:p>
                      <a:r>
                        <a:rPr lang="en-US" dirty="0"/>
                        <a:t>Gather just enough data to learn and complete another cycle</a:t>
                      </a:r>
                    </a:p>
                  </a:txBody>
                  <a:tcPr/>
                </a:tc>
                <a:extLst>
                  <a:ext uri="{0D108BD9-81ED-4DB2-BD59-A6C34878D82A}">
                    <a16:rowId xmlns="" xmlns:a16="http://schemas.microsoft.com/office/drawing/2014/main" val="2774447739"/>
                  </a:ext>
                </a:extLst>
              </a:tr>
              <a:tr h="769240">
                <a:tc>
                  <a:txBody>
                    <a:bodyPr/>
                    <a:lstStyle/>
                    <a:p>
                      <a:r>
                        <a:rPr lang="en-US" dirty="0"/>
                        <a:t>Duration</a:t>
                      </a:r>
                    </a:p>
                  </a:txBody>
                  <a:tcPr/>
                </a:tc>
                <a:tc>
                  <a:txBody>
                    <a:bodyPr/>
                    <a:lstStyle/>
                    <a:p>
                      <a:r>
                        <a:rPr lang="en-US" dirty="0"/>
                        <a:t>Results come over long period of time</a:t>
                      </a:r>
                    </a:p>
                  </a:txBody>
                  <a:tcPr/>
                </a:tc>
                <a:tc>
                  <a:txBody>
                    <a:bodyPr/>
                    <a:lstStyle/>
                    <a:p>
                      <a:r>
                        <a:rPr lang="en-US" dirty="0"/>
                        <a:t>Small tests yield change more quickly to accelerate improvement</a:t>
                      </a:r>
                    </a:p>
                  </a:txBody>
                  <a:tcPr/>
                </a:tc>
                <a:extLst>
                  <a:ext uri="{0D108BD9-81ED-4DB2-BD59-A6C34878D82A}">
                    <a16:rowId xmlns="" xmlns:a16="http://schemas.microsoft.com/office/drawing/2014/main" val="3047418230"/>
                  </a:ext>
                </a:extLst>
              </a:tr>
            </a:tbl>
          </a:graphicData>
        </a:graphic>
      </p:graphicFrame>
      <p:sp>
        <p:nvSpPr>
          <p:cNvPr id="5" name="Rectangle 4"/>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6025197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837EEE75-9333-4575-ADEF-83552F5809C9}"/>
              </a:ext>
            </a:extLst>
          </p:cNvPr>
          <p:cNvSpPr>
            <a:spLocks noGrp="1"/>
          </p:cNvSpPr>
          <p:nvPr>
            <p:ph type="title"/>
          </p:nvPr>
        </p:nvSpPr>
        <p:spPr/>
        <p:txBody>
          <a:bodyPr/>
          <a:lstStyle/>
          <a:p>
            <a:r>
              <a:rPr lang="en-US" dirty="0"/>
              <a:t>Examples of QI Projects that may not Require IRB Review</a:t>
            </a:r>
          </a:p>
        </p:txBody>
      </p:sp>
      <p:sp>
        <p:nvSpPr>
          <p:cNvPr id="8" name="Content Placeholder 7">
            <a:extLst>
              <a:ext uri="{FF2B5EF4-FFF2-40B4-BE49-F238E27FC236}">
                <a16:creationId xmlns="" xmlns:a16="http://schemas.microsoft.com/office/drawing/2014/main" id="{F1F94B66-3656-44C9-85DD-354F7EA6A07B}"/>
              </a:ext>
            </a:extLst>
          </p:cNvPr>
          <p:cNvSpPr>
            <a:spLocks noGrp="1"/>
          </p:cNvSpPr>
          <p:nvPr>
            <p:ph idx="1"/>
          </p:nvPr>
        </p:nvSpPr>
        <p:spPr/>
        <p:txBody>
          <a:bodyPr/>
          <a:lstStyle/>
          <a:p>
            <a:r>
              <a:rPr lang="en-US" dirty="0"/>
              <a:t>Evaluation of characteristics of patients with catheter-associated UTI on a specific service to minimize this complication</a:t>
            </a:r>
          </a:p>
          <a:p>
            <a:r>
              <a:rPr lang="en-US" dirty="0"/>
              <a:t>Implementation of a daily checklist to continually assess </a:t>
            </a:r>
            <a:r>
              <a:rPr lang="en-US" dirty="0" err="1"/>
              <a:t>extubation</a:t>
            </a:r>
            <a:r>
              <a:rPr lang="en-US" dirty="0"/>
              <a:t> readiness in the ICU</a:t>
            </a:r>
          </a:p>
          <a:p>
            <a:r>
              <a:rPr lang="en-US" dirty="0"/>
              <a:t>Tracking door-or-procedure or door-to-drug times to develop ways to better meet accepted standards or goals</a:t>
            </a:r>
          </a:p>
          <a:p>
            <a:r>
              <a:rPr lang="en-US" dirty="0"/>
              <a:t>Reviewing pharmacy records to determine whether a particular medication can be changed from IV to oral to minimize risks and reduce costs</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837190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7</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218522627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C6C067-A37A-F64F-A446-5ED3F01579EC}"/>
              </a:ext>
            </a:extLst>
          </p:cNvPr>
          <p:cNvSpPr>
            <a:spLocks noGrp="1"/>
          </p:cNvSpPr>
          <p:nvPr>
            <p:ph type="title"/>
          </p:nvPr>
        </p:nvSpPr>
        <p:spPr/>
        <p:txBody>
          <a:bodyPr/>
          <a:lstStyle/>
          <a:p>
            <a:r>
              <a:rPr lang="en-US" dirty="0"/>
              <a:t>When to Involve the IRB</a:t>
            </a:r>
          </a:p>
        </p:txBody>
      </p:sp>
      <p:sp>
        <p:nvSpPr>
          <p:cNvPr id="3" name="Content Placeholder 2">
            <a:extLst>
              <a:ext uri="{FF2B5EF4-FFF2-40B4-BE49-F238E27FC236}">
                <a16:creationId xmlns="" xmlns:a16="http://schemas.microsoft.com/office/drawing/2014/main" id="{186A015D-2CA8-1341-8DC5-DF057730E7AB}"/>
              </a:ext>
            </a:extLst>
          </p:cNvPr>
          <p:cNvSpPr>
            <a:spLocks noGrp="1"/>
          </p:cNvSpPr>
          <p:nvPr>
            <p:ph idx="1"/>
          </p:nvPr>
        </p:nvSpPr>
        <p:spPr/>
        <p:txBody>
          <a:bodyPr/>
          <a:lstStyle/>
          <a:p>
            <a:r>
              <a:rPr lang="en-US" dirty="0"/>
              <a:t>When in doubt, ask!</a:t>
            </a:r>
          </a:p>
          <a:p>
            <a:r>
              <a:rPr lang="en-US" dirty="0"/>
              <a:t>Intent to publish is not relevant</a:t>
            </a:r>
          </a:p>
          <a:p>
            <a:pPr lvl="1"/>
            <a:r>
              <a:rPr lang="en-US" dirty="0"/>
              <a:t>Some quality improvement projects will be published</a:t>
            </a:r>
          </a:p>
          <a:p>
            <a:pPr lvl="1"/>
            <a:r>
              <a:rPr lang="en-US" dirty="0"/>
              <a:t>Some research will not be published</a:t>
            </a:r>
          </a:p>
          <a:p>
            <a:r>
              <a:rPr lang="en-US" dirty="0"/>
              <a:t>Intent to create generalizable knowledge is what defines research and creates the requirement for IRB review</a:t>
            </a:r>
          </a:p>
          <a:p>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2505557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B1D369-74DF-254A-8F6A-5AD454C1DD5F}"/>
              </a:ext>
            </a:extLst>
          </p:cNvPr>
          <p:cNvSpPr>
            <a:spLocks noGrp="1"/>
          </p:cNvSpPr>
          <p:nvPr>
            <p:ph type="title"/>
          </p:nvPr>
        </p:nvSpPr>
        <p:spPr/>
        <p:txBody>
          <a:bodyPr/>
          <a:lstStyle/>
          <a:p>
            <a:r>
              <a:rPr lang="en-US" dirty="0"/>
              <a:t>Thanks and Good Luck!!</a:t>
            </a:r>
          </a:p>
        </p:txBody>
      </p:sp>
      <p:sp>
        <p:nvSpPr>
          <p:cNvPr id="3" name="Content Placeholder 2">
            <a:extLst>
              <a:ext uri="{FF2B5EF4-FFF2-40B4-BE49-F238E27FC236}">
                <a16:creationId xmlns="" xmlns:a16="http://schemas.microsoft.com/office/drawing/2014/main" id="{55C8DC32-4533-3442-B418-5033933FD507}"/>
              </a:ext>
            </a:extLst>
          </p:cNvPr>
          <p:cNvSpPr>
            <a:spLocks noGrp="1"/>
          </p:cNvSpPr>
          <p:nvPr>
            <p:ph idx="1"/>
          </p:nvPr>
        </p:nvSpPr>
        <p:spPr/>
        <p:txBody>
          <a:bodyPr/>
          <a:lstStyle/>
          <a:p>
            <a:r>
              <a:rPr lang="en-US" dirty="0"/>
              <a:t>Jennifer </a:t>
            </a:r>
            <a:r>
              <a:rPr lang="en-US" dirty="0" err="1"/>
              <a:t>Kesselheim</a:t>
            </a:r>
            <a:r>
              <a:rPr lang="en-US" dirty="0"/>
              <a:t>, MD, MEd, MBE</a:t>
            </a:r>
          </a:p>
          <a:p>
            <a:pPr lvl="1"/>
            <a:r>
              <a:rPr lang="en-US" dirty="0">
                <a:hlinkClick r:id="rId2"/>
              </a:rPr>
              <a:t>Jennifer_kesselheim@dfci.Harvard.edu</a:t>
            </a:r>
            <a:endParaRPr lang="en-US" dirty="0"/>
          </a:p>
          <a:p>
            <a:pPr marL="457200" lvl="1" indent="0">
              <a:buNone/>
            </a:pPr>
            <a:endParaRPr lang="en-US" dirty="0"/>
          </a:p>
        </p:txBody>
      </p:sp>
      <p:sp>
        <p:nvSpPr>
          <p:cNvPr id="4" name="Rectangle 3"/>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748755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8</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dirty="0">
                  <a:latin typeface="+mj-lt"/>
                  <a:ea typeface="Arial" charset="0"/>
                  <a:cs typeface="Arial" charset="0"/>
                </a:rPr>
                <a:t>Social or </a:t>
              </a:r>
              <a:br>
                <a:rPr lang="en-US" dirty="0">
                  <a:latin typeface="+mj-lt"/>
                  <a:ea typeface="Arial" charset="0"/>
                  <a:cs typeface="Arial" charset="0"/>
                </a:rPr>
              </a:br>
              <a:r>
                <a:rPr lang="en-US" dirty="0">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30360334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9370" y="365125"/>
            <a:ext cx="10924430" cy="1325563"/>
          </a:xfrm>
        </p:spPr>
        <p:txBody>
          <a:bodyPr vert="horz" lIns="91440" tIns="45720" rIns="81279" bIns="45720" rtlCol="0" anchor="ctr">
            <a:normAutofit/>
          </a:bodyPr>
          <a:lstStyle/>
          <a:p>
            <a:pPr>
              <a:defRPr/>
            </a:pPr>
            <a:r>
              <a:rPr lang="en-US" sz="3600" dirty="0">
                <a:ea typeface="+mj-ea"/>
                <a:cs typeface="+mj-cs"/>
              </a:rPr>
              <a:t>Seven Requirements for Ethical Human Subjects Research</a:t>
            </a:r>
          </a:p>
        </p:txBody>
      </p:sp>
      <p:sp>
        <p:nvSpPr>
          <p:cNvPr id="29" name="Slide Number Placeholder 28"/>
          <p:cNvSpPr>
            <a:spLocks noGrp="1"/>
          </p:cNvSpPr>
          <p:nvPr>
            <p:ph type="sldNum" sz="quarter" idx="12"/>
          </p:nvPr>
        </p:nvSpPr>
        <p:spPr/>
        <p:txBody>
          <a:bodyPr/>
          <a:lstStyle/>
          <a:p>
            <a:fld id="{E4494D8A-FEA7-F14B-8C10-3929324FEFA3}" type="slidenum">
              <a:rPr/>
              <a:pPr/>
              <a:t>9</a:t>
            </a:fld>
            <a:endParaRPr lang="en-US"/>
          </a:p>
        </p:txBody>
      </p:sp>
      <p:grpSp>
        <p:nvGrpSpPr>
          <p:cNvPr id="2" name="Group 2"/>
          <p:cNvGrpSpPr>
            <a:grpSpLocks noChangeAspect="1"/>
          </p:cNvGrpSpPr>
          <p:nvPr/>
        </p:nvGrpSpPr>
        <p:grpSpPr bwMode="auto">
          <a:xfrm>
            <a:off x="1597026" y="1482726"/>
            <a:ext cx="3001963" cy="1433513"/>
            <a:chOff x="0" y="0"/>
            <a:chExt cx="2364" cy="1128"/>
          </a:xfrm>
        </p:grpSpPr>
        <p:sp>
          <p:nvSpPr>
            <p:cNvPr id="13315" name="Oval 3"/>
            <p:cNvSpPr>
              <a:spLocks/>
            </p:cNvSpPr>
            <p:nvPr/>
          </p:nvSpPr>
          <p:spPr bwMode="auto">
            <a:xfrm>
              <a:off x="0" y="0"/>
              <a:ext cx="2364" cy="1128"/>
            </a:xfrm>
            <a:prstGeom prst="ellipse">
              <a:avLst/>
            </a:prstGeom>
            <a:gradFill rotWithShape="0">
              <a:gsLst>
                <a:gs pos="0">
                  <a:srgbClr val="FFFF7A"/>
                </a:gs>
                <a:gs pos="100000">
                  <a:srgbClr val="FFF03A"/>
                </a:gs>
              </a:gsLst>
              <a:lin ang="5400000" scaled="1"/>
            </a:gra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7" name="Rectangle 4"/>
            <p:cNvSpPr>
              <a:spLocks/>
            </p:cNvSpPr>
            <p:nvPr/>
          </p:nvSpPr>
          <p:spPr bwMode="auto">
            <a:xfrm>
              <a:off x="345" y="320"/>
              <a:ext cx="1681" cy="488"/>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Social or </a:t>
              </a:r>
              <a:br>
                <a:rPr lang="en-US">
                  <a:latin typeface="+mj-lt"/>
                  <a:ea typeface="Arial" charset="0"/>
                  <a:cs typeface="Arial" charset="0"/>
                </a:rPr>
              </a:br>
              <a:r>
                <a:rPr lang="en-US">
                  <a:latin typeface="+mj-lt"/>
                  <a:ea typeface="Arial" charset="0"/>
                  <a:cs typeface="Arial" charset="0"/>
                </a:rPr>
                <a:t>scientific value</a:t>
              </a:r>
            </a:p>
          </p:txBody>
        </p:sp>
      </p:grpSp>
      <p:grpSp>
        <p:nvGrpSpPr>
          <p:cNvPr id="3" name="Group 24"/>
          <p:cNvGrpSpPr>
            <a:grpSpLocks noChangeAspect="1"/>
          </p:cNvGrpSpPr>
          <p:nvPr/>
        </p:nvGrpSpPr>
        <p:grpSpPr bwMode="auto">
          <a:xfrm>
            <a:off x="3913188" y="1843088"/>
            <a:ext cx="3001962" cy="1435100"/>
            <a:chOff x="5184775" y="1177925"/>
            <a:chExt cx="3752850" cy="1792288"/>
          </a:xfrm>
        </p:grpSpPr>
        <p:sp>
          <p:nvSpPr>
            <p:cNvPr id="13318" name="Oval 6"/>
            <p:cNvSpPr>
              <a:spLocks/>
            </p:cNvSpPr>
            <p:nvPr/>
          </p:nvSpPr>
          <p:spPr bwMode="auto">
            <a:xfrm>
              <a:off x="5184775" y="1177925"/>
              <a:ext cx="3752850" cy="1792288"/>
            </a:xfrm>
            <a:prstGeom prst="ellipse">
              <a:avLst/>
            </a:prstGeom>
            <a:solidFill>
              <a:srgbClr val="FF66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5" name="Rectangle 7"/>
            <p:cNvSpPr>
              <a:spLocks/>
            </p:cNvSpPr>
            <p:nvPr/>
          </p:nvSpPr>
          <p:spPr bwMode="auto">
            <a:xfrm>
              <a:off x="5732521" y="1863911"/>
              <a:ext cx="2669266" cy="420315"/>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Scientific validity</a:t>
              </a:r>
            </a:p>
          </p:txBody>
        </p:sp>
      </p:grpSp>
      <p:grpSp>
        <p:nvGrpSpPr>
          <p:cNvPr id="4" name="Group 23"/>
          <p:cNvGrpSpPr>
            <a:grpSpLocks noChangeAspect="1"/>
          </p:cNvGrpSpPr>
          <p:nvPr/>
        </p:nvGrpSpPr>
        <p:grpSpPr bwMode="auto">
          <a:xfrm>
            <a:off x="6099175" y="2198688"/>
            <a:ext cx="3003550" cy="1435100"/>
            <a:chOff x="1181100" y="2740025"/>
            <a:chExt cx="3752850" cy="1792288"/>
          </a:xfrm>
        </p:grpSpPr>
        <p:sp>
          <p:nvSpPr>
            <p:cNvPr id="13321" name="Oval 9"/>
            <p:cNvSpPr>
              <a:spLocks/>
            </p:cNvSpPr>
            <p:nvPr/>
          </p:nvSpPr>
          <p:spPr bwMode="auto">
            <a:xfrm>
              <a:off x="1181100" y="2740025"/>
              <a:ext cx="3752850" cy="1792288"/>
            </a:xfrm>
            <a:prstGeom prst="ellipse">
              <a:avLst/>
            </a:prstGeom>
            <a:solidFill>
              <a:srgbClr val="3366FF"/>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43" name="Rectangle 10"/>
            <p:cNvSpPr>
              <a:spLocks/>
            </p:cNvSpPr>
            <p:nvPr/>
          </p:nvSpPr>
          <p:spPr bwMode="auto">
            <a:xfrm>
              <a:off x="1728556" y="3247576"/>
              <a:ext cx="2667856" cy="777187"/>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Fair subject selection</a:t>
              </a:r>
            </a:p>
          </p:txBody>
        </p:sp>
      </p:grpSp>
      <p:grpSp>
        <p:nvGrpSpPr>
          <p:cNvPr id="5" name="Group 25"/>
          <p:cNvGrpSpPr>
            <a:grpSpLocks noChangeAspect="1"/>
          </p:cNvGrpSpPr>
          <p:nvPr/>
        </p:nvGrpSpPr>
        <p:grpSpPr bwMode="auto">
          <a:xfrm>
            <a:off x="7467601" y="3048001"/>
            <a:ext cx="3001963" cy="1433513"/>
            <a:chOff x="4622800" y="2740025"/>
            <a:chExt cx="3752850" cy="1792288"/>
          </a:xfrm>
        </p:grpSpPr>
        <p:sp>
          <p:nvSpPr>
            <p:cNvPr id="13327" name="Oval 15"/>
            <p:cNvSpPr>
              <a:spLocks/>
            </p:cNvSpPr>
            <p:nvPr/>
          </p:nvSpPr>
          <p:spPr bwMode="auto">
            <a:xfrm>
              <a:off x="4622800" y="2740025"/>
              <a:ext cx="3752850" cy="1792288"/>
            </a:xfrm>
            <a:prstGeom prst="ellipse">
              <a:avLst/>
            </a:prstGeom>
            <a:solidFill>
              <a:srgbClr val="00FF00"/>
            </a:solidFill>
            <a:ln w="9525" cap="flat">
              <a:solidFill>
                <a:srgbClr val="FADD4D"/>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latin typeface="+mj-lt"/>
              </a:endParaRPr>
            </a:p>
          </p:txBody>
        </p:sp>
        <p:sp>
          <p:nvSpPr>
            <p:cNvPr id="103439" name="Rectangle 16"/>
            <p:cNvSpPr>
              <a:spLocks/>
            </p:cNvSpPr>
            <p:nvPr/>
          </p:nvSpPr>
          <p:spPr bwMode="auto">
            <a:xfrm>
              <a:off x="5170545" y="3248137"/>
              <a:ext cx="2669267" cy="776063"/>
            </a:xfrm>
            <a:prstGeom prst="rect">
              <a:avLst/>
            </a:prstGeom>
            <a:noFill/>
            <a:ln w="12700">
              <a:noFill/>
              <a:miter lim="800000"/>
              <a:headEnd/>
              <a:tailEnd/>
            </a:ln>
          </p:spPr>
          <p:txBody>
            <a:bodyPr lIns="38100" tIns="38100" rIns="78049" bIns="38100" anchor="ctr">
              <a:prstTxWarp prst="textNoShape">
                <a:avLst/>
              </a:prstTxWarp>
            </a:bodyPr>
            <a:lstStyle/>
            <a:p>
              <a:pPr algn="ctr">
                <a:defRPr/>
              </a:pPr>
              <a:r>
                <a:rPr lang="en-US">
                  <a:latin typeface="+mj-lt"/>
                  <a:ea typeface="Arial" charset="0"/>
                  <a:cs typeface="Arial" charset="0"/>
                </a:rPr>
                <a:t>Favorable risk-benefit ratio</a:t>
              </a:r>
            </a:p>
          </p:txBody>
        </p:sp>
      </p:grpSp>
      <p:sp>
        <p:nvSpPr>
          <p:cNvPr id="23562" name="Rectangle 4"/>
          <p:cNvSpPr>
            <a:spLocks noChangeArrowheads="1"/>
          </p:cNvSpPr>
          <p:nvPr/>
        </p:nvSpPr>
        <p:spPr bwMode="auto">
          <a:xfrm>
            <a:off x="6720595" y="6456349"/>
            <a:ext cx="2190774" cy="307777"/>
          </a:xfrm>
          <a:prstGeom prst="rect">
            <a:avLst/>
          </a:prstGeom>
          <a:noFill/>
          <a:ln w="9525">
            <a:noFill/>
            <a:miter lim="800000"/>
            <a:headEnd/>
            <a:tailEnd/>
          </a:ln>
        </p:spPr>
        <p:txBody>
          <a:bodyPr wrap="none">
            <a:prstTxWarp prst="textNoShape">
              <a:avLst/>
            </a:prstTxWarp>
            <a:spAutoFit/>
          </a:bodyPr>
          <a:lstStyle/>
          <a:p>
            <a:pPr algn="r"/>
            <a:r>
              <a:rPr lang="en-US" sz="1400" dirty="0">
                <a:solidFill>
                  <a:srgbClr val="595959"/>
                </a:solidFill>
                <a:latin typeface="Verdana" charset="0"/>
              </a:rPr>
              <a:t>JAMA 283:2701, 2000</a:t>
            </a:r>
          </a:p>
        </p:txBody>
      </p:sp>
      <p:sp>
        <p:nvSpPr>
          <p:cNvPr id="26" name="Rectangle 25"/>
          <p:cNvSpPr/>
          <p:nvPr/>
        </p:nvSpPr>
        <p:spPr>
          <a:xfrm>
            <a:off x="-11948" y="6550223"/>
            <a:ext cx="2263365"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Copyright © 2019 by ASPHO</a:t>
            </a:r>
          </a:p>
        </p:txBody>
      </p:sp>
    </p:spTree>
    <p:extLst>
      <p:ext uri="{BB962C8B-B14F-4D97-AF65-F5344CB8AC3E}">
        <p14:creationId xmlns:p14="http://schemas.microsoft.com/office/powerpoint/2010/main" val="115401511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3377</Words>
  <Application>Microsoft Office PowerPoint</Application>
  <PresentationFormat>Widescreen</PresentationFormat>
  <Paragraphs>563</Paragraphs>
  <Slides>71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ＭＳ Ｐゴシック</vt:lpstr>
      <vt:lpstr>Arial</vt:lpstr>
      <vt:lpstr>Calibri</vt:lpstr>
      <vt:lpstr>Calibri Light</vt:lpstr>
      <vt:lpstr>Palatino Linotype</vt:lpstr>
      <vt:lpstr>Times New Roman</vt:lpstr>
      <vt:lpstr>Trebuchet MS</vt:lpstr>
      <vt:lpstr>Verdana</vt:lpstr>
      <vt:lpstr>Wingdings</vt:lpstr>
      <vt:lpstr>Office Theme</vt:lpstr>
      <vt:lpstr>PowerPoint Presentation</vt:lpstr>
      <vt:lpstr>Disclosures</vt:lpstr>
      <vt:lpstr>This will be a talk in two parts</vt:lpstr>
      <vt:lpstr>How do we know if human subjects research is ethically sound?</vt:lpstr>
      <vt:lpstr>Research</vt:lpstr>
      <vt:lpstr>Seven Requirements for Ethical Human Subjects Research</vt:lpstr>
      <vt:lpstr>Seven Requirements for Ethical Human Subjects Research</vt:lpstr>
      <vt:lpstr>Seven Requirements for Ethical Human Subjects Research</vt:lpstr>
      <vt:lpstr>Seven Requirements for Ethical Human Subjects Research</vt:lpstr>
      <vt:lpstr>Seven Requirements for Ethical Human Subjects Research</vt:lpstr>
      <vt:lpstr>Seven Requirements for Ethical Human Subjects Research</vt:lpstr>
      <vt:lpstr>Seven Requirements for Ethical Human Subjects Research</vt:lpstr>
      <vt:lpstr>#1 Social or Scientific Value</vt:lpstr>
      <vt:lpstr>#2 Scientific Validity</vt:lpstr>
      <vt:lpstr>#3 Fair Subject Selection</vt:lpstr>
      <vt:lpstr>#3: Fair Subject Selection</vt:lpstr>
      <vt:lpstr>#4 Risk/Benefit Balance</vt:lpstr>
      <vt:lpstr>#4 Risk/Benefit Balance</vt:lpstr>
      <vt:lpstr>#4 Risk/Benefit Balance</vt:lpstr>
      <vt:lpstr>#4 Risk/Benefit Balance</vt:lpstr>
      <vt:lpstr>#4 Risk/Benefit Balance</vt:lpstr>
      <vt:lpstr>#5 Informed Consent</vt:lpstr>
      <vt:lpstr>#5 Informed Consent</vt:lpstr>
      <vt:lpstr>#5 ½: Assent for minors</vt:lpstr>
      <vt:lpstr>#5 ½: Assent for Minors</vt:lpstr>
      <vt:lpstr>5 ½: Assent May Not be Needed if….</vt:lpstr>
      <vt:lpstr>#6 Respect for Potential and Enrolled Subjects</vt:lpstr>
      <vt:lpstr>#7 Independent Review</vt:lpstr>
      <vt:lpstr>#7 Independent Review</vt:lpstr>
      <vt:lpstr>Studies Exempt from IRB Review</vt:lpstr>
      <vt:lpstr>Studies Exempt from IRB Review</vt:lpstr>
      <vt:lpstr>Belmont Report (1978)</vt:lpstr>
      <vt:lpstr>Application of the Belmont Report</vt:lpstr>
      <vt:lpstr>What constitutes misconduct in scientific research?</vt:lpstr>
      <vt:lpstr>Research Misconduct</vt:lpstr>
      <vt:lpstr>Plagiarism</vt:lpstr>
      <vt:lpstr>Plagiarism: An Egregious Example</vt:lpstr>
      <vt:lpstr>Plagiarism: An Egregious Example</vt:lpstr>
      <vt:lpstr>Broader Context of  Research Misconduct</vt:lpstr>
      <vt:lpstr>Examples of QRPs</vt:lpstr>
      <vt:lpstr>Examples of QRPs</vt:lpstr>
      <vt:lpstr>PowerPoint Presentation</vt:lpstr>
      <vt:lpstr>Considering Authorship</vt:lpstr>
      <vt:lpstr>Where does conflict of interest fit in as a questionable research practice?</vt:lpstr>
      <vt:lpstr>Conflicts of Interest</vt:lpstr>
      <vt:lpstr>Conflicts of Interest</vt:lpstr>
      <vt:lpstr>Conflicts of Interest</vt:lpstr>
      <vt:lpstr>Take-home point</vt:lpstr>
      <vt:lpstr>How do we know if an endeavor qualifies as research or quality improvement?</vt:lpstr>
      <vt:lpstr>How do we know if an endeavor qualifies as research or quality improvement?</vt:lpstr>
      <vt:lpstr>PowerPoint Presentation</vt:lpstr>
      <vt:lpstr>Aims to reduce avoidable suffering due to dysfunction of the care delivery system </vt:lpstr>
      <vt:lpstr>PowerPoint Presentation</vt:lpstr>
      <vt:lpstr>Quality in Healthcare</vt:lpstr>
      <vt:lpstr>Quality in Healthcare</vt:lpstr>
      <vt:lpstr>Quality in Healthcare</vt:lpstr>
      <vt:lpstr>Process Improvement Increases Quality of Care</vt:lpstr>
      <vt:lpstr>Process Improvement is Essential</vt:lpstr>
      <vt:lpstr>Process Improvement Methods</vt:lpstr>
      <vt:lpstr>Quality Improvement</vt:lpstr>
      <vt:lpstr>Quality Improvement: where do we start? </vt:lpstr>
      <vt:lpstr>Planning a QI Project</vt:lpstr>
      <vt:lpstr>Improvement Science Methodologies</vt:lpstr>
      <vt:lpstr>Lean Six Sigma Methodology</vt:lpstr>
      <vt:lpstr>PDSA: A Model for Testing Change and Improvement</vt:lpstr>
      <vt:lpstr>Transition from testing to implementation</vt:lpstr>
      <vt:lpstr>Research vs Quality Improvement</vt:lpstr>
      <vt:lpstr>Research vs. Quality Improvement</vt:lpstr>
      <vt:lpstr>Examples of QI Projects that may not Require IRB Review</vt:lpstr>
      <vt:lpstr>When to Involve the IRB</vt:lpstr>
      <vt:lpstr>Thanks and Good Luck!!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Kesselheim, Jennifer Cohn,M.D.</dc:creator>
  <cp:lastModifiedBy>Cassie McGarigle</cp:lastModifiedBy>
  <cp:revision>23</cp:revision>
  <dcterms:created xsi:type="dcterms:W3CDTF">2018-11-02T14:27:24Z</dcterms:created>
  <dcterms:modified xsi:type="dcterms:W3CDTF">2019-01-02T14:44:28Z</dcterms:modified>
</cp:coreProperties>
</file>